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Noto Sans Thai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gbbI4cQ6VFKUJt2WIiYk37Ay1q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otoSansThai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NotoSansThai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저희 조는 남극 빙하 분포 예측을 주제로 프로젝트를 진행하고 있습니다.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그래프상으로 확인할 수 있는 15년 이후의 급격한 빙하 면적 감소량은 다음과 같습니다.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2015년 이전과 이후를 비교해보면, 빙하 면적 감소율이 무려 8배가 증가했습니다.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단순 면적 기준으로만 봐도 서울시의 약 20배에 달하는 크기이며, 이는 질량을 고려하지 않더라도 결코 무시할 수 없는 수준입니다.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빙하 면적 데이터는 계절성(seasonality)이 확실한 데이터입니다. </a:t>
            </a:r>
            <a:br>
              <a:rPr lang="en-GB"/>
            </a:br>
            <a:r>
              <a:rPr lang="en-GB"/>
              <a:t>Adfuller test로 tationarity를 확인해보면 p-value가 0.03으로 0.05보다 낮은데 이는 Adfuller test가 seasonality를 잘 잡아내지 못하는 한계점을 드러냅니다.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SARIMAX는 parameter grid search를 통해 최적의 값을 찾아내는 방식으로 모델링을 진행하였고, SARIMAX 모델이 seasonality를 잘 잡아내는 것을 보실 수 있습니다.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이미지 생성 모델을 만들기 위해 LSTM, Variational autoencoder (VAE), generative adversarial network (GAN) 등을 이용한 모델들을 현재 구현중에 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VAE 같은 경우에는 AE와 달리 latent space의 한 점을 고르는 것이 아닌 한 구역에서 샘플링하는 방식을 택합니다.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GAN에 대해서 간략하게 설명드리자면 위조 지폐를 만드려는 사기꾼과 그걸 잡으려는 경찰이 있다고 생각하시면 됩니다.</a:t>
            </a:r>
            <a:br>
              <a:rPr lang="en-GB"/>
            </a:br>
            <a:r>
              <a:rPr lang="en-GB"/>
              <a:t>사기꾼은 점점 더 정교한 위조 지폐를 만들려고 업데이트를 하고 경찰은 지폐가 위조 지폐인지 아닌지 판별해내려고 업데이트를 하는 모델입니다.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나머지 모델 같은 경우에는 다 파생모델이라고 보시면 됩니다.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[예상질문]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그래서 면적 감소율을 예측한다는건가요? 아니면 빙하 분포를 계산한다는건가요?   or   빙하 분포를 예측해서 어디에 사용할 수 있을까요?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-&gt;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처음에 말씀드렸다싶이, 남극 빙하의 분포 변화를 분석하고 미래를 예측함으로 해양 항로의 안전성을 강화하고 해양 생태계 변화에 선제적으로 대응할 수 있는 정보를 제공하는 것을 목표로 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이와같은 지속적인 빙하 면적 분포 관측과 예측이 안전하고 지속가능한 해양 활동 및 생태계 보호에 기여할 수 있을 것이라 생각합니다.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목차는 다음과 같습니다.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먼저 프로젝트 개요에 대해 말씀드리겠습니다.</a:t>
            </a:r>
            <a:br>
              <a:rPr lang="en-GB"/>
            </a:br>
            <a:r>
              <a:rPr lang="en-GB"/>
              <a:t>그 다음 데이터에 대해 설명을 드리고 EDA를 어떻게 진행하였는지에 대해 말씀드리겠습니다.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그리고 이미지를 이용한 남극 빙하 분포 예측을 위해 어떤 모델을 사용할 예정인지 설명드리겠습니다.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이 프로젝트는 남극 대륙과 그린란드에서 매년 수백억 톤 규모로 손실되고 있는 빙하가 해수면 상승에 직접적인 영향을 미친다는 심각성을 바탕으로 기획되었습니다.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특히, 남극 빙하의 분포 변화를 분석하고 미래를 예측함으로써 해양 항로의 안전성을 강화하고 해양 생태계 변화에 선제적으로 대응할 수 있는 정보를 제공하는 것을 목표로 합니다.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지속적인 관측과 예측은 지구 환경 변화에 대한 인식 개선과 함께 보다 안전하고 지속가능한 해양 활동 및 생태계 보호에 기여할 수 있을 것이라 생각합니다.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프로젝트에 사용된 데이터는 NSIDC 및 NOAA에서 수집한 1978년 11월부터 2025년 04월까지 558개의 남극 빙하 면적 자료입니다.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NOAA와 NSIDC는 지구의 해양과 대기상태, 눈과 얼음, 빙하와 관련된 데이터를 수집하고 관리하는 공신력 있는 기관으로 데이터의 신뢰도가 높아 모델학습에 적합하다고 판단했습니다.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또한 관련 통계 그래프는 NASA의 문서를 참고하여 제작했습니다.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NSIDC에서 제공한 데이터는 총 2개로, 남극 빙하 면적이 담긴 위성 이미지 파일, 그리고 이를 수치화해서 정리한 csv파일입니다.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이미지 파일의 경우 먼저 남극 빙하 부분만 크롭핑해서 정사각형 모양으로 패딩해주었습니다.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그런 다음 모델링의 편의성을 위해 RGB 3 채널의 데이터를 Grey scale의 1채널로 낮춘 후 크기 또한 256x256으로 낮추는 작업을 진행하였습니다.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추가적인 이미지 전처리 과정으로. 학습 시 계산을 간소화하고, 잡음을 제거하며, 이후 후처리 용이를 위해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이미지를 흑백(0 또는 255)으로 이분화(binarization)하여 모델 성능을 개선할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하지만 위와같은 이분화를 진행한다면 단점으로 경계부분 누락이 될 가능성이 있으며,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추후 주제 확장시 빙하 밝기차이에 대한 특징이 사라지게될 가능성이 있습니다.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빙하는 주로 얼음과 물의 비율이 grid cell 안에 몇 %인지로, 즉 ice concentration으로 결정됩니다.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예를 들어 ice concentration이 70%라면 grid cell 안에 얼음이 70%, 물이 30%인 것을 뜻합니다.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Csv 파일의 경우 날짜별 extent와 area 두 가지 지표를 제공합니다.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Extent란 ice concentration이 15% 이상이면 grid cell 전체를 ice concentration이 100%라고 가정하고 계산한 값으로 노이즈의 영향을 덜 받는 계산법입니다.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Area는 ice concentration을 정확하게 반영한 값으로 extent값보다는 항상 작은 값을 가지게 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저희 프로젝트에서는 extent값을 기준으로 EDA를 진행합니다.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Extent는 normal distribution 형태를 띕니다. </a:t>
            </a:r>
            <a:br>
              <a:rPr lang="en-GB"/>
            </a:br>
            <a:r>
              <a:rPr lang="en-GB"/>
              <a:t>Area와 extent는 계산 방식이 비슷하기 때문에 extent값이 더 크다는 것을 제외하고는 비율이 항상 일정함을 알 수 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보시는 그래프는 연평균 빙하 면적 변화 추세를 살펴보기 위해 12개월 moving average를 적용한 그래프입니다.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2015년까지는 일반적인 변화 양상을 보이다가 급작스럽게 빙하 면적이 감소하는 것을 볼 수 있는데 이는 이례적으로 따뜻한 겨울, el niño, 지속적인 global warming 등의 영향 때문이라고 분석하고 있습니다.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4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16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18.png"/><Relationship Id="rId6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nsidc.org/data/seaice_index/data-and-image-archive" TargetMode="External"/><Relationship Id="rId5" Type="http://schemas.openxmlformats.org/officeDocument/2006/relationships/hyperlink" Target="https://climate.nasa.gov/vital-signs/arctic-sea-ice/?intent=121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 flipH="1">
            <a:off x="3665100" y="928025"/>
            <a:ext cx="5478900" cy="4215300"/>
          </a:xfrm>
          <a:prstGeom prst="rtTriangle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27377" l="0" r="20622" t="0"/>
          <a:stretch/>
        </p:blipFill>
        <p:spPr>
          <a:xfrm>
            <a:off x="5976050" y="2362800"/>
            <a:ext cx="3167950" cy="27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>
            <p:ph type="ctrTitle"/>
          </p:nvPr>
        </p:nvSpPr>
        <p:spPr>
          <a:xfrm>
            <a:off x="295625" y="885375"/>
            <a:ext cx="64779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GB" sz="4500">
                <a:solidFill>
                  <a:srgbClr val="243786"/>
                </a:solidFill>
              </a:rPr>
              <a:t>남극 빙하 분포 예측</a:t>
            </a:r>
            <a:endParaRPr b="1" sz="4500">
              <a:solidFill>
                <a:srgbClr val="243786"/>
              </a:solidFill>
            </a:endParaRPr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295625" y="3380950"/>
            <a:ext cx="38673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00">
                <a:solidFill>
                  <a:srgbClr val="595959"/>
                </a:solidFill>
              </a:rPr>
              <a:t>7조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832">
                <a:solidFill>
                  <a:srgbClr val="595959"/>
                </a:solidFill>
              </a:rPr>
              <a:t>김수민, 김시환, 박준호, 최환규</a:t>
            </a:r>
            <a:endParaRPr sz="1832">
              <a:solidFill>
                <a:srgbClr val="595959"/>
              </a:solidFill>
            </a:endParaRPr>
          </a:p>
        </p:txBody>
      </p:sp>
      <p:sp>
        <p:nvSpPr>
          <p:cNvPr id="58" name="Google Shape;58;p1"/>
          <p:cNvSpPr txBox="1"/>
          <p:nvPr>
            <p:ph idx="1" type="subTitle"/>
          </p:nvPr>
        </p:nvSpPr>
        <p:spPr>
          <a:xfrm>
            <a:off x="319727" y="769050"/>
            <a:ext cx="38673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532">
                <a:solidFill>
                  <a:srgbClr val="999999"/>
                </a:solidFill>
              </a:rPr>
              <a:t>ESTsoft AI 개발 8회차 시계열 프로젝트</a:t>
            </a:r>
            <a:endParaRPr sz="1532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9" y="1268513"/>
            <a:ext cx="4263750" cy="3184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1374375" y="4532350"/>
            <a:ext cx="27321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17647"/>
              <a:buNone/>
            </a:pPr>
            <a:r>
              <a:rPr lang="en-GB"/>
              <a:t>빙하 면적 감소율이 8배 증가함</a:t>
            </a:r>
            <a:endParaRPr/>
          </a:p>
        </p:txBody>
      </p:sp>
      <p:cxnSp>
        <p:nvCxnSpPr>
          <p:cNvPr id="143" name="Google Shape;143;p10"/>
          <p:cNvCxnSpPr/>
          <p:nvPr/>
        </p:nvCxnSpPr>
        <p:spPr>
          <a:xfrm>
            <a:off x="2383350" y="1521650"/>
            <a:ext cx="742500" cy="1412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4" name="Google Shape;144;p10"/>
          <p:cNvSpPr txBox="1"/>
          <p:nvPr>
            <p:ph idx="1" type="body"/>
          </p:nvPr>
        </p:nvSpPr>
        <p:spPr>
          <a:xfrm>
            <a:off x="4743975" y="1268525"/>
            <a:ext cx="4176900" cy="35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전체 빙하 면적 : 약 13,720,000 km²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연간 감소 면적 : 12,348 km²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/>
              <a:t>서울시 면적 : 605.2km²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235"/>
              <a:buNone/>
            </a:pPr>
            <a:r>
              <a:rPr b="1" lang="en-GB" sz="3650">
                <a:solidFill>
                  <a:srgbClr val="243786"/>
                </a:solidFill>
              </a:rPr>
              <a:t>EDA</a:t>
            </a:r>
            <a:endParaRPr>
              <a:solidFill>
                <a:srgbClr val="24378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311700" y="1152475"/>
            <a:ext cx="418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2" name="Google Shape;152;p11"/>
          <p:cNvSpPr txBox="1"/>
          <p:nvPr/>
        </p:nvSpPr>
        <p:spPr>
          <a:xfrm>
            <a:off x="5761513" y="3533750"/>
            <a:ext cx="2061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데이터 정상성 확인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4150" y="1862138"/>
            <a:ext cx="347662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216" y="1152475"/>
            <a:ext cx="457216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1"/>
          <p:cNvSpPr txBox="1"/>
          <p:nvPr/>
        </p:nvSpPr>
        <p:spPr>
          <a:xfrm>
            <a:off x="1814450" y="4636975"/>
            <a:ext cx="14097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시계열 분해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235"/>
              <a:buNone/>
            </a:pPr>
            <a:r>
              <a:rPr b="1" lang="en-GB" sz="3650">
                <a:solidFill>
                  <a:srgbClr val="243786"/>
                </a:solidFill>
              </a:rPr>
              <a:t>EDA</a:t>
            </a:r>
            <a:endParaRPr>
              <a:solidFill>
                <a:srgbClr val="24378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1551" y="987925"/>
            <a:ext cx="3175500" cy="18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725" y="1170125"/>
            <a:ext cx="8601526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36300" y="987914"/>
            <a:ext cx="1759975" cy="3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235"/>
              <a:buNone/>
            </a:pPr>
            <a:r>
              <a:rPr b="1" lang="en-GB" sz="3650">
                <a:solidFill>
                  <a:srgbClr val="243786"/>
                </a:solidFill>
              </a:rPr>
              <a:t>SARIMAX</a:t>
            </a:r>
            <a:endParaRPr>
              <a:solidFill>
                <a:srgbClr val="24378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/>
          <p:nvPr>
            <p:ph type="title"/>
          </p:nvPr>
        </p:nvSpPr>
        <p:spPr>
          <a:xfrm>
            <a:off x="558900" y="13651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>
                <a:solidFill>
                  <a:srgbClr val="595959"/>
                </a:solidFill>
              </a:rPr>
              <a:t>모델 선택 과정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72" name="Google Shape;172;p14"/>
          <p:cNvSpPr txBox="1"/>
          <p:nvPr>
            <p:ph idx="1" type="body"/>
          </p:nvPr>
        </p:nvSpPr>
        <p:spPr>
          <a:xfrm>
            <a:off x="558900" y="2120050"/>
            <a:ext cx="79461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LSTM -&gt; ConvLSTM2D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AE -&gt; VAE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GAN -&gt; TimeGAN, U-Net, Pix2Pix, DCGAN</a:t>
            </a:r>
            <a:endParaRPr/>
          </a:p>
        </p:txBody>
      </p:sp>
      <p:pic>
        <p:nvPicPr>
          <p:cNvPr id="173" name="Google Shape;1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235"/>
              <a:buNone/>
            </a:pPr>
            <a:r>
              <a:rPr b="1" lang="en-GB" sz="3650">
                <a:solidFill>
                  <a:srgbClr val="243786"/>
                </a:solidFill>
              </a:rPr>
              <a:t>모델 선정</a:t>
            </a:r>
            <a:endParaRPr>
              <a:solidFill>
                <a:srgbClr val="24378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5"/>
          <p:cNvSpPr txBox="1"/>
          <p:nvPr>
            <p:ph type="title"/>
          </p:nvPr>
        </p:nvSpPr>
        <p:spPr>
          <a:xfrm>
            <a:off x="2816700" y="1602750"/>
            <a:ext cx="3510600" cy="193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5850">
                <a:solidFill>
                  <a:srgbClr val="243786"/>
                </a:solidFill>
              </a:rPr>
              <a:t>Q&amp;A</a:t>
            </a:r>
            <a:endParaRPr sz="5000">
              <a:solidFill>
                <a:srgbClr val="24378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"/>
          <p:cNvGrpSpPr/>
          <p:nvPr/>
        </p:nvGrpSpPr>
        <p:grpSpPr>
          <a:xfrm>
            <a:off x="0" y="0"/>
            <a:ext cx="1284944" cy="5143500"/>
            <a:chOff x="0" y="0"/>
            <a:chExt cx="956700" cy="5143500"/>
          </a:xfrm>
        </p:grpSpPr>
        <p:sp>
          <p:nvSpPr>
            <p:cNvPr id="64" name="Google Shape;64;p2"/>
            <p:cNvSpPr/>
            <p:nvPr/>
          </p:nvSpPr>
          <p:spPr>
            <a:xfrm>
              <a:off x="0" y="0"/>
              <a:ext cx="956700" cy="5143500"/>
            </a:xfrm>
            <a:prstGeom prst="rect">
              <a:avLst/>
            </a:pr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0" y="0"/>
              <a:ext cx="739200" cy="5143500"/>
            </a:xfrm>
            <a:prstGeom prst="rect">
              <a:avLst/>
            </a:prstGeom>
            <a:solidFill>
              <a:srgbClr val="DAE9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0" y="0"/>
              <a:ext cx="503400" cy="5143500"/>
            </a:xfrm>
            <a:prstGeom prst="rect">
              <a:avLst/>
            </a:prstGeom>
            <a:solidFill>
              <a:srgbClr val="EAF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2"/>
          <p:cNvSpPr txBox="1"/>
          <p:nvPr>
            <p:ph type="title"/>
          </p:nvPr>
        </p:nvSpPr>
        <p:spPr>
          <a:xfrm>
            <a:off x="1546500" y="256225"/>
            <a:ext cx="1284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3650">
                <a:solidFill>
                  <a:srgbClr val="595959"/>
                </a:solidFill>
              </a:rPr>
              <a:t>목차</a:t>
            </a:r>
            <a:endParaRPr sz="2120">
              <a:solidFill>
                <a:srgbClr val="595959"/>
              </a:solidFill>
            </a:endParaRPr>
          </a:p>
        </p:txBody>
      </p:sp>
      <p:sp>
        <p:nvSpPr>
          <p:cNvPr id="68" name="Google Shape;68;p2"/>
          <p:cNvSpPr txBox="1"/>
          <p:nvPr>
            <p:ph idx="4294967295" type="subTitle"/>
          </p:nvPr>
        </p:nvSpPr>
        <p:spPr>
          <a:xfrm>
            <a:off x="2036600" y="1305525"/>
            <a:ext cx="3251100" cy="3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GB" sz="2200" u="none" cap="none" strike="noStrike">
                <a:solidFill>
                  <a:srgbClr val="243786"/>
                </a:solidFill>
                <a:latin typeface="Noto Sans Thai"/>
                <a:ea typeface="Noto Sans Thai"/>
                <a:cs typeface="Noto Sans Thai"/>
                <a:sym typeface="Noto Sans Thai"/>
              </a:rPr>
              <a:t>01  프로젝트 개요</a:t>
            </a:r>
            <a:endParaRPr b="1" i="0" sz="2200" u="none" cap="none" strike="noStrike">
              <a:solidFill>
                <a:srgbClr val="243786"/>
              </a:solidFill>
              <a:latin typeface="Noto Sans Thai"/>
              <a:ea typeface="Noto Sans Thai"/>
              <a:cs typeface="Noto Sans Thai"/>
              <a:sym typeface="Noto Sans Tha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GB" sz="2200" u="none" cap="none" strike="noStrike">
                <a:solidFill>
                  <a:srgbClr val="243786"/>
                </a:solidFill>
                <a:latin typeface="Noto Sans Thai"/>
                <a:ea typeface="Noto Sans Thai"/>
                <a:cs typeface="Noto Sans Thai"/>
                <a:sym typeface="Noto Sans Thai"/>
              </a:rPr>
              <a:t>02  데이터 준비</a:t>
            </a:r>
            <a:endParaRPr b="1" i="0" sz="2200" u="none" cap="none" strike="noStrike">
              <a:solidFill>
                <a:srgbClr val="243786"/>
              </a:solidFill>
              <a:latin typeface="Noto Sans Thai"/>
              <a:ea typeface="Noto Sans Thai"/>
              <a:cs typeface="Noto Sans Thai"/>
              <a:sym typeface="Noto Sans Tha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GB" sz="2200" u="none" cap="none" strike="noStrike">
                <a:solidFill>
                  <a:srgbClr val="243786"/>
                </a:solidFill>
                <a:latin typeface="Noto Sans Thai"/>
                <a:ea typeface="Noto Sans Thai"/>
                <a:cs typeface="Noto Sans Thai"/>
                <a:sym typeface="Noto Sans Thai"/>
              </a:rPr>
              <a:t>03  EDA</a:t>
            </a:r>
            <a:endParaRPr b="1" i="0" sz="2200" u="none" cap="none" strike="noStrike">
              <a:solidFill>
                <a:srgbClr val="243786"/>
              </a:solidFill>
              <a:latin typeface="Noto Sans Thai"/>
              <a:ea typeface="Noto Sans Thai"/>
              <a:cs typeface="Noto Sans Thai"/>
              <a:sym typeface="Noto Sans Thai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1" i="0" lang="en-GB" sz="2200" u="none" cap="none" strike="noStrike">
                <a:solidFill>
                  <a:srgbClr val="243786"/>
                </a:solidFill>
                <a:latin typeface="Noto Sans Thai"/>
                <a:ea typeface="Noto Sans Thai"/>
                <a:cs typeface="Noto Sans Thai"/>
                <a:sym typeface="Noto Sans Thai"/>
              </a:rPr>
              <a:t>04  모델 선정</a:t>
            </a:r>
            <a:endParaRPr b="1" i="0" sz="2200" u="none" cap="none" strike="noStrike">
              <a:solidFill>
                <a:srgbClr val="243786"/>
              </a:solidFill>
              <a:latin typeface="Noto Sans Thai"/>
              <a:ea typeface="Noto Sans Thai"/>
              <a:cs typeface="Noto Sans Thai"/>
              <a:sym typeface="Noto Sans Thai"/>
            </a:endParaRPr>
          </a:p>
        </p:txBody>
      </p:sp>
      <p:pic>
        <p:nvPicPr>
          <p:cNvPr id="69" name="Google Shape;6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2450" y="3166900"/>
            <a:ext cx="1841550" cy="19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235"/>
              <a:buNone/>
            </a:pPr>
            <a:r>
              <a:rPr b="1" lang="en-GB" sz="3650">
                <a:solidFill>
                  <a:srgbClr val="243786"/>
                </a:solidFill>
              </a:rPr>
              <a:t>프로젝트 개요</a:t>
            </a:r>
            <a:endParaRPr>
              <a:solidFill>
                <a:srgbClr val="243786"/>
              </a:solidFill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1607525"/>
            <a:ext cx="3900300" cy="27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매년 수백억 톤의 빙하 손실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미래 빙하 분포 예측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생태계 변화 조기 파악</a:t>
            </a:r>
            <a:endParaRPr/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2075" y="1607525"/>
            <a:ext cx="4394598" cy="27466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"/>
          <p:cNvSpPr txBox="1"/>
          <p:nvPr/>
        </p:nvSpPr>
        <p:spPr>
          <a:xfrm>
            <a:off x="4636225" y="4392400"/>
            <a:ext cx="3546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2002년 이후 남극 대륙 질량 변화 그래프</a:t>
            </a:r>
            <a:endParaRPr b="0" i="0" sz="12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235"/>
              <a:buNone/>
            </a:pPr>
            <a:r>
              <a:rPr b="1" lang="en-GB" sz="3650">
                <a:solidFill>
                  <a:srgbClr val="243786"/>
                </a:solidFill>
              </a:rPr>
              <a:t>데이터 준비</a:t>
            </a:r>
            <a:endParaRPr>
              <a:solidFill>
                <a:srgbClr val="243786"/>
              </a:solidFill>
            </a:endParaRPr>
          </a:p>
        </p:txBody>
      </p:sp>
      <p:sp>
        <p:nvSpPr>
          <p:cNvPr id="85" name="Google Shape;85;p4"/>
          <p:cNvSpPr txBox="1"/>
          <p:nvPr>
            <p:ph idx="1" type="body"/>
          </p:nvPr>
        </p:nvSpPr>
        <p:spPr>
          <a:xfrm>
            <a:off x="311700" y="1152475"/>
            <a:ext cx="85206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빙하 이미지 : </a:t>
            </a:r>
            <a:r>
              <a:rPr lang="en-GB" u="sng">
                <a:solidFill>
                  <a:schemeClr val="hlink"/>
                </a:solidFill>
                <a:hlinkClick r:id="rId4"/>
              </a:rPr>
              <a:t>https://nsidc.org/data/seaice_index/data-and-image-archive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/>
              <a:t>통계 및 그래프 : </a:t>
            </a:r>
            <a:r>
              <a:rPr lang="en-GB" u="sng">
                <a:solidFill>
                  <a:schemeClr val="hlink"/>
                </a:solidFill>
                <a:hlinkClick r:id="rId5"/>
              </a:rPr>
              <a:t>https://climate.nasa.gov/vital-signs/arctic-sea-ice/?intent=121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2225" y="2776225"/>
            <a:ext cx="1536576" cy="153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13425" y="2155212"/>
            <a:ext cx="2717150" cy="2778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930574" y="2588474"/>
            <a:ext cx="1910499" cy="1912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idx="1" type="body"/>
          </p:nvPr>
        </p:nvSpPr>
        <p:spPr>
          <a:xfrm>
            <a:off x="3725050" y="1111200"/>
            <a:ext cx="14598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629"/>
              <a:t>1024x1024</a:t>
            </a:r>
            <a:endParaRPr sz="1629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sz="1629"/>
              <a:t>3 channels</a:t>
            </a:r>
            <a:endParaRPr sz="1629"/>
          </a:p>
        </p:txBody>
      </p:sp>
      <p:pic>
        <p:nvPicPr>
          <p:cNvPr id="95" name="Google Shape;95;p5" title="S_202504_extn_hires_v3.0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3166" y="1111200"/>
            <a:ext cx="3321883" cy="3956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5"/>
          <p:cNvCxnSpPr/>
          <p:nvPr/>
        </p:nvCxnSpPr>
        <p:spPr>
          <a:xfrm>
            <a:off x="3936725" y="3629575"/>
            <a:ext cx="22455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97" name="Google Shape;97;p5" title="img_grey_202504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93900" y="2629050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"/>
          <p:cNvSpPr txBox="1"/>
          <p:nvPr>
            <p:ph idx="1" type="body"/>
          </p:nvPr>
        </p:nvSpPr>
        <p:spPr>
          <a:xfrm>
            <a:off x="4953350" y="4102650"/>
            <a:ext cx="1315800" cy="9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600"/>
              <a:t>256x256</a:t>
            </a:r>
            <a:endParaRPr sz="1600"/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 sz="1600"/>
              <a:t>1 channel</a:t>
            </a:r>
            <a:endParaRPr sz="1600"/>
          </a:p>
        </p:txBody>
      </p:sp>
      <p:pic>
        <p:nvPicPr>
          <p:cNvPr id="99" name="Google Shape;9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50875" y="1187250"/>
            <a:ext cx="3781425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235"/>
              <a:buNone/>
            </a:pPr>
            <a:r>
              <a:rPr b="1" lang="en-GB" sz="3650">
                <a:solidFill>
                  <a:srgbClr val="243786"/>
                </a:solidFill>
              </a:rPr>
              <a:t>데이터 준비</a:t>
            </a:r>
            <a:endParaRPr>
              <a:solidFill>
                <a:srgbClr val="24378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idx="1" type="body"/>
          </p:nvPr>
        </p:nvSpPr>
        <p:spPr>
          <a:xfrm>
            <a:off x="311700" y="13141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모델 성능 개선을 위한 데이터 추가 전처리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모델학습 시 계산 간소화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잡음 제거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/>
              <a:t>후처리 용이</a:t>
            </a:r>
            <a:endParaRPr b="1"/>
          </a:p>
        </p:txBody>
      </p:sp>
      <p:pic>
        <p:nvPicPr>
          <p:cNvPr id="106" name="Google Shape;10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9750" y="1943863"/>
            <a:ext cx="4504200" cy="22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235"/>
              <a:buNone/>
            </a:pPr>
            <a:r>
              <a:rPr b="1" lang="en-GB" sz="3650">
                <a:solidFill>
                  <a:srgbClr val="243786"/>
                </a:solidFill>
              </a:rPr>
              <a:t>데이터 준비</a:t>
            </a:r>
            <a:endParaRPr>
              <a:solidFill>
                <a:srgbClr val="243786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525" y="1607050"/>
            <a:ext cx="2295525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54325" y="2059325"/>
            <a:ext cx="3695700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7"/>
          <p:cNvSpPr txBox="1"/>
          <p:nvPr/>
        </p:nvSpPr>
        <p:spPr>
          <a:xfrm>
            <a:off x="1832938" y="4361625"/>
            <a:ext cx="14487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.describe()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6180525" y="4361625"/>
            <a:ext cx="843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.info()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235"/>
              <a:buNone/>
            </a:pPr>
            <a:r>
              <a:rPr b="1" lang="en-GB" sz="3650">
                <a:solidFill>
                  <a:srgbClr val="243786"/>
                </a:solidFill>
              </a:rPr>
              <a:t>EDA</a:t>
            </a:r>
            <a:endParaRPr>
              <a:solidFill>
                <a:srgbClr val="24378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300" y="1336125"/>
            <a:ext cx="4260300" cy="31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 txBox="1"/>
          <p:nvPr/>
        </p:nvSpPr>
        <p:spPr>
          <a:xfrm>
            <a:off x="1612050" y="4433250"/>
            <a:ext cx="149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Extent 분포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"/>
          <p:cNvSpPr txBox="1"/>
          <p:nvPr/>
        </p:nvSpPr>
        <p:spPr>
          <a:xfrm>
            <a:off x="5462700" y="4433250"/>
            <a:ext cx="279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Extent와 Area의 상관관계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500" y="1502113"/>
            <a:ext cx="4426500" cy="2779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235"/>
              <a:buNone/>
            </a:pPr>
            <a:r>
              <a:rPr b="1" lang="en-GB" sz="3650">
                <a:solidFill>
                  <a:srgbClr val="243786"/>
                </a:solidFill>
              </a:rPr>
              <a:t>EDA</a:t>
            </a:r>
            <a:endParaRPr>
              <a:solidFill>
                <a:srgbClr val="24378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7F7F7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311700" y="1152475"/>
            <a:ext cx="8189100" cy="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/>
              <a:t>연평균 빙하 면적의 변화 추세를 살펴보기 위해 12개월 이동 평균을 적용</a:t>
            </a:r>
            <a:endParaRPr/>
          </a:p>
        </p:txBody>
      </p:sp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0925" y="2000275"/>
            <a:ext cx="5529650" cy="27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1" cy="22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5235"/>
              <a:buNone/>
            </a:pPr>
            <a:r>
              <a:rPr b="1" lang="en-GB" sz="3650">
                <a:solidFill>
                  <a:srgbClr val="243786"/>
                </a:solidFill>
              </a:rPr>
              <a:t>EDA</a:t>
            </a:r>
            <a:endParaRPr>
              <a:solidFill>
                <a:srgbClr val="24378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