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6858000" cx="12192000"/>
  <p:notesSz cx="6858000" cy="9144000"/>
  <p:embeddedFontLst>
    <p:embeddedFont>
      <p:font typeface="Roboto"/>
      <p:regular r:id="rId37"/>
      <p:bold r:id="rId38"/>
      <p:italic r:id="rId39"/>
      <p:boldItalic r:id="rId40"/>
    </p:embeddedFont>
    <p:embeddedFont>
      <p:font typeface="Kirang Haerang"/>
      <p:regular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2" roundtripDataSignature="AMtx7miaosg33TW8FNSGzruIZZ8AZUYn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C17E32A-69BB-4597-A42D-CC2E4DDA9D8D}">
  <a:tblStyle styleId="{0C17E32A-69BB-4597-A42D-CC2E4DDA9D8D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8769674B-D55D-4911-B9F3-BE6C2E2B638F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5.xml"/><Relationship Id="rId42" Type="http://customschemas.google.com/relationships/presentationmetadata" Target="metadata"/><Relationship Id="rId41" Type="http://schemas.openxmlformats.org/officeDocument/2006/relationships/font" Target="fonts/KirangHaerang-regular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oboto-italic.fntdata"/><Relationship Id="rId16" Type="http://schemas.openxmlformats.org/officeDocument/2006/relationships/slide" Target="slides/slide11.xml"/><Relationship Id="rId38" Type="http://schemas.openxmlformats.org/officeDocument/2006/relationships/font" Target="fonts/Robo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안녕하세요. 1조 최종발표를 맡은 정우건 입니다.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저희의 최종발표 주제는 기후 기반 가구별 전력 소비 예측 이며,  정우건 ~ 김수민 팀원이 프로젝트를 진행하였습니다.</a:t>
            </a:r>
            <a:endParaRPr/>
          </a:p>
        </p:txBody>
      </p:sp>
      <p:sp>
        <p:nvSpPr>
          <p:cNvPr id="101" name="Google Shape;10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4aaec6188e_4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34aaec6188e_4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4aaec6188e_3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34aaec6188e_3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발표 순서입니다. 개발환경, 프로젝트 배경, 데이터분석과 데이이터 전처리 및 EDA , 모델링과 모델선정은 어떻게 하였는지, 그에따른 종합 평가 및 해석 , 마지막으로 결론 순으로 발표를 진행하겠습니다. </a:t>
            </a:r>
            <a:endParaRPr/>
          </a:p>
        </p:txBody>
      </p:sp>
      <p:sp>
        <p:nvSpPr>
          <p:cNvPr id="107" name="Google Shape;10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4aaec6188e_3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34aaec6188e_3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4aaec6188e_4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팀 활동을 하는 동안 서로 정보를 공유하기 위해 vs코드로 주를 이뤄 코드를 작성하였고, 이를 서포트 해줄수 있도록 코랩을 항시 준비 해두었으며, 기본적인 데이터 정리 및 프로젝트 일정을 다루는데에 엑셀을 사용하였습니다.</a:t>
            </a:r>
            <a:br>
              <a:rPr lang="ko-KR"/>
            </a:br>
            <a:endParaRPr/>
          </a:p>
        </p:txBody>
      </p:sp>
      <p:sp>
        <p:nvSpPr>
          <p:cNvPr id="113" name="Google Shape;113;g34aaec6188e_4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저희 조의 프로젝트 배경은 </a:t>
            </a:r>
            <a:endParaRPr/>
          </a:p>
        </p:txBody>
      </p:sp>
      <p:sp>
        <p:nvSpPr>
          <p:cNvPr id="127" name="Google Shape;12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4aaec6188e_6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34aaec6188e_6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✔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6" name="Google Shape;76;p3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3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4" name="Google Shape;84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/>
          <p:nvPr>
            <p:ph type="title"/>
          </p:nvPr>
        </p:nvSpPr>
        <p:spPr>
          <a:xfrm>
            <a:off x="838200" y="365126"/>
            <a:ext cx="10515600" cy="1017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0"/>
          <p:cNvSpPr txBox="1"/>
          <p:nvPr>
            <p:ph idx="1" type="body"/>
          </p:nvPr>
        </p:nvSpPr>
        <p:spPr>
          <a:xfrm rot="5400000">
            <a:off x="3775869" y="-1400968"/>
            <a:ext cx="4640263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제목 및 내용">
  <p:cSld name="2_제목 및 내용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title"/>
          </p:nvPr>
        </p:nvSpPr>
        <p:spPr>
          <a:xfrm>
            <a:off x="838200" y="365126"/>
            <a:ext cx="10515600" cy="1017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6" name="Google Shape;26;p30"/>
          <p:cNvSpPr txBox="1"/>
          <p:nvPr>
            <p:ph idx="1" type="body"/>
          </p:nvPr>
        </p:nvSpPr>
        <p:spPr>
          <a:xfrm>
            <a:off x="839788" y="1422401"/>
            <a:ext cx="10514012" cy="59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7" name="Google Shape;27;p30"/>
          <p:cNvSpPr txBox="1"/>
          <p:nvPr>
            <p:ph idx="2" type="body"/>
          </p:nvPr>
        </p:nvSpPr>
        <p:spPr>
          <a:xfrm>
            <a:off x="849312" y="2032000"/>
            <a:ext cx="10504488" cy="4157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✔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>
  <p:cSld name="제목 및 내용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1"/>
          <p:cNvSpPr txBox="1"/>
          <p:nvPr>
            <p:ph type="title"/>
          </p:nvPr>
        </p:nvSpPr>
        <p:spPr>
          <a:xfrm>
            <a:off x="838200" y="365126"/>
            <a:ext cx="10515600" cy="1017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3" name="Google Shape;33;p31"/>
          <p:cNvSpPr txBox="1"/>
          <p:nvPr>
            <p:ph idx="1" type="body"/>
          </p:nvPr>
        </p:nvSpPr>
        <p:spPr>
          <a:xfrm>
            <a:off x="839788" y="1422401"/>
            <a:ext cx="10514012" cy="59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4" name="Google Shape;34;p31"/>
          <p:cNvSpPr txBox="1"/>
          <p:nvPr>
            <p:ph idx="2" type="body"/>
          </p:nvPr>
        </p:nvSpPr>
        <p:spPr>
          <a:xfrm>
            <a:off x="849312" y="2032000"/>
            <a:ext cx="5160963" cy="4157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✔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31"/>
          <p:cNvSpPr txBox="1"/>
          <p:nvPr>
            <p:ph idx="3" type="body"/>
          </p:nvPr>
        </p:nvSpPr>
        <p:spPr>
          <a:xfrm>
            <a:off x="6184900" y="2032000"/>
            <a:ext cx="5167312" cy="4157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✔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>
  <p:cSld name="비교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idx="1" type="body"/>
          </p:nvPr>
        </p:nvSpPr>
        <p:spPr>
          <a:xfrm>
            <a:off x="839788" y="1422401"/>
            <a:ext cx="5157787" cy="59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33"/>
          <p:cNvSpPr txBox="1"/>
          <p:nvPr>
            <p:ph idx="2" type="body"/>
          </p:nvPr>
        </p:nvSpPr>
        <p:spPr>
          <a:xfrm>
            <a:off x="849312" y="2032000"/>
            <a:ext cx="5160963" cy="4157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33"/>
          <p:cNvSpPr txBox="1"/>
          <p:nvPr>
            <p:ph idx="3" type="body"/>
          </p:nvPr>
        </p:nvSpPr>
        <p:spPr>
          <a:xfrm>
            <a:off x="6172200" y="1435101"/>
            <a:ext cx="5183188" cy="5968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33"/>
          <p:cNvSpPr txBox="1"/>
          <p:nvPr>
            <p:ph idx="4" type="body"/>
          </p:nvPr>
        </p:nvSpPr>
        <p:spPr>
          <a:xfrm>
            <a:off x="6172200" y="2032000"/>
            <a:ext cx="5183188" cy="4157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8" name="Google Shape;48;p33"/>
          <p:cNvSpPr txBox="1"/>
          <p:nvPr>
            <p:ph type="title"/>
          </p:nvPr>
        </p:nvSpPr>
        <p:spPr>
          <a:xfrm>
            <a:off x="838200" y="365126"/>
            <a:ext cx="10515600" cy="1017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제목 및 내용" type="obj">
  <p:cSld name="OBJEC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838200" y="365126"/>
            <a:ext cx="10515600" cy="1017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" type="body"/>
          </p:nvPr>
        </p:nvSpPr>
        <p:spPr>
          <a:xfrm>
            <a:off x="838200" y="1536700"/>
            <a:ext cx="10515600" cy="4640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8" name="Google Shape;58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>
  <p:cSld name="콘텐츠 2개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6"/>
          <p:cNvSpPr txBox="1"/>
          <p:nvPr>
            <p:ph idx="1" type="body"/>
          </p:nvPr>
        </p:nvSpPr>
        <p:spPr>
          <a:xfrm>
            <a:off x="838200" y="1485900"/>
            <a:ext cx="5181600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2" type="body"/>
          </p:nvPr>
        </p:nvSpPr>
        <p:spPr>
          <a:xfrm>
            <a:off x="6172200" y="1485900"/>
            <a:ext cx="5181600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67" name="Google Shape;67;p36"/>
          <p:cNvSpPr txBox="1"/>
          <p:nvPr>
            <p:ph type="title"/>
          </p:nvPr>
        </p:nvSpPr>
        <p:spPr>
          <a:xfrm>
            <a:off x="838200" y="365126"/>
            <a:ext cx="10515600" cy="1017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7"/>
          <p:cNvSpPr txBox="1"/>
          <p:nvPr>
            <p:ph type="title"/>
          </p:nvPr>
        </p:nvSpPr>
        <p:spPr>
          <a:xfrm>
            <a:off x="838200" y="365126"/>
            <a:ext cx="10515600" cy="1017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838200" y="365126"/>
            <a:ext cx="10515600" cy="1017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838200" y="1536700"/>
            <a:ext cx="10515600" cy="4640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bigdata.kepco.co.kr/cmsmain.do?scode=S01&amp;pcode=000171&amp;redirect=Y" TargetMode="External"/><Relationship Id="rId4" Type="http://schemas.openxmlformats.org/officeDocument/2006/relationships/hyperlink" Target="https://www.google.com/url?q=https%3A%2F%2Fdata.kma.go.kr%2Fdata%2Fgrnd%2FselectAsosRltmList.do%3FpgmNo%3D36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"/>
          <p:cNvSpPr txBox="1"/>
          <p:nvPr>
            <p:ph type="ctrTitle"/>
          </p:nvPr>
        </p:nvSpPr>
        <p:spPr>
          <a:xfrm>
            <a:off x="1524000" y="1172439"/>
            <a:ext cx="9144000" cy="2387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ko-KR">
                <a:latin typeface="Arial"/>
                <a:ea typeface="Arial"/>
                <a:cs typeface="Arial"/>
                <a:sym typeface="Arial"/>
              </a:rPr>
              <a:t>기후 기반 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br>
              <a:rPr b="1" lang="ko-KR">
                <a:latin typeface="Arial"/>
                <a:ea typeface="Arial"/>
                <a:cs typeface="Arial"/>
                <a:sym typeface="Arial"/>
              </a:rPr>
            </a:br>
            <a:r>
              <a:rPr b="1" lang="ko-KR">
                <a:latin typeface="Arial"/>
                <a:ea typeface="Arial"/>
                <a:cs typeface="Arial"/>
                <a:sym typeface="Arial"/>
              </a:rPr>
              <a:t>가구별 전력 소비 예측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"/>
          <p:cNvSpPr txBox="1"/>
          <p:nvPr>
            <p:ph idx="1" type="subTitle"/>
          </p:nvPr>
        </p:nvSpPr>
        <p:spPr>
          <a:xfrm>
            <a:off x="1524000" y="4332025"/>
            <a:ext cx="9144000" cy="22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60F18"/>
              </a:buClr>
              <a:buSzPct val="100000"/>
              <a:buNone/>
            </a:pPr>
            <a:r>
              <a:t/>
            </a:r>
            <a:endParaRPr b="1">
              <a:solidFill>
                <a:srgbClr val="060F18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60F18"/>
              </a:buClr>
              <a:buSzPct val="78688"/>
              <a:buNone/>
            </a:pPr>
            <a:r>
              <a:rPr b="1" lang="ko-KR">
                <a:solidFill>
                  <a:srgbClr val="060F18"/>
                </a:solidFill>
              </a:rPr>
              <a:t>최종 발표</a:t>
            </a:r>
            <a:endParaRPr b="1" sz="3050">
              <a:solidFill>
                <a:srgbClr val="060F18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60F18"/>
              </a:buClr>
              <a:buSzPct val="100000"/>
              <a:buNone/>
            </a:pPr>
            <a:r>
              <a:t/>
            </a:r>
            <a:endParaRPr b="1">
              <a:solidFill>
                <a:srgbClr val="060F18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60F18"/>
              </a:buClr>
              <a:buSzPct val="100000"/>
              <a:buNone/>
            </a:pPr>
            <a:br>
              <a:rPr b="1" lang="ko-KR">
                <a:solidFill>
                  <a:srgbClr val="060F18"/>
                </a:solidFill>
              </a:rPr>
            </a:br>
            <a:endParaRPr b="1">
              <a:solidFill>
                <a:srgbClr val="060F18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60F18"/>
              </a:buClr>
              <a:buSzPct val="100000"/>
              <a:buNone/>
            </a:pPr>
            <a:r>
              <a:rPr b="1" lang="ko-KR">
                <a:solidFill>
                  <a:srgbClr val="060F18"/>
                </a:solidFill>
                <a:latin typeface="Arial"/>
                <a:ea typeface="Arial"/>
                <a:cs typeface="Arial"/>
                <a:sym typeface="Arial"/>
              </a:rPr>
              <a:t>정형 프로젝트 1조 기획안</a:t>
            </a:r>
            <a:endParaRPr b="1">
              <a:solidFill>
                <a:srgbClr val="060F18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60F18"/>
              </a:buClr>
              <a:buSzPct val="100000"/>
              <a:buNone/>
            </a:pPr>
            <a:r>
              <a:t/>
            </a:r>
            <a:endParaRPr b="1">
              <a:solidFill>
                <a:srgbClr val="060F18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60F18"/>
              </a:buClr>
              <a:buSzPct val="100000"/>
              <a:buNone/>
            </a:pPr>
            <a:r>
              <a:rPr b="1" lang="ko-KR">
                <a:solidFill>
                  <a:srgbClr val="060F18"/>
                </a:solidFill>
              </a:rPr>
              <a:t> </a:t>
            </a:r>
            <a:endParaRPr b="1">
              <a:solidFill>
                <a:srgbClr val="060F1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8571"/>
              <a:buFont typeface="Noto Sans Symbols"/>
              <a:buNone/>
            </a:pPr>
            <a:r>
              <a:rPr b="1" lang="ko-KR" sz="2258"/>
              <a:t>정우건 정국호 김형은 김준언 김수민</a:t>
            </a:r>
            <a:endParaRPr b="1" sz="2658">
              <a:solidFill>
                <a:srgbClr val="060F18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60F18"/>
              </a:buClr>
              <a:buSzPct val="100000"/>
              <a:buNone/>
            </a:pPr>
            <a:r>
              <a:t/>
            </a:r>
            <a:endParaRPr b="1">
              <a:solidFill>
                <a:srgbClr val="060F18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60F18"/>
              </a:buClr>
              <a:buSzPct val="100000"/>
              <a:buNone/>
            </a:pPr>
            <a:r>
              <a:t/>
            </a:r>
            <a:endParaRPr b="1">
              <a:solidFill>
                <a:srgbClr val="060F18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60F18"/>
              </a:buClr>
              <a:buSzPct val="100000"/>
              <a:buNone/>
            </a:pPr>
            <a:r>
              <a:t/>
            </a:r>
            <a:endParaRPr b="1">
              <a:solidFill>
                <a:srgbClr val="060F18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"/>
          <p:cNvSpPr txBox="1"/>
          <p:nvPr>
            <p:ph type="title"/>
          </p:nvPr>
        </p:nvSpPr>
        <p:spPr>
          <a:xfrm>
            <a:off x="838200" y="365126"/>
            <a:ext cx="10515600" cy="1017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/>
              <a:t>데이터 분석</a:t>
            </a:r>
            <a:endParaRPr/>
          </a:p>
        </p:txBody>
      </p:sp>
      <p:sp>
        <p:nvSpPr>
          <p:cNvPr id="179" name="Google Shape;179;p9"/>
          <p:cNvSpPr txBox="1"/>
          <p:nvPr>
            <p:ph idx="1" type="body"/>
          </p:nvPr>
        </p:nvSpPr>
        <p:spPr>
          <a:xfrm>
            <a:off x="838988" y="1435101"/>
            <a:ext cx="105141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시각화(Heat Map)</a:t>
            </a:r>
            <a:endParaRPr/>
          </a:p>
        </p:txBody>
      </p:sp>
      <p:pic>
        <p:nvPicPr>
          <p:cNvPr id="180" name="Google Shape;180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6300" y="2317881"/>
            <a:ext cx="8899500" cy="375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"/>
          <p:cNvSpPr txBox="1"/>
          <p:nvPr>
            <p:ph type="title"/>
          </p:nvPr>
        </p:nvSpPr>
        <p:spPr>
          <a:xfrm>
            <a:off x="838200" y="365126"/>
            <a:ext cx="10515600" cy="1017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-KR"/>
              <a:t>데이터 전처리 및 EDA</a:t>
            </a:r>
            <a:endParaRPr sz="6400"/>
          </a:p>
        </p:txBody>
      </p:sp>
      <p:sp>
        <p:nvSpPr>
          <p:cNvPr id="186" name="Google Shape;186;p10"/>
          <p:cNvSpPr txBox="1"/>
          <p:nvPr>
            <p:ph idx="1" type="body"/>
          </p:nvPr>
        </p:nvSpPr>
        <p:spPr>
          <a:xfrm>
            <a:off x="839788" y="1422401"/>
            <a:ext cx="10514012" cy="59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결측치, 스케일링, …</a:t>
            </a:r>
            <a:endParaRPr/>
          </a:p>
        </p:txBody>
      </p:sp>
      <p:sp>
        <p:nvSpPr>
          <p:cNvPr id="187" name="Google Shape;187;p10"/>
          <p:cNvSpPr txBox="1"/>
          <p:nvPr>
            <p:ph idx="2" type="body"/>
          </p:nvPr>
        </p:nvSpPr>
        <p:spPr>
          <a:xfrm>
            <a:off x="849312" y="2032000"/>
            <a:ext cx="5160963" cy="4157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✔"/>
            </a:pPr>
            <a:r>
              <a:rPr lang="ko-KR"/>
              <a:t>간단하게</a:t>
            </a:r>
            <a:endParaRPr/>
          </a:p>
        </p:txBody>
      </p:sp>
      <p:sp>
        <p:nvSpPr>
          <p:cNvPr id="188" name="Google Shape;188;p10"/>
          <p:cNvSpPr txBox="1"/>
          <p:nvPr>
            <p:ph idx="3" type="body"/>
          </p:nvPr>
        </p:nvSpPr>
        <p:spPr>
          <a:xfrm>
            <a:off x="6184900" y="2032000"/>
            <a:ext cx="5167312" cy="4157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4aaec6188e_4_0"/>
          <p:cNvSpPr txBox="1"/>
          <p:nvPr>
            <p:ph type="title"/>
          </p:nvPr>
        </p:nvSpPr>
        <p:spPr>
          <a:xfrm>
            <a:off x="838200" y="365126"/>
            <a:ext cx="10515600" cy="10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/>
              <a:t>Feature 선택</a:t>
            </a:r>
            <a:endParaRPr/>
          </a:p>
        </p:txBody>
      </p:sp>
      <p:sp>
        <p:nvSpPr>
          <p:cNvPr id="194" name="Google Shape;194;g34aaec6188e_4_0"/>
          <p:cNvSpPr txBox="1"/>
          <p:nvPr>
            <p:ph idx="1" type="body"/>
          </p:nvPr>
        </p:nvSpPr>
        <p:spPr>
          <a:xfrm>
            <a:off x="839788" y="1422401"/>
            <a:ext cx="105141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Feature </a:t>
            </a:r>
            <a:r>
              <a:rPr lang="ko-KR"/>
              <a:t>중요도 - 전체 Feature 기준(X0)</a:t>
            </a:r>
            <a:endParaRPr/>
          </a:p>
        </p:txBody>
      </p:sp>
      <p:sp>
        <p:nvSpPr>
          <p:cNvPr id="195" name="Google Shape;195;g34aaec6188e_4_0"/>
          <p:cNvSpPr txBox="1"/>
          <p:nvPr>
            <p:ph idx="2" type="body"/>
          </p:nvPr>
        </p:nvSpPr>
        <p:spPr>
          <a:xfrm>
            <a:off x="849312" y="2032000"/>
            <a:ext cx="5160900" cy="41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✔"/>
            </a:pPr>
            <a:r>
              <a:t/>
            </a:r>
            <a:endParaRPr/>
          </a:p>
        </p:txBody>
      </p:sp>
      <p:graphicFrame>
        <p:nvGraphicFramePr>
          <p:cNvPr id="196" name="Google Shape;196;g34aaec6188e_4_0"/>
          <p:cNvGraphicFramePr/>
          <p:nvPr/>
        </p:nvGraphicFramePr>
        <p:xfrm>
          <a:off x="6380100" y="742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{8769674B-D55D-4911-B9F3-BE6C2E2B638F}</a:tableStyleId>
              </a:tblPr>
              <a:tblGrid>
                <a:gridCol w="2089100"/>
                <a:gridCol w="1099800"/>
              </a:tblGrid>
              <a:tr h="263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/>
                        <a:t>Feature</a:t>
                      </a:r>
                      <a:endParaRPr b="1" sz="1000"/>
                    </a:p>
                  </a:txBody>
                  <a:tcPr marT="9525" marB="91425" marR="9525" marL="9525" anchor="ctr"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000"/>
                        <a:t>Mean_Importance</a:t>
                      </a:r>
                      <a:endParaRPr b="1" sz="1000"/>
                    </a:p>
                  </a:txBody>
                  <a:tcPr marT="9525" marB="91425" marR="9525" marL="9525" anchor="ctr">
                    <a:solidFill>
                      <a:srgbClr val="EDEDED"/>
                    </a:solidFill>
                  </a:tcPr>
                </a:tc>
              </a:tr>
              <a:tr h="205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Avg Min Temperature (Celsius)</a:t>
                      </a:r>
                      <a:endParaRPr sz="1000"/>
                    </a:p>
                  </a:txBody>
                  <a:tcPr marT="0" marB="18000" marR="36000" marL="36000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0.2262</a:t>
                      </a:r>
                      <a:endParaRPr sz="1000"/>
                    </a:p>
                  </a:txBody>
                  <a:tcPr marT="0" marB="18000" marR="36000" marL="36000" anchor="ctr"/>
                </a:tc>
              </a:tr>
              <a:tr h="205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Avg Min Supercool Temp (Celsius)</a:t>
                      </a:r>
                      <a:endParaRPr sz="1000"/>
                    </a:p>
                  </a:txBody>
                  <a:tcPr marT="0" marB="18000" marR="36000" marL="36000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0.1361</a:t>
                      </a:r>
                      <a:endParaRPr sz="1000"/>
                    </a:p>
                  </a:txBody>
                  <a:tcPr marT="0" marB="18000" marR="36000" marL="36000" anchor="ctr"/>
                </a:tc>
              </a:tr>
              <a:tr h="205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Avg Sea Level Pressure (hPa)</a:t>
                      </a:r>
                      <a:endParaRPr sz="1000"/>
                    </a:p>
                  </a:txBody>
                  <a:tcPr marT="0" marB="18000" marR="36000" marL="36000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0.0918</a:t>
                      </a:r>
                      <a:endParaRPr sz="1000"/>
                    </a:p>
                  </a:txBody>
                  <a:tcPr marT="0" marB="18000" marR="36000" marL="36000" anchor="ctr"/>
                </a:tc>
              </a:tr>
              <a:tr h="205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Avg Local Pressure (hPa)</a:t>
                      </a:r>
                      <a:endParaRPr sz="1000"/>
                    </a:p>
                  </a:txBody>
                  <a:tcPr marT="0" marB="18000" marR="36000" marL="36000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0.0682</a:t>
                      </a:r>
                      <a:endParaRPr sz="1000"/>
                    </a:p>
                  </a:txBody>
                  <a:tcPr marT="0" marB="18000" marR="36000" marL="36000" anchor="ctr"/>
                </a:tc>
              </a:tr>
              <a:tr h="205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Avg Temperature (Celsius)</a:t>
                      </a:r>
                      <a:endParaRPr sz="1000"/>
                    </a:p>
                  </a:txBody>
                  <a:tcPr marT="0" marB="18000" marR="36000" marL="36000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0.0658</a:t>
                      </a:r>
                      <a:endParaRPr sz="1000"/>
                    </a:p>
                  </a:txBody>
                  <a:tcPr marT="0" marB="18000" marR="36000" marL="36000" anchor="ctr"/>
                </a:tc>
              </a:tr>
              <a:tr h="205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Avg Dew Point Temp (Celsius)</a:t>
                      </a:r>
                      <a:endParaRPr sz="1000"/>
                    </a:p>
                  </a:txBody>
                  <a:tcPr marT="0" marB="18000" marR="36000" marL="36000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0.0440</a:t>
                      </a:r>
                      <a:endParaRPr sz="1000"/>
                    </a:p>
                  </a:txBody>
                  <a:tcPr marT="0" marB="18000" marR="36000" marL="36000" anchor="ctr"/>
                </a:tc>
              </a:tr>
              <a:tr h="205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Number of Tropical Nights</a:t>
                      </a:r>
                      <a:endParaRPr sz="1000"/>
                    </a:p>
                  </a:txBody>
                  <a:tcPr marT="0" marB="18000" marR="36000" marL="36000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0.0420</a:t>
                      </a:r>
                      <a:endParaRPr sz="1000"/>
                    </a:p>
                  </a:txBody>
                  <a:tcPr marT="0" marB="18000" marR="36000" marL="36000" anchor="ctr"/>
                </a:tc>
              </a:tr>
              <a:tr h="205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Total Solar Radiation (MJ/m^2)</a:t>
                      </a:r>
                      <a:endParaRPr sz="1000"/>
                    </a:p>
                  </a:txBody>
                  <a:tcPr marT="0" marB="18000" marR="36000" marL="36000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0.0337</a:t>
                      </a:r>
                      <a:endParaRPr sz="1000"/>
                    </a:p>
                  </a:txBody>
                  <a:tcPr marT="0" marB="18000" marR="36000" marL="36000" anchor="ctr"/>
                </a:tc>
              </a:tr>
              <a:tr h="205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Avg Max Temperature (Celsius)</a:t>
                      </a:r>
                      <a:endParaRPr sz="1000"/>
                    </a:p>
                  </a:txBody>
                  <a:tcPr marT="0" marB="18000" marR="36000" marL="36000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0.0329</a:t>
                      </a:r>
                      <a:endParaRPr sz="1000"/>
                    </a:p>
                  </a:txBody>
                  <a:tcPr marT="0" marB="18000" marR="36000" marL="36000" anchor="ctr"/>
                </a:tc>
              </a:tr>
              <a:tr h="205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Avg Ground Temp (Celsius)</a:t>
                      </a:r>
                      <a:endParaRPr sz="1000"/>
                    </a:p>
                  </a:txBody>
                  <a:tcPr marT="0" marB="18000" marR="36000" marL="36000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0.0324</a:t>
                      </a:r>
                      <a:endParaRPr sz="1000"/>
                    </a:p>
                  </a:txBody>
                  <a:tcPr marT="0" marB="18000" marR="36000" marL="36000" anchor="ctr"/>
                </a:tc>
              </a:tr>
              <a:tr h="205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Small Pan Evaporation (mm)</a:t>
                      </a:r>
                      <a:endParaRPr sz="1000"/>
                    </a:p>
                  </a:txBody>
                  <a:tcPr marT="0" marB="18000" marR="36000" marL="36000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0.0288</a:t>
                      </a:r>
                      <a:endParaRPr sz="1000"/>
                    </a:p>
                  </a:txBody>
                  <a:tcPr marT="0" marB="18000" marR="36000" marL="36000" anchor="ctr"/>
                </a:tc>
              </a:tr>
              <a:tr h="205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Sunshine Rate (%)</a:t>
                      </a:r>
                      <a:endParaRPr sz="1000"/>
                    </a:p>
                  </a:txBody>
                  <a:tcPr marT="0" marB="18000" marR="36000" marL="36000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0.0273</a:t>
                      </a:r>
                      <a:endParaRPr sz="1000"/>
                    </a:p>
                  </a:txBody>
                  <a:tcPr marT="0" marB="18000" marR="36000" marL="36000" anchor="ctr"/>
                </a:tc>
              </a:tr>
              <a:tr h="205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Avg Vapor Pressure (hPa)</a:t>
                      </a:r>
                      <a:endParaRPr sz="1000"/>
                    </a:p>
                  </a:txBody>
                  <a:tcPr marT="0" marB="18000" marR="36000" marL="36000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0.0265</a:t>
                      </a:r>
                      <a:endParaRPr sz="1000"/>
                    </a:p>
                  </a:txBody>
                  <a:tcPr marT="0" marB="18000" marR="36000" marL="36000" anchor="ctr"/>
                </a:tc>
              </a:tr>
              <a:tr h="205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Number of Households</a:t>
                      </a:r>
                      <a:endParaRPr sz="1000"/>
                    </a:p>
                  </a:txBody>
                  <a:tcPr marT="0" marB="18000" marR="36000" marL="36000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0.0258</a:t>
                      </a:r>
                      <a:endParaRPr sz="1000"/>
                    </a:p>
                  </a:txBody>
                  <a:tcPr marT="0" marB="18000" marR="36000" marL="36000" anchor="ctr"/>
                </a:tc>
              </a:tr>
              <a:tr h="205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Monthly Precipitation (mm)</a:t>
                      </a:r>
                      <a:endParaRPr sz="1000"/>
                    </a:p>
                  </a:txBody>
                  <a:tcPr marT="0" marB="18000" marR="36000" marL="36000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0.0254</a:t>
                      </a:r>
                      <a:endParaRPr sz="1000"/>
                    </a:p>
                  </a:txBody>
                  <a:tcPr marT="0" marB="18000" marR="36000" marL="36000" anchor="ctr"/>
                </a:tc>
              </a:tr>
              <a:tr h="205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Avg Relative Humidity (%)</a:t>
                      </a:r>
                      <a:endParaRPr sz="1000"/>
                    </a:p>
                  </a:txBody>
                  <a:tcPr marT="0" marB="18000" marR="36000" marL="36000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0.0247</a:t>
                      </a:r>
                      <a:endParaRPr sz="1000"/>
                    </a:p>
                  </a:txBody>
                  <a:tcPr marT="0" marB="18000" marR="36000" marL="36000" anchor="ctr"/>
                </a:tc>
              </a:tr>
              <a:tr h="205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Avg Wind Speed (m/s)</a:t>
                      </a:r>
                      <a:endParaRPr sz="1000"/>
                    </a:p>
                  </a:txBody>
                  <a:tcPr marT="0" marB="18000" marR="36000" marL="36000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0.0217</a:t>
                      </a:r>
                      <a:endParaRPr sz="1000"/>
                    </a:p>
                  </a:txBody>
                  <a:tcPr marT="0" marB="18000" marR="36000" marL="36000" anchor="ctr"/>
                </a:tc>
              </a:tr>
              <a:tr h="205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Number of Heat Wave Days</a:t>
                      </a:r>
                      <a:endParaRPr sz="1000"/>
                    </a:p>
                  </a:txBody>
                  <a:tcPr marT="0" marB="18000" marR="36000" marL="36000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0.0209</a:t>
                      </a:r>
                      <a:endParaRPr sz="1000"/>
                    </a:p>
                  </a:txBody>
                  <a:tcPr marT="0" marB="18000" marR="36000" marL="36000" anchor="ctr"/>
                </a:tc>
              </a:tr>
              <a:tr h="205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Avg Cloud Cover (1/10)</a:t>
                      </a:r>
                      <a:endParaRPr sz="1000"/>
                    </a:p>
                  </a:txBody>
                  <a:tcPr marT="0" marB="18000" marR="36000" marL="36000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0.0206</a:t>
                      </a:r>
                      <a:endParaRPr sz="1000"/>
                    </a:p>
                  </a:txBody>
                  <a:tcPr marT="0" marB="18000" marR="36000" marL="36000" anchor="ctr"/>
                </a:tc>
              </a:tr>
              <a:tr h="183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Region_Daejeon</a:t>
                      </a:r>
                      <a:endParaRPr sz="800"/>
                    </a:p>
                  </a:txBody>
                  <a:tcPr marT="0" marB="18000" marR="36000" marL="36000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0.0120</a:t>
                      </a:r>
                      <a:endParaRPr sz="800"/>
                    </a:p>
                  </a:txBody>
                  <a:tcPr marT="0" marB="18000" marR="36000" marL="36000" anchor="ctr"/>
                </a:tc>
              </a:tr>
              <a:tr h="183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Region_Daegu</a:t>
                      </a:r>
                      <a:endParaRPr sz="800"/>
                    </a:p>
                  </a:txBody>
                  <a:tcPr marT="0" marB="18000" marR="36000" marL="36000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0.0117</a:t>
                      </a:r>
                      <a:endParaRPr sz="800"/>
                    </a:p>
                  </a:txBody>
                  <a:tcPr marT="0" marB="18000" marR="36000" marL="36000" anchor="ctr"/>
                </a:tc>
              </a:tr>
              <a:tr h="183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Region_Ulsan</a:t>
                      </a:r>
                      <a:endParaRPr sz="800"/>
                    </a:p>
                  </a:txBody>
                  <a:tcPr marT="0" marB="18000" marR="36000" marL="36000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0.0073</a:t>
                      </a:r>
                      <a:endParaRPr sz="800"/>
                    </a:p>
                  </a:txBody>
                  <a:tcPr marT="0" marB="18000" marR="36000" marL="36000" anchor="ctr"/>
                </a:tc>
              </a:tr>
              <a:tr h="183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Region_Busan</a:t>
                      </a:r>
                      <a:endParaRPr sz="800"/>
                    </a:p>
                  </a:txBody>
                  <a:tcPr marT="0" marB="18000" marR="36000" marL="36000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0.0071</a:t>
                      </a:r>
                      <a:endParaRPr sz="800"/>
                    </a:p>
                  </a:txBody>
                  <a:tcPr marT="0" marB="18000" marR="36000" marL="36000" anchor="ctr"/>
                </a:tc>
              </a:tr>
              <a:tr h="183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Region_Seoul</a:t>
                      </a:r>
                      <a:endParaRPr sz="800"/>
                    </a:p>
                  </a:txBody>
                  <a:tcPr marT="0" marB="18000" marR="36000" marL="36000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0.0035</a:t>
                      </a:r>
                      <a:endParaRPr sz="800"/>
                    </a:p>
                  </a:txBody>
                  <a:tcPr marT="0" marB="18000" marR="36000" marL="36000" anchor="ctr"/>
                </a:tc>
              </a:tr>
              <a:tr h="183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Number of Cold Wave Days</a:t>
                      </a:r>
                      <a:endParaRPr sz="800"/>
                    </a:p>
                  </a:txBody>
                  <a:tcPr marT="0" marB="18000" marR="36000" marL="36000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0.0027</a:t>
                      </a:r>
                      <a:endParaRPr sz="800"/>
                    </a:p>
                  </a:txBody>
                  <a:tcPr marT="0" marB="18000" marR="36000" marL="36000" anchor="ctr"/>
                </a:tc>
              </a:tr>
              <a:tr h="183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Region_Gwangju</a:t>
                      </a:r>
                      <a:endParaRPr sz="800"/>
                    </a:p>
                  </a:txBody>
                  <a:tcPr marT="0" marB="18000" marR="36000" marL="36000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-0.0031</a:t>
                      </a:r>
                      <a:endParaRPr sz="800"/>
                    </a:p>
                  </a:txBody>
                  <a:tcPr marT="0" marB="18000" marR="36000" marL="36000" anchor="ctr"/>
                </a:tc>
              </a:tr>
              <a:tr h="183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Region_Incheon</a:t>
                      </a:r>
                      <a:endParaRPr sz="800"/>
                    </a:p>
                  </a:txBody>
                  <a:tcPr marT="0" marB="18000" marR="36000" marL="36000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-0.0041</a:t>
                      </a:r>
                      <a:endParaRPr sz="800"/>
                    </a:p>
                  </a:txBody>
                  <a:tcPr marT="0" marB="18000" marR="36000" marL="360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"/>
          <p:cNvSpPr txBox="1"/>
          <p:nvPr>
            <p:ph type="title"/>
          </p:nvPr>
        </p:nvSpPr>
        <p:spPr>
          <a:xfrm>
            <a:off x="838200" y="365126"/>
            <a:ext cx="10515600" cy="1017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/>
              <a:t>Feature 선택</a:t>
            </a:r>
            <a:endParaRPr/>
          </a:p>
        </p:txBody>
      </p:sp>
      <p:sp>
        <p:nvSpPr>
          <p:cNvPr id="202" name="Google Shape;202;p11"/>
          <p:cNvSpPr txBox="1"/>
          <p:nvPr>
            <p:ph idx="1" type="body"/>
          </p:nvPr>
        </p:nvSpPr>
        <p:spPr>
          <a:xfrm>
            <a:off x="839788" y="1422401"/>
            <a:ext cx="10514012" cy="59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VIF 지수 확인 pca stepwise …</a:t>
            </a:r>
            <a:endParaRPr/>
          </a:p>
        </p:txBody>
      </p:sp>
      <p:sp>
        <p:nvSpPr>
          <p:cNvPr id="203" name="Google Shape;203;p11"/>
          <p:cNvSpPr txBox="1"/>
          <p:nvPr>
            <p:ph idx="2" type="body"/>
          </p:nvPr>
        </p:nvSpPr>
        <p:spPr>
          <a:xfrm>
            <a:off x="849312" y="2032000"/>
            <a:ext cx="5160963" cy="4157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X0=</a:t>
            </a:r>
            <a:r>
              <a:rPr lang="ko-KR"/>
              <a:t>모든 feature사용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X1=상관계수(with 타겟)의 임계값 통한 </a:t>
            </a:r>
            <a:r>
              <a:rPr lang="ko-KR"/>
              <a:t>feature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X2=</a:t>
            </a:r>
            <a:r>
              <a:rPr lang="ko-KR"/>
              <a:t> PCA을 통한 Feature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X3=VIF 임계값을 통한 Feature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X4=단계선택법(전진+후진이 합쳐있는 Feature Selection)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1"/>
          <p:cNvSpPr txBox="1"/>
          <p:nvPr>
            <p:ph idx="3" type="body"/>
          </p:nvPr>
        </p:nvSpPr>
        <p:spPr>
          <a:xfrm>
            <a:off x="6184900" y="2032000"/>
            <a:ext cx="5167312" cy="4157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"/>
          <p:cNvSpPr txBox="1"/>
          <p:nvPr>
            <p:ph type="title"/>
          </p:nvPr>
        </p:nvSpPr>
        <p:spPr>
          <a:xfrm>
            <a:off x="838200" y="365126"/>
            <a:ext cx="10515600" cy="1017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/>
              <a:t>Feature 선택</a:t>
            </a:r>
            <a:endParaRPr/>
          </a:p>
        </p:txBody>
      </p:sp>
      <p:sp>
        <p:nvSpPr>
          <p:cNvPr id="210" name="Google Shape;210;p12"/>
          <p:cNvSpPr txBox="1"/>
          <p:nvPr>
            <p:ph idx="1" type="body"/>
          </p:nvPr>
        </p:nvSpPr>
        <p:spPr>
          <a:xfrm>
            <a:off x="839788" y="1422401"/>
            <a:ext cx="10514012" cy="59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11" name="Google Shape;211;p12"/>
          <p:cNvSpPr txBox="1"/>
          <p:nvPr>
            <p:ph idx="2" type="body"/>
          </p:nvPr>
        </p:nvSpPr>
        <p:spPr>
          <a:xfrm>
            <a:off x="849312" y="2032000"/>
            <a:ext cx="5160963" cy="4157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12" name="Google Shape;212;p12"/>
          <p:cNvSpPr txBox="1"/>
          <p:nvPr>
            <p:ph idx="3" type="body"/>
          </p:nvPr>
        </p:nvSpPr>
        <p:spPr>
          <a:xfrm>
            <a:off x="6184900" y="2032000"/>
            <a:ext cx="5167312" cy="4157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"/>
          <p:cNvSpPr txBox="1"/>
          <p:nvPr>
            <p:ph type="title"/>
          </p:nvPr>
        </p:nvSpPr>
        <p:spPr>
          <a:xfrm>
            <a:off x="838200" y="392101"/>
            <a:ext cx="10515600" cy="10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4400"/>
              <a:buFont typeface="Roboto"/>
              <a:buNone/>
            </a:pPr>
            <a:r>
              <a:rPr b="1" i="0" lang="ko-KR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모델링</a:t>
            </a:r>
            <a:endParaRPr/>
          </a:p>
        </p:txBody>
      </p:sp>
      <p:sp>
        <p:nvSpPr>
          <p:cNvPr id="218" name="Google Shape;218;p13"/>
          <p:cNvSpPr txBox="1"/>
          <p:nvPr>
            <p:ph idx="1" type="body"/>
          </p:nvPr>
        </p:nvSpPr>
        <p:spPr>
          <a:xfrm>
            <a:off x="839788" y="1422401"/>
            <a:ext cx="10514012" cy="59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적용 모델</a:t>
            </a:r>
            <a:endParaRPr/>
          </a:p>
        </p:txBody>
      </p:sp>
      <p:sp>
        <p:nvSpPr>
          <p:cNvPr id="219" name="Google Shape;219;p13"/>
          <p:cNvSpPr txBox="1"/>
          <p:nvPr>
            <p:ph idx="2" type="body"/>
          </p:nvPr>
        </p:nvSpPr>
        <p:spPr>
          <a:xfrm>
            <a:off x="849312" y="2032000"/>
            <a:ext cx="5160963" cy="4157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✔"/>
            </a:pPr>
            <a:r>
              <a:rPr lang="ko-KR"/>
              <a:t>Linear regression 선형 회귀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✔"/>
            </a:pPr>
            <a:r>
              <a:rPr lang="ko-KR"/>
              <a:t>SVR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✔"/>
            </a:pPr>
            <a:r>
              <a:rPr lang="ko-KR"/>
              <a:t>Decision Tree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✔"/>
            </a:pPr>
            <a:r>
              <a:rPr lang="ko-KR"/>
              <a:t>Random Forest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✔"/>
            </a:pPr>
            <a:r>
              <a:rPr lang="ko-KR"/>
              <a:t>AdaBoost Regression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✔"/>
            </a:pPr>
            <a:r>
              <a:rPr lang="ko-KR"/>
              <a:t>XGB Regression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✔"/>
            </a:pPr>
            <a:r>
              <a:rPr lang="ko-KR"/>
              <a:t>Ensemble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✔"/>
            </a:pPr>
            <a:r>
              <a:rPr lang="ko-KR"/>
              <a:t>NN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20" name="Google Shape;220;p13"/>
          <p:cNvSpPr txBox="1"/>
          <p:nvPr>
            <p:ph idx="3" type="body"/>
          </p:nvPr>
        </p:nvSpPr>
        <p:spPr>
          <a:xfrm>
            <a:off x="6184900" y="2032000"/>
            <a:ext cx="5167312" cy="4157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31515"/>
              </a:buClr>
              <a:buSzPts val="2000"/>
              <a:buChar char="✔"/>
            </a:pPr>
            <a:r>
              <a:rPr lang="ko-KR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Training time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31515"/>
              </a:buClr>
              <a:buSzPts val="2000"/>
              <a:buChar char="✔"/>
            </a:pPr>
            <a:r>
              <a:rPr lang="ko-KR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MAE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31515"/>
              </a:buClr>
              <a:buSzPts val="2000"/>
              <a:buChar char="✔"/>
            </a:pPr>
            <a:r>
              <a:rPr lang="ko-KR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RMSE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31515"/>
              </a:buClr>
              <a:buSzPts val="2000"/>
              <a:buChar char="✔"/>
            </a:pPr>
            <a:r>
              <a:rPr lang="ko-KR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R²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31515"/>
              </a:buClr>
              <a:buSzPts val="2000"/>
              <a:buChar char="✔"/>
            </a:pPr>
            <a:r>
              <a:rPr lang="ko-KR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Adjusted R²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31515"/>
              </a:buClr>
              <a:buSzPts val="2000"/>
              <a:buChar char="✔"/>
            </a:pPr>
            <a:r>
              <a:rPr lang="ko-KR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best</a:t>
            </a:r>
            <a:endParaRPr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4"/>
          <p:cNvSpPr txBox="1"/>
          <p:nvPr>
            <p:ph type="title"/>
          </p:nvPr>
        </p:nvSpPr>
        <p:spPr>
          <a:xfrm>
            <a:off x="838200" y="365126"/>
            <a:ext cx="10515600" cy="1017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4400"/>
              <a:buFont typeface="Roboto"/>
              <a:buNone/>
            </a:pPr>
            <a:r>
              <a:rPr b="1" i="0" lang="ko-KR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모델링</a:t>
            </a:r>
            <a:endParaRPr/>
          </a:p>
        </p:txBody>
      </p:sp>
      <p:sp>
        <p:nvSpPr>
          <p:cNvPr id="226" name="Google Shape;226;p14"/>
          <p:cNvSpPr txBox="1"/>
          <p:nvPr>
            <p:ph idx="1" type="body"/>
          </p:nvPr>
        </p:nvSpPr>
        <p:spPr>
          <a:xfrm>
            <a:off x="839788" y="1422401"/>
            <a:ext cx="105141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Linear regression 선형 회귀</a:t>
            </a:r>
            <a:endParaRPr/>
          </a:p>
        </p:txBody>
      </p:sp>
      <p:sp>
        <p:nvSpPr>
          <p:cNvPr id="227" name="Google Shape;227;p14"/>
          <p:cNvSpPr txBox="1"/>
          <p:nvPr>
            <p:ph idx="2" type="body"/>
          </p:nvPr>
        </p:nvSpPr>
        <p:spPr>
          <a:xfrm>
            <a:off x="849312" y="2032000"/>
            <a:ext cx="5160963" cy="4157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28" name="Google Shape;228;p14"/>
          <p:cNvSpPr txBox="1"/>
          <p:nvPr>
            <p:ph idx="3" type="body"/>
          </p:nvPr>
        </p:nvSpPr>
        <p:spPr>
          <a:xfrm>
            <a:off x="7248400" y="2032000"/>
            <a:ext cx="4325700" cy="41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229" name="Google Shape;22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650" y="2019400"/>
            <a:ext cx="5859651" cy="459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4aaec6188e_3_7"/>
          <p:cNvSpPr txBox="1"/>
          <p:nvPr>
            <p:ph type="title"/>
          </p:nvPr>
        </p:nvSpPr>
        <p:spPr>
          <a:xfrm>
            <a:off x="838200" y="365126"/>
            <a:ext cx="10515600" cy="10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4400"/>
              <a:buFont typeface="Roboto"/>
              <a:buNone/>
            </a:pPr>
            <a:r>
              <a:rPr b="1" i="0" lang="ko-KR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모델링</a:t>
            </a:r>
            <a:endParaRPr/>
          </a:p>
        </p:txBody>
      </p:sp>
      <p:sp>
        <p:nvSpPr>
          <p:cNvPr id="235" name="Google Shape;235;g34aaec6188e_3_7"/>
          <p:cNvSpPr txBox="1"/>
          <p:nvPr>
            <p:ph idx="1" type="body"/>
          </p:nvPr>
        </p:nvSpPr>
        <p:spPr>
          <a:xfrm>
            <a:off x="839788" y="1422401"/>
            <a:ext cx="105141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Elastic-net 선형 회귀                        </a:t>
            </a:r>
            <a:r>
              <a:rPr lang="ko-KR"/>
              <a:t> </a:t>
            </a:r>
            <a:r>
              <a:rPr lang="ko-KR"/>
              <a:t>                         </a:t>
            </a:r>
            <a:endParaRPr/>
          </a:p>
        </p:txBody>
      </p:sp>
      <p:sp>
        <p:nvSpPr>
          <p:cNvPr id="236" name="Google Shape;236;g34aaec6188e_3_7"/>
          <p:cNvSpPr txBox="1"/>
          <p:nvPr>
            <p:ph idx="2" type="body"/>
          </p:nvPr>
        </p:nvSpPr>
        <p:spPr>
          <a:xfrm>
            <a:off x="838212" y="2059075"/>
            <a:ext cx="5160900" cy="41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37" name="Google Shape;237;g34aaec6188e_3_7"/>
          <p:cNvSpPr txBox="1"/>
          <p:nvPr>
            <p:ph idx="3" type="body"/>
          </p:nvPr>
        </p:nvSpPr>
        <p:spPr>
          <a:xfrm>
            <a:off x="7265100" y="2032000"/>
            <a:ext cx="4359000" cy="41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/>
              <a:t>메트릭 </a:t>
            </a:r>
            <a:endParaRPr/>
          </a:p>
        </p:txBody>
      </p:sp>
      <p:pic>
        <p:nvPicPr>
          <p:cNvPr id="238" name="Google Shape;238;g34aaec6188e_3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625" y="2041800"/>
            <a:ext cx="5623623" cy="46027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5"/>
          <p:cNvSpPr txBox="1"/>
          <p:nvPr>
            <p:ph type="title"/>
          </p:nvPr>
        </p:nvSpPr>
        <p:spPr>
          <a:xfrm>
            <a:off x="838200" y="365126"/>
            <a:ext cx="10515600" cy="1017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4400"/>
              <a:buFont typeface="Roboto"/>
              <a:buNone/>
            </a:pPr>
            <a:r>
              <a:rPr b="1" i="0" lang="ko-KR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모델링</a:t>
            </a:r>
            <a:endParaRPr/>
          </a:p>
        </p:txBody>
      </p:sp>
      <p:sp>
        <p:nvSpPr>
          <p:cNvPr id="244" name="Google Shape;244;p15"/>
          <p:cNvSpPr txBox="1"/>
          <p:nvPr>
            <p:ph idx="1" type="body"/>
          </p:nvPr>
        </p:nvSpPr>
        <p:spPr>
          <a:xfrm>
            <a:off x="839788" y="1422401"/>
            <a:ext cx="10514012" cy="59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SVR</a:t>
            </a:r>
            <a:endParaRPr/>
          </a:p>
        </p:txBody>
      </p:sp>
      <p:sp>
        <p:nvSpPr>
          <p:cNvPr id="245" name="Google Shape;245;p15"/>
          <p:cNvSpPr txBox="1"/>
          <p:nvPr>
            <p:ph idx="2" type="body"/>
          </p:nvPr>
        </p:nvSpPr>
        <p:spPr>
          <a:xfrm>
            <a:off x="849312" y="2032000"/>
            <a:ext cx="5160963" cy="4157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46" name="Google Shape;246;p15"/>
          <p:cNvSpPr txBox="1"/>
          <p:nvPr>
            <p:ph idx="3" type="body"/>
          </p:nvPr>
        </p:nvSpPr>
        <p:spPr>
          <a:xfrm>
            <a:off x="6184900" y="2032000"/>
            <a:ext cx="5167312" cy="4157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31515"/>
              </a:buClr>
              <a:buSzPts val="2000"/>
              <a:buChar char="✔"/>
            </a:pPr>
            <a:r>
              <a:rPr lang="ko-KR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설명?</a:t>
            </a:r>
            <a:endParaRPr b="0"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31515"/>
              </a:buClr>
              <a:buSzPts val="2000"/>
              <a:buChar char="✔"/>
            </a:pPr>
            <a:r>
              <a:rPr lang="ko-KR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Training time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31515"/>
              </a:buClr>
              <a:buSzPts val="2000"/>
              <a:buChar char="✔"/>
            </a:pPr>
            <a:r>
              <a:rPr lang="ko-KR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MAE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31515"/>
              </a:buClr>
              <a:buSzPts val="2000"/>
              <a:buChar char="✔"/>
            </a:pPr>
            <a:r>
              <a:rPr lang="ko-KR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RMSE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31515"/>
              </a:buClr>
              <a:buSzPts val="2000"/>
              <a:buChar char="✔"/>
            </a:pPr>
            <a:r>
              <a:rPr lang="ko-KR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R²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31515"/>
              </a:buClr>
              <a:buSzPts val="2000"/>
              <a:buChar char="✔"/>
            </a:pPr>
            <a:r>
              <a:rPr lang="ko-KR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Adjusted R²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31515"/>
              </a:buClr>
              <a:buSzPts val="2000"/>
              <a:buChar char="✔"/>
            </a:pPr>
            <a:r>
              <a:rPr lang="ko-KR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best</a:t>
            </a:r>
            <a:endParaRPr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247" name="Google Shape;2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925" y="2019300"/>
            <a:ext cx="5626151" cy="4700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6"/>
          <p:cNvSpPr txBox="1"/>
          <p:nvPr>
            <p:ph type="title"/>
          </p:nvPr>
        </p:nvSpPr>
        <p:spPr>
          <a:xfrm>
            <a:off x="838200" y="365126"/>
            <a:ext cx="10515600" cy="1017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4400"/>
              <a:buFont typeface="Roboto"/>
              <a:buNone/>
            </a:pPr>
            <a:r>
              <a:rPr b="1" i="0" lang="ko-KR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모델링</a:t>
            </a:r>
            <a:endParaRPr/>
          </a:p>
        </p:txBody>
      </p:sp>
      <p:sp>
        <p:nvSpPr>
          <p:cNvPr id="253" name="Google Shape;253;p16"/>
          <p:cNvSpPr txBox="1"/>
          <p:nvPr>
            <p:ph idx="1" type="body"/>
          </p:nvPr>
        </p:nvSpPr>
        <p:spPr>
          <a:xfrm>
            <a:off x="839788" y="1422401"/>
            <a:ext cx="10514012" cy="59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Decision Tree</a:t>
            </a:r>
            <a:endParaRPr/>
          </a:p>
        </p:txBody>
      </p:sp>
      <p:sp>
        <p:nvSpPr>
          <p:cNvPr id="254" name="Google Shape;254;p16"/>
          <p:cNvSpPr txBox="1"/>
          <p:nvPr>
            <p:ph idx="3" type="body"/>
          </p:nvPr>
        </p:nvSpPr>
        <p:spPr>
          <a:xfrm>
            <a:off x="6184900" y="2032000"/>
            <a:ext cx="5167312" cy="4157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31515"/>
              </a:buClr>
              <a:buSzPts val="2000"/>
              <a:buChar char="✔"/>
            </a:pPr>
            <a:r>
              <a:rPr lang="ko-KR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Training time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31515"/>
              </a:buClr>
              <a:buSzPts val="2000"/>
              <a:buChar char="✔"/>
            </a:pPr>
            <a:r>
              <a:rPr lang="ko-KR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MAE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31515"/>
              </a:buClr>
              <a:buSzPts val="2000"/>
              <a:buChar char="✔"/>
            </a:pPr>
            <a:r>
              <a:rPr lang="ko-KR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RMSE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31515"/>
              </a:buClr>
              <a:buSzPts val="2000"/>
              <a:buChar char="✔"/>
            </a:pPr>
            <a:r>
              <a:rPr lang="ko-KR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R²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31515"/>
              </a:buClr>
              <a:buSzPts val="2000"/>
              <a:buChar char="✔"/>
            </a:pPr>
            <a:r>
              <a:rPr lang="ko-KR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Adjusted R²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31515"/>
              </a:buClr>
              <a:buSzPts val="2000"/>
              <a:buChar char="✔"/>
            </a:pPr>
            <a:r>
              <a:rPr lang="ko-KR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best</a:t>
            </a:r>
            <a:endParaRPr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55" name="Google Shape;2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051" y="2247697"/>
            <a:ext cx="5637226" cy="4610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/>
          <p:cNvSpPr txBox="1"/>
          <p:nvPr>
            <p:ph type="title"/>
          </p:nvPr>
        </p:nvSpPr>
        <p:spPr>
          <a:xfrm>
            <a:off x="838200" y="365126"/>
            <a:ext cx="10515600" cy="1017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/>
              <a:t>목차</a:t>
            </a:r>
            <a:endParaRPr/>
          </a:p>
        </p:txBody>
      </p:sp>
      <p:sp>
        <p:nvSpPr>
          <p:cNvPr id="110" name="Google Shape;110;p2"/>
          <p:cNvSpPr txBox="1"/>
          <p:nvPr>
            <p:ph idx="1" type="body"/>
          </p:nvPr>
        </p:nvSpPr>
        <p:spPr>
          <a:xfrm>
            <a:off x="838200" y="1744725"/>
            <a:ext cx="10514100" cy="44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1. 개발 환경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2. </a:t>
            </a:r>
            <a:r>
              <a:rPr lang="ko-KR"/>
              <a:t>프로젝트 배경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3. </a:t>
            </a:r>
            <a:r>
              <a:rPr lang="ko-KR"/>
              <a:t>데이터 </a:t>
            </a:r>
            <a:r>
              <a:rPr lang="ko-KR"/>
              <a:t>분석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4. 데이터 </a:t>
            </a:r>
            <a:r>
              <a:rPr lang="ko-KR"/>
              <a:t>전처리 및 EDA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5. 모델링 및 모델 선정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6. 종합 평가 및 해석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7</a:t>
            </a:r>
            <a:r>
              <a:rPr lang="ko-KR"/>
              <a:t>. 결론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7"/>
          <p:cNvSpPr txBox="1"/>
          <p:nvPr>
            <p:ph type="title"/>
          </p:nvPr>
        </p:nvSpPr>
        <p:spPr>
          <a:xfrm>
            <a:off x="838200" y="365126"/>
            <a:ext cx="10515600" cy="1017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4400"/>
              <a:buFont typeface="Roboto"/>
              <a:buNone/>
            </a:pPr>
            <a:r>
              <a:rPr b="1" i="0" lang="ko-KR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모델링</a:t>
            </a:r>
            <a:endParaRPr/>
          </a:p>
        </p:txBody>
      </p:sp>
      <p:sp>
        <p:nvSpPr>
          <p:cNvPr id="261" name="Google Shape;261;p17"/>
          <p:cNvSpPr txBox="1"/>
          <p:nvPr>
            <p:ph idx="1" type="body"/>
          </p:nvPr>
        </p:nvSpPr>
        <p:spPr>
          <a:xfrm>
            <a:off x="839788" y="1422401"/>
            <a:ext cx="10514012" cy="59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Random Forest</a:t>
            </a:r>
            <a:endParaRPr/>
          </a:p>
        </p:txBody>
      </p:sp>
      <p:sp>
        <p:nvSpPr>
          <p:cNvPr id="262" name="Google Shape;262;p17"/>
          <p:cNvSpPr txBox="1"/>
          <p:nvPr>
            <p:ph idx="2" type="body"/>
          </p:nvPr>
        </p:nvSpPr>
        <p:spPr>
          <a:xfrm>
            <a:off x="849312" y="2032000"/>
            <a:ext cx="5160963" cy="4157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63" name="Google Shape;263;p17"/>
          <p:cNvSpPr txBox="1"/>
          <p:nvPr>
            <p:ph idx="3" type="body"/>
          </p:nvPr>
        </p:nvSpPr>
        <p:spPr>
          <a:xfrm>
            <a:off x="6184900" y="2032000"/>
            <a:ext cx="5167312" cy="4157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31515"/>
              </a:buClr>
              <a:buSzPts val="2000"/>
              <a:buChar char="✔"/>
            </a:pPr>
            <a:r>
              <a:rPr lang="ko-KR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Training time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31515"/>
              </a:buClr>
              <a:buSzPts val="2000"/>
              <a:buChar char="✔"/>
            </a:pPr>
            <a:r>
              <a:rPr lang="ko-KR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MAE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31515"/>
              </a:buClr>
              <a:buSzPts val="2000"/>
              <a:buChar char="✔"/>
            </a:pPr>
            <a:r>
              <a:rPr lang="ko-KR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RMSE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31515"/>
              </a:buClr>
              <a:buSzPts val="2000"/>
              <a:buChar char="✔"/>
            </a:pPr>
            <a:r>
              <a:rPr lang="ko-KR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R²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31515"/>
              </a:buClr>
              <a:buSzPts val="2000"/>
              <a:buChar char="✔"/>
            </a:pPr>
            <a:r>
              <a:rPr lang="ko-KR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Adjusted R²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31515"/>
              </a:buClr>
              <a:buSzPts val="2000"/>
              <a:buChar char="✔"/>
            </a:pPr>
            <a:r>
              <a:rPr lang="ko-KR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best</a:t>
            </a:r>
            <a:endParaRPr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64" name="Google Shape;2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400" y="2019300"/>
            <a:ext cx="5167301" cy="4495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8"/>
          <p:cNvSpPr txBox="1"/>
          <p:nvPr>
            <p:ph type="title"/>
          </p:nvPr>
        </p:nvSpPr>
        <p:spPr>
          <a:xfrm>
            <a:off x="838200" y="365126"/>
            <a:ext cx="10515600" cy="1017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4400"/>
              <a:buFont typeface="Roboto"/>
              <a:buNone/>
            </a:pPr>
            <a:r>
              <a:rPr b="1" i="0" lang="ko-KR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모델링</a:t>
            </a:r>
            <a:endParaRPr/>
          </a:p>
        </p:txBody>
      </p:sp>
      <p:sp>
        <p:nvSpPr>
          <p:cNvPr id="270" name="Google Shape;270;p18"/>
          <p:cNvSpPr txBox="1"/>
          <p:nvPr>
            <p:ph idx="1" type="body"/>
          </p:nvPr>
        </p:nvSpPr>
        <p:spPr>
          <a:xfrm>
            <a:off x="839788" y="1422401"/>
            <a:ext cx="10514012" cy="59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AdaBoost Regression</a:t>
            </a:r>
            <a:endParaRPr/>
          </a:p>
        </p:txBody>
      </p:sp>
      <p:sp>
        <p:nvSpPr>
          <p:cNvPr id="271" name="Google Shape;271;p18"/>
          <p:cNvSpPr txBox="1"/>
          <p:nvPr>
            <p:ph idx="2" type="body"/>
          </p:nvPr>
        </p:nvSpPr>
        <p:spPr>
          <a:xfrm>
            <a:off x="849312" y="2032000"/>
            <a:ext cx="5160963" cy="4157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72" name="Google Shape;272;p18"/>
          <p:cNvSpPr txBox="1"/>
          <p:nvPr>
            <p:ph idx="3" type="body"/>
          </p:nvPr>
        </p:nvSpPr>
        <p:spPr>
          <a:xfrm>
            <a:off x="6184900" y="2032000"/>
            <a:ext cx="5167312" cy="4157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31515"/>
              </a:buClr>
              <a:buSzPts val="2000"/>
              <a:buChar char="✔"/>
            </a:pPr>
            <a:r>
              <a:rPr lang="ko-KR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Training time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31515"/>
              </a:buClr>
              <a:buSzPts val="2000"/>
              <a:buChar char="✔"/>
            </a:pPr>
            <a:r>
              <a:rPr lang="ko-KR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MAE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31515"/>
              </a:buClr>
              <a:buSzPts val="2000"/>
              <a:buChar char="✔"/>
            </a:pPr>
            <a:r>
              <a:rPr lang="ko-KR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RMSE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31515"/>
              </a:buClr>
              <a:buSzPts val="2000"/>
              <a:buChar char="✔"/>
            </a:pPr>
            <a:r>
              <a:rPr lang="ko-KR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R²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31515"/>
              </a:buClr>
              <a:buSzPts val="2000"/>
              <a:buChar char="✔"/>
            </a:pPr>
            <a:r>
              <a:rPr lang="ko-KR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Adjusted R²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31515"/>
              </a:buClr>
              <a:buSzPts val="2000"/>
              <a:buChar char="✔"/>
            </a:pPr>
            <a:r>
              <a:rPr lang="ko-KR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best</a:t>
            </a:r>
            <a:endParaRPr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73" name="Google Shape;27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550" y="2058977"/>
            <a:ext cx="5160976" cy="4224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9"/>
          <p:cNvSpPr txBox="1"/>
          <p:nvPr>
            <p:ph type="title"/>
          </p:nvPr>
        </p:nvSpPr>
        <p:spPr>
          <a:xfrm>
            <a:off x="838200" y="365126"/>
            <a:ext cx="10515600" cy="1017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4400"/>
              <a:buFont typeface="Roboto"/>
              <a:buNone/>
            </a:pPr>
            <a:r>
              <a:rPr b="1" i="0" lang="ko-KR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모델링</a:t>
            </a:r>
            <a:endParaRPr/>
          </a:p>
        </p:txBody>
      </p:sp>
      <p:sp>
        <p:nvSpPr>
          <p:cNvPr id="279" name="Google Shape;279;p19"/>
          <p:cNvSpPr txBox="1"/>
          <p:nvPr>
            <p:ph idx="1" type="body"/>
          </p:nvPr>
        </p:nvSpPr>
        <p:spPr>
          <a:xfrm>
            <a:off x="839788" y="1422401"/>
            <a:ext cx="10514012" cy="59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XGB Regression</a:t>
            </a:r>
            <a:endParaRPr/>
          </a:p>
        </p:txBody>
      </p:sp>
      <p:sp>
        <p:nvSpPr>
          <p:cNvPr id="280" name="Google Shape;280;p19"/>
          <p:cNvSpPr txBox="1"/>
          <p:nvPr>
            <p:ph idx="2" type="body"/>
          </p:nvPr>
        </p:nvSpPr>
        <p:spPr>
          <a:xfrm>
            <a:off x="849312" y="2032000"/>
            <a:ext cx="5160963" cy="4157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81" name="Google Shape;281;p19"/>
          <p:cNvSpPr txBox="1"/>
          <p:nvPr>
            <p:ph idx="3" type="body"/>
          </p:nvPr>
        </p:nvSpPr>
        <p:spPr>
          <a:xfrm>
            <a:off x="6184900" y="2032000"/>
            <a:ext cx="5167312" cy="4157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31515"/>
              </a:buClr>
              <a:buSzPts val="2000"/>
              <a:buChar char="✔"/>
            </a:pPr>
            <a:r>
              <a:rPr lang="ko-KR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Training time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31515"/>
              </a:buClr>
              <a:buSzPts val="2000"/>
              <a:buChar char="✔"/>
            </a:pPr>
            <a:r>
              <a:rPr lang="ko-KR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MAE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31515"/>
              </a:buClr>
              <a:buSzPts val="2000"/>
              <a:buChar char="✔"/>
            </a:pPr>
            <a:r>
              <a:rPr lang="ko-KR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RMSE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31515"/>
              </a:buClr>
              <a:buSzPts val="2000"/>
              <a:buChar char="✔"/>
            </a:pPr>
            <a:r>
              <a:rPr lang="ko-KR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R²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31515"/>
              </a:buClr>
              <a:buSzPts val="2000"/>
              <a:buChar char="✔"/>
            </a:pPr>
            <a:r>
              <a:rPr lang="ko-KR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Adjusted R²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31515"/>
              </a:buClr>
              <a:buSzPts val="2000"/>
              <a:buChar char="✔"/>
            </a:pPr>
            <a:r>
              <a:rPr lang="ko-KR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best</a:t>
            </a:r>
            <a:endParaRPr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82" name="Google Shape;28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812" y="2058975"/>
            <a:ext cx="5379451" cy="440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4aaec6188e_3_0"/>
          <p:cNvSpPr txBox="1"/>
          <p:nvPr>
            <p:ph type="title"/>
          </p:nvPr>
        </p:nvSpPr>
        <p:spPr>
          <a:xfrm>
            <a:off x="838200" y="365126"/>
            <a:ext cx="10515600" cy="10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4400"/>
              <a:buFont typeface="Roboto"/>
              <a:buNone/>
            </a:pPr>
            <a:r>
              <a:rPr b="1" i="0" lang="ko-KR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모델링</a:t>
            </a:r>
            <a:endParaRPr/>
          </a:p>
        </p:txBody>
      </p:sp>
      <p:sp>
        <p:nvSpPr>
          <p:cNvPr id="288" name="Google Shape;288;g34aaec6188e_3_0"/>
          <p:cNvSpPr txBox="1"/>
          <p:nvPr>
            <p:ph idx="1" type="body"/>
          </p:nvPr>
        </p:nvSpPr>
        <p:spPr>
          <a:xfrm>
            <a:off x="839788" y="1422401"/>
            <a:ext cx="105141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Stacking</a:t>
            </a:r>
            <a:endParaRPr/>
          </a:p>
        </p:txBody>
      </p:sp>
      <p:sp>
        <p:nvSpPr>
          <p:cNvPr id="289" name="Google Shape;289;g34aaec6188e_3_0"/>
          <p:cNvSpPr txBox="1"/>
          <p:nvPr>
            <p:ph idx="2" type="body"/>
          </p:nvPr>
        </p:nvSpPr>
        <p:spPr>
          <a:xfrm>
            <a:off x="849312" y="2032000"/>
            <a:ext cx="5160900" cy="41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90" name="Google Shape;290;g34aaec6188e_3_0"/>
          <p:cNvSpPr txBox="1"/>
          <p:nvPr>
            <p:ph idx="3" type="body"/>
          </p:nvPr>
        </p:nvSpPr>
        <p:spPr>
          <a:xfrm>
            <a:off x="6184900" y="2032000"/>
            <a:ext cx="5167200" cy="41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31515"/>
              </a:buClr>
              <a:buSzPts val="2000"/>
              <a:buChar char="✔"/>
            </a:pPr>
            <a:r>
              <a:rPr lang="ko-KR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Training time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31515"/>
              </a:buClr>
              <a:buSzPts val="2000"/>
              <a:buChar char="✔"/>
            </a:pPr>
            <a:r>
              <a:rPr lang="ko-KR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MAE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31515"/>
              </a:buClr>
              <a:buSzPts val="2000"/>
              <a:buChar char="✔"/>
            </a:pPr>
            <a:r>
              <a:rPr lang="ko-KR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RMSE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31515"/>
              </a:buClr>
              <a:buSzPts val="2000"/>
              <a:buChar char="✔"/>
            </a:pPr>
            <a:r>
              <a:rPr lang="ko-KR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R²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31515"/>
              </a:buClr>
              <a:buSzPts val="2000"/>
              <a:buChar char="✔"/>
            </a:pPr>
            <a:r>
              <a:rPr lang="ko-KR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Adjusted R²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31515"/>
              </a:buClr>
              <a:buSzPts val="2000"/>
              <a:buChar char="✔"/>
            </a:pPr>
            <a:r>
              <a:rPr lang="ko-KR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best</a:t>
            </a:r>
            <a:endParaRPr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91" name="Google Shape;291;g34aaec6188e_3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600" y="2019411"/>
            <a:ext cx="5660602" cy="4632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0"/>
          <p:cNvSpPr txBox="1"/>
          <p:nvPr>
            <p:ph type="title"/>
          </p:nvPr>
        </p:nvSpPr>
        <p:spPr>
          <a:xfrm>
            <a:off x="838200" y="365126"/>
            <a:ext cx="10515600" cy="1017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4400"/>
              <a:buFont typeface="Roboto"/>
              <a:buNone/>
            </a:pPr>
            <a:r>
              <a:rPr b="1" i="0" lang="ko-KR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모델링</a:t>
            </a:r>
            <a:endParaRPr/>
          </a:p>
        </p:txBody>
      </p:sp>
      <p:sp>
        <p:nvSpPr>
          <p:cNvPr id="297" name="Google Shape;297;p20"/>
          <p:cNvSpPr txBox="1"/>
          <p:nvPr>
            <p:ph idx="1" type="body"/>
          </p:nvPr>
        </p:nvSpPr>
        <p:spPr>
          <a:xfrm>
            <a:off x="839788" y="1422401"/>
            <a:ext cx="10514012" cy="59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Neural Network</a:t>
            </a:r>
            <a:endParaRPr/>
          </a:p>
        </p:txBody>
      </p:sp>
      <p:sp>
        <p:nvSpPr>
          <p:cNvPr id="298" name="Google Shape;298;p20"/>
          <p:cNvSpPr txBox="1"/>
          <p:nvPr>
            <p:ph idx="2" type="body"/>
          </p:nvPr>
        </p:nvSpPr>
        <p:spPr>
          <a:xfrm>
            <a:off x="849312" y="2032000"/>
            <a:ext cx="5160963" cy="4157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99" name="Google Shape;299;p20"/>
          <p:cNvSpPr txBox="1"/>
          <p:nvPr>
            <p:ph idx="3" type="body"/>
          </p:nvPr>
        </p:nvSpPr>
        <p:spPr>
          <a:xfrm>
            <a:off x="6184900" y="2032000"/>
            <a:ext cx="5167312" cy="4157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31515"/>
              </a:buClr>
              <a:buSzPts val="2000"/>
              <a:buChar char="✔"/>
            </a:pPr>
            <a:r>
              <a:rPr lang="ko-KR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Training time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31515"/>
              </a:buClr>
              <a:buSzPts val="2000"/>
              <a:buChar char="✔"/>
            </a:pPr>
            <a:r>
              <a:rPr lang="ko-KR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MAE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31515"/>
              </a:buClr>
              <a:buSzPts val="2000"/>
              <a:buChar char="✔"/>
            </a:pPr>
            <a:r>
              <a:rPr lang="ko-KR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RMSE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31515"/>
              </a:buClr>
              <a:buSzPts val="2000"/>
              <a:buChar char="✔"/>
            </a:pPr>
            <a:r>
              <a:rPr lang="ko-KR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R²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31515"/>
              </a:buClr>
              <a:buSzPts val="2000"/>
              <a:buChar char="✔"/>
            </a:pPr>
            <a:r>
              <a:rPr lang="ko-KR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Adjusted R²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31515"/>
              </a:buClr>
              <a:buSzPts val="2000"/>
              <a:buChar char="✔"/>
            </a:pPr>
            <a:r>
              <a:rPr lang="ko-KR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best</a:t>
            </a:r>
            <a:endParaRPr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1"/>
          <p:cNvSpPr txBox="1"/>
          <p:nvPr>
            <p:ph type="title"/>
          </p:nvPr>
        </p:nvSpPr>
        <p:spPr>
          <a:xfrm>
            <a:off x="838200" y="365126"/>
            <a:ext cx="10515600" cy="1017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/>
              <a:t>모델 </a:t>
            </a:r>
            <a:r>
              <a:rPr lang="ko-KR"/>
              <a:t>성능 및 </a:t>
            </a:r>
            <a:endParaRPr/>
          </a:p>
        </p:txBody>
      </p:sp>
      <p:sp>
        <p:nvSpPr>
          <p:cNvPr id="305" name="Google Shape;305;p21"/>
          <p:cNvSpPr txBox="1"/>
          <p:nvPr>
            <p:ph idx="1" type="body"/>
          </p:nvPr>
        </p:nvSpPr>
        <p:spPr>
          <a:xfrm>
            <a:off x="839788" y="1422401"/>
            <a:ext cx="10514012" cy="59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06" name="Google Shape;306;p21"/>
          <p:cNvSpPr txBox="1"/>
          <p:nvPr>
            <p:ph idx="2" type="body"/>
          </p:nvPr>
        </p:nvSpPr>
        <p:spPr>
          <a:xfrm>
            <a:off x="849312" y="2032000"/>
            <a:ext cx="5160963" cy="4157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307" name="Google Shape;307;p21"/>
          <p:cNvSpPr txBox="1"/>
          <p:nvPr>
            <p:ph idx="3" type="body"/>
          </p:nvPr>
        </p:nvSpPr>
        <p:spPr>
          <a:xfrm>
            <a:off x="6184900" y="2032000"/>
            <a:ext cx="5167312" cy="4157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2"/>
          <p:cNvSpPr txBox="1"/>
          <p:nvPr>
            <p:ph type="title"/>
          </p:nvPr>
        </p:nvSpPr>
        <p:spPr>
          <a:xfrm>
            <a:off x="838200" y="365126"/>
            <a:ext cx="10515600" cy="1017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/>
              <a:t>결과 해석</a:t>
            </a:r>
            <a:endParaRPr/>
          </a:p>
        </p:txBody>
      </p:sp>
      <p:sp>
        <p:nvSpPr>
          <p:cNvPr id="313" name="Google Shape;313;p22"/>
          <p:cNvSpPr txBox="1"/>
          <p:nvPr>
            <p:ph idx="1" type="body"/>
          </p:nvPr>
        </p:nvSpPr>
        <p:spPr>
          <a:xfrm>
            <a:off x="839788" y="1422401"/>
            <a:ext cx="10514012" cy="59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2023</a:t>
            </a:r>
            <a:r>
              <a:rPr lang="ko-KR"/>
              <a:t>년 데이터를 통한 실제로 2024년(New Data)를 제대로 예측하였는가?</a:t>
            </a:r>
            <a:endParaRPr/>
          </a:p>
        </p:txBody>
      </p:sp>
      <p:sp>
        <p:nvSpPr>
          <p:cNvPr id="314" name="Google Shape;314;p22"/>
          <p:cNvSpPr txBox="1"/>
          <p:nvPr>
            <p:ph idx="2" type="body"/>
          </p:nvPr>
        </p:nvSpPr>
        <p:spPr>
          <a:xfrm>
            <a:off x="849312" y="2032000"/>
            <a:ext cx="5160963" cy="4157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/>
              <a:t>과적합?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/>
              <a:t>2024 데이터 관련해서</a:t>
            </a:r>
            <a:endParaRPr/>
          </a:p>
        </p:txBody>
      </p:sp>
      <p:sp>
        <p:nvSpPr>
          <p:cNvPr id="315" name="Google Shape;315;p22"/>
          <p:cNvSpPr txBox="1"/>
          <p:nvPr>
            <p:ph idx="3" type="body"/>
          </p:nvPr>
        </p:nvSpPr>
        <p:spPr>
          <a:xfrm>
            <a:off x="6184900" y="2032000"/>
            <a:ext cx="5167312" cy="4157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3"/>
          <p:cNvSpPr txBox="1"/>
          <p:nvPr>
            <p:ph type="title"/>
          </p:nvPr>
        </p:nvSpPr>
        <p:spPr>
          <a:xfrm>
            <a:off x="838200" y="365126"/>
            <a:ext cx="10515600" cy="1017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/>
              <a:t>결론</a:t>
            </a:r>
            <a:endParaRPr/>
          </a:p>
        </p:txBody>
      </p:sp>
      <p:sp>
        <p:nvSpPr>
          <p:cNvPr id="321" name="Google Shape;321;p23"/>
          <p:cNvSpPr txBox="1"/>
          <p:nvPr>
            <p:ph idx="1" type="body"/>
          </p:nvPr>
        </p:nvSpPr>
        <p:spPr>
          <a:xfrm>
            <a:off x="839788" y="1422401"/>
            <a:ext cx="10514012" cy="59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22" name="Google Shape;322;p23"/>
          <p:cNvSpPr txBox="1"/>
          <p:nvPr>
            <p:ph idx="2" type="body"/>
          </p:nvPr>
        </p:nvSpPr>
        <p:spPr>
          <a:xfrm>
            <a:off x="849312" y="2032000"/>
            <a:ext cx="5160963" cy="4157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323" name="Google Shape;323;p23"/>
          <p:cNvSpPr txBox="1"/>
          <p:nvPr>
            <p:ph idx="3" type="body"/>
          </p:nvPr>
        </p:nvSpPr>
        <p:spPr>
          <a:xfrm>
            <a:off x="6184900" y="2032000"/>
            <a:ext cx="5167312" cy="4157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4"/>
          <p:cNvSpPr txBox="1"/>
          <p:nvPr>
            <p:ph type="title"/>
          </p:nvPr>
        </p:nvSpPr>
        <p:spPr>
          <a:xfrm>
            <a:off x="838200" y="365126"/>
            <a:ext cx="10515600" cy="1017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/>
              <a:t>고찰</a:t>
            </a:r>
            <a:endParaRPr/>
          </a:p>
        </p:txBody>
      </p:sp>
      <p:sp>
        <p:nvSpPr>
          <p:cNvPr id="329" name="Google Shape;329;p24"/>
          <p:cNvSpPr txBox="1"/>
          <p:nvPr>
            <p:ph idx="1" type="body"/>
          </p:nvPr>
        </p:nvSpPr>
        <p:spPr>
          <a:xfrm>
            <a:off x="839788" y="1422401"/>
            <a:ext cx="10514012" cy="59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30" name="Google Shape;330;p24"/>
          <p:cNvSpPr txBox="1"/>
          <p:nvPr>
            <p:ph idx="2" type="body"/>
          </p:nvPr>
        </p:nvSpPr>
        <p:spPr>
          <a:xfrm>
            <a:off x="849312" y="2032000"/>
            <a:ext cx="5160963" cy="4157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331" name="Google Shape;331;p24"/>
          <p:cNvSpPr txBox="1"/>
          <p:nvPr>
            <p:ph idx="3" type="body"/>
          </p:nvPr>
        </p:nvSpPr>
        <p:spPr>
          <a:xfrm>
            <a:off x="6184900" y="2032000"/>
            <a:ext cx="5167312" cy="4157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5"/>
          <p:cNvSpPr txBox="1"/>
          <p:nvPr>
            <p:ph type="title"/>
          </p:nvPr>
        </p:nvSpPr>
        <p:spPr>
          <a:xfrm>
            <a:off x="838200" y="365126"/>
            <a:ext cx="10515600" cy="1017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/>
              <a:t>WBS</a:t>
            </a:r>
            <a:endParaRPr/>
          </a:p>
        </p:txBody>
      </p:sp>
      <p:sp>
        <p:nvSpPr>
          <p:cNvPr id="337" name="Google Shape;337;p25"/>
          <p:cNvSpPr txBox="1"/>
          <p:nvPr>
            <p:ph idx="1" type="body"/>
          </p:nvPr>
        </p:nvSpPr>
        <p:spPr>
          <a:xfrm>
            <a:off x="839788" y="1422401"/>
            <a:ext cx="10514012" cy="59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38" name="Google Shape;338;p25"/>
          <p:cNvSpPr txBox="1"/>
          <p:nvPr>
            <p:ph idx="2" type="body"/>
          </p:nvPr>
        </p:nvSpPr>
        <p:spPr>
          <a:xfrm>
            <a:off x="849312" y="2032000"/>
            <a:ext cx="5160963" cy="4157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339" name="Google Shape;339;p25"/>
          <p:cNvSpPr txBox="1"/>
          <p:nvPr>
            <p:ph idx="3" type="body"/>
          </p:nvPr>
        </p:nvSpPr>
        <p:spPr>
          <a:xfrm>
            <a:off x="6184900" y="2032000"/>
            <a:ext cx="5167312" cy="4157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4aaec6188e_4_7"/>
          <p:cNvSpPr txBox="1"/>
          <p:nvPr>
            <p:ph type="title"/>
          </p:nvPr>
        </p:nvSpPr>
        <p:spPr>
          <a:xfrm>
            <a:off x="838200" y="365126"/>
            <a:ext cx="10515600" cy="10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/>
              <a:t>개발환경</a:t>
            </a:r>
            <a:endParaRPr/>
          </a:p>
        </p:txBody>
      </p:sp>
      <p:grpSp>
        <p:nvGrpSpPr>
          <p:cNvPr id="116" name="Google Shape;116;g34aaec6188e_4_7"/>
          <p:cNvGrpSpPr/>
          <p:nvPr/>
        </p:nvGrpSpPr>
        <p:grpSpPr>
          <a:xfrm>
            <a:off x="6622975" y="1755550"/>
            <a:ext cx="3779222" cy="2617725"/>
            <a:chOff x="1974300" y="1844025"/>
            <a:chExt cx="3779222" cy="2617725"/>
          </a:xfrm>
        </p:grpSpPr>
        <p:pic>
          <p:nvPicPr>
            <p:cNvPr id="117" name="Google Shape;117;g34aaec6188e_4_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74300" y="1844025"/>
              <a:ext cx="3779222" cy="2325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" name="Google Shape;118;g34aaec6188e_4_7"/>
            <p:cNvSpPr txBox="1"/>
            <p:nvPr/>
          </p:nvSpPr>
          <p:spPr>
            <a:xfrm>
              <a:off x="3474900" y="4076850"/>
              <a:ext cx="18681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300">
                  <a:solidFill>
                    <a:schemeClr val="dk1"/>
                  </a:solidFill>
                </a:rPr>
                <a:t>&lt; Colab &gt;</a:t>
              </a:r>
              <a:endParaRPr sz="1300">
                <a:solidFill>
                  <a:schemeClr val="dk1"/>
                </a:solidFill>
              </a:endParaRPr>
            </a:p>
          </p:txBody>
        </p:sp>
      </p:grpSp>
      <p:grpSp>
        <p:nvGrpSpPr>
          <p:cNvPr id="119" name="Google Shape;119;g34aaec6188e_4_7"/>
          <p:cNvGrpSpPr/>
          <p:nvPr/>
        </p:nvGrpSpPr>
        <p:grpSpPr>
          <a:xfrm>
            <a:off x="1339038" y="1494413"/>
            <a:ext cx="3399431" cy="2878862"/>
            <a:chOff x="6711613" y="1423113"/>
            <a:chExt cx="3399431" cy="2878862"/>
          </a:xfrm>
        </p:grpSpPr>
        <p:pic>
          <p:nvPicPr>
            <p:cNvPr id="120" name="Google Shape;120;g34aaec6188e_4_7" title="스크린샷 2025-04-09 오전 10.09.16.png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711613" y="1423113"/>
              <a:ext cx="3399431" cy="2493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1" name="Google Shape;121;g34aaec6188e_4_7"/>
            <p:cNvSpPr txBox="1"/>
            <p:nvPr/>
          </p:nvSpPr>
          <p:spPr>
            <a:xfrm>
              <a:off x="7876550" y="3917075"/>
              <a:ext cx="18681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300">
                  <a:solidFill>
                    <a:schemeClr val="dk1"/>
                  </a:solidFill>
                </a:rPr>
                <a:t>&lt; Visual code&gt;</a:t>
              </a:r>
              <a:endParaRPr sz="1300">
                <a:solidFill>
                  <a:schemeClr val="dk1"/>
                </a:solidFill>
              </a:endParaRPr>
            </a:p>
          </p:txBody>
        </p:sp>
      </p:grpSp>
      <p:grpSp>
        <p:nvGrpSpPr>
          <p:cNvPr id="122" name="Google Shape;122;g34aaec6188e_4_7"/>
          <p:cNvGrpSpPr/>
          <p:nvPr/>
        </p:nvGrpSpPr>
        <p:grpSpPr>
          <a:xfrm>
            <a:off x="4624388" y="4513488"/>
            <a:ext cx="2943225" cy="2067463"/>
            <a:chOff x="4624375" y="4605938"/>
            <a:chExt cx="2943225" cy="2067463"/>
          </a:xfrm>
        </p:grpSpPr>
        <p:pic>
          <p:nvPicPr>
            <p:cNvPr descr="Excel ✓ =&gt; Description, presentation, fonctionnalité | LeBonLogiciel" id="123" name="Google Shape;123;g34aaec6188e_4_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624375" y="4605938"/>
              <a:ext cx="2943225" cy="15525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4" name="Google Shape;124;g34aaec6188e_4_7"/>
            <p:cNvSpPr txBox="1"/>
            <p:nvPr/>
          </p:nvSpPr>
          <p:spPr>
            <a:xfrm>
              <a:off x="5724988" y="6288500"/>
              <a:ext cx="10839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>
                  <a:solidFill>
                    <a:schemeClr val="dk1"/>
                  </a:solidFill>
                </a:rPr>
                <a:t>,</a:t>
              </a:r>
              <a:r>
                <a:rPr lang="ko-KR" sz="1300">
                  <a:solidFill>
                    <a:schemeClr val="dk1"/>
                  </a:solidFill>
                </a:rPr>
                <a:t>&lt; Excel &gt;</a:t>
              </a:r>
              <a:endParaRPr sz="1500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6"/>
          <p:cNvSpPr txBox="1"/>
          <p:nvPr>
            <p:ph type="title"/>
          </p:nvPr>
        </p:nvSpPr>
        <p:spPr>
          <a:xfrm>
            <a:off x="838200" y="365126"/>
            <a:ext cx="10515600" cy="1017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/>
              <a:t>QnA?</a:t>
            </a:r>
            <a:endParaRPr/>
          </a:p>
        </p:txBody>
      </p:sp>
      <p:sp>
        <p:nvSpPr>
          <p:cNvPr id="345" name="Google Shape;345;p26"/>
          <p:cNvSpPr txBox="1"/>
          <p:nvPr>
            <p:ph idx="1" type="body"/>
          </p:nvPr>
        </p:nvSpPr>
        <p:spPr>
          <a:xfrm>
            <a:off x="839788" y="1422401"/>
            <a:ext cx="10514012" cy="59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46" name="Google Shape;346;p26"/>
          <p:cNvSpPr txBox="1"/>
          <p:nvPr>
            <p:ph idx="2" type="body"/>
          </p:nvPr>
        </p:nvSpPr>
        <p:spPr>
          <a:xfrm>
            <a:off x="849312" y="2032000"/>
            <a:ext cx="5160963" cy="4157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347" name="Google Shape;347;p26"/>
          <p:cNvSpPr txBox="1"/>
          <p:nvPr>
            <p:ph idx="3" type="body"/>
          </p:nvPr>
        </p:nvSpPr>
        <p:spPr>
          <a:xfrm>
            <a:off x="6184900" y="2032000"/>
            <a:ext cx="5167312" cy="4157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Google Shape;35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27"/>
          <p:cNvSpPr txBox="1"/>
          <p:nvPr/>
        </p:nvSpPr>
        <p:spPr>
          <a:xfrm>
            <a:off x="7165975" y="4704998"/>
            <a:ext cx="4924425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0">
                <a:solidFill>
                  <a:schemeClr val="lt1"/>
                </a:solidFill>
                <a:latin typeface="Kirang Haerang"/>
                <a:ea typeface="Kirang Haerang"/>
                <a:cs typeface="Kirang Haerang"/>
                <a:sym typeface="Kirang Haerang"/>
              </a:rPr>
              <a:t>THANK YOU</a:t>
            </a:r>
            <a:endParaRPr sz="8000">
              <a:solidFill>
                <a:schemeClr val="lt1"/>
              </a:solidFill>
              <a:latin typeface="Kirang Haerang"/>
              <a:ea typeface="Kirang Haerang"/>
              <a:cs typeface="Kirang Haerang"/>
              <a:sym typeface="Kirang Haerang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"/>
          <p:cNvSpPr txBox="1"/>
          <p:nvPr>
            <p:ph type="title"/>
          </p:nvPr>
        </p:nvSpPr>
        <p:spPr>
          <a:xfrm>
            <a:off x="838200" y="365126"/>
            <a:ext cx="10515600" cy="1017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ko-KR">
                <a:latin typeface="Arial"/>
                <a:ea typeface="Arial"/>
                <a:cs typeface="Arial"/>
                <a:sym typeface="Arial"/>
              </a:rPr>
              <a:t>프로젝트 배경</a:t>
            </a:r>
            <a:endParaRPr/>
          </a:p>
        </p:txBody>
      </p:sp>
      <p:sp>
        <p:nvSpPr>
          <p:cNvPr id="130" name="Google Shape;130;p3"/>
          <p:cNvSpPr txBox="1"/>
          <p:nvPr>
            <p:ph idx="2" type="body"/>
          </p:nvPr>
        </p:nvSpPr>
        <p:spPr>
          <a:xfrm>
            <a:off x="778000" y="2281547"/>
            <a:ext cx="10504500" cy="3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2000"/>
              <a:buChar char="✔"/>
            </a:pPr>
            <a:r>
              <a:rPr b="1" lang="ko-KR" sz="2000">
                <a:solidFill>
                  <a:srgbClr val="757070"/>
                </a:solidFill>
              </a:rPr>
              <a:t>기온, 습도, 강수량 등의 기후 데이터를 기반으로 개별 가구의 전력 소비량을 예측하는 AI 모델을 구축</a:t>
            </a:r>
            <a:endParaRPr b="1" sz="2000">
              <a:solidFill>
                <a:srgbClr val="75707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757070"/>
              </a:solidFill>
            </a:endParaRPr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757070"/>
              </a:buClr>
              <a:buSzPts val="2000"/>
              <a:buChar char="✔"/>
            </a:pPr>
            <a:r>
              <a:rPr b="1" lang="ko-KR" sz="2000">
                <a:solidFill>
                  <a:srgbClr val="757070"/>
                </a:solidFill>
              </a:rPr>
              <a:t>전력 소비 패턴을 분석하여 정밀한 전력 소비 예측을 통해 전력 수급 불안정 완화</a:t>
            </a:r>
            <a:endParaRPr b="1" sz="2000">
              <a:solidFill>
                <a:srgbClr val="757070"/>
              </a:solidFill>
            </a:endParaRPr>
          </a:p>
          <a:p>
            <a:pPr indent="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757070"/>
              </a:solidFill>
            </a:endParaRPr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757070"/>
              </a:buClr>
              <a:buSzPts val="2000"/>
              <a:buChar char="✔"/>
            </a:pPr>
            <a:r>
              <a:rPr b="1" lang="ko-KR" sz="2000">
                <a:solidFill>
                  <a:srgbClr val="757070"/>
                </a:solidFill>
              </a:rPr>
              <a:t>개별 가구의 효율적인 전력 사용을 유도하여 에너지 절약 및 비용 절감 목표</a:t>
            </a:r>
            <a:endParaRPr b="1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"/>
          <p:cNvSpPr txBox="1"/>
          <p:nvPr>
            <p:ph type="title"/>
          </p:nvPr>
        </p:nvSpPr>
        <p:spPr>
          <a:xfrm>
            <a:off x="838200" y="365126"/>
            <a:ext cx="10515600" cy="1017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/>
              <a:t>데이터 분석</a:t>
            </a:r>
            <a:endParaRPr/>
          </a:p>
        </p:txBody>
      </p:sp>
      <p:sp>
        <p:nvSpPr>
          <p:cNvPr id="136" name="Google Shape;136;p4"/>
          <p:cNvSpPr txBox="1"/>
          <p:nvPr>
            <p:ph idx="1" type="body"/>
          </p:nvPr>
        </p:nvSpPr>
        <p:spPr>
          <a:xfrm>
            <a:off x="839788" y="1422401"/>
            <a:ext cx="10514012" cy="59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ko-KR">
                <a:latin typeface="Arial"/>
                <a:ea typeface="Arial"/>
                <a:cs typeface="Arial"/>
                <a:sym typeface="Arial"/>
              </a:rPr>
              <a:t>사용 데이터</a:t>
            </a:r>
            <a:endParaRPr/>
          </a:p>
        </p:txBody>
      </p:sp>
      <p:sp>
        <p:nvSpPr>
          <p:cNvPr id="137" name="Google Shape;137;p4"/>
          <p:cNvSpPr txBox="1"/>
          <p:nvPr>
            <p:ph idx="2" type="body"/>
          </p:nvPr>
        </p:nvSpPr>
        <p:spPr>
          <a:xfrm>
            <a:off x="849312" y="2032000"/>
            <a:ext cx="10504488" cy="4157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000"/>
              <a:buChar char="✔"/>
            </a:pPr>
            <a:r>
              <a:rPr b="1" lang="ko-KR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2016년~2024년</a:t>
            </a:r>
            <a:endParaRPr b="1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F1F1F"/>
              </a:buClr>
              <a:buSzPts val="2000"/>
              <a:buChar char="✔"/>
            </a:pPr>
            <a:r>
              <a:rPr b="1" lang="ko-KR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한국전력공사(KEPCO)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1F1F"/>
              </a:buClr>
              <a:buSzPts val="2000"/>
              <a:buNone/>
            </a:pPr>
            <a:r>
              <a:rPr b="1" lang="ko-KR" sz="2000" u="sng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https://bigdata.kepco.co.kr/cmsmain.do?scode=S01&amp;pcode=000171&amp;redirect=Y</a:t>
            </a:r>
            <a:endParaRPr b="1" sz="200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F1F1F"/>
              </a:buClr>
              <a:buSzPts val="2000"/>
              <a:buNone/>
            </a:pPr>
            <a:br>
              <a:rPr b="1" lang="ko-KR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</a:br>
            <a:endParaRPr b="1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F1F1F"/>
              </a:buClr>
              <a:buSzPts val="2000"/>
              <a:buChar char="✔"/>
            </a:pPr>
            <a:r>
              <a:rPr b="1" lang="ko-KR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기상청</a:t>
            </a:r>
            <a:endParaRPr b="1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1F1F"/>
              </a:buClr>
              <a:buSzPts val="2000"/>
              <a:buNone/>
            </a:pPr>
            <a:r>
              <a:rPr b="1" lang="ko-KR" sz="2000" u="sng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https://data.kma.go.kr/data/grnd/selectAsosRltmList.do?pgmNo=36</a:t>
            </a:r>
            <a:endParaRPr/>
          </a:p>
        </p:txBody>
      </p:sp>
      <p:pic>
        <p:nvPicPr>
          <p:cNvPr id="138" name="Google Shape;138;p4"/>
          <p:cNvPicPr preferRelativeResize="0"/>
          <p:nvPr/>
        </p:nvPicPr>
        <p:blipFill rotWithShape="1">
          <a:blip r:embed="rId5">
            <a:alphaModFix/>
          </a:blip>
          <a:srcRect b="0" l="-1" r="38841" t="0"/>
          <a:stretch/>
        </p:blipFill>
        <p:spPr>
          <a:xfrm>
            <a:off x="1429925" y="5489394"/>
            <a:ext cx="5779914" cy="1177418"/>
          </a:xfrm>
          <a:prstGeom prst="rect">
            <a:avLst/>
          </a:prstGeom>
          <a:noFill/>
          <a:ln cap="flat" cmpd="sng" w="9525">
            <a:solidFill>
              <a:srgbClr val="17161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9" name="Google Shape;139;p4"/>
          <p:cNvPicPr preferRelativeResize="0"/>
          <p:nvPr/>
        </p:nvPicPr>
        <p:blipFill rotWithShape="1">
          <a:blip r:embed="rId6">
            <a:alphaModFix/>
          </a:blip>
          <a:srcRect b="0" l="0" r="23738" t="0"/>
          <a:stretch/>
        </p:blipFill>
        <p:spPr>
          <a:xfrm>
            <a:off x="1404657" y="3215640"/>
            <a:ext cx="6623865" cy="1177418"/>
          </a:xfrm>
          <a:prstGeom prst="rect">
            <a:avLst/>
          </a:prstGeom>
          <a:noFill/>
          <a:ln cap="flat" cmpd="sng" w="9525">
            <a:solidFill>
              <a:srgbClr val="17161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0" name="Google Shape;140;p4"/>
          <p:cNvPicPr preferRelativeResize="0"/>
          <p:nvPr/>
        </p:nvPicPr>
        <p:blipFill rotWithShape="1">
          <a:blip r:embed="rId7">
            <a:alphaModFix/>
          </a:blip>
          <a:srcRect b="11240" l="67808" r="0" t="0"/>
          <a:stretch/>
        </p:blipFill>
        <p:spPr>
          <a:xfrm>
            <a:off x="7678456" y="5480195"/>
            <a:ext cx="964684" cy="1177418"/>
          </a:xfrm>
          <a:prstGeom prst="rect">
            <a:avLst/>
          </a:prstGeom>
          <a:noFill/>
          <a:ln cap="flat" cmpd="sng" w="9525">
            <a:solidFill>
              <a:srgbClr val="17161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1" name="Google Shape;141;p4"/>
          <p:cNvSpPr txBox="1"/>
          <p:nvPr/>
        </p:nvSpPr>
        <p:spPr>
          <a:xfrm>
            <a:off x="7249471" y="5944561"/>
            <a:ext cx="4289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4"/>
          <p:cNvPicPr preferRelativeResize="0"/>
          <p:nvPr/>
        </p:nvPicPr>
        <p:blipFill rotWithShape="1">
          <a:blip r:embed="rId6">
            <a:alphaModFix/>
          </a:blip>
          <a:srcRect b="0" l="76212" r="0" t="0"/>
          <a:stretch/>
        </p:blipFill>
        <p:spPr>
          <a:xfrm>
            <a:off x="9187688" y="5483759"/>
            <a:ext cx="2018393" cy="1150204"/>
          </a:xfrm>
          <a:prstGeom prst="rect">
            <a:avLst/>
          </a:prstGeom>
          <a:noFill/>
          <a:ln cap="flat" cmpd="sng" w="9525">
            <a:solidFill>
              <a:srgbClr val="17161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4aaec6188e_6_2"/>
          <p:cNvSpPr txBox="1"/>
          <p:nvPr>
            <p:ph type="title"/>
          </p:nvPr>
        </p:nvSpPr>
        <p:spPr>
          <a:xfrm>
            <a:off x="838200" y="365126"/>
            <a:ext cx="10515600" cy="10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/>
              <a:t>데이터 분석</a:t>
            </a:r>
            <a:endParaRPr/>
          </a:p>
        </p:txBody>
      </p:sp>
      <p:sp>
        <p:nvSpPr>
          <p:cNvPr id="148" name="Google Shape;148;g34aaec6188e_6_2"/>
          <p:cNvSpPr txBox="1"/>
          <p:nvPr>
            <p:ph idx="1" type="body"/>
          </p:nvPr>
        </p:nvSpPr>
        <p:spPr>
          <a:xfrm>
            <a:off x="839788" y="1422401"/>
            <a:ext cx="105141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ko-KR">
                <a:solidFill>
                  <a:srgbClr val="000000"/>
                </a:solidFill>
              </a:rPr>
              <a:t>기상 용어</a:t>
            </a:r>
            <a:endParaRPr/>
          </a:p>
        </p:txBody>
      </p:sp>
      <p:graphicFrame>
        <p:nvGraphicFramePr>
          <p:cNvPr id="149" name="Google Shape;149;g34aaec6188e_6_2"/>
          <p:cNvGraphicFramePr/>
          <p:nvPr/>
        </p:nvGraphicFramePr>
        <p:xfrm>
          <a:off x="843750" y="22172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{0C17E32A-69BB-4597-A42D-CC2E4DDA9D8D}</a:tableStyleId>
              </a:tblPr>
              <a:tblGrid>
                <a:gridCol w="1893875"/>
                <a:gridCol w="6096000"/>
                <a:gridCol w="25146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일사량</a:t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태양 광선이 구름이나 안개 등에 차단되지 않고 지표면을 비친 시간</a:t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sz="1200"/>
                        <a:t>Total Solar Radiation (MJ/m^2)</a:t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ko-KR" sz="1200" u="none" cap="none" strike="noStrike"/>
                        <a:t>일조율</a:t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/>
                        <a:t>일조시간을 가조시간으로 나눈 것을 백분위로 표시(구름에 영향이 많음)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sz="1200"/>
                        <a:t>Sunshine Rate (%)</a:t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월간 </a:t>
                      </a:r>
                      <a:r>
                        <a:rPr lang="ko-KR" sz="1200" u="none" cap="none" strike="noStrike"/>
                        <a:t>강수량</a:t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rgbClr val="000000"/>
                          </a:solidFill>
                        </a:rPr>
                        <a:t>비, 눈, 우박, 이슬 등 지면에 떨어진 물의 전체 양</a:t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Monthly Precipitation (mm)</a:t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평균 증기압</a:t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대기의 전체 압력중에서 그 대기에 함유되어 있는 수증기가 갖고 있는 분압</a:t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Avg Vapor Pressure (hPa)</a:t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평균 이슬점</a:t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001D35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이슬점은 공기가 포화되어 수증기가 응결할 때의 온도</a:t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Avg Dew Point Temp (Celsius)</a:t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증발량</a:t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일정시간동안 단위 면적에서 증발된 물의 양</a:t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Small Pan Evaporation (mm)  </a:t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운량</a:t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rgbClr val="202122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특정 지점에서 관찰할 때 구름이 하늘을 덮고 있는 정도</a:t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Avg Cloud Cover (1/10)</a:t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평균 상대 습도</a:t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일정 부피의 공기 속에 실제로 포함되어 있는 수증기 양과 포함할 수 있는 최대한의 수증기 양과의 비율의 평균</a:t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Avg Relative Humidity (%)</a:t>
                      </a:r>
                      <a:endParaRPr sz="12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"/>
          <p:cNvSpPr txBox="1"/>
          <p:nvPr>
            <p:ph type="title"/>
          </p:nvPr>
        </p:nvSpPr>
        <p:spPr>
          <a:xfrm>
            <a:off x="838200" y="365126"/>
            <a:ext cx="10515600" cy="1017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/>
              <a:t>데이터 분석</a:t>
            </a:r>
            <a:endParaRPr/>
          </a:p>
        </p:txBody>
      </p:sp>
      <p:sp>
        <p:nvSpPr>
          <p:cNvPr id="155" name="Google Shape;155;p5"/>
          <p:cNvSpPr txBox="1"/>
          <p:nvPr>
            <p:ph idx="1" type="body"/>
          </p:nvPr>
        </p:nvSpPr>
        <p:spPr>
          <a:xfrm>
            <a:off x="839788" y="1422401"/>
            <a:ext cx="10514012" cy="59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ko-KR" sz="2400">
                <a:solidFill>
                  <a:srgbClr val="000000"/>
                </a:solidFill>
              </a:rPr>
              <a:t>기상 예측 데이터</a:t>
            </a:r>
            <a:endParaRPr/>
          </a:p>
        </p:txBody>
      </p:sp>
      <p:sp>
        <p:nvSpPr>
          <p:cNvPr id="156" name="Google Shape;156;p5"/>
          <p:cNvSpPr txBox="1"/>
          <p:nvPr>
            <p:ph idx="4294967295" type="body"/>
          </p:nvPr>
        </p:nvSpPr>
        <p:spPr>
          <a:xfrm>
            <a:off x="6096000" y="2032002"/>
            <a:ext cx="5254624" cy="4157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57" name="Google Shape;15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9788" y="2032000"/>
            <a:ext cx="5152805" cy="41576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"/>
          <p:cNvSpPr txBox="1"/>
          <p:nvPr>
            <p:ph type="title"/>
          </p:nvPr>
        </p:nvSpPr>
        <p:spPr>
          <a:xfrm>
            <a:off x="838200" y="365126"/>
            <a:ext cx="10515600" cy="1017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/>
              <a:t>데이터 분석</a:t>
            </a:r>
            <a:endParaRPr/>
          </a:p>
        </p:txBody>
      </p:sp>
      <p:sp>
        <p:nvSpPr>
          <p:cNvPr id="163" name="Google Shape;163;p7"/>
          <p:cNvSpPr txBox="1"/>
          <p:nvPr>
            <p:ph idx="1" type="body"/>
          </p:nvPr>
        </p:nvSpPr>
        <p:spPr>
          <a:xfrm>
            <a:off x="839788" y="1422401"/>
            <a:ext cx="10514012" cy="59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ko-KR">
                <a:solidFill>
                  <a:srgbClr val="000000"/>
                </a:solidFill>
              </a:rPr>
              <a:t>전기 사용량 데이터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64" name="Google Shape;164;p7"/>
          <p:cNvSpPr txBox="1"/>
          <p:nvPr>
            <p:ph idx="4294967295" type="body"/>
          </p:nvPr>
        </p:nvSpPr>
        <p:spPr>
          <a:xfrm>
            <a:off x="6827200" y="1876127"/>
            <a:ext cx="5254500" cy="41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65" name="Google Shape;165;p7" title="스크린샷 2025-04-03 14.46.34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9800" y="2032000"/>
            <a:ext cx="5987400" cy="400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"/>
          <p:cNvSpPr txBox="1"/>
          <p:nvPr>
            <p:ph type="title"/>
          </p:nvPr>
        </p:nvSpPr>
        <p:spPr>
          <a:xfrm>
            <a:off x="838200" y="365126"/>
            <a:ext cx="10515600" cy="1017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/>
              <a:t>데이터 분석</a:t>
            </a:r>
            <a:endParaRPr/>
          </a:p>
        </p:txBody>
      </p:sp>
      <p:sp>
        <p:nvSpPr>
          <p:cNvPr id="171" name="Google Shape;171;p8"/>
          <p:cNvSpPr txBox="1"/>
          <p:nvPr>
            <p:ph idx="1" type="body"/>
          </p:nvPr>
        </p:nvSpPr>
        <p:spPr>
          <a:xfrm>
            <a:off x="838988" y="1215051"/>
            <a:ext cx="105141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최종 병합 데이터</a:t>
            </a:r>
            <a:endParaRPr/>
          </a:p>
        </p:txBody>
      </p:sp>
      <p:sp>
        <p:nvSpPr>
          <p:cNvPr id="172" name="Google Shape;172;p8"/>
          <p:cNvSpPr txBox="1"/>
          <p:nvPr>
            <p:ph idx="4294967295" type="body"/>
          </p:nvPr>
        </p:nvSpPr>
        <p:spPr>
          <a:xfrm>
            <a:off x="6096000" y="2032002"/>
            <a:ext cx="5254624" cy="4157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73" name="Google Shape;173;p8" title="스크린샷 2025-04-03 14.48.24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812050"/>
            <a:ext cx="5050449" cy="4843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2025-04-01T13:19:52Z</dcterms:created>
  <dc:creator>Hyungeun Kim</dc:creator>
</cp:coreProperties>
</file>