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Kirang Haerang"/>
      <p:regular r:id="rId14"/>
    </p:embeddedFont>
    <p:embeddedFont>
      <p:font typeface="Ultra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igEBuZJduV9tsldL+5s0ZXEfKl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ltra-regular.fntdata"/><Relationship Id="rId14" Type="http://schemas.openxmlformats.org/officeDocument/2006/relationships/font" Target="fonts/KirangHaerang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/>
        </p:nvSpPr>
        <p:spPr>
          <a:xfrm>
            <a:off x="-12699" y="3631"/>
            <a:ext cx="1247479" cy="4425873"/>
          </a:xfrm>
          <a:custGeom>
            <a:rect b="b" l="l" r="r" t="t"/>
            <a:pathLst>
              <a:path extrusionOk="0" h="7266" w="1537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/>
          <p:nvPr/>
        </p:nvSpPr>
        <p:spPr>
          <a:xfrm flipH="1">
            <a:off x="7307082" y="211889"/>
            <a:ext cx="4883131" cy="1609272"/>
          </a:xfrm>
          <a:custGeom>
            <a:rect b="b" l="l" r="r" t="t"/>
            <a:pathLst>
              <a:path extrusionOk="0" h="1458" w="2715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rgbClr val="BFDB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/>
        </p:nvSpPr>
        <p:spPr>
          <a:xfrm flipH="1">
            <a:off x="1176" y="0"/>
            <a:ext cx="12196229" cy="1209811"/>
          </a:xfrm>
          <a:custGeom>
            <a:rect b="b" l="l" r="r" t="t"/>
            <a:pathLst>
              <a:path extrusionOk="0" h="1097" w="6774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rgbClr val="A0C9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0" y="313097"/>
            <a:ext cx="7315199" cy="2039450"/>
          </a:xfrm>
          <a:custGeom>
            <a:rect b="b" l="l" r="r" t="t"/>
            <a:pathLst>
              <a:path extrusionOk="0" h="2481754" w="5486400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rgbClr val="DF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"/>
          <p:cNvSpPr/>
          <p:nvPr/>
        </p:nvSpPr>
        <p:spPr>
          <a:xfrm flipH="1" rot="-5400000">
            <a:off x="-469153" y="661849"/>
            <a:ext cx="2747768" cy="1432205"/>
          </a:xfrm>
          <a:custGeom>
            <a:rect b="b" l="l" r="r" t="t"/>
            <a:pathLst>
              <a:path extrusionOk="0" h="1458" w="2715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rgbClr val="BFDB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/>
          <p:nvPr/>
        </p:nvSpPr>
        <p:spPr>
          <a:xfrm flipH="1" rot="-5400000">
            <a:off x="-2892959" y="2893114"/>
            <a:ext cx="6862892" cy="1076695"/>
          </a:xfrm>
          <a:custGeom>
            <a:rect b="b" l="l" r="r" t="t"/>
            <a:pathLst>
              <a:path extrusionOk="0" h="1097" w="6774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 rot="-5400000">
            <a:off x="-839161" y="3864994"/>
            <a:ext cx="4116307" cy="1880869"/>
          </a:xfrm>
          <a:custGeom>
            <a:rect b="b" l="l" r="r" t="t"/>
            <a:pathLst>
              <a:path extrusionOk="0" h="2571750" w="548640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rgbClr val="CBCB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/>
          <p:nvPr/>
        </p:nvSpPr>
        <p:spPr>
          <a:xfrm rot="-5400000">
            <a:off x="1234747" y="5050782"/>
            <a:ext cx="895421" cy="2731035"/>
          </a:xfrm>
          <a:custGeom>
            <a:rect b="b" l="l" r="r" t="t"/>
            <a:pathLst>
              <a:path extrusionOk="0" h="3734200" w="1193457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rgbClr val="989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164250" y="-27432"/>
            <a:ext cx="2883726" cy="6885432"/>
          </a:xfrm>
          <a:custGeom>
            <a:rect b="b" l="l" r="r" t="t"/>
            <a:pathLst>
              <a:path extrusionOk="0" h="6885432" w="2162795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ctrTitle"/>
          </p:nvPr>
        </p:nvSpPr>
        <p:spPr>
          <a:xfrm>
            <a:off x="2270586" y="2919309"/>
            <a:ext cx="9635703" cy="957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270586" y="3890286"/>
            <a:ext cx="9631127" cy="467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6B6B6B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B94A4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B94A4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showMasterSp="0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9"/>
          <p:cNvGrpSpPr/>
          <p:nvPr/>
        </p:nvGrpSpPr>
        <p:grpSpPr>
          <a:xfrm>
            <a:off x="-73152" y="3141916"/>
            <a:ext cx="12305046" cy="3716088"/>
            <a:chOff x="-28574" y="3141916"/>
            <a:chExt cx="9202494" cy="3716088"/>
          </a:xfrm>
        </p:grpSpPr>
        <p:sp>
          <p:nvSpPr>
            <p:cNvPr id="102" name="Google Shape;102;p19"/>
            <p:cNvSpPr/>
            <p:nvPr/>
          </p:nvSpPr>
          <p:spPr>
            <a:xfrm flipH="1" rot="10800000">
              <a:off x="13414" y="5642418"/>
              <a:ext cx="3665145" cy="1074154"/>
            </a:xfrm>
            <a:custGeom>
              <a:rect b="b" l="l" r="r" t="t"/>
              <a:pathLst>
                <a:path extrusionOk="0" h="1458" w="2715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rgbClr val="BFDBDA">
                <a:alpha val="5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 flipH="1" rot="10800000">
              <a:off x="8017" y="6050481"/>
              <a:ext cx="9154154" cy="807522"/>
            </a:xfrm>
            <a:custGeom>
              <a:rect b="b" l="l" r="r" t="t"/>
              <a:pathLst>
                <a:path extrusionOk="0" h="1097" w="6774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rect b="b" l="l" r="r" t="t"/>
              <a:pathLst>
                <a:path extrusionOk="0" h="2571750" w="548640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rect b="b" l="l" r="r" t="t"/>
              <a:pathLst>
                <a:path extrusionOk="0" h="2822504" w="931063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rgbClr val="989898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 rot="-5400000">
              <a:off x="2776226" y="337116"/>
              <a:ext cx="3592895" cy="9202494"/>
            </a:xfrm>
            <a:custGeom>
              <a:rect b="b" l="l" r="r" t="t"/>
              <a:pathLst>
                <a:path extrusionOk="0" h="6899132" w="3592895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9"/>
          <p:cNvSpPr txBox="1"/>
          <p:nvPr>
            <p:ph type="ctrTitle"/>
          </p:nvPr>
        </p:nvSpPr>
        <p:spPr>
          <a:xfrm>
            <a:off x="330199" y="2673355"/>
            <a:ext cx="1153159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showMasterSp="0" type="clipArtAndTx">
  <p:cSld name="CLIPART_AND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0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13" name="Google Shape;113;p20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" name="Google Shape;114;p20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15" name="Google Shape;115;p20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BFDB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882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rgbClr val="A0C9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0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rect b="b" l="l" r="r" t="t"/>
                <a:pathLst>
                  <a:path extrusionOk="0" h="2893" w="1755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DB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" name="Google Shape;121;p20"/>
          <p:cNvSpPr txBox="1"/>
          <p:nvPr>
            <p:ph type="title"/>
          </p:nvPr>
        </p:nvSpPr>
        <p:spPr>
          <a:xfrm>
            <a:off x="2542695" y="1121212"/>
            <a:ext cx="78377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542710" y="2286007"/>
            <a:ext cx="7839569" cy="3429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Char char="►"/>
              <a:defRPr>
                <a:solidFill>
                  <a:srgbClr val="6B6B6B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showMasterSp="0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1"/>
          <p:cNvGrpSpPr/>
          <p:nvPr/>
        </p:nvGrpSpPr>
        <p:grpSpPr>
          <a:xfrm flipH="1" rot="10800000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128" name="Google Shape;128;p21"/>
            <p:cNvSpPr/>
            <p:nvPr/>
          </p:nvSpPr>
          <p:spPr>
            <a:xfrm>
              <a:off x="7858910" y="-3175"/>
              <a:ext cx="1290865" cy="2960833"/>
            </a:xfrm>
            <a:custGeom>
              <a:rect b="b" l="l" r="r" t="t"/>
              <a:pathLst>
                <a:path extrusionOk="0" h="6076108" w="2635390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8617016" y="737400"/>
              <a:ext cx="543423" cy="2244786"/>
            </a:xfrm>
            <a:custGeom>
              <a:rect b="b" l="l" r="r" t="t"/>
              <a:pathLst>
                <a:path extrusionOk="0" h="4582886" w="1088572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956911" y="-1619"/>
              <a:ext cx="671047" cy="757711"/>
            </a:xfrm>
            <a:custGeom>
              <a:rect b="b" l="l" r="r" t="t"/>
              <a:pathLst>
                <a:path extrusionOk="0" h="1546919" w="1369988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8455711" y="-1619"/>
              <a:ext cx="710060" cy="1329898"/>
            </a:xfrm>
            <a:custGeom>
              <a:rect b="b" l="l" r="r" t="t"/>
              <a:pathLst>
                <a:path extrusionOk="0" h="2715079" w="1449636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830097" y="-1619"/>
              <a:ext cx="1325010" cy="3644909"/>
            </a:xfrm>
            <a:custGeom>
              <a:rect b="b" l="l" r="r" t="t"/>
              <a:pathLst>
                <a:path extrusionOk="0" h="7441333" w="2705100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1"/>
          <p:cNvSpPr txBox="1"/>
          <p:nvPr>
            <p:ph type="title"/>
          </p:nvPr>
        </p:nvSpPr>
        <p:spPr>
          <a:xfrm rot="5400000">
            <a:off x="7646985" y="2190751"/>
            <a:ext cx="5851525" cy="201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 rot="5400000">
            <a:off x="2039936" y="-1155699"/>
            <a:ext cx="5851525" cy="871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3"/>
          <p:cNvGrpSpPr/>
          <p:nvPr/>
        </p:nvGrpSpPr>
        <p:grpSpPr>
          <a:xfrm>
            <a:off x="-73152" y="3141916"/>
            <a:ext cx="12305046" cy="3716088"/>
            <a:chOff x="-28574" y="3141916"/>
            <a:chExt cx="9202494" cy="3716088"/>
          </a:xfrm>
        </p:grpSpPr>
        <p:sp>
          <p:nvSpPr>
            <p:cNvPr id="47" name="Google Shape;47;p13"/>
            <p:cNvSpPr/>
            <p:nvPr/>
          </p:nvSpPr>
          <p:spPr>
            <a:xfrm flipH="1" rot="10800000">
              <a:off x="13414" y="5642418"/>
              <a:ext cx="3665145" cy="1074154"/>
            </a:xfrm>
            <a:custGeom>
              <a:rect b="b" l="l" r="r" t="t"/>
              <a:pathLst>
                <a:path extrusionOk="0" h="1458" w="2715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rgbClr val="D7D7D7">
                <a:alpha val="3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 flipH="1" rot="10800000">
              <a:off x="8017" y="6050481"/>
              <a:ext cx="9154154" cy="807522"/>
            </a:xfrm>
            <a:custGeom>
              <a:rect b="b" l="l" r="r" t="t"/>
              <a:pathLst>
                <a:path extrusionOk="0" h="1097" w="6774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rect b="b" l="l" r="r" t="t"/>
              <a:pathLst>
                <a:path extrusionOk="0" h="2571750" w="548640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A0C9C7">
                <a:alpha val="7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rect b="b" l="l" r="r" t="t"/>
              <a:pathLst>
                <a:path extrusionOk="0" h="2822504" w="931063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2776226" y="337116"/>
              <a:ext cx="3592895" cy="9202494"/>
            </a:xfrm>
            <a:custGeom>
              <a:rect b="b" l="l" r="r" t="t"/>
              <a:pathLst>
                <a:path extrusionOk="0" h="6899132" w="3592895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686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type="title"/>
          </p:nvPr>
        </p:nvSpPr>
        <p:spPr>
          <a:xfrm>
            <a:off x="761962" y="2357419"/>
            <a:ext cx="10363199" cy="92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61962" y="1807030"/>
            <a:ext cx="10363199" cy="55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6B6B6B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B94A4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B94A4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2개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4개" type="fourObj">
  <p:cSld name="FOUR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09599" y="1277872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6197599" y="1277872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608037" y="3786190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6196037" y="3786190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8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86" name="Google Shape;86;p18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989898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1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88" name="Google Shape;88;p18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BFDBDA">
                  <a:alpha val="8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989898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8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CBCBCB">
                  <a:alpha val="3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8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4901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rect b="b" l="l" r="r" t="t"/>
                <a:pathLst>
                  <a:path extrusionOk="0" h="2893" w="1755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rgbClr val="989898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7D7D7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18"/>
          <p:cNvSpPr txBox="1"/>
          <p:nvPr>
            <p:ph type="title"/>
          </p:nvPr>
        </p:nvSpPr>
        <p:spPr>
          <a:xfrm>
            <a:off x="952463" y="4772044"/>
            <a:ext cx="868010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/>
          <p:nvPr>
            <p:ph idx="2" type="pic"/>
          </p:nvPr>
        </p:nvSpPr>
        <p:spPr>
          <a:xfrm>
            <a:off x="952463" y="584219"/>
            <a:ext cx="868010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952463" y="5338782"/>
            <a:ext cx="868010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1732842" y="3147876"/>
            <a:ext cx="6308395" cy="3037101"/>
          </a:xfrm>
          <a:custGeom>
            <a:rect b="b" l="l" r="r" t="t"/>
            <a:pathLst>
              <a:path extrusionOk="0" h="2527" w="3978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2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9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Google Shape;8;p9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Google Shape;9;p9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Google Shape;10;p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DFECEC">
                  <a:alpha val="3098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9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588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rgbClr val="BFDBDA">
                  <a:alpha val="2666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DBDA">
                  <a:alpha val="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9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9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53535"/>
              </a:buClr>
              <a:buSzPts val="1920"/>
              <a:buFont typeface="Noto Sans Symbols"/>
              <a:buChar char="►"/>
              <a:defRPr b="0" i="0" sz="2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B6B6B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B6B6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gdata.kepco.co.kr/cmsmain.do?scode=S01&amp;pcode=000171&amp;redirect=Y" TargetMode="External"/><Relationship Id="rId4" Type="http://schemas.openxmlformats.org/officeDocument/2006/relationships/hyperlink" Target="https://www.google.com/url?q=https%3A%2F%2Fdata.kma.go.kr%2Fdata%2Fgrnd%2FselectAsosRltmList.do%3FpgmNo%3D36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2246554" y="2327071"/>
            <a:ext cx="9635703" cy="2203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기후 기반 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가구별 전력 소비 예측 모델</a:t>
            </a:r>
            <a:endParaRPr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2754680" y="4530928"/>
            <a:ext cx="9631127" cy="955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정형 프로젝트 기획안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AI 모델 개발 8기 1조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2754680" y="5486399"/>
            <a:ext cx="12843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6B6B6B"/>
                </a:solidFill>
                <a:latin typeface="Ultra"/>
                <a:ea typeface="Ultra"/>
                <a:cs typeface="Ultra"/>
                <a:sym typeface="Ultra"/>
              </a:rPr>
              <a:t>2025/04/02</a:t>
            </a:r>
            <a:endParaRPr sz="1600">
              <a:solidFill>
                <a:srgbClr val="6B6B6B"/>
              </a:solidFill>
              <a:latin typeface="Ultra"/>
              <a:ea typeface="Ultra"/>
              <a:cs typeface="Ultra"/>
              <a:sym typeface="Ult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598799" y="152327"/>
            <a:ext cx="113031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프로젝트 배경</a:t>
            </a:r>
            <a:endParaRPr/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617" y="2052210"/>
            <a:ext cx="6970100" cy="4087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4716" y="3378396"/>
            <a:ext cx="4299471" cy="105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4160" y="4490783"/>
            <a:ext cx="4360184" cy="124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4717" y="2203781"/>
            <a:ext cx="4237092" cy="1076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프로젝트 목표 및 기대 효과</a:t>
            </a:r>
            <a:endParaRPr/>
          </a:p>
        </p:txBody>
      </p:sp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919" y="1548680"/>
            <a:ext cx="3400510" cy="476071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"/>
          <p:cNvSpPr txBox="1"/>
          <p:nvPr/>
        </p:nvSpPr>
        <p:spPr>
          <a:xfrm>
            <a:off x="5728450" y="1974993"/>
            <a:ext cx="5308896" cy="3747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rPr>
              <a:t>&gt; 기온, 습도, 강수량 등의 기후 데이터를 기반으로 개별 가구의 전력 소비량을 예측하는 AI 모델을 구축</a:t>
            </a:r>
            <a:endParaRPr b="1" sz="2000">
              <a:solidFill>
                <a:srgbClr val="6B6B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B6B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rPr>
              <a:t>&gt; 전력 소비 패턴을 분석하여 정밀한 전력 소비 예측을 통해 전력 수급 불안정 완화</a:t>
            </a:r>
            <a:endParaRPr b="1" sz="2000">
              <a:solidFill>
                <a:srgbClr val="6B6B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B6B6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rPr>
              <a:t>&gt; 개별 가구의 효율적인 전력 사용을 유도하여 에너지 절약 및 비용 절감 목표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연구 과제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ct val="80000"/>
              <a:buFont typeface="Noto Sans Symbols"/>
              <a:buNone/>
            </a:pPr>
            <a:r>
              <a:rPr b="1" lang="en-US" sz="39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9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기후 환경 요인이 가구별 전력 소비량에 어떻게 영향을 미치는가?</a:t>
            </a:r>
            <a:endParaRPr/>
          </a:p>
          <a:p>
            <a:pPr indent="0" lvl="0" marL="0" marR="0" rtl="0" algn="l">
              <a:spcBef>
                <a:spcPts val="444"/>
              </a:spcBef>
              <a:spcAft>
                <a:spcPts val="0"/>
              </a:spcAft>
              <a:buClr>
                <a:srgbClr val="353535"/>
              </a:buClr>
              <a:buSzPct val="80000"/>
              <a:buFont typeface="Noto Sans Symbols"/>
              <a:buNone/>
            </a:pPr>
            <a:r>
              <a:t/>
            </a:r>
            <a:endParaRPr sz="2400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721"/>
              </a:spcBef>
              <a:spcAft>
                <a:spcPts val="0"/>
              </a:spcAft>
              <a:buClr>
                <a:srgbClr val="353535"/>
              </a:buClr>
              <a:buSzPct val="80000"/>
              <a:buFont typeface="Noto Sans Symbols"/>
              <a:buNone/>
            </a:pPr>
            <a:r>
              <a:rPr b="1" lang="en-US" sz="39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9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기후 데이터를 활용하여 가구별 전력 사용량을 정밀하게 예측할 수 있는가?</a:t>
            </a:r>
            <a:endParaRPr/>
          </a:p>
          <a:p>
            <a:pPr indent="0" lvl="0" marL="0" marR="0" rtl="0" algn="l">
              <a:spcBef>
                <a:spcPts val="444"/>
              </a:spcBef>
              <a:spcAft>
                <a:spcPts val="0"/>
              </a:spcAft>
              <a:buClr>
                <a:srgbClr val="353535"/>
              </a:buClr>
              <a:buSzPct val="80000"/>
              <a:buFont typeface="Noto Sans Symbols"/>
              <a:buNone/>
            </a:pPr>
            <a:r>
              <a:t/>
            </a:r>
            <a:endParaRPr sz="2400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721"/>
              </a:spcBef>
              <a:spcAft>
                <a:spcPts val="0"/>
              </a:spcAft>
              <a:buClr>
                <a:srgbClr val="353535"/>
              </a:buClr>
              <a:buSzPct val="80000"/>
              <a:buFont typeface="Noto Sans Symbols"/>
              <a:buNone/>
            </a:pPr>
            <a:r>
              <a:rPr b="1" lang="en-US" sz="39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9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전력 수요 예측 모델의 성능을 향상시키기 위해 어떤 데이터와 알고리즘이 가장 효과적인가?</a:t>
            </a:r>
            <a:endParaRPr/>
          </a:p>
          <a:p>
            <a:pPr indent="0" lvl="0" marL="0" marR="0" rtl="0" algn="l">
              <a:spcBef>
                <a:spcPts val="444"/>
              </a:spcBef>
              <a:spcAft>
                <a:spcPts val="0"/>
              </a:spcAft>
              <a:buClr>
                <a:srgbClr val="353535"/>
              </a:buClr>
              <a:buSzPct val="80000"/>
              <a:buFont typeface="Noto Sans Symbols"/>
              <a:buNone/>
            </a:pPr>
            <a:r>
              <a:t/>
            </a:r>
            <a:endParaRPr sz="2400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721"/>
              </a:spcBef>
              <a:spcAft>
                <a:spcPts val="0"/>
              </a:spcAft>
              <a:buClr>
                <a:srgbClr val="353535"/>
              </a:buClr>
              <a:buSzPct val="80000"/>
              <a:buFont typeface="Noto Sans Symbols"/>
              <a:buNone/>
            </a:pPr>
            <a:r>
              <a:rPr b="1" lang="en-US" sz="39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39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예측된 전력 소비 데이터를 활용하여 전력 효율성을 높이고 비용 절감을 유도할 수 있는가?</a:t>
            </a:r>
            <a:endParaRPr sz="2400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실행 계획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1 단계 : 데이터 수집 및 분석</a:t>
            </a:r>
            <a:endParaRPr b="1" sz="2400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53535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2 단계 : 데이터 시각화 및 전처리</a:t>
            </a:r>
            <a:endParaRPr b="1" sz="2400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53535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3 단계 : 모델 설계</a:t>
            </a:r>
            <a:endParaRPr b="1" sz="2400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53535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4 단계 : 예측 모델 최적화 및 검증</a:t>
            </a:r>
            <a:endParaRPr b="1" sz="2400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53535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rPr>
              <a:t>5 단계 : 결과 해석 및 보고서 작성</a:t>
            </a:r>
            <a:endParaRPr b="1" sz="2400">
              <a:solidFill>
                <a:srgbClr val="35353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수집 데이터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838200" y="13415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667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b="1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2015년~2024년</a:t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rtl="0" algn="l">
              <a:spcBef>
                <a:spcPts val="480"/>
              </a:spcBef>
              <a:spcAft>
                <a:spcPts val="0"/>
              </a:spcAft>
              <a:buSzPts val="1920"/>
              <a:buChar char="►"/>
            </a:pPr>
            <a:r>
              <a:rPr b="1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한국전력공사(KEPCO)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2000" u="sng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https://bigdata.kepco.co.kr/cmsmain.do?scode=S01&amp;pcode=000171&amp;redirect=Y</a:t>
            </a:r>
            <a:endParaRPr b="1" sz="2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2667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br>
              <a:rPr b="1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2667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rtl="0" algn="l">
              <a:spcBef>
                <a:spcPts val="480"/>
              </a:spcBef>
              <a:spcAft>
                <a:spcPts val="0"/>
              </a:spcAft>
              <a:buSzPts val="1920"/>
              <a:buChar char="►"/>
            </a:pPr>
            <a:r>
              <a:rPr b="1" lang="en-US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기상청</a:t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2000" u="sng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https://data.kma.go.kr/data/grnd/selectAsosRltmList.do?pgmNo=36</a:t>
            </a:r>
            <a:endParaRPr b="1" sz="2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26670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5">
            <a:alphaModFix/>
          </a:blip>
          <a:srcRect b="0" l="-1" r="38841" t="0"/>
          <a:stretch/>
        </p:blipFill>
        <p:spPr>
          <a:xfrm>
            <a:off x="1429925" y="5252724"/>
            <a:ext cx="5779914" cy="1177418"/>
          </a:xfrm>
          <a:prstGeom prst="rect">
            <a:avLst/>
          </a:prstGeom>
          <a:noFill/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6">
            <a:alphaModFix/>
          </a:blip>
          <a:srcRect b="0" l="0" r="23738" t="0"/>
          <a:stretch/>
        </p:blipFill>
        <p:spPr>
          <a:xfrm>
            <a:off x="1404657" y="2731543"/>
            <a:ext cx="6623865" cy="1177418"/>
          </a:xfrm>
          <a:prstGeom prst="rect">
            <a:avLst/>
          </a:prstGeom>
          <a:noFill/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6"/>
          <p:cNvPicPr preferRelativeResize="0"/>
          <p:nvPr/>
        </p:nvPicPr>
        <p:blipFill rotWithShape="1">
          <a:blip r:embed="rId7">
            <a:alphaModFix/>
          </a:blip>
          <a:srcRect b="11240" l="67808" r="0" t="0"/>
          <a:stretch/>
        </p:blipFill>
        <p:spPr>
          <a:xfrm>
            <a:off x="7678456" y="5243525"/>
            <a:ext cx="964684" cy="1177418"/>
          </a:xfrm>
          <a:prstGeom prst="rect">
            <a:avLst/>
          </a:prstGeom>
          <a:noFill/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6"/>
          <p:cNvSpPr txBox="1"/>
          <p:nvPr/>
        </p:nvSpPr>
        <p:spPr>
          <a:xfrm>
            <a:off x="7249471" y="5707891"/>
            <a:ext cx="428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6">
            <a:alphaModFix/>
          </a:blip>
          <a:srcRect b="0" l="76212" r="0" t="0"/>
          <a:stretch/>
        </p:blipFill>
        <p:spPr>
          <a:xfrm>
            <a:off x="9187688" y="5247089"/>
            <a:ext cx="2018393" cy="1150204"/>
          </a:xfrm>
          <a:prstGeom prst="rect">
            <a:avLst/>
          </a:prstGeom>
          <a:noFill/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프로젝트 일정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215" r="248" t="0"/>
          <a:stretch/>
        </p:blipFill>
        <p:spPr>
          <a:xfrm>
            <a:off x="557797" y="1308099"/>
            <a:ext cx="7876341" cy="511839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/>
          <p:nvPr/>
        </p:nvSpPr>
        <p:spPr>
          <a:xfrm>
            <a:off x="6913055" y="4374257"/>
            <a:ext cx="492442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Kirang Haerang"/>
                <a:ea typeface="Kirang Haerang"/>
                <a:cs typeface="Kirang Haerang"/>
                <a:sym typeface="Kirang Haerang"/>
              </a:rPr>
              <a:t>THANK YOU</a:t>
            </a:r>
            <a:endParaRPr sz="8000">
              <a:solidFill>
                <a:schemeClr val="lt1"/>
              </a:solidFill>
              <a:latin typeface="Kirang Haerang"/>
              <a:ea typeface="Kirang Haerang"/>
              <a:cs typeface="Kirang Haerang"/>
              <a:sym typeface="Kirang Haera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