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Obnoxious p-median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ctr">
              <a:buNone/>
            </a:pPr>
            <a:r>
              <a:t>Đorđe Drakulić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Uvod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• Obnoxious p-median problem</a:t>
            </a:r>
            <a:r>
              <a:rPr lang="en-US"/>
              <a:t>:</a:t>
            </a:r>
            <a:r>
              <a:t> varijanta klasičnog p-median problema.</a:t>
            </a:r>
          </a:p>
          <a:p>
            <a:pPr marL="0" indent="0">
              <a:buNone/>
            </a:pPr>
            <a:r>
              <a:t>• Cilj: pronaći p objekata koji su što dalje od korisnika.</a:t>
            </a:r>
          </a:p>
          <a:p>
            <a:pPr marL="0" indent="0">
              <a:buNone/>
            </a:pPr>
            <a:r>
              <a:t>• NP-težak</a:t>
            </a:r>
            <a:r>
              <a:rPr lang="en-US"/>
              <a:t>: </a:t>
            </a:r>
            <a:r>
              <a:t>koriste se optimizacione metode umesto brute-force pristupa.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Matemati</a:t>
            </a:r>
            <a:r>
              <a:rPr lang="sr-Latn-RS" altLang="en-US"/>
              <a:t>čka </a:t>
            </a:r>
            <a:r>
              <a:t>formulacija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444230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</a:p>
          <a:p>
            <a:pPr marL="0" indent="0">
              <a:buNone/>
            </a:pPr>
            <a:r>
              <a:t>•</a:t>
            </a:r>
            <a:r>
              <a:rPr lang="sr-Latn-RS"/>
              <a:t> </a:t>
            </a:r>
            <a:r>
              <a:t>I</a:t>
            </a:r>
            <a:r>
              <a:rPr lang="en-US"/>
              <a:t>: skup klijenata</a:t>
            </a:r>
          </a:p>
          <a:p>
            <a:pPr marL="0" indent="0">
              <a:buNone/>
            </a:pPr>
            <a:r>
              <a:t>• J</a:t>
            </a:r>
            <a:r>
              <a:rPr lang="en-US"/>
              <a:t>: skup objekata</a:t>
            </a:r>
          </a:p>
          <a:p>
            <a:pPr marL="0" indent="0">
              <a:buNone/>
            </a:pPr>
            <a:r>
              <a:t>• dᵢⱼ</a:t>
            </a:r>
            <a:r>
              <a:rPr lang="en-US"/>
              <a:t>: udaljenost</a:t>
            </a:r>
            <a:r>
              <a:t> između klijenta i objekta</a:t>
            </a:r>
          </a:p>
          <a:p>
            <a:pPr marL="0" indent="0">
              <a:buNone/>
            </a:pPr>
            <a:r>
              <a:t>• yⱼ</a:t>
            </a:r>
            <a:r>
              <a:rPr lang="en-US"/>
              <a:t>:</a:t>
            </a:r>
            <a:r>
              <a:t> 1 ako je objekat otvoren</a:t>
            </a:r>
          </a:p>
          <a:p>
            <a:pPr marL="0" indent="0">
              <a:buNone/>
            </a:pPr>
            <a:r>
              <a:t>• Cilj: maksimizovati minimalnu udaljenost između klijenata i objekata.</a:t>
            </a: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7090" y="1600200"/>
            <a:ext cx="2369820" cy="8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Priprema podataka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• Klasa Unit čuva ime, geografsku širinu i dužinu.</a:t>
            </a:r>
          </a:p>
          <a:p>
            <a:pPr marL="0" indent="0">
              <a:buNone/>
            </a:pPr>
            <a:r>
              <a:t>• Distanca između tačaka računa se Haversine formulom.</a:t>
            </a:r>
          </a:p>
          <a:p>
            <a:pPr marL="0" indent="0">
              <a:buNone/>
            </a:pPr>
            <a:r>
              <a:t>• generate_units()</a:t>
            </a:r>
            <a:r>
              <a:rPr lang="en-US"/>
              <a:t>: iz csv fajla</a:t>
            </a:r>
            <a:r>
              <a:t> generiše liste korisnika i objekata.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Brute-force pristup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• Isprobava sve moguće kombinacije p objekata.</a:t>
            </a:r>
          </a:p>
          <a:p>
            <a:pPr marL="0" indent="0">
              <a:buNone/>
            </a:pPr>
            <a:r>
              <a:t>• Prednost: tačno rešenje.</a:t>
            </a:r>
          </a:p>
          <a:p>
            <a:pPr marL="0" indent="0">
              <a:buNone/>
            </a:pPr>
            <a:r>
              <a:t>• Mana: </a:t>
            </a:r>
            <a:r>
              <a:rPr lang="en-US"/>
              <a:t>kombinatorna eksplozija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Optimizacione metode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</a:t>
            </a:r>
            <a:r>
              <a:t>VNS (Variable Neighborhood Search)</a:t>
            </a:r>
          </a:p>
          <a:p>
            <a:r>
              <a:t> SA (Simulated Annealing)</a:t>
            </a:r>
          </a:p>
          <a:p>
            <a:r>
              <a:rPr lang="en-US"/>
              <a:t> </a:t>
            </a:r>
            <a:r>
              <a:t>TS (Tabu Search)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Objekti nad neprebrojivim skupom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• Traži se najbolja pozicija objekata na </a:t>
            </a:r>
            <a:r>
              <a:rPr lang="en-US"/>
              <a:t>	</a:t>
            </a:r>
            <a:r>
              <a:t>geografskoj površini.</a:t>
            </a:r>
          </a:p>
          <a:p>
            <a:pPr marL="0" indent="0">
              <a:buNone/>
            </a:pPr>
            <a:r>
              <a:t>• </a:t>
            </a:r>
            <a:r>
              <a:rPr lang="en-US"/>
              <a:t>S</a:t>
            </a:r>
            <a:r>
              <a:t>ličan gradijentnom spustu.</a:t>
            </a:r>
          </a:p>
          <a:p>
            <a:pPr marL="0" indent="0">
              <a:buNone/>
            </a:pPr>
            <a:r>
              <a:t>• Moguća ograničenja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Eksperimenti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/>
              <a:t>Brute-force: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VNS: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SA: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TS: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sr-Latn-RS" altLang="en-US" sz="2400"/>
              <a:t>APF</a:t>
            </a:r>
            <a:r>
              <a:rPr lang="en-US" altLang="en-US" sz="2400"/>
              <a:t>:</a:t>
            </a:r>
            <a:endParaRPr lang="en-US" alt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940" y="2023745"/>
            <a:ext cx="8115300" cy="430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55" y="2906395"/>
            <a:ext cx="8144510" cy="447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55" y="3740785"/>
            <a:ext cx="8135620" cy="426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40" y="4610100"/>
            <a:ext cx="8141335" cy="4400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650" y="5534660"/>
            <a:ext cx="8149590" cy="5918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Rezultati po metodama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Brute-force: </a:t>
            </a:r>
            <a:r>
              <a:rPr lang="en-US"/>
              <a:t>n</a:t>
            </a:r>
            <a:r>
              <a:t>ajtačniji, najsporiji.</a:t>
            </a:r>
          </a:p>
          <a:p>
            <a:r>
              <a:t>VNS: </a:t>
            </a:r>
            <a:r>
              <a:rPr lang="en-US"/>
              <a:t>najbolji me</a:t>
            </a:r>
            <a:r>
              <a:rPr lang="sr-Latn-RS" altLang="en-US"/>
              <a:t>đu optimizacionim, 		najsporiji među njima</a:t>
            </a:r>
          </a:p>
          <a:p>
            <a:r>
              <a:t>SA: </a:t>
            </a:r>
            <a:r>
              <a:rPr lang="sr-Latn-RS"/>
              <a:t>b</a:t>
            </a:r>
            <a:r>
              <a:t>rži, manje tačan.</a:t>
            </a:r>
          </a:p>
          <a:p>
            <a:r>
              <a:t>TS: </a:t>
            </a:r>
            <a:r>
              <a:rPr lang="sr-Latn-RS"/>
              <a:t>malo precizniji od SA</a:t>
            </a:r>
            <a:r>
              <a:t>.</a:t>
            </a:r>
          </a:p>
          <a:p>
            <a:r>
              <a:t>APF: </a:t>
            </a:r>
            <a:r>
              <a:rPr lang="en-US"/>
              <a:t>r</a:t>
            </a:r>
            <a:r>
              <a:t>adi bez predefinisanih objekata, sličan gradijentnom spustu.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1267</Words>
  <Application>WPS Presentation</Application>
  <PresentationFormat>On-screen Show (4:3)</PresentationFormat>
  <Paragraphs>62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Obnoxious p-median problem</vt:lpstr>
      <vt:lpstr>Uvod</vt:lpstr>
      <vt:lpstr>Formalna formulacija</vt:lpstr>
      <vt:lpstr>Priprema podataka</vt:lpstr>
      <vt:lpstr>Brute-force pristup</vt:lpstr>
      <vt:lpstr>Optimizacione metode</vt:lpstr>
      <vt:lpstr>Objekti nad neprebrojivim skupom</vt:lpstr>
      <vt:lpstr>Eksperimenti</vt:lpstr>
      <vt:lpstr>Rezultati po metodama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som</cp:lastModifiedBy>
  <cp:revision>2</cp:revision>
  <dcterms:created xsi:type="dcterms:W3CDTF">2013-01-27T09:14:00Z</dcterms:created>
  <dcterms:modified xsi:type="dcterms:W3CDTF">2025-10-29T05:39:24Z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9361C9E9B9744C7DBDA67F7382290A16_12</vt:lpwstr>
  </property>
  <property fmtid="{D5CDD505-2E9C-101B-9397-08002B2CF9AE}" pid="3" name="KSOProductBuildVer">
    <vt:lpwstr>1033-12.2.0.23131</vt:lpwstr>
  </property>
</Properties>
</file>