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50" r:id="rId2"/>
    <p:sldId id="426" r:id="rId3"/>
    <p:sldId id="535" r:id="rId4"/>
    <p:sldId id="551" r:id="rId5"/>
    <p:sldId id="554" r:id="rId6"/>
    <p:sldId id="552" r:id="rId7"/>
    <p:sldId id="553" r:id="rId8"/>
    <p:sldId id="555" r:id="rId9"/>
    <p:sldId id="557" r:id="rId10"/>
    <p:sldId id="558" r:id="rId11"/>
    <p:sldId id="560" r:id="rId12"/>
    <p:sldId id="559" r:id="rId13"/>
    <p:sldId id="561" r:id="rId14"/>
    <p:sldId id="562" r:id="rId15"/>
    <p:sldId id="563" r:id="rId16"/>
    <p:sldId id="564" r:id="rId17"/>
    <p:sldId id="5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8F8F8"/>
    <a:srgbClr val="F5F5F5"/>
    <a:srgbClr val="353E4D"/>
    <a:srgbClr val="272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3" autoAdjust="0"/>
    <p:restoredTop sz="96353" autoAdjust="0"/>
  </p:normalViewPr>
  <p:slideViewPr>
    <p:cSldViewPr snapToGrid="0">
      <p:cViewPr varScale="1">
        <p:scale>
          <a:sx n="89" d="100"/>
          <a:sy n="89" d="100"/>
        </p:scale>
        <p:origin x="77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20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629665-E047-434C-9607-F611172904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7E760C-29AD-4F1E-A5D5-CEBA86DCC5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570E-E0CD-4967-8E42-81CD72514267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BA30C8-14D9-4421-8A2B-7C4B34912A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87809-A087-4FCC-9B8C-36EFAE1DF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AEACA-A331-40E2-B0F1-C1C39E4B5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71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6A283-6A1D-4C3A-9AA9-5061CE666A1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88B8-2608-46A2-9C35-39A16071C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6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546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68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935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781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73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41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109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36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77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35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05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7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54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74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86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64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88B8-2608-46A2-9C35-39A16071C52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95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4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0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6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8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6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F80F-02A1-4C5C-9228-43D33851523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2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48A9679-53D8-4B0C-8705-D51C1BFFD8D5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lang="ko-KR" altLang="en-US" sz="2000" b="1" dirty="0" err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크롤링</a:t>
            </a:r>
            <a:r>
              <a:rPr lang="ko-KR" altLang="en-US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 간단 프로세스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CDF082-89FE-4974-96D3-CE2E643F4065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21FB44-829A-450F-9825-3C16BF4F309E}"/>
              </a:ext>
            </a:extLst>
          </p:cNvPr>
          <p:cNvCxnSpPr>
            <a:cxnSpLocks/>
          </p:cNvCxnSpPr>
          <p:nvPr/>
        </p:nvCxnSpPr>
        <p:spPr>
          <a:xfrm>
            <a:off x="4865539" y="314590"/>
            <a:ext cx="698810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CF3FC-86B6-4FCC-B477-5645C1551001}"/>
              </a:ext>
            </a:extLst>
          </p:cNvPr>
          <p:cNvSpPr/>
          <p:nvPr/>
        </p:nvSpPr>
        <p:spPr>
          <a:xfrm>
            <a:off x="4865539" y="238008"/>
            <a:ext cx="402672" cy="765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2636EA-56FA-4A09-B807-99FA74019B1C}"/>
              </a:ext>
            </a:extLst>
          </p:cNvPr>
          <p:cNvSpPr/>
          <p:nvPr/>
        </p:nvSpPr>
        <p:spPr>
          <a:xfrm>
            <a:off x="494408" y="1717411"/>
            <a:ext cx="6450344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페이지 정보를 가져온다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좌표를 찍는다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좌표에서 특정 동작을 한다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 클릭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 입력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가져오기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etc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 과정의 반복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30A77A-A715-4CA2-8BBE-87711027C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62" y="1640784"/>
            <a:ext cx="6989390" cy="39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가상환경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4385256" y="314590"/>
            <a:ext cx="7468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4385256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32" name="Picture 8" descr="컴파일러, 인터프리터">
            <a:extLst>
              <a:ext uri="{FF2B5EF4-FFF2-40B4-BE49-F238E27FC236}">
                <a16:creationId xmlns:a16="http://schemas.microsoft.com/office/drawing/2014/main" id="{AA757369-E88A-4526-AE89-DEF1E968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72" y="1058523"/>
            <a:ext cx="9328856" cy="474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05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가상환경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4385256" y="314590"/>
            <a:ext cx="7468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4385256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프로토콜이 대체 무엇인가요? (네트워크 통신규약 )">
            <a:extLst>
              <a:ext uri="{FF2B5EF4-FFF2-40B4-BE49-F238E27FC236}">
                <a16:creationId xmlns:a16="http://schemas.microsoft.com/office/drawing/2014/main" id="{545C4AAF-9892-4CCA-8C31-6D1854007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1" r="-210" b="19891"/>
          <a:stretch/>
        </p:blipFill>
        <p:spPr bwMode="auto">
          <a:xfrm>
            <a:off x="1425464" y="1738672"/>
            <a:ext cx="9212485" cy="352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3B94830-FEEE-4508-8C90-B9F4FFA0507F}"/>
              </a:ext>
            </a:extLst>
          </p:cNvPr>
          <p:cNvSpPr/>
          <p:nvPr/>
        </p:nvSpPr>
        <p:spPr>
          <a:xfrm>
            <a:off x="2962141" y="2131453"/>
            <a:ext cx="1120462" cy="47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스크립트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7B0638-5256-43D2-A339-25BEF5193C25}"/>
              </a:ext>
            </a:extLst>
          </p:cNvPr>
          <p:cNvSpPr/>
          <p:nvPr/>
        </p:nvSpPr>
        <p:spPr>
          <a:xfrm>
            <a:off x="7640108" y="2131453"/>
            <a:ext cx="1120462" cy="47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2ABBCE-7719-4915-99B2-9D3B81BEC42F}"/>
              </a:ext>
            </a:extLst>
          </p:cNvPr>
          <p:cNvSpPr/>
          <p:nvPr/>
        </p:nvSpPr>
        <p:spPr>
          <a:xfrm>
            <a:off x="2190626" y="2807594"/>
            <a:ext cx="1543030" cy="4700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 3.8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79BC3-E010-4AD1-AE33-6D2B868A3EF5}"/>
              </a:ext>
            </a:extLst>
          </p:cNvPr>
          <p:cNvSpPr/>
          <p:nvPr/>
        </p:nvSpPr>
        <p:spPr>
          <a:xfrm>
            <a:off x="8810367" y="2730320"/>
            <a:ext cx="1543030" cy="4700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 3.10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FA65B0-06B5-402E-B727-A1522E243C58}"/>
              </a:ext>
            </a:extLst>
          </p:cNvPr>
          <p:cNvSpPr/>
          <p:nvPr/>
        </p:nvSpPr>
        <p:spPr>
          <a:xfrm>
            <a:off x="3674656" y="5686022"/>
            <a:ext cx="4842688" cy="4700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버전을 맞춰주어야 서로 알아들을 수 있음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9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가상환경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4385256" y="314590"/>
            <a:ext cx="7468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4385256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26" name="Picture 2" descr="파이썬 코딩 도장: 47.11 가상환경 사용하기">
            <a:extLst>
              <a:ext uri="{FF2B5EF4-FFF2-40B4-BE49-F238E27FC236}">
                <a16:creationId xmlns:a16="http://schemas.microsoft.com/office/drawing/2014/main" id="{301819DB-0201-4EC2-8A32-B58C0FFBF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2" y="1506828"/>
            <a:ext cx="5718220" cy="42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썬 코딩 도장: 47.11 가상환경 사용하기">
            <a:extLst>
              <a:ext uri="{FF2B5EF4-FFF2-40B4-BE49-F238E27FC236}">
                <a16:creationId xmlns:a16="http://schemas.microsoft.com/office/drawing/2014/main" id="{FDB1F39A-BAB7-4A6B-8A47-5AF7D258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88" y="1506827"/>
            <a:ext cx="5718220" cy="42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E36098-39C5-419F-A1CF-96E19C33AE33}"/>
              </a:ext>
            </a:extLst>
          </p:cNvPr>
          <p:cNvSpPr/>
          <p:nvPr/>
        </p:nvSpPr>
        <p:spPr>
          <a:xfrm>
            <a:off x="1090530" y="6073331"/>
            <a:ext cx="4137883" cy="4700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나는 프로젝트 여러 개 해야 하는데</a:t>
            </a:r>
            <a:r>
              <a:rPr lang="en-US" altLang="ko-KR" dirty="0">
                <a:solidFill>
                  <a:schemeClr val="tx1"/>
                </a:solidFill>
              </a:rPr>
              <a:t>,,,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950C07-2948-4C3B-A94D-EF6E4966B865}"/>
              </a:ext>
            </a:extLst>
          </p:cNvPr>
          <p:cNvSpPr/>
          <p:nvPr/>
        </p:nvSpPr>
        <p:spPr>
          <a:xfrm>
            <a:off x="6956856" y="6073330"/>
            <a:ext cx="4137883" cy="4700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프로젝트에 맞는 </a:t>
            </a:r>
            <a:r>
              <a:rPr lang="ko-KR" altLang="en-US" dirty="0" err="1">
                <a:solidFill>
                  <a:schemeClr val="tx1"/>
                </a:solidFill>
              </a:rPr>
              <a:t>파이썬을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깔아놓자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CBC557-92E9-4359-9811-4FC27C35F758}"/>
              </a:ext>
            </a:extLst>
          </p:cNvPr>
          <p:cNvSpPr/>
          <p:nvPr/>
        </p:nvSpPr>
        <p:spPr>
          <a:xfrm>
            <a:off x="873473" y="5059285"/>
            <a:ext cx="1989376" cy="4206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Python 3.4</a:t>
            </a:r>
            <a:r>
              <a:rPr lang="ko-KR" altLang="en-US" sz="1200" dirty="0">
                <a:solidFill>
                  <a:schemeClr val="tx1"/>
                </a:solidFill>
              </a:rPr>
              <a:t>로 만들어진 스크립트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239EBB-69EA-46D6-9BAF-95299E160B80}"/>
              </a:ext>
            </a:extLst>
          </p:cNvPr>
          <p:cNvSpPr/>
          <p:nvPr/>
        </p:nvSpPr>
        <p:spPr>
          <a:xfrm>
            <a:off x="3296990" y="5059285"/>
            <a:ext cx="2054182" cy="4206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Python 3.6</a:t>
            </a:r>
            <a:r>
              <a:rPr lang="ko-KR" altLang="en-US" sz="1200" dirty="0">
                <a:solidFill>
                  <a:schemeClr val="tx1"/>
                </a:solidFill>
              </a:rPr>
              <a:t>으로 만들어진 스크립트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9A2599-F451-4179-A9FE-D6CEB036F884}"/>
              </a:ext>
            </a:extLst>
          </p:cNvPr>
          <p:cNvSpPr/>
          <p:nvPr/>
        </p:nvSpPr>
        <p:spPr>
          <a:xfrm>
            <a:off x="6840828" y="4408901"/>
            <a:ext cx="1989376" cy="4206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Python 3.4</a:t>
            </a:r>
            <a:r>
              <a:rPr lang="ko-KR" altLang="en-US" sz="1200" dirty="0">
                <a:solidFill>
                  <a:schemeClr val="tx1"/>
                </a:solidFill>
              </a:rPr>
              <a:t>로 만들어진 스크립트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A77DC-8B80-47FF-9281-11B0927FF389}"/>
              </a:ext>
            </a:extLst>
          </p:cNvPr>
          <p:cNvSpPr/>
          <p:nvPr/>
        </p:nvSpPr>
        <p:spPr>
          <a:xfrm>
            <a:off x="9141996" y="4408901"/>
            <a:ext cx="2054182" cy="4206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Python 3.6</a:t>
            </a:r>
            <a:r>
              <a:rPr lang="ko-KR" altLang="en-US" sz="1200" dirty="0">
                <a:solidFill>
                  <a:schemeClr val="tx1"/>
                </a:solidFill>
              </a:rPr>
              <a:t>으로 만들어진 스크립트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15ED782-595A-4380-8992-2D828B18737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228413" y="6308370"/>
            <a:ext cx="172844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3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가상환경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4385256" y="314590"/>
            <a:ext cx="7468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4385256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098" name="Picture 2" descr="Anaconda 다운로드 설치 및 파이썬 가상환경 사용하기 - 슈퍼마이크로">
            <a:extLst>
              <a:ext uri="{FF2B5EF4-FFF2-40B4-BE49-F238E27FC236}">
                <a16:creationId xmlns:a16="http://schemas.microsoft.com/office/drawing/2014/main" id="{2CDA4716-E074-45AB-98F5-B378E5F2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131" y="1081020"/>
            <a:ext cx="8227738" cy="530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5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가상환경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4385256" y="314590"/>
            <a:ext cx="7468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4385256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69A6DD-D805-4340-A577-BFA61D5E150C}"/>
              </a:ext>
            </a:extLst>
          </p:cNvPr>
          <p:cNvSpPr/>
          <p:nvPr/>
        </p:nvSpPr>
        <p:spPr>
          <a:xfrm>
            <a:off x="556226" y="2553237"/>
            <a:ext cx="10140034" cy="1751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(base) D:\&gt;</a:t>
            </a:r>
            <a:r>
              <a:rPr lang="en-US" altLang="ko-KR" b="1" dirty="0"/>
              <a:t>conda create -n crawler python=3.10</a:t>
            </a:r>
          </a:p>
          <a:p>
            <a:r>
              <a:rPr lang="en-US" altLang="ko-KR" dirty="0"/>
              <a:t>Retrieving notices: ...working... done</a:t>
            </a:r>
          </a:p>
          <a:p>
            <a:r>
              <a:rPr lang="en-US" altLang="ko-KR" dirty="0"/>
              <a:t>Collecting package metadata (</a:t>
            </a:r>
            <a:r>
              <a:rPr lang="en-US" altLang="ko-KR" dirty="0" err="1"/>
              <a:t>current_repodata.json</a:t>
            </a:r>
            <a:r>
              <a:rPr lang="en-US" altLang="ko-KR" dirty="0"/>
              <a:t>): done</a:t>
            </a:r>
          </a:p>
          <a:p>
            <a:r>
              <a:rPr lang="en-US" altLang="ko-KR" dirty="0"/>
              <a:t>Solving environment: done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Proceed ([y]/n)? </a:t>
            </a:r>
            <a:r>
              <a:rPr lang="en-US" altLang="ko-KR" b="1" dirty="0"/>
              <a:t>y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326B83-00C2-4FA1-B637-BB9724E5B4A3}"/>
              </a:ext>
            </a:extLst>
          </p:cNvPr>
          <p:cNvSpPr/>
          <p:nvPr/>
        </p:nvSpPr>
        <p:spPr>
          <a:xfrm>
            <a:off x="3350407" y="4700789"/>
            <a:ext cx="4551671" cy="160895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python=3.10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파이썬</a:t>
            </a:r>
            <a:r>
              <a:rPr lang="ko-KR" altLang="en-US" dirty="0">
                <a:solidFill>
                  <a:schemeClr val="tx1"/>
                </a:solidFill>
              </a:rPr>
              <a:t> 버전 지정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-n crawler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가상환경 이름 지정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1E9AF-66C7-4275-8F91-215367FAE8A6}"/>
              </a:ext>
            </a:extLst>
          </p:cNvPr>
          <p:cNvSpPr/>
          <p:nvPr/>
        </p:nvSpPr>
        <p:spPr>
          <a:xfrm>
            <a:off x="556226" y="982444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Conda</a:t>
            </a:r>
            <a:r>
              <a:rPr lang="ko-KR" altLang="en-US" dirty="0"/>
              <a:t> 가상환경 </a:t>
            </a:r>
            <a:r>
              <a:rPr lang="ko-KR" altLang="en-US" dirty="0" err="1"/>
              <a:t>만들어주기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104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가상환경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4385256" y="314590"/>
            <a:ext cx="7468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4385256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88F3A4-861F-4F60-A6A0-855B213DDA7C}"/>
              </a:ext>
            </a:extLst>
          </p:cNvPr>
          <p:cNvSpPr/>
          <p:nvPr/>
        </p:nvSpPr>
        <p:spPr>
          <a:xfrm>
            <a:off x="556226" y="1582742"/>
            <a:ext cx="10140034" cy="9723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(base) D:\&gt; </a:t>
            </a:r>
            <a:r>
              <a:rPr lang="en-US" altLang="ko-KR" b="1" dirty="0" err="1"/>
              <a:t>conda</a:t>
            </a:r>
            <a:r>
              <a:rPr lang="en-US" altLang="ko-KR" b="1" dirty="0"/>
              <a:t> activate crawler</a:t>
            </a:r>
          </a:p>
          <a:p>
            <a:endParaRPr lang="en-US" altLang="ko-KR" dirty="0"/>
          </a:p>
          <a:p>
            <a:r>
              <a:rPr lang="en-US" altLang="ko-KR" dirty="0"/>
              <a:t>(crawler) D:\&gt;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1C6883-2497-44E0-82B9-B9244A8178A9}"/>
              </a:ext>
            </a:extLst>
          </p:cNvPr>
          <p:cNvSpPr/>
          <p:nvPr/>
        </p:nvSpPr>
        <p:spPr>
          <a:xfrm>
            <a:off x="556226" y="982444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가상환경으로 들어가기</a:t>
            </a:r>
            <a:endParaRPr lang="en-US" altLang="ko-KR" dirty="0"/>
          </a:p>
        </p:txBody>
      </p:sp>
      <p:pic>
        <p:nvPicPr>
          <p:cNvPr id="17" name="Picture 2" descr="Anaconda 다운로드 설치 및 파이썬 가상환경 사용하기 - 슈퍼마이크로">
            <a:extLst>
              <a:ext uri="{FF2B5EF4-FFF2-40B4-BE49-F238E27FC236}">
                <a16:creationId xmlns:a16="http://schemas.microsoft.com/office/drawing/2014/main" id="{6C0B47B3-2464-40FB-9081-AA706C206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51" y="3024325"/>
            <a:ext cx="5384584" cy="347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B299BC-24FD-4F68-A511-B60CBED9433A}"/>
              </a:ext>
            </a:extLst>
          </p:cNvPr>
          <p:cNvCxnSpPr>
            <a:cxnSpLocks/>
          </p:cNvCxnSpPr>
          <p:nvPr/>
        </p:nvCxnSpPr>
        <p:spPr>
          <a:xfrm>
            <a:off x="5241701" y="4063285"/>
            <a:ext cx="6954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C050B7-59A1-4FE5-A9C4-8C4C2503F5AF}"/>
              </a:ext>
            </a:extLst>
          </p:cNvPr>
          <p:cNvCxnSpPr>
            <a:cxnSpLocks/>
          </p:cNvCxnSpPr>
          <p:nvPr/>
        </p:nvCxnSpPr>
        <p:spPr>
          <a:xfrm flipH="1">
            <a:off x="5241701" y="4185634"/>
            <a:ext cx="695460" cy="1184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E03FC8-F7CA-41B9-A212-7F16FA6A005B}"/>
              </a:ext>
            </a:extLst>
          </p:cNvPr>
          <p:cNvSpPr/>
          <p:nvPr/>
        </p:nvSpPr>
        <p:spPr>
          <a:xfrm>
            <a:off x="8413251" y="4778062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activate </a:t>
            </a:r>
            <a:r>
              <a:rPr lang="ko-KR" altLang="en-US" dirty="0"/>
              <a:t>명령어는 이런 느낌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609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가상환경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4385256" y="314590"/>
            <a:ext cx="7468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4385256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68869B-6C4F-4E5E-9A90-C570EB4FBE75}"/>
              </a:ext>
            </a:extLst>
          </p:cNvPr>
          <p:cNvSpPr/>
          <p:nvPr/>
        </p:nvSpPr>
        <p:spPr>
          <a:xfrm>
            <a:off x="556226" y="3028893"/>
            <a:ext cx="10140034" cy="400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(crawler) D:\&gt; </a:t>
            </a:r>
            <a:r>
              <a:rPr lang="en-US" altLang="ko-KR" b="1" dirty="0"/>
              <a:t>pip install bs4 selenium pandas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310DE6-CF96-4B45-B575-EDED27F5B140}"/>
              </a:ext>
            </a:extLst>
          </p:cNvPr>
          <p:cNvSpPr/>
          <p:nvPr/>
        </p:nvSpPr>
        <p:spPr>
          <a:xfrm>
            <a:off x="556226" y="982444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가상환경 내에 라이브러리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028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가상환경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4385256" y="314590"/>
            <a:ext cx="7468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4385256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68869B-6C4F-4E5E-9A90-C570EB4FBE75}"/>
              </a:ext>
            </a:extLst>
          </p:cNvPr>
          <p:cNvSpPr/>
          <p:nvPr/>
        </p:nvSpPr>
        <p:spPr>
          <a:xfrm>
            <a:off x="556226" y="3028893"/>
            <a:ext cx="10140034" cy="400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(crawler) D:\&gt; </a:t>
            </a:r>
            <a:r>
              <a:rPr lang="en-US" altLang="ko-KR" b="1" dirty="0"/>
              <a:t>python main.py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310DE6-CF96-4B45-B575-EDED27F5B140}"/>
              </a:ext>
            </a:extLst>
          </p:cNvPr>
          <p:cNvSpPr/>
          <p:nvPr/>
        </p:nvSpPr>
        <p:spPr>
          <a:xfrm>
            <a:off x="556226" y="98244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스크립트 실행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466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30A77A-A715-4CA2-8BBE-87711027C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30" y="750931"/>
            <a:ext cx="10297740" cy="57924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7B7C5C6-69C0-47E3-A204-5EC41E76164E}"/>
              </a:ext>
            </a:extLst>
          </p:cNvPr>
          <p:cNvSpPr/>
          <p:nvPr/>
        </p:nvSpPr>
        <p:spPr>
          <a:xfrm>
            <a:off x="6756741" y="750931"/>
            <a:ext cx="4488130" cy="5633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1F9AF-5B69-421B-B072-1309227A49A9}"/>
              </a:ext>
            </a:extLst>
          </p:cNvPr>
          <p:cNvSpPr/>
          <p:nvPr/>
        </p:nvSpPr>
        <p:spPr>
          <a:xfrm>
            <a:off x="6756741" y="2940338"/>
            <a:ext cx="4488129" cy="78938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개발자 도구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(F12)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페이지의 소스를 볼 수 있음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(HTML, CSS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AB657-656C-4BAD-8BA1-A931B048056D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lang="ko-KR" altLang="en-US" sz="2000" b="1" dirty="0" err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크롤링</a:t>
            </a:r>
            <a:r>
              <a:rPr lang="ko-KR" altLang="en-US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 간단 프로세스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A7CA61-22DE-4653-BFB1-A8F865A6869F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A7E536-EC8B-4792-B4C9-1C6F3E8ABBBD}"/>
              </a:ext>
            </a:extLst>
          </p:cNvPr>
          <p:cNvCxnSpPr>
            <a:cxnSpLocks/>
          </p:cNvCxnSpPr>
          <p:nvPr/>
        </p:nvCxnSpPr>
        <p:spPr>
          <a:xfrm>
            <a:off x="4865539" y="314590"/>
            <a:ext cx="698810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B3175C-4E6D-4198-B3C6-8C2A4E84CBDC}"/>
              </a:ext>
            </a:extLst>
          </p:cNvPr>
          <p:cNvSpPr/>
          <p:nvPr/>
        </p:nvSpPr>
        <p:spPr>
          <a:xfrm>
            <a:off x="4865539" y="238008"/>
            <a:ext cx="402672" cy="765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09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FABF-7524-4528-8A61-DB910C220053}"/>
              </a:ext>
            </a:extLst>
          </p:cNvPr>
          <p:cNvSpPr/>
          <p:nvPr/>
        </p:nvSpPr>
        <p:spPr>
          <a:xfrm>
            <a:off x="311528" y="514645"/>
            <a:ext cx="90205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Libraries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코드 설명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3712464" y="314590"/>
            <a:ext cx="814118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3712464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1AE3B7-73A3-4AE1-8880-A43E659C3D0B}"/>
              </a:ext>
            </a:extLst>
          </p:cNvPr>
          <p:cNvSpPr/>
          <p:nvPr/>
        </p:nvSpPr>
        <p:spPr>
          <a:xfrm>
            <a:off x="311528" y="2392835"/>
            <a:ext cx="11285799" cy="138499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bs4 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BeautifulSoup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HTML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sz="14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파싱하는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 라이브러리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urllib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req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url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을 열고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을 읽어오는 라이브러리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selenium 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webdriver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웹드라이버를 사용하기 위한 라이브러리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time 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sleep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sleep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을 사용하기 위한 라이브러리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selenium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webdriver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common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by 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By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웹드라이버에서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By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를 사용하기 위한 라이브러리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pandas 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pd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데이터프레임을 사용하기 위한 라이브러리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0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FABF-7524-4528-8A61-DB910C220053}"/>
              </a:ext>
            </a:extLst>
          </p:cNvPr>
          <p:cNvSpPr/>
          <p:nvPr/>
        </p:nvSpPr>
        <p:spPr>
          <a:xfrm>
            <a:off x="311528" y="514645"/>
            <a:ext cx="90205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페이지 열기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코드 설명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3712464" y="314590"/>
            <a:ext cx="814118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3712464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9CFAA-23C3-43B0-A066-8FB919879D94}"/>
              </a:ext>
            </a:extLst>
          </p:cNvPr>
          <p:cNvSpPr/>
          <p:nvPr/>
        </p:nvSpPr>
        <p:spPr>
          <a:xfrm>
            <a:off x="208255" y="2201424"/>
            <a:ext cx="11775489" cy="20313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크롬드라이버 사용 지정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driver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webdriver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Chrome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('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chromedriver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')</a:t>
            </a:r>
            <a:endParaRPr lang="en-US" altLang="ko-KR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HTML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가져오기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</a:rPr>
              <a:t>https://www.foodsafetykorea.go.kr/portal/specialinfo/searchInfoProduct.do?menu_grp=MENU_NEW04&amp;menu_no=2815#page1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"</a:t>
            </a:r>
            <a:endParaRPr lang="en-US" altLang="ko-KR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크롬드라이버로 </a:t>
            </a:r>
            <a:r>
              <a:rPr lang="en-US" altLang="ko-KR" sz="14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열기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driver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1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FABF-7524-4528-8A61-DB910C220053}"/>
              </a:ext>
            </a:extLst>
          </p:cNvPr>
          <p:cNvSpPr/>
          <p:nvPr/>
        </p:nvSpPr>
        <p:spPr>
          <a:xfrm>
            <a:off x="311528" y="514645"/>
            <a:ext cx="90205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기본 프로세스 별 수행하는 코드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코드 설명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3712464" y="314590"/>
            <a:ext cx="814118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3712464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830F12-BC61-4CB2-A0CA-465EDD63B906}"/>
              </a:ext>
            </a:extLst>
          </p:cNvPr>
          <p:cNvSpPr/>
          <p:nvPr/>
        </p:nvSpPr>
        <p:spPr>
          <a:xfrm>
            <a:off x="494408" y="1688166"/>
            <a:ext cx="6450344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페이지 정보를 가져온다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좌표를 찍는다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좌표에서 특정 동작을 한다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 클릭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 입력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가져오기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etc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BADD2C-D312-4102-B54F-17ABF0F3CCAC}"/>
              </a:ext>
            </a:extLst>
          </p:cNvPr>
          <p:cNvSpPr/>
          <p:nvPr/>
        </p:nvSpPr>
        <p:spPr>
          <a:xfrm>
            <a:off x="4115136" y="1682687"/>
            <a:ext cx="776524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req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driver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page_source</a:t>
            </a:r>
            <a:endParaRPr lang="en-US" altLang="ko-KR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soup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BeautifulSoup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82AAFF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html.parser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')</a:t>
            </a:r>
            <a:endParaRPr lang="ko-KR" altLang="en-US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00D4F89-D303-42C8-929A-94E13642709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434438" y="1944297"/>
            <a:ext cx="6806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9AE203-6A78-47BE-9E49-D931EC9C4AE4}"/>
              </a:ext>
            </a:extLst>
          </p:cNvPr>
          <p:cNvCxnSpPr>
            <a:cxnSpLocks/>
          </p:cNvCxnSpPr>
          <p:nvPr/>
        </p:nvCxnSpPr>
        <p:spPr>
          <a:xfrm flipV="1">
            <a:off x="2442491" y="2760564"/>
            <a:ext cx="1334342" cy="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AFAA51-9E88-421A-AC92-7BC5A6B7F52F}"/>
              </a:ext>
            </a:extLst>
          </p:cNvPr>
          <p:cNvSpPr/>
          <p:nvPr/>
        </p:nvSpPr>
        <p:spPr>
          <a:xfrm>
            <a:off x="3774787" y="2498954"/>
            <a:ext cx="831493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element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tbody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tr:nth-child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78C6C"/>
                </a:solidFill>
                <a:latin typeface="Consolas" panose="020B0609020204030204" pitchFamily="49" charset="0"/>
              </a:rPr>
              <a:t>{0}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</a:rPr>
              <a:t>) &gt; </a:t>
            </a:r>
            <a:r>
              <a:rPr lang="en-US" altLang="ko-KR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td:nth-child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</a:rPr>
              <a:t>(6) &gt; </a:t>
            </a:r>
            <a:r>
              <a:rPr lang="en-US" altLang="ko-KR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span.table_txt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'.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search_btn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driver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find_element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CSS_SELECTOR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82AAFF"/>
                </a:solidFill>
                <a:latin typeface="Consolas" panose="020B0609020204030204" pitchFamily="49" charset="0"/>
              </a:rPr>
              <a:t> element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)</a:t>
            </a:r>
            <a:endParaRPr lang="ko-KR" altLang="en-US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7EE99E-D7A8-4E7D-86EE-EA8953C31520}"/>
              </a:ext>
            </a:extLst>
          </p:cNvPr>
          <p:cNvSpPr/>
          <p:nvPr/>
        </p:nvSpPr>
        <p:spPr>
          <a:xfrm>
            <a:off x="3434438" y="3844074"/>
            <a:ext cx="1973617" cy="30777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search_btn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()</a:t>
            </a:r>
            <a:endParaRPr lang="ko-KR" altLang="en-US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38D8E6-C152-4665-888E-94B7714A7CEE}"/>
              </a:ext>
            </a:extLst>
          </p:cNvPr>
          <p:cNvSpPr/>
          <p:nvPr/>
        </p:nvSpPr>
        <p:spPr>
          <a:xfrm>
            <a:off x="3434438" y="4244184"/>
            <a:ext cx="8649592" cy="30777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search_box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driver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find_element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XPATH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89DDF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F78C6C"/>
                </a:solidFill>
                <a:latin typeface="Consolas" panose="020B0609020204030204" pitchFamily="49" charset="0"/>
              </a:rPr>
              <a:t>@id="</a:t>
            </a:r>
            <a:r>
              <a:rPr lang="en-US" altLang="ko-KR" sz="1400" dirty="0" err="1">
                <a:solidFill>
                  <a:srgbClr val="F78C6C"/>
                </a:solidFill>
                <a:latin typeface="Consolas" panose="020B0609020204030204" pitchFamily="49" charset="0"/>
              </a:rPr>
              <a:t>prd_nm</a:t>
            </a:r>
            <a:r>
              <a:rPr lang="en-US" altLang="ko-KR" sz="1400" dirty="0">
                <a:solidFill>
                  <a:srgbClr val="F78C6C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]').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send_keys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search_key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)</a:t>
            </a:r>
            <a:endParaRPr lang="ko-KR" altLang="en-US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5F6FFF-6E7B-4E32-B73B-173ABC800D9B}"/>
              </a:ext>
            </a:extLst>
          </p:cNvPr>
          <p:cNvSpPr/>
          <p:nvPr/>
        </p:nvSpPr>
        <p:spPr>
          <a:xfrm>
            <a:off x="4299243" y="4670378"/>
            <a:ext cx="4657044" cy="30777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product_tmp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2CCD6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soup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82AAFF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)))</a:t>
            </a:r>
            <a:endParaRPr lang="en-US" altLang="ko-KR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FD8978-0E90-4D41-B225-1EC0ADD7EB33}"/>
              </a:ext>
            </a:extLst>
          </p:cNvPr>
          <p:cNvCxnSpPr>
            <a:cxnSpLocks/>
          </p:cNvCxnSpPr>
          <p:nvPr/>
        </p:nvCxnSpPr>
        <p:spPr>
          <a:xfrm>
            <a:off x="2378122" y="3993427"/>
            <a:ext cx="10563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585C03-C2B8-44D5-ACB2-F0308FA98E1C}"/>
              </a:ext>
            </a:extLst>
          </p:cNvPr>
          <p:cNvCxnSpPr>
            <a:cxnSpLocks/>
          </p:cNvCxnSpPr>
          <p:nvPr/>
        </p:nvCxnSpPr>
        <p:spPr>
          <a:xfrm>
            <a:off x="2147919" y="4408188"/>
            <a:ext cx="12865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2B14EA-2A42-42ED-AE19-7291E214D63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842979" y="4824267"/>
            <a:ext cx="456264" cy="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3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FABF-7524-4528-8A61-DB910C220053}"/>
              </a:ext>
            </a:extLst>
          </p:cNvPr>
          <p:cNvSpPr/>
          <p:nvPr/>
        </p:nvSpPr>
        <p:spPr>
          <a:xfrm>
            <a:off x="311528" y="514645"/>
            <a:ext cx="90205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XPATH vs CSS_SELECTOR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코드 설명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3712464" y="314590"/>
            <a:ext cx="814118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3712464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3CF0F0-89A6-4027-99D9-8499479A55F2}"/>
              </a:ext>
            </a:extLst>
          </p:cNvPr>
          <p:cNvSpPr/>
          <p:nvPr/>
        </p:nvSpPr>
        <p:spPr>
          <a:xfrm>
            <a:off x="2765066" y="4312160"/>
            <a:ext cx="716446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큰 상관 없음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XML Path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조건식을 넣기에 좋다고 하지만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경험상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CSS SELECTOR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편하고 직관적이고 오류가 덜해서 사용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30B7FC-4B8A-43EE-819C-88CA55ED7FB9}"/>
              </a:ext>
            </a:extLst>
          </p:cNvPr>
          <p:cNvSpPr/>
          <p:nvPr/>
        </p:nvSpPr>
        <p:spPr>
          <a:xfrm>
            <a:off x="1737159" y="1508698"/>
            <a:ext cx="8717682" cy="224676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검색어 입력    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search_box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driver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find_element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XPATH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89DDF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F78C6C"/>
                </a:solidFill>
                <a:latin typeface="Consolas" panose="020B0609020204030204" pitchFamily="49" charset="0"/>
              </a:rPr>
              <a:t>@id="</a:t>
            </a:r>
            <a:r>
              <a:rPr lang="en-US" altLang="ko-KR" sz="1400" dirty="0" err="1">
                <a:solidFill>
                  <a:srgbClr val="F78C6C"/>
                </a:solidFill>
                <a:latin typeface="Consolas" panose="020B0609020204030204" pitchFamily="49" charset="0"/>
              </a:rPr>
              <a:t>prd_nm</a:t>
            </a:r>
            <a:r>
              <a:rPr lang="en-US" altLang="ko-KR" sz="1400" dirty="0">
                <a:solidFill>
                  <a:srgbClr val="F78C6C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]').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send_keys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search_key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search_box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4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search_key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검색어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4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넣어줌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페이지 로딩 기다리기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2AAFF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검색 버튼 클릭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search_btn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driver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find_element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CSS_SELECTOR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</a:rPr>
              <a:t>#mode1 &gt; div &gt; span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')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버튼 지정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search_btn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지정한 버튼 클릭</a:t>
            </a:r>
            <a:endParaRPr lang="ko-KR" altLang="en-US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E9F4DB-5FC1-4BF3-AF37-454BBCC4D456}"/>
              </a:ext>
            </a:extLst>
          </p:cNvPr>
          <p:cNvSpPr/>
          <p:nvPr/>
        </p:nvSpPr>
        <p:spPr>
          <a:xfrm>
            <a:off x="3062319" y="1708752"/>
            <a:ext cx="7296790" cy="359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69BB70-BE31-45A5-A98C-1960D6684E8C}"/>
              </a:ext>
            </a:extLst>
          </p:cNvPr>
          <p:cNvSpPr/>
          <p:nvPr/>
        </p:nvSpPr>
        <p:spPr>
          <a:xfrm>
            <a:off x="3062319" y="3186740"/>
            <a:ext cx="7296790" cy="359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00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FABF-7524-4528-8A61-DB910C220053}"/>
              </a:ext>
            </a:extLst>
          </p:cNvPr>
          <p:cNvSpPr/>
          <p:nvPr/>
        </p:nvSpPr>
        <p:spPr>
          <a:xfrm>
            <a:off x="311528" y="514645"/>
            <a:ext cx="90205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Sleep vs Implicitly Wait vs Explicitly Wait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코드 설명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3712464" y="314590"/>
            <a:ext cx="814118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3712464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3CF0F0-89A6-4027-99D9-8499479A55F2}"/>
              </a:ext>
            </a:extLst>
          </p:cNvPr>
          <p:cNvSpPr/>
          <p:nvPr/>
        </p:nvSpPr>
        <p:spPr>
          <a:xfrm>
            <a:off x="428041" y="3516221"/>
            <a:ext cx="11538436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페이지가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로드될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때 생기는 지연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로딩시간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고려해 기다리기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sleep(x) 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물리적 시간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초만큼 기다리기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driver.implicitly_wait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(x) 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다음 웹 페이지가 넘어올 때까지 최대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초만큼 기다리고 다음 명령어 실행하기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WebDriverWait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(x) 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필요한 부분이 표시될 때까지 최대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초만큼 기다리고 다음 명령어 실행하기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</a:rPr>
              <a:t>홈페이지 구성에 따라 다르게 사용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ED34C3-85F6-4D15-9587-3A5D98385CA6}"/>
              </a:ext>
            </a:extLst>
          </p:cNvPr>
          <p:cNvSpPr/>
          <p:nvPr/>
        </p:nvSpPr>
        <p:spPr>
          <a:xfrm>
            <a:off x="1949493" y="1465094"/>
            <a:ext cx="8495533" cy="181588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검색 버튼 클릭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search_btn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B92E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driver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find_element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CSS_SELECTOR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solidFill>
                  <a:srgbClr val="82AA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</a:rPr>
              <a:t>#mode1 &gt; div &gt; span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')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버튼 지정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search_btn</a:t>
            </a:r>
            <a:r>
              <a:rPr lang="en-US" altLang="ko-KR" sz="1400" dirty="0" err="1">
                <a:solidFill>
                  <a:srgbClr val="616E8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82AAFF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지정한 버튼 클릭</a:t>
            </a:r>
            <a:endParaRPr lang="en-US" altLang="ko-KR" sz="1400" i="1" dirty="0">
              <a:solidFill>
                <a:srgbClr val="546E7A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페이지 로딩 기다리기</a:t>
            </a:r>
            <a:endParaRPr lang="ko-KR" alt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2AAFF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78C6C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400" dirty="0">
                <a:solidFill>
                  <a:srgbClr val="616E88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driver.implicitly_wait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(30)</a:t>
            </a:r>
          </a:p>
          <a:p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WebDriverWait</a:t>
            </a:r>
            <a:r>
              <a:rPr lang="en-US" altLang="ko-KR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(driver, 30)</a:t>
            </a:r>
          </a:p>
        </p:txBody>
      </p:sp>
    </p:spTree>
    <p:extLst>
      <p:ext uri="{BB962C8B-B14F-4D97-AF65-F5344CB8AC3E}">
        <p14:creationId xmlns:p14="http://schemas.microsoft.com/office/powerpoint/2010/main" val="63389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정상 코드 프로세스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4385256" y="314590"/>
            <a:ext cx="7468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4385256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1171CF-FD3B-4B2F-BE87-32BDED4419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724" b="-986"/>
          <a:stretch/>
        </p:blipFill>
        <p:spPr>
          <a:xfrm>
            <a:off x="2355905" y="838518"/>
            <a:ext cx="7480190" cy="590494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2F364C-8775-4667-8A1D-2931361A7CBA}"/>
              </a:ext>
            </a:extLst>
          </p:cNvPr>
          <p:cNvSpPr/>
          <p:nvPr/>
        </p:nvSpPr>
        <p:spPr>
          <a:xfrm>
            <a:off x="311528" y="514645"/>
            <a:ext cx="90205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CMD</a:t>
            </a:r>
          </a:p>
        </p:txBody>
      </p:sp>
    </p:spTree>
    <p:extLst>
      <p:ext uri="{BB962C8B-B14F-4D97-AF65-F5344CB8AC3E}">
        <p14:creationId xmlns:p14="http://schemas.microsoft.com/office/powerpoint/2010/main" val="235735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CA2697-2C2F-4DC8-B601-AAA72B485976}"/>
              </a:ext>
            </a:extLst>
          </p:cNvPr>
          <p:cNvSpPr txBox="1"/>
          <p:nvPr/>
        </p:nvSpPr>
        <p:spPr>
          <a:xfrm>
            <a:off x="1530739" y="114535"/>
            <a:ext cx="666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정상 코드 프로세스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33697-E23C-4DCF-ABC4-E379AF7C0B22}"/>
              </a:ext>
            </a:extLst>
          </p:cNvPr>
          <p:cNvCxnSpPr/>
          <p:nvPr/>
        </p:nvCxnSpPr>
        <p:spPr>
          <a:xfrm>
            <a:off x="311528" y="314590"/>
            <a:ext cx="9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4BB333-2DE3-4305-9F1C-1864368553FA}"/>
              </a:ext>
            </a:extLst>
          </p:cNvPr>
          <p:cNvCxnSpPr>
            <a:cxnSpLocks/>
          </p:cNvCxnSpPr>
          <p:nvPr/>
        </p:nvCxnSpPr>
        <p:spPr>
          <a:xfrm>
            <a:off x="4385256" y="314590"/>
            <a:ext cx="7468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B286E-9788-4733-89C1-C1976EDFA263}"/>
              </a:ext>
            </a:extLst>
          </p:cNvPr>
          <p:cNvSpPr/>
          <p:nvPr/>
        </p:nvSpPr>
        <p:spPr>
          <a:xfrm>
            <a:off x="4385256" y="238007"/>
            <a:ext cx="402672" cy="76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F001A34-876C-4F02-8313-C8ECEC82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7" y="1079027"/>
            <a:ext cx="10097905" cy="50451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D3C0F9-C477-4B74-9C71-460F7B203C2B}"/>
              </a:ext>
            </a:extLst>
          </p:cNvPr>
          <p:cNvSpPr/>
          <p:nvPr/>
        </p:nvSpPr>
        <p:spPr>
          <a:xfrm>
            <a:off x="311528" y="514645"/>
            <a:ext cx="90205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./product.csv</a:t>
            </a:r>
          </a:p>
        </p:txBody>
      </p:sp>
    </p:spTree>
    <p:extLst>
      <p:ext uri="{BB962C8B-B14F-4D97-AF65-F5344CB8AC3E}">
        <p14:creationId xmlns:p14="http://schemas.microsoft.com/office/powerpoint/2010/main" val="294143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28591</TotalTime>
  <Words>817</Words>
  <Application>Microsoft Office PowerPoint</Application>
  <PresentationFormat>와이드스크린</PresentationFormat>
  <Paragraphs>137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Adobe 고딕 Std B</vt:lpstr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kimsh-dt01</cp:lastModifiedBy>
  <cp:revision>1108</cp:revision>
  <dcterms:created xsi:type="dcterms:W3CDTF">2017-01-21T06:52:28Z</dcterms:created>
  <dcterms:modified xsi:type="dcterms:W3CDTF">2023-05-15T12:46:32Z</dcterms:modified>
</cp:coreProperties>
</file>