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9" r:id="rId3"/>
    <p:sldId id="258" r:id="rId4"/>
    <p:sldId id="262" r:id="rId5"/>
    <p:sldId id="277" r:id="rId6"/>
    <p:sldId id="278" r:id="rId7"/>
    <p:sldId id="263" r:id="rId8"/>
    <p:sldId id="264" r:id="rId9"/>
    <p:sldId id="276" r:id="rId10"/>
    <p:sldId id="266" r:id="rId11"/>
    <p:sldId id="269" r:id="rId12"/>
    <p:sldId id="259" r:id="rId13"/>
    <p:sldId id="275" r:id="rId14"/>
    <p:sldId id="274" r:id="rId15"/>
  </p:sldIdLst>
  <p:sldSz cx="14749463" cy="8293100"/>
  <p:notesSz cx="6858000" cy="9144000"/>
  <p:defaultTextStyle>
    <a:defPPr>
      <a:defRPr lang="en-US"/>
    </a:defPPr>
    <a:lvl1pPr marL="0" algn="l" defTabSz="65814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8147" algn="l" defTabSz="65814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16293" algn="l" defTabSz="65814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74440" algn="l" defTabSz="65814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32586" algn="l" defTabSz="65814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90733" algn="l" defTabSz="65814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48880" algn="l" defTabSz="65814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07026" algn="l" defTabSz="65814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65173" algn="l" defTabSz="65814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2">
          <p15:clr>
            <a:srgbClr val="A4A3A4"/>
          </p15:clr>
        </p15:guide>
        <p15:guide id="2" pos="46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8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87" d="100"/>
          <a:sy n="87" d="100"/>
        </p:scale>
        <p:origin x="840" y="192"/>
      </p:cViewPr>
      <p:guideLst>
        <p:guide orient="horz" pos="2612"/>
        <p:guide pos="46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7E0CF-3421-E94A-BD18-88D3616FC9B7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A8871-20F9-2D4D-A3EF-6E36429F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14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8147" algn="l" defTabSz="65814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16293" algn="l" defTabSz="65814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74440" algn="l" defTabSz="65814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32586" algn="l" defTabSz="65814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90733" algn="l" defTabSz="65814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48880" algn="l" defTabSz="65814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607026" algn="l" defTabSz="65814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65173" algn="l" defTabSz="65814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A8871-20F9-2D4D-A3EF-6E36429F21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Is /mina/ the UR of the preposition </a:t>
            </a:r>
            <a:r>
              <a:rPr lang="en-US" sz="17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	a.  /min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bajtina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 → [min-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bajtina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:]   *mina-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bajtina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	‘from our house’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 /min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→  [min-hum]	     *mina-hum		‘from them (masc.)’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A8871-20F9-2D4D-A3EF-6E36429F21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1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Is [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the UR of the masculine plural marker?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phonological motivation for the deletion of [u] in [–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 [-um] would work equally well before vowels and single consonant onsets we take [u] to be epenthetic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A8871-20F9-2D4D-A3EF-6E36429F21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1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UR /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ɣtuwila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for words like [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ʔuɣti:la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‘he/it was assassinated’ is abstract. The alternative would be to posit /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ɣti:la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as the UR which is more faithful to the output. The main question in this case would be: is [u] epenthetic, or is it part of the passive paradigm?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A8871-20F9-2D4D-A3EF-6E36429F21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15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A8871-20F9-2D4D-A3EF-6E36429F21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Xoshk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xoob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xosh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7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Is [g] a latent segment? 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	a. /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ɑmɑde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/→ [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ɑmɑde</a:t>
            </a:r>
            <a:r>
              <a:rPr lang="en-US" sz="17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	ready-NSUF → readiness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/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ɑmɑde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→ [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ɑmɑde</a:t>
            </a:r>
            <a:r>
              <a:rPr lang="en-US" sz="17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ʔ</a:t>
            </a:r>
            <a:r>
              <a:rPr lang="en-US" sz="17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7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	ready-INDF →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ready.INDF</a:t>
            </a:r>
            <a:endParaRPr lang="en-US" sz="1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/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ɑmɑde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→ [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ɑmɑde</a:t>
            </a:r>
            <a:r>
              <a:rPr lang="en-US" sz="17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ʔ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	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ready.V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2SG → are you ready?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   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Are /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and /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allomorphs of the noun-forming /-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suffix?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	a. /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bɑzɑr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→ [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bɑzɑri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bazar-NSUF → (person or thing) related to bazar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b. /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bɑzɑr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gɑn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→ [</a:t>
            </a:r>
            <a:r>
              <a:rPr lang="en-US" sz="17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bɑzargɑn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bazar-SUF → business-person (a person who is related to the market (bazar))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A8871-20F9-2D4D-A3EF-6E36429F21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210" y="2576239"/>
            <a:ext cx="12537044" cy="1777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420" y="4699423"/>
            <a:ext cx="10324624" cy="21193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8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6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2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0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4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0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48678" y="401221"/>
            <a:ext cx="5351802" cy="85580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712" y="401221"/>
            <a:ext cx="15812141" cy="85580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106" y="5329085"/>
            <a:ext cx="12537044" cy="1647102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106" y="3514973"/>
            <a:ext cx="12537044" cy="1814115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814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162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744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325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9073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488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070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651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473" y="1935060"/>
            <a:ext cx="6514346" cy="5473063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7644" y="1935060"/>
            <a:ext cx="6514346" cy="5473063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473" y="1856350"/>
            <a:ext cx="6516908" cy="77363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58147" indent="0">
              <a:buNone/>
              <a:defRPr sz="2900" b="1"/>
            </a:lvl2pPr>
            <a:lvl3pPr marL="1316293" indent="0">
              <a:buNone/>
              <a:defRPr sz="2600" b="1"/>
            </a:lvl3pPr>
            <a:lvl4pPr marL="1974440" indent="0">
              <a:buNone/>
              <a:defRPr sz="2300" b="1"/>
            </a:lvl4pPr>
            <a:lvl5pPr marL="2632586" indent="0">
              <a:buNone/>
              <a:defRPr sz="2300" b="1"/>
            </a:lvl5pPr>
            <a:lvl6pPr marL="3290733" indent="0">
              <a:buNone/>
              <a:defRPr sz="2300" b="1"/>
            </a:lvl6pPr>
            <a:lvl7pPr marL="3948880" indent="0">
              <a:buNone/>
              <a:defRPr sz="2300" b="1"/>
            </a:lvl7pPr>
            <a:lvl8pPr marL="4607026" indent="0">
              <a:buNone/>
              <a:defRPr sz="2300" b="1"/>
            </a:lvl8pPr>
            <a:lvl9pPr marL="5265173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473" y="2629988"/>
            <a:ext cx="6516908" cy="4778132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92527" y="1856350"/>
            <a:ext cx="6519467" cy="77363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58147" indent="0">
              <a:buNone/>
              <a:defRPr sz="2900" b="1"/>
            </a:lvl2pPr>
            <a:lvl3pPr marL="1316293" indent="0">
              <a:buNone/>
              <a:defRPr sz="2600" b="1"/>
            </a:lvl3pPr>
            <a:lvl4pPr marL="1974440" indent="0">
              <a:buNone/>
              <a:defRPr sz="2300" b="1"/>
            </a:lvl4pPr>
            <a:lvl5pPr marL="2632586" indent="0">
              <a:buNone/>
              <a:defRPr sz="2300" b="1"/>
            </a:lvl5pPr>
            <a:lvl6pPr marL="3290733" indent="0">
              <a:buNone/>
              <a:defRPr sz="2300" b="1"/>
            </a:lvl6pPr>
            <a:lvl7pPr marL="3948880" indent="0">
              <a:buNone/>
              <a:defRPr sz="2300" b="1"/>
            </a:lvl7pPr>
            <a:lvl8pPr marL="4607026" indent="0">
              <a:buNone/>
              <a:defRPr sz="2300" b="1"/>
            </a:lvl8pPr>
            <a:lvl9pPr marL="5265173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92527" y="2629988"/>
            <a:ext cx="6519467" cy="4778132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75" y="330188"/>
            <a:ext cx="4852472" cy="140522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630" y="330191"/>
            <a:ext cx="8245360" cy="707793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475" y="1735411"/>
            <a:ext cx="4852472" cy="5672711"/>
          </a:xfrm>
        </p:spPr>
        <p:txBody>
          <a:bodyPr/>
          <a:lstStyle>
            <a:lvl1pPr marL="0" indent="0">
              <a:buNone/>
              <a:defRPr sz="2000"/>
            </a:lvl1pPr>
            <a:lvl2pPr marL="658147" indent="0">
              <a:buNone/>
              <a:defRPr sz="1700"/>
            </a:lvl2pPr>
            <a:lvl3pPr marL="1316293" indent="0">
              <a:buNone/>
              <a:defRPr sz="1400"/>
            </a:lvl3pPr>
            <a:lvl4pPr marL="1974440" indent="0">
              <a:buNone/>
              <a:defRPr sz="1300"/>
            </a:lvl4pPr>
            <a:lvl5pPr marL="2632586" indent="0">
              <a:buNone/>
              <a:defRPr sz="1300"/>
            </a:lvl5pPr>
            <a:lvl6pPr marL="3290733" indent="0">
              <a:buNone/>
              <a:defRPr sz="1300"/>
            </a:lvl6pPr>
            <a:lvl7pPr marL="3948880" indent="0">
              <a:buNone/>
              <a:defRPr sz="1300"/>
            </a:lvl7pPr>
            <a:lvl8pPr marL="4607026" indent="0">
              <a:buNone/>
              <a:defRPr sz="1300"/>
            </a:lvl8pPr>
            <a:lvl9pPr marL="526517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998" y="5805170"/>
            <a:ext cx="8849678" cy="685333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90998" y="741004"/>
            <a:ext cx="8849678" cy="4975860"/>
          </a:xfrm>
        </p:spPr>
        <p:txBody>
          <a:bodyPr/>
          <a:lstStyle>
            <a:lvl1pPr marL="0" indent="0">
              <a:buNone/>
              <a:defRPr sz="4600"/>
            </a:lvl1pPr>
            <a:lvl2pPr marL="658147" indent="0">
              <a:buNone/>
              <a:defRPr sz="4000"/>
            </a:lvl2pPr>
            <a:lvl3pPr marL="1316293" indent="0">
              <a:buNone/>
              <a:defRPr sz="3500"/>
            </a:lvl3pPr>
            <a:lvl4pPr marL="1974440" indent="0">
              <a:buNone/>
              <a:defRPr sz="2900"/>
            </a:lvl4pPr>
            <a:lvl5pPr marL="2632586" indent="0">
              <a:buNone/>
              <a:defRPr sz="2900"/>
            </a:lvl5pPr>
            <a:lvl6pPr marL="3290733" indent="0">
              <a:buNone/>
              <a:defRPr sz="2900"/>
            </a:lvl6pPr>
            <a:lvl7pPr marL="3948880" indent="0">
              <a:buNone/>
              <a:defRPr sz="2900"/>
            </a:lvl7pPr>
            <a:lvl8pPr marL="4607026" indent="0">
              <a:buNone/>
              <a:defRPr sz="2900"/>
            </a:lvl8pPr>
            <a:lvl9pPr marL="5265173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0998" y="6490503"/>
            <a:ext cx="8849678" cy="973287"/>
          </a:xfrm>
        </p:spPr>
        <p:txBody>
          <a:bodyPr/>
          <a:lstStyle>
            <a:lvl1pPr marL="0" indent="0">
              <a:buNone/>
              <a:defRPr sz="2000"/>
            </a:lvl1pPr>
            <a:lvl2pPr marL="658147" indent="0">
              <a:buNone/>
              <a:defRPr sz="1700"/>
            </a:lvl2pPr>
            <a:lvl3pPr marL="1316293" indent="0">
              <a:buNone/>
              <a:defRPr sz="1400"/>
            </a:lvl3pPr>
            <a:lvl4pPr marL="1974440" indent="0">
              <a:buNone/>
              <a:defRPr sz="1300"/>
            </a:lvl4pPr>
            <a:lvl5pPr marL="2632586" indent="0">
              <a:buNone/>
              <a:defRPr sz="1300"/>
            </a:lvl5pPr>
            <a:lvl6pPr marL="3290733" indent="0">
              <a:buNone/>
              <a:defRPr sz="1300"/>
            </a:lvl6pPr>
            <a:lvl7pPr marL="3948880" indent="0">
              <a:buNone/>
              <a:defRPr sz="1300"/>
            </a:lvl7pPr>
            <a:lvl8pPr marL="4607026" indent="0">
              <a:buNone/>
              <a:defRPr sz="1300"/>
            </a:lvl8pPr>
            <a:lvl9pPr marL="526517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4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473" y="332110"/>
            <a:ext cx="13274517" cy="1382183"/>
          </a:xfrm>
          <a:prstGeom prst="rect">
            <a:avLst/>
          </a:prstGeom>
        </p:spPr>
        <p:txBody>
          <a:bodyPr vert="horz" lIns="131628" tIns="65815" rIns="131628" bIns="6581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473" y="1935060"/>
            <a:ext cx="13274517" cy="5473063"/>
          </a:xfrm>
          <a:prstGeom prst="rect">
            <a:avLst/>
          </a:prstGeom>
        </p:spPr>
        <p:txBody>
          <a:bodyPr vert="horz" lIns="131628" tIns="65815" rIns="131628" bIns="658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473" y="7686478"/>
            <a:ext cx="3441541" cy="441531"/>
          </a:xfrm>
          <a:prstGeom prst="rect">
            <a:avLst/>
          </a:prstGeom>
        </p:spPr>
        <p:txBody>
          <a:bodyPr vert="horz" lIns="131628" tIns="65815" rIns="131628" bIns="6581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2504-19BB-104C-BD3A-60E25BF0863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9400" y="7686478"/>
            <a:ext cx="4670663" cy="441531"/>
          </a:xfrm>
          <a:prstGeom prst="rect">
            <a:avLst/>
          </a:prstGeom>
        </p:spPr>
        <p:txBody>
          <a:bodyPr vert="horz" lIns="131628" tIns="65815" rIns="131628" bIns="6581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0450" y="7686478"/>
            <a:ext cx="3441541" cy="441531"/>
          </a:xfrm>
          <a:prstGeom prst="rect">
            <a:avLst/>
          </a:prstGeom>
        </p:spPr>
        <p:txBody>
          <a:bodyPr vert="horz" lIns="131628" tIns="65815" rIns="131628" bIns="6581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B7DF-E431-4A43-85ED-F3D6F8E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147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609" indent="-493609" algn="l" defTabSz="658147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89" indent="-411342" algn="l" defTabSz="658147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368" indent="-329073" algn="l" defTabSz="658147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03513" indent="-329073" algn="l" defTabSz="658147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61658" indent="-329073" algn="l" defTabSz="658147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19806" indent="-329073" algn="l" defTabSz="65814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77954" indent="-329073" algn="l" defTabSz="65814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36100" indent="-329073" algn="l" defTabSz="65814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94245" indent="-329073" algn="l" defTabSz="65814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1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47" algn="l" defTabSz="6581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16293" algn="l" defTabSz="6581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74440" algn="l" defTabSz="6581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2586" algn="l" defTabSz="6581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0733" algn="l" defTabSz="6581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48880" algn="l" defTabSz="6581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07026" algn="l" defTabSz="6581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65173" algn="l" defTabSz="6581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2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1.png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5554333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  <a:t>             Non-Canonical</a:t>
            </a:r>
            <a:b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</a:b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  <a:t>Epenthesis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421895" y="-16281"/>
            <a:ext cx="0" cy="1200329"/>
          </a:xfrm>
          <a:prstGeom prst="line">
            <a:avLst/>
          </a:prstGeom>
          <a:ln w="28575" cmpd="sng"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37399" y="-652"/>
            <a:ext cx="1867561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Epenthetic</a:t>
            </a:r>
          </a:p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Segment</a:t>
            </a:r>
          </a:p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Quality and</a:t>
            </a:r>
          </a:p>
          <a:p>
            <a:r>
              <a:rPr lang="en-US" sz="1800" b="1" dirty="0" err="1">
                <a:solidFill>
                  <a:srgbClr val="7F7F7F"/>
                </a:solidFill>
                <a:latin typeface="Avenir Medium"/>
                <a:cs typeface="Avenir Medium"/>
              </a:rPr>
              <a:t>Morphonology</a:t>
            </a:r>
            <a:endParaRPr lang="en-US" sz="1800" dirty="0">
              <a:solidFill>
                <a:srgbClr val="7F7F7F"/>
              </a:solidFill>
              <a:latin typeface="Avenir Medium"/>
              <a:cs typeface="Avenir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2070" y="0"/>
            <a:ext cx="7294326" cy="1231106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7F7F7F"/>
              </a:solidFill>
              <a:latin typeface="Avenir Medium"/>
              <a:cs typeface="Avenir Medium"/>
            </a:endParaRPr>
          </a:p>
          <a:p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2017</a:t>
            </a:r>
            <a:b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</a:br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Linguistic Institute</a:t>
            </a:r>
            <a:b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</a:br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University of Kentucky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1216610"/>
            <a:ext cx="14749463" cy="646331"/>
          </a:xfrm>
          <a:prstGeom prst="rect">
            <a:avLst/>
          </a:prstGeom>
          <a:solidFill>
            <a:srgbClr val="175F1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Sedigheh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Moradi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, Mark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Aronoff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, Lori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Repetti</a:t>
            </a:r>
            <a:endParaRPr lang="en-US" sz="1800" dirty="0">
              <a:solidFill>
                <a:schemeClr val="bg1"/>
              </a:solidFill>
              <a:latin typeface="Avenir Medium"/>
              <a:cs typeface="Avenir Medium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Stony Brook University</a:t>
            </a:r>
          </a:p>
        </p:txBody>
      </p:sp>
      <p:pic>
        <p:nvPicPr>
          <p:cNvPr id="13" name="Picture 12" descr="lingo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981" y="76874"/>
            <a:ext cx="1107174" cy="11071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3905" y="5265385"/>
            <a:ext cx="6862070" cy="267765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>
              <a:solidFill>
                <a:srgbClr val="7F7F7F"/>
              </a:solidFill>
              <a:latin typeface="Avenir Medium"/>
              <a:cs typeface="Avenir Medium"/>
            </a:endParaRPr>
          </a:p>
          <a:p>
            <a:r>
              <a:rPr lang="en-US" sz="2400" dirty="0">
                <a:solidFill>
                  <a:srgbClr val="7F7F7F"/>
                </a:solidFill>
                <a:latin typeface="Avenir Medium"/>
                <a:cs typeface="Avenir Medium"/>
              </a:rPr>
              <a:t>We look at the “added materials”: </a:t>
            </a:r>
          </a:p>
          <a:p>
            <a:r>
              <a:rPr lang="en-US" sz="2400" dirty="0">
                <a:solidFill>
                  <a:srgbClr val="7F7F7F"/>
                </a:solidFill>
                <a:latin typeface="Avenir Medium"/>
                <a:cs typeface="Avenir Medium"/>
              </a:rPr>
              <a:t>those with no semantic role;</a:t>
            </a:r>
          </a:p>
          <a:p>
            <a:r>
              <a:rPr lang="en-US" sz="2400" dirty="0">
                <a:solidFill>
                  <a:srgbClr val="7F7F7F"/>
                </a:solidFill>
                <a:latin typeface="Avenir Medium"/>
                <a:cs typeface="Avenir Medium"/>
              </a:rPr>
              <a:t>whose presence is morphologically conditioned; and whose distribution can be phonologically described.</a:t>
            </a:r>
          </a:p>
          <a:p>
            <a:endParaRPr lang="en-US" sz="2400" b="1" dirty="0">
              <a:solidFill>
                <a:srgbClr val="7F7F7F"/>
              </a:solidFill>
              <a:latin typeface="Avenir Medium"/>
              <a:cs typeface="Avenir Medium"/>
            </a:endParaRPr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1218604" y="4766297"/>
            <a:ext cx="1929810" cy="477054"/>
          </a:xfrm>
          <a:prstGeom prst="rect">
            <a:avLst/>
          </a:prstGeom>
          <a:solidFill>
            <a:srgbClr val="285F1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Canonical Ep.</a:t>
            </a:r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3169721" y="4768957"/>
            <a:ext cx="2572420" cy="477054"/>
          </a:xfrm>
          <a:prstGeom prst="rect">
            <a:avLst/>
          </a:prstGeom>
          <a:solidFill>
            <a:srgbClr val="175F1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Non-Canonical Ep.</a:t>
            </a:r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5772312" y="4752024"/>
            <a:ext cx="1483662" cy="477054"/>
          </a:xfrm>
          <a:prstGeom prst="rect">
            <a:avLst/>
          </a:prstGeom>
          <a:solidFill>
            <a:srgbClr val="175F1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Linking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FFFF"/>
                </a:solidFill>
              </a:rPr>
              <a:t>El.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3904" y="1952089"/>
            <a:ext cx="7307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Synopsis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Avenir Black"/>
              <a:cs typeface="Avenir Black"/>
            </a:endParaRPr>
          </a:p>
          <a:p>
            <a:endParaRPr lang="en-US" sz="2000" dirty="0">
              <a:latin typeface="Avenir Medium"/>
              <a:cs typeface="Avenir Medium"/>
            </a:endParaRPr>
          </a:p>
          <a:p>
            <a:r>
              <a:rPr lang="en-US" sz="2000" dirty="0">
                <a:latin typeface="Avenir Medium"/>
                <a:cs typeface="Avenir Medium"/>
              </a:rPr>
              <a:t>In this study, we show that there is a continuum in the factors conditioning the insertion of meaningless phonological material, running from purely phonologically conditioned epenthesis through morphologically conditioned epenthesis to linking elements.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03508"/>
              </p:ext>
            </p:extLst>
          </p:nvPr>
        </p:nvGraphicFramePr>
        <p:xfrm>
          <a:off x="8124721" y="1983912"/>
          <a:ext cx="5845239" cy="261115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3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19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effectLst/>
                          <a:latin typeface="Avenir Medium"/>
                          <a:cs typeface="Avenir Medium"/>
                        </a:rPr>
                        <a:t>Morphophon</a:t>
                      </a:r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 Elements</a:t>
                      </a:r>
                      <a:endParaRPr lang="en-US" sz="1200" dirty="0">
                        <a:solidFill>
                          <a:schemeClr val="bg1"/>
                        </a:solidFill>
                        <a:latin typeface="Avenir Medium"/>
                        <a:cs typeface="Avenir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Canonical Epenthesis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Non-Canonical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Epenthesis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Linking Elements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Simple</a:t>
                      </a:r>
                      <a:r>
                        <a:rPr lang="en-US" sz="1200" kern="1200" baseline="0" dirty="0">
                          <a:effectLst/>
                          <a:latin typeface="Avenir Medium"/>
                          <a:cs typeface="Avenir Medium"/>
                        </a:rPr>
                        <a:t> </a:t>
                      </a:r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morph</a:t>
                      </a:r>
                      <a:endParaRPr lang="en-US" sz="1200" dirty="0">
                        <a:solidFill>
                          <a:schemeClr val="bg1"/>
                        </a:solidFill>
                        <a:latin typeface="Avenir Medium"/>
                        <a:cs typeface="Avenir Medium"/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Meaning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venir Medium"/>
                          <a:cs typeface="Avenir Medium"/>
                        </a:rPr>
                        <a:t>Morphosyntactic</a:t>
                      </a: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 Function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Presence required by phonology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±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Quality motivated by phonology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hlinkClick r:id="rId7" action="ppaction://hlinksldjump"/>
          </p:cNvPr>
          <p:cNvSpPr txBox="1"/>
          <p:nvPr/>
        </p:nvSpPr>
        <p:spPr>
          <a:xfrm>
            <a:off x="13969960" y="4228803"/>
            <a:ext cx="4809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Medium"/>
                <a:cs typeface="Avenir Medium"/>
              </a:rPr>
              <a:t>Go!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14887" y="4821562"/>
            <a:ext cx="5987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venir Medium"/>
                <a:cs typeface="Avenir Medium"/>
              </a:rPr>
              <a:t>The presence of an epenthetic segment is always motivated phonologically, but its quality might be conditioned morphologically.</a:t>
            </a:r>
          </a:p>
          <a:p>
            <a:pPr marL="342900" indent="-342900">
              <a:buFontTx/>
              <a:buChar char="-"/>
            </a:pPr>
            <a:endParaRPr lang="en-US" sz="1800" dirty="0">
              <a:latin typeface="Avenir Medium"/>
              <a:cs typeface="Avenir Medium"/>
            </a:endParaRPr>
          </a:p>
          <a:p>
            <a:r>
              <a:rPr lang="en-US" sz="1800" dirty="0">
                <a:latin typeface="Avenir Medium"/>
                <a:cs typeface="Avenir Medium"/>
              </a:rPr>
              <a:t>Linking elements serve no clear function, and unlike morphologically conditioned epenthetic segments, LEs may or may not be conditioned morphologically.</a:t>
            </a: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400336" y="4772291"/>
            <a:ext cx="822110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7F7F7F"/>
                </a:solidFill>
              </a:rPr>
              <a:t>Intro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00337" y="2463450"/>
            <a:ext cx="1496435" cy="0"/>
          </a:xfrm>
          <a:prstGeom prst="line">
            <a:avLst/>
          </a:prstGeom>
          <a:ln w="28575" cmpd="sng"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587568" y="7641885"/>
            <a:ext cx="71618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venir Medium"/>
                <a:cs typeface="Avenir Medium"/>
              </a:rPr>
              <a:t>Epenthesis	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venir Medium"/>
                <a:cs typeface="Avenir Medium"/>
              </a:rPr>
              <a:t>MorphoEpenthesis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venir Medium"/>
                <a:cs typeface="Avenir Medium"/>
              </a:rPr>
              <a:t>    Linking-Elements	Empty-Morph	Zero-Morph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587568" y="7570772"/>
            <a:ext cx="7034805" cy="0"/>
          </a:xfrm>
          <a:prstGeom prst="straightConnector1">
            <a:avLst/>
          </a:prstGeom>
          <a:ln w="28575" cmpd="sng">
            <a:solidFill>
              <a:srgbClr val="285F12"/>
            </a:solidFill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9" action="ppaction://hlinksldjump"/>
          </p:cNvPr>
          <p:cNvSpPr/>
          <p:nvPr/>
        </p:nvSpPr>
        <p:spPr>
          <a:xfrm>
            <a:off x="7587568" y="7113482"/>
            <a:ext cx="7034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Avenir Black"/>
                <a:cs typeface="Avenir Black"/>
              </a:rPr>
              <a:t>Phonology                                                              Morphology</a:t>
            </a:r>
          </a:p>
        </p:txBody>
      </p:sp>
    </p:spTree>
    <p:extLst>
      <p:ext uri="{BB962C8B-B14F-4D97-AF65-F5344CB8AC3E}">
        <p14:creationId xmlns:p14="http://schemas.microsoft.com/office/powerpoint/2010/main" val="156021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4749462" cy="171429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Non-Canonical Epenthesis: Italian</a:t>
            </a:r>
          </a:p>
        </p:txBody>
      </p:sp>
      <p:sp>
        <p:nvSpPr>
          <p:cNvPr id="5" name="Hexagon 4"/>
          <p:cNvSpPr/>
          <p:nvPr/>
        </p:nvSpPr>
        <p:spPr>
          <a:xfrm rot="3336130">
            <a:off x="13097112" y="95905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3336130">
            <a:off x="13743070" y="1250415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3336130">
            <a:off x="13700086" y="52364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3336130">
            <a:off x="14359751" y="82843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3336130">
            <a:off x="13028099" y="23617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737473" y="1935060"/>
            <a:ext cx="6493320" cy="553467"/>
          </a:xfrm>
          <a:solidFill>
            <a:srgbClr val="D9D9D9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venir Medium"/>
                <a:cs typeface="Avenir Medium"/>
              </a:rPr>
              <a:t>Phonologically illicit environment: </a:t>
            </a:r>
            <a:r>
              <a:rPr lang="en-US" sz="2400" dirty="0"/>
              <a:t>*CC → CVC </a:t>
            </a:r>
            <a:endParaRPr lang="en-US" sz="2200" dirty="0">
              <a:latin typeface="Avenir Medium"/>
              <a:cs typeface="Avenir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473" y="2556260"/>
            <a:ext cx="5732575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Phonologically default epenthetic vowel: [</a:t>
            </a:r>
            <a:r>
              <a:rPr lang="en-US" sz="2200" dirty="0" err="1">
                <a:latin typeface="Avenir Medium"/>
                <a:cs typeface="Avenir Medium"/>
              </a:rPr>
              <a:t>i</a:t>
            </a:r>
            <a:r>
              <a:rPr lang="en-US" sz="2200" dirty="0">
                <a:latin typeface="Avenir Medium"/>
                <a:cs typeface="Avenir Medium"/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8442" y="3200400"/>
            <a:ext cx="8568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‘psychology’ (loanword) →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pisikologo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‘psychology’ 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Lat. (A)LISNA &gt;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lesina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 						‘awl’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442" y="4630400"/>
            <a:ext cx="11294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[o] appears word-finally </a:t>
            </a:r>
          </a:p>
          <a:p>
            <a:endParaRPr lang="en-US" sz="2200" dirty="0">
              <a:latin typeface="Avenir Medium"/>
              <a:cs typeface="Avenir Medium"/>
            </a:endParaRPr>
          </a:p>
          <a:p>
            <a:r>
              <a:rPr lang="en-US" sz="2200" dirty="0">
                <a:latin typeface="Avenir Medium"/>
                <a:cs typeface="Avenir Medium"/>
              </a:rPr>
              <a:t>a.	The definite article [l] &gt; [lo] before /s/ + C clusters where:</a:t>
            </a:r>
          </a:p>
          <a:p>
            <a:r>
              <a:rPr lang="en-US" sz="2200" dirty="0">
                <a:latin typeface="Avenir Medium"/>
                <a:cs typeface="Avenir Medium"/>
              </a:rPr>
              <a:t>		- /s/ is </a:t>
            </a:r>
            <a:r>
              <a:rPr lang="en-US" sz="2200" dirty="0" err="1">
                <a:latin typeface="Avenir Medium"/>
                <a:cs typeface="Avenir Medium"/>
              </a:rPr>
              <a:t>resyllabified</a:t>
            </a:r>
            <a:r>
              <a:rPr lang="en-US" sz="2200" dirty="0">
                <a:latin typeface="Avenir Medium"/>
                <a:cs typeface="Avenir Medium"/>
              </a:rPr>
              <a:t> as the coda of the preceding syllable:</a:t>
            </a:r>
          </a:p>
          <a:p>
            <a:endParaRPr lang="en-US" sz="2200" dirty="0">
              <a:latin typeface="Avenir Medium"/>
              <a:cs typeface="Avenir Medium"/>
            </a:endParaRPr>
          </a:p>
          <a:p>
            <a:r>
              <a:rPr lang="en-US" sz="2200" dirty="0">
                <a:latin typeface="Avenir Medium"/>
                <a:cs typeface="Avenir Medium"/>
              </a:rPr>
              <a:t>				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lo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specchio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los.p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ɛk.kjo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 	‘the mirror’	*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lspecchio</a:t>
            </a:r>
            <a:endParaRPr lang="en-US" sz="2200" dirty="0">
              <a:solidFill>
                <a:srgbClr val="285F12"/>
              </a:solidFill>
              <a:latin typeface="Avenir Medium"/>
              <a:cs typeface="Avenir Medium"/>
            </a:endParaRPr>
          </a:p>
          <a:p>
            <a:endParaRPr lang="en-US" sz="2200" dirty="0">
              <a:latin typeface="Avenir Medium"/>
              <a:cs typeface="Avenir Medium"/>
            </a:endParaRPr>
          </a:p>
          <a:p>
            <a:r>
              <a:rPr lang="en-US" sz="2200" dirty="0">
                <a:latin typeface="Avenir Medium"/>
                <a:cs typeface="Avenir Medium"/>
              </a:rPr>
              <a:t>b.	Historical derivation</a:t>
            </a:r>
          </a:p>
          <a:p>
            <a:r>
              <a:rPr lang="en-US" sz="2200" dirty="0">
                <a:latin typeface="Avenir Medium"/>
                <a:cs typeface="Avenir Medium"/>
              </a:rPr>
              <a:t>				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AMANT &gt; 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amano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		‘they love’ </a:t>
            </a:r>
          </a:p>
          <a:p>
            <a:endParaRPr lang="en-US" sz="2200" dirty="0">
              <a:latin typeface="Avenir Medium"/>
              <a:cs typeface="Avenir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473" y="4131105"/>
            <a:ext cx="6602745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Morphologically conditioned epenthetic vowel: [o]</a:t>
            </a:r>
          </a:p>
        </p:txBody>
      </p:sp>
      <p:sp>
        <p:nvSpPr>
          <p:cNvPr id="15" name="Multiply 14">
            <a:hlinkClick r:id="rId2" action="ppaction://hlinksldjump"/>
          </p:cNvPr>
          <p:cNvSpPr/>
          <p:nvPr/>
        </p:nvSpPr>
        <p:spPr>
          <a:xfrm>
            <a:off x="14240577" y="16712"/>
            <a:ext cx="508886" cy="50298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4749462" cy="171429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Non-Canonical Epenthesis: Seri</a:t>
            </a:r>
          </a:p>
        </p:txBody>
      </p:sp>
      <p:sp>
        <p:nvSpPr>
          <p:cNvPr id="5" name="Hexagon 4"/>
          <p:cNvSpPr/>
          <p:nvPr/>
        </p:nvSpPr>
        <p:spPr>
          <a:xfrm rot="3336130">
            <a:off x="13097112" y="95905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3336130">
            <a:off x="13743070" y="1250415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3336130">
            <a:off x="13700086" y="52364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3336130">
            <a:off x="14359751" y="82843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3336130">
            <a:off x="13028099" y="23617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737473" y="2002792"/>
            <a:ext cx="13503104" cy="553467"/>
          </a:xfrm>
          <a:solidFill>
            <a:srgbClr val="D9D9D9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venir Medium"/>
                <a:cs typeface="Avenir Medium"/>
              </a:rPr>
              <a:t>Phonologically illicit environment: </a:t>
            </a:r>
            <a:r>
              <a:rPr lang="en-US" sz="2400" dirty="0"/>
              <a:t>*Nasal-Consonant, *Approximant-Consonant, *</a:t>
            </a:r>
            <a:r>
              <a:rPr lang="en-US" sz="2400" dirty="0" err="1"/>
              <a:t>Glottal.Stop</a:t>
            </a:r>
            <a:r>
              <a:rPr lang="en-US" sz="2400" dirty="0"/>
              <a:t>-Consonant </a:t>
            </a:r>
            <a:endParaRPr lang="en-US" sz="2200" dirty="0">
              <a:latin typeface="Avenir Medium"/>
              <a:cs typeface="Avenir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473" y="2793328"/>
            <a:ext cx="5732575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Phonologically default epenthetic vowel: [</a:t>
            </a:r>
            <a:r>
              <a:rPr lang="en-US" sz="2200" dirty="0" err="1">
                <a:latin typeface="Avenir Medium"/>
                <a:cs typeface="Avenir Medium"/>
              </a:rPr>
              <a:t>i</a:t>
            </a:r>
            <a:r>
              <a:rPr lang="en-US" sz="2200" dirty="0">
                <a:latin typeface="Avenir Medium"/>
                <a:cs typeface="Avenir Medium"/>
              </a:rPr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4368" y="3412409"/>
            <a:ext cx="73723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ʔp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-mi-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panʃx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[(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ɪ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)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ʔp</a:t>
            </a:r>
            <a:r>
              <a:rPr lang="en-US" sz="2200" b="1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mpanʃx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1SG.SUBJ.INTRS-PROXIMAL-run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473" y="4547455"/>
            <a:ext cx="6602745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Morphologically conditioned epenthetic vowel: [o]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2211" y="5080624"/>
            <a:ext cx="4597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Medium"/>
                <a:cs typeface="Avenir Medium"/>
              </a:rPr>
              <a:t>before the negative prefix /m-/: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3061" y="5656482"/>
            <a:ext cx="737235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a.   /t-m-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kap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t</a:t>
            </a:r>
            <a:r>
              <a:rPr lang="en-US" sz="2200" b="1" dirty="0" err="1">
                <a:solidFill>
                  <a:srgbClr val="285F12"/>
                </a:solidFill>
                <a:latin typeface="Avenir Medium"/>
                <a:cs typeface="Avenir Medium"/>
              </a:rPr>
              <a:t>o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mkap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      DEPENDENT.REALIS-NEGATIVE-fly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 </a:t>
            </a:r>
          </a:p>
          <a:p>
            <a:pPr marL="457200" indent="-457200">
              <a:buAutoNum type="alphaLcPeriod" startAt="2"/>
            </a:pP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si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-m-p-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aʔit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</a:t>
            </a:r>
            <a:r>
              <a:rPr lang="en-US" sz="2200" b="1" dirty="0" err="1">
                <a:solidFill>
                  <a:srgbClr val="285F12"/>
                </a:solidFill>
                <a:latin typeface="Avenir Medium"/>
                <a:cs typeface="Avenir Medium"/>
              </a:rPr>
              <a:t>o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mpaʔit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     INDEPENDENT.IRREALIS-NEGATIVE-PASSIVE-eat</a:t>
            </a:r>
          </a:p>
        </p:txBody>
      </p:sp>
      <p:sp>
        <p:nvSpPr>
          <p:cNvPr id="16" name="Multiply 15">
            <a:hlinkClick r:id="rId2" action="ppaction://hlinksldjump"/>
          </p:cNvPr>
          <p:cNvSpPr/>
          <p:nvPr/>
        </p:nvSpPr>
        <p:spPr>
          <a:xfrm>
            <a:off x="14240577" y="16712"/>
            <a:ext cx="508886" cy="50298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21895" y="0"/>
            <a:ext cx="7327567" cy="1231106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7F7F7F"/>
              </a:solidFill>
              <a:latin typeface="Avenir Medium"/>
              <a:cs typeface="Avenir Medium"/>
            </a:endParaRPr>
          </a:p>
          <a:p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2017</a:t>
            </a:r>
            <a:b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</a:br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Linguistic Institute</a:t>
            </a:r>
            <a:b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</a:br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University of Kentucky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1216610"/>
            <a:ext cx="14749463" cy="646331"/>
          </a:xfrm>
          <a:prstGeom prst="rect">
            <a:avLst/>
          </a:prstGeom>
          <a:solidFill>
            <a:srgbClr val="175F1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Sedigheh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Moradi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, Mark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Aronoff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, Lori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Repetti</a:t>
            </a:r>
            <a:endParaRPr lang="en-US" sz="1800" dirty="0">
              <a:solidFill>
                <a:schemeClr val="bg1"/>
              </a:solidFill>
              <a:latin typeface="Avenir Medium"/>
              <a:cs typeface="Avenir Medium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Stony Brook University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3904" y="5265385"/>
            <a:ext cx="6900435" cy="23083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7F7F7F"/>
              </a:solidFill>
              <a:latin typeface="Avenir Black"/>
              <a:cs typeface="Avenir Black"/>
            </a:endParaRPr>
          </a:p>
          <a:p>
            <a:r>
              <a:rPr lang="en-US" sz="2400" b="1" dirty="0">
                <a:solidFill>
                  <a:srgbClr val="7F7F7F"/>
                </a:solidFill>
                <a:latin typeface="Avenir Black"/>
                <a:cs typeface="Avenir Black"/>
              </a:rPr>
              <a:t>Linking Elements</a:t>
            </a:r>
            <a:r>
              <a:rPr lang="en-US" sz="2400" dirty="0">
                <a:solidFill>
                  <a:srgbClr val="7F7F7F"/>
                </a:solidFill>
                <a:latin typeface="Avenir Medium"/>
                <a:cs typeface="Avenir Medium"/>
              </a:rPr>
              <a:t> may or may not be phonologically necessary, their presence (and quality) play a morphological role in marking compounds and other morphological boundaries</a:t>
            </a:r>
            <a:endParaRPr lang="en-US" sz="2400" b="1" dirty="0">
              <a:solidFill>
                <a:srgbClr val="7F7F7F"/>
              </a:solidFill>
              <a:latin typeface="Avenir Medium"/>
              <a:cs typeface="Avenir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2775" y="4752024"/>
            <a:ext cx="1999616" cy="492443"/>
          </a:xfrm>
          <a:prstGeom prst="rect">
            <a:avLst/>
          </a:prstGeom>
          <a:solidFill>
            <a:srgbClr val="285F1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Canonical Ep.</a:t>
            </a:r>
          </a:p>
        </p:txBody>
      </p:sp>
      <p:sp>
        <p:nvSpPr>
          <p:cNvPr id="32" name="TextBox 31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33" name="TextBox 32">
            <a:hlinkClick r:id="rId2" action="ppaction://hlinksldjump"/>
          </p:cNvPr>
          <p:cNvSpPr txBox="1"/>
          <p:nvPr/>
        </p:nvSpPr>
        <p:spPr>
          <a:xfrm>
            <a:off x="5775651" y="4752024"/>
            <a:ext cx="1535622" cy="4924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7F7F7F"/>
                </a:solidFill>
              </a:rPr>
              <a:t>Linking El.</a:t>
            </a:r>
          </a:p>
        </p:txBody>
      </p:sp>
      <p:sp>
        <p:nvSpPr>
          <p:cNvPr id="34" name="TextBox 33">
            <a:hlinkClick r:id="rId3" action="ppaction://hlinksldjump"/>
          </p:cNvPr>
          <p:cNvSpPr txBox="1"/>
          <p:nvPr/>
        </p:nvSpPr>
        <p:spPr>
          <a:xfrm>
            <a:off x="3192391" y="4752024"/>
            <a:ext cx="2548215" cy="492443"/>
          </a:xfrm>
          <a:prstGeom prst="rect">
            <a:avLst/>
          </a:prstGeom>
          <a:solidFill>
            <a:srgbClr val="175F1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Non-Canonical Ep.</a:t>
            </a:r>
          </a:p>
        </p:txBody>
      </p: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400336" y="4772291"/>
            <a:ext cx="822110" cy="477054"/>
          </a:xfrm>
          <a:prstGeom prst="rect">
            <a:avLst/>
          </a:prstGeom>
          <a:solidFill>
            <a:srgbClr val="285F1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7701389" y="4907767"/>
            <a:ext cx="6740492" cy="3048633"/>
          </a:xfrm>
          <a:prstGeom prst="rect">
            <a:avLst/>
          </a:prstGeom>
        </p:spPr>
        <p:txBody>
          <a:bodyPr>
            <a:noAutofit/>
          </a:bodyPr>
          <a:lstStyle>
            <a:lvl1pPr marL="493609" indent="-493609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489" indent="-411342" algn="l" defTabSz="658147" rtl="0" eaLnBrk="1" latinLnBrk="0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45368" indent="-329073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03513" indent="-329073" algn="l" defTabSz="658147" rtl="0" eaLnBrk="1" latinLnBrk="0" hangingPunct="1">
              <a:spcBef>
                <a:spcPct val="20000"/>
              </a:spcBef>
              <a:buFont typeface="Arial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1658" indent="-329073" algn="l" defTabSz="658147" rtl="0" eaLnBrk="1" latinLnBrk="0" hangingPunct="1">
              <a:spcBef>
                <a:spcPct val="20000"/>
              </a:spcBef>
              <a:buFont typeface="Arial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19806" indent="-329073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7954" indent="-329073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36100" indent="-329073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94245" indent="-329073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venir Medium"/>
                <a:cs typeface="Avenir Medium"/>
              </a:rPr>
              <a:t>a. </a:t>
            </a:r>
            <a:r>
              <a:rPr lang="en-US" sz="1800" dirty="0">
                <a:solidFill>
                  <a:srgbClr val="285F12"/>
                </a:solidFill>
                <a:latin typeface="Avenir Medium"/>
                <a:cs typeface="Avenir Medium"/>
              </a:rPr>
              <a:t>Italian</a:t>
            </a:r>
            <a:r>
              <a:rPr lang="en-US" sz="1800" dirty="0">
                <a:latin typeface="Avenir Medium"/>
                <a:cs typeface="Avenir Medium"/>
              </a:rPr>
              <a:t> [o] and [</a:t>
            </a:r>
            <a:r>
              <a:rPr lang="en-US" sz="1800" dirty="0" err="1">
                <a:latin typeface="Avenir Medium"/>
                <a:cs typeface="Avenir Medium"/>
              </a:rPr>
              <a:t>i</a:t>
            </a:r>
            <a:r>
              <a:rPr lang="en-US" sz="1800" dirty="0">
                <a:latin typeface="Avenir Medium"/>
                <a:cs typeface="Avenir Medium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venir Medium"/>
                <a:cs typeface="Avenir Medium"/>
              </a:rPr>
              <a:t>		</a:t>
            </a:r>
            <a:r>
              <a:rPr lang="en-US" sz="1800" dirty="0" err="1">
                <a:latin typeface="Avenir Medium"/>
                <a:cs typeface="Avenir Medium"/>
              </a:rPr>
              <a:t>musicologo</a:t>
            </a:r>
            <a:r>
              <a:rPr lang="en-US" sz="1800" dirty="0">
                <a:latin typeface="Avenir Medium"/>
                <a:cs typeface="Avenir Medium"/>
              </a:rPr>
              <a:t>			‘musicologist’			</a:t>
            </a:r>
            <a:r>
              <a:rPr lang="en-US" sz="1800" dirty="0" err="1">
                <a:latin typeface="Avenir Medium"/>
                <a:cs typeface="Avenir Medium"/>
              </a:rPr>
              <a:t>colorificio</a:t>
            </a:r>
            <a:r>
              <a:rPr lang="en-US" sz="1800" dirty="0">
                <a:latin typeface="Avenir Medium"/>
                <a:cs typeface="Avenir Medium"/>
              </a:rPr>
              <a:t>			‘paint factory’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venir Medium"/>
                <a:cs typeface="Avenir Medium"/>
              </a:rPr>
              <a:t>b. </a:t>
            </a:r>
            <a:r>
              <a:rPr lang="en-US" sz="1800" dirty="0">
                <a:solidFill>
                  <a:srgbClr val="285F12"/>
                </a:solidFill>
                <a:latin typeface="Avenir Medium"/>
                <a:cs typeface="Avenir Medium"/>
              </a:rPr>
              <a:t>German </a:t>
            </a:r>
            <a:r>
              <a:rPr lang="en-US" sz="1800" dirty="0">
                <a:latin typeface="Avenir Medium"/>
                <a:cs typeface="Avenir Medium"/>
              </a:rPr>
              <a:t>[s], [n], etc.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venir Medium"/>
                <a:cs typeface="Avenir Medium"/>
              </a:rPr>
              <a:t>		</a:t>
            </a:r>
            <a:r>
              <a:rPr lang="en-US" sz="1800" dirty="0" err="1">
                <a:latin typeface="Avenir Medium"/>
                <a:cs typeface="Avenir Medium"/>
              </a:rPr>
              <a:t>Arbeitszimmer</a:t>
            </a:r>
            <a:r>
              <a:rPr lang="en-US" sz="1800" dirty="0">
                <a:latin typeface="Avenir Medium"/>
                <a:cs typeface="Avenir Medium"/>
              </a:rPr>
              <a:t>		‘workroom’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venir Medium"/>
                <a:cs typeface="Avenir Medium"/>
              </a:rPr>
              <a:t>		</a:t>
            </a:r>
            <a:r>
              <a:rPr lang="en-US" sz="1800" dirty="0" err="1">
                <a:latin typeface="Avenir Medium"/>
                <a:cs typeface="Avenir Medium"/>
              </a:rPr>
              <a:t>Blumenstangel</a:t>
            </a:r>
            <a:r>
              <a:rPr lang="en-US" sz="1800" dirty="0">
                <a:latin typeface="Avenir Medium"/>
                <a:cs typeface="Avenir Medium"/>
              </a:rPr>
              <a:t>		‘flower stem’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venir Medium"/>
                <a:cs typeface="Avenir Medium"/>
              </a:rPr>
              <a:t>c. </a:t>
            </a:r>
            <a:r>
              <a:rPr lang="en-US" sz="1800" dirty="0">
                <a:solidFill>
                  <a:srgbClr val="285F12"/>
                </a:solidFill>
                <a:latin typeface="Avenir Medium"/>
                <a:cs typeface="Avenir Medium"/>
              </a:rPr>
              <a:t>Russian</a:t>
            </a:r>
            <a:r>
              <a:rPr lang="en-US" sz="1800" dirty="0">
                <a:latin typeface="Avenir Medium"/>
                <a:cs typeface="Avenir Medium"/>
              </a:rPr>
              <a:t> [e] and [o]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venir Medium"/>
                <a:cs typeface="Avenir Medium"/>
              </a:rPr>
              <a:t>		</a:t>
            </a:r>
            <a:r>
              <a:rPr lang="en-US" sz="1800" dirty="0" err="1">
                <a:latin typeface="Avenir Medium"/>
                <a:cs typeface="Avenir Medium"/>
              </a:rPr>
              <a:t>nefteprovod</a:t>
            </a:r>
            <a:r>
              <a:rPr lang="en-US" sz="1800" dirty="0">
                <a:latin typeface="Avenir Medium"/>
                <a:cs typeface="Avenir Medium"/>
              </a:rPr>
              <a:t> 		‘pipe-line’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venir Medium"/>
                <a:cs typeface="Avenir Medium"/>
              </a:rPr>
              <a:t>		</a:t>
            </a:r>
            <a:r>
              <a:rPr lang="en-US" sz="1800" dirty="0" err="1">
                <a:latin typeface="Avenir Medium"/>
                <a:cs typeface="Avenir Medium"/>
              </a:rPr>
              <a:t>samoletostroenie</a:t>
            </a:r>
            <a:r>
              <a:rPr lang="en-US" sz="1800" dirty="0">
                <a:latin typeface="Avenir Medium"/>
                <a:cs typeface="Avenir Medium"/>
              </a:rPr>
              <a:t> 		‘aviation industry’</a:t>
            </a:r>
          </a:p>
        </p:txBody>
      </p:sp>
      <p:pic>
        <p:nvPicPr>
          <p:cNvPr id="37" name="Picture 36" descr="lingo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981" y="76874"/>
            <a:ext cx="1107174" cy="110717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-1" y="0"/>
            <a:ext cx="5554333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  <a:t>             Non-Canonical</a:t>
            </a:r>
            <a:b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</a:b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  <a:t>Epenthesis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37399" y="-652"/>
            <a:ext cx="1867561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Epenthetic</a:t>
            </a:r>
          </a:p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Segment</a:t>
            </a:r>
          </a:p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Quality and</a:t>
            </a:r>
          </a:p>
          <a:p>
            <a:r>
              <a:rPr lang="en-US" sz="1800" b="1" dirty="0" err="1">
                <a:solidFill>
                  <a:srgbClr val="7F7F7F"/>
                </a:solidFill>
                <a:latin typeface="Avenir Medium"/>
                <a:cs typeface="Avenir Medium"/>
              </a:rPr>
              <a:t>Morphonology</a:t>
            </a:r>
            <a:endParaRPr lang="en-US" sz="1800" dirty="0">
              <a:solidFill>
                <a:srgbClr val="7F7F7F"/>
              </a:solidFill>
              <a:latin typeface="Avenir Medium"/>
              <a:cs typeface="Avenir Medium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421895" y="-16281"/>
            <a:ext cx="0" cy="1200329"/>
          </a:xfrm>
          <a:prstGeom prst="line">
            <a:avLst/>
          </a:prstGeom>
          <a:ln w="28575" cmpd="sng"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3969960" y="4228803"/>
            <a:ext cx="4809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Medium"/>
                <a:cs typeface="Avenir Medium"/>
              </a:rPr>
              <a:t>Go!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065351"/>
              </p:ext>
            </p:extLst>
          </p:nvPr>
        </p:nvGraphicFramePr>
        <p:xfrm>
          <a:off x="8124721" y="1983912"/>
          <a:ext cx="5845239" cy="261115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3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19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effectLst/>
                          <a:latin typeface="Avenir Medium"/>
                          <a:cs typeface="Avenir Medium"/>
                        </a:rPr>
                        <a:t>Morphophon</a:t>
                      </a:r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 Elements</a:t>
                      </a:r>
                      <a:endParaRPr lang="en-US" sz="1200" dirty="0">
                        <a:solidFill>
                          <a:schemeClr val="bg1"/>
                        </a:solidFill>
                        <a:latin typeface="Avenir Medium"/>
                        <a:cs typeface="Avenir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Canonical Epenthesis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Non-Canonical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Epenthesis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Linking Elements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Simple</a:t>
                      </a:r>
                      <a:r>
                        <a:rPr lang="en-US" sz="1200" kern="1200" baseline="0" dirty="0">
                          <a:effectLst/>
                          <a:latin typeface="Avenir Medium"/>
                          <a:cs typeface="Avenir Medium"/>
                        </a:rPr>
                        <a:t> </a:t>
                      </a:r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morph</a:t>
                      </a:r>
                      <a:endParaRPr lang="en-US" sz="1200" dirty="0">
                        <a:solidFill>
                          <a:schemeClr val="bg1"/>
                        </a:solidFill>
                        <a:latin typeface="Avenir Medium"/>
                        <a:cs typeface="Avenir Medium"/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Meaning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venir Medium"/>
                          <a:cs typeface="Avenir Medium"/>
                        </a:rPr>
                        <a:t>Morphosyntactic</a:t>
                      </a: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 Function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Presence required by phonology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±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Quality motivated by phonology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3904" y="1952089"/>
            <a:ext cx="7307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Synopsis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Avenir Black"/>
              <a:cs typeface="Avenir Black"/>
            </a:endParaRPr>
          </a:p>
          <a:p>
            <a:endParaRPr lang="en-US" sz="2000" dirty="0">
              <a:latin typeface="Avenir Medium"/>
              <a:cs typeface="Avenir Medium"/>
            </a:endParaRPr>
          </a:p>
          <a:p>
            <a:r>
              <a:rPr lang="en-US" sz="2000" dirty="0">
                <a:latin typeface="Avenir Medium"/>
                <a:cs typeface="Avenir Medium"/>
              </a:rPr>
              <a:t>In this study, we show that there is a continuum in the factors conditioning the insertion of meaningless phonological material, running from purely phonologically conditioned epenthesis through morphologically conditioned epenthesis to linking elements.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00337" y="2463450"/>
            <a:ext cx="1496435" cy="0"/>
          </a:xfrm>
          <a:prstGeom prst="line">
            <a:avLst/>
          </a:prstGeom>
          <a:ln w="28575" cmpd="sng"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6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4749462" cy="171429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Phonology-Morphology Continuum</a:t>
            </a:r>
          </a:p>
        </p:txBody>
      </p:sp>
      <p:sp>
        <p:nvSpPr>
          <p:cNvPr id="5" name="Hexagon 4"/>
          <p:cNvSpPr/>
          <p:nvPr/>
        </p:nvSpPr>
        <p:spPr>
          <a:xfrm rot="3336130">
            <a:off x="13097112" y="95905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3336130">
            <a:off x="13743070" y="1250415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3336130">
            <a:off x="13700086" y="52364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3336130">
            <a:off x="14359751" y="82843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3336130">
            <a:off x="13028099" y="23617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4173" y="3700274"/>
            <a:ext cx="1236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F7F7F"/>
                </a:solidFill>
                <a:latin typeface="Avenir Black"/>
                <a:cs typeface="Avenir Black"/>
              </a:rPr>
              <a:t>Phonology				                                           Morphology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21150" y="4611519"/>
            <a:ext cx="12081249" cy="0"/>
          </a:xfrm>
          <a:prstGeom prst="straightConnector1">
            <a:avLst/>
          </a:prstGeom>
          <a:ln w="76200" cmpd="sng">
            <a:solidFill>
              <a:srgbClr val="285F12"/>
            </a:solidFill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5254" y="4970187"/>
            <a:ext cx="13130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venir Medium"/>
                <a:cs typeface="Avenir Medium"/>
              </a:rPr>
              <a:t>Epenthesis	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venir Medium"/>
                <a:cs typeface="Avenir Medium"/>
              </a:rPr>
              <a:t>MorphoEpenthesis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venir Medium"/>
                <a:cs typeface="Avenir Medium"/>
              </a:rPr>
              <a:t>		Linking-Elements		Empty-Morph		Zero-Morph</a:t>
            </a:r>
          </a:p>
        </p:txBody>
      </p:sp>
      <p:sp>
        <p:nvSpPr>
          <p:cNvPr id="14" name="Multiply 13">
            <a:hlinkClick r:id="rId2" action="ppaction://hlinksldjump"/>
          </p:cNvPr>
          <p:cNvSpPr/>
          <p:nvPr/>
        </p:nvSpPr>
        <p:spPr>
          <a:xfrm>
            <a:off x="14257288" y="-5167"/>
            <a:ext cx="508886" cy="50298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4749462" cy="171429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Table of Inserted Elements</a:t>
            </a:r>
          </a:p>
        </p:txBody>
      </p:sp>
      <p:sp>
        <p:nvSpPr>
          <p:cNvPr id="5" name="Hexagon 4"/>
          <p:cNvSpPr/>
          <p:nvPr/>
        </p:nvSpPr>
        <p:spPr>
          <a:xfrm rot="3336130">
            <a:off x="13097112" y="95905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3336130">
            <a:off x="13743070" y="1250415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3336130">
            <a:off x="13700086" y="52364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3336130">
            <a:off x="14359751" y="82843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3336130">
            <a:off x="13028099" y="23617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38473"/>
              </p:ext>
            </p:extLst>
          </p:nvPr>
        </p:nvGraphicFramePr>
        <p:xfrm>
          <a:off x="1207694" y="2194918"/>
          <a:ext cx="12165538" cy="49241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9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0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061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effectLst/>
                          <a:latin typeface="Avenir Medium"/>
                          <a:cs typeface="Avenir Medium"/>
                        </a:rPr>
                        <a:t>Morphophon</a:t>
                      </a:r>
                      <a:r>
                        <a:rPr lang="en-US" sz="2000" kern="1200" dirty="0">
                          <a:effectLst/>
                          <a:latin typeface="Avenir Medium"/>
                          <a:cs typeface="Avenir Medium"/>
                        </a:rPr>
                        <a:t> Elements</a:t>
                      </a:r>
                      <a:endParaRPr lang="en-US" sz="2000" dirty="0">
                        <a:solidFill>
                          <a:schemeClr val="bg1"/>
                        </a:solidFill>
                        <a:latin typeface="Avenir Medium"/>
                        <a:cs typeface="Avenir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F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venir Medium"/>
                          <a:cs typeface="Avenir Medium"/>
                        </a:rPr>
                        <a:t>Canonical Epenthesis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F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venir Medium"/>
                          <a:cs typeface="Avenir Medium"/>
                        </a:rPr>
                        <a:t>Non-Canonical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venir Medium"/>
                          <a:cs typeface="Avenir Medium"/>
                        </a:rPr>
                        <a:t>Epenthesis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F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venir Medium"/>
                          <a:cs typeface="Avenir Medium"/>
                        </a:rPr>
                        <a:t>Linking Elements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  <a:latin typeface="Avenir Medium"/>
                          <a:cs typeface="Avenir Medium"/>
                        </a:rPr>
                        <a:t>Simple</a:t>
                      </a:r>
                      <a:r>
                        <a:rPr lang="en-US" sz="2000" kern="1200" baseline="0" dirty="0">
                          <a:effectLst/>
                          <a:latin typeface="Avenir Medium"/>
                          <a:cs typeface="Avenir Medium"/>
                        </a:rPr>
                        <a:t> </a:t>
                      </a:r>
                      <a:r>
                        <a:rPr lang="en-US" sz="2000" kern="1200" dirty="0">
                          <a:effectLst/>
                          <a:latin typeface="Avenir Medium"/>
                          <a:cs typeface="Avenir Medium"/>
                        </a:rPr>
                        <a:t>morph</a:t>
                      </a:r>
                      <a:endParaRPr lang="en-US" sz="2000" dirty="0">
                        <a:solidFill>
                          <a:schemeClr val="bg1"/>
                        </a:solidFill>
                        <a:latin typeface="Avenir Medium"/>
                        <a:cs typeface="Avenir Medium"/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F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Meaning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9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Avenir Medium"/>
                          <a:cs typeface="Avenir Medium"/>
                        </a:rPr>
                        <a:t>Morphosyntactic</a:t>
                      </a: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 Function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8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Presence required by phonology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±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8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Quality motivated by phonology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240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2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Multiply 16">
            <a:hlinkClick r:id="rId2" action="ppaction://hlinksldjump"/>
          </p:cNvPr>
          <p:cNvSpPr/>
          <p:nvPr/>
        </p:nvSpPr>
        <p:spPr>
          <a:xfrm>
            <a:off x="14257288" y="-5167"/>
            <a:ext cx="508886" cy="50298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65859" y="0"/>
            <a:ext cx="7300537" cy="1231106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7F7F7F"/>
              </a:solidFill>
              <a:latin typeface="Avenir Medium"/>
              <a:cs typeface="Avenir Medium"/>
            </a:endParaRPr>
          </a:p>
          <a:p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2017</a:t>
            </a:r>
            <a:b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</a:br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Linguistic Institute</a:t>
            </a:r>
            <a:b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</a:br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University of Kentucky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1216610"/>
            <a:ext cx="14749463" cy="646331"/>
          </a:xfrm>
          <a:prstGeom prst="rect">
            <a:avLst/>
          </a:prstGeom>
          <a:solidFill>
            <a:srgbClr val="175F1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Sedigheh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Moradi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, Mark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Aronoff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, Lori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Repetti</a:t>
            </a:r>
            <a:endParaRPr lang="en-US" sz="1800" dirty="0">
              <a:solidFill>
                <a:schemeClr val="bg1"/>
              </a:solidFill>
              <a:latin typeface="Avenir Medium"/>
              <a:cs typeface="Avenir Medium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Stony Brook University</a:t>
            </a:r>
          </a:p>
        </p:txBody>
      </p:sp>
      <p:pic>
        <p:nvPicPr>
          <p:cNvPr id="13" name="Picture 12" descr="ling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981" y="76874"/>
            <a:ext cx="1107174" cy="11071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3905" y="5265385"/>
            <a:ext cx="6862070" cy="21852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7F7F7F"/>
              </a:solidFill>
              <a:latin typeface="Avenir Black"/>
              <a:cs typeface="Avenir Black"/>
            </a:endParaRPr>
          </a:p>
          <a:p>
            <a:r>
              <a:rPr lang="en-US" sz="2400" b="1" dirty="0">
                <a:solidFill>
                  <a:srgbClr val="7F7F7F"/>
                </a:solidFill>
                <a:latin typeface="Avenir Black"/>
                <a:cs typeface="Avenir Black"/>
              </a:rPr>
              <a:t>Canonical epenthesis </a:t>
            </a:r>
            <a:r>
              <a:rPr lang="en-US" sz="2400" dirty="0">
                <a:solidFill>
                  <a:srgbClr val="7F7F7F"/>
                </a:solidFill>
                <a:latin typeface="Avenir Medium"/>
                <a:cs typeface="Avenir Medium"/>
              </a:rPr>
              <a:t>is the insertion of any kind of epenthetic segment whose appearance is motivated by phonology, and whose quality is also determined phonologically</a:t>
            </a:r>
            <a:endParaRPr lang="en-US" sz="2400" b="1" dirty="0">
              <a:solidFill>
                <a:srgbClr val="7F7F7F"/>
              </a:solidFill>
              <a:latin typeface="Avenir Medium"/>
              <a:cs typeface="Avenir Medium"/>
            </a:endParaRPr>
          </a:p>
          <a:p>
            <a:pPr algn="r"/>
            <a:endParaRPr lang="en-US" sz="2000" b="1" dirty="0">
              <a:solidFill>
                <a:srgbClr val="7F7F7F"/>
              </a:solidFill>
              <a:latin typeface="Avenir Medium"/>
              <a:cs typeface="Avenir Medium"/>
            </a:endParaRPr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1218604" y="4766297"/>
            <a:ext cx="1929810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7F7F7F"/>
                </a:solidFill>
              </a:rPr>
              <a:t>Canonical Ep.</a:t>
            </a: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3169721" y="4752024"/>
            <a:ext cx="2572420" cy="477054"/>
          </a:xfrm>
          <a:prstGeom prst="rect">
            <a:avLst/>
          </a:prstGeom>
          <a:solidFill>
            <a:srgbClr val="175F1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Non-Canonical Ep.</a:t>
            </a:r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5772312" y="4752024"/>
            <a:ext cx="1483662" cy="477054"/>
          </a:xfrm>
          <a:prstGeom prst="rect">
            <a:avLst/>
          </a:prstGeom>
          <a:solidFill>
            <a:srgbClr val="175F1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Linking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FFFF"/>
                </a:solidFill>
              </a:rPr>
              <a:t>El.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525035"/>
              </p:ext>
            </p:extLst>
          </p:nvPr>
        </p:nvGraphicFramePr>
        <p:xfrm>
          <a:off x="8124721" y="1983912"/>
          <a:ext cx="5845239" cy="261115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3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19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effectLst/>
                          <a:latin typeface="Avenir Medium"/>
                          <a:cs typeface="Avenir Medium"/>
                        </a:rPr>
                        <a:t>Morphophon</a:t>
                      </a:r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 Elements</a:t>
                      </a:r>
                      <a:endParaRPr lang="en-US" sz="1200" dirty="0">
                        <a:solidFill>
                          <a:schemeClr val="bg1"/>
                        </a:solidFill>
                        <a:latin typeface="Avenir Medium"/>
                        <a:cs typeface="Avenir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Canonical Epenthesis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Non-Canonical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Epenthesis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Linking Elements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Simple</a:t>
                      </a:r>
                      <a:r>
                        <a:rPr lang="en-US" sz="1200" kern="1200" baseline="0" dirty="0">
                          <a:effectLst/>
                          <a:latin typeface="Avenir Medium"/>
                          <a:cs typeface="Avenir Medium"/>
                        </a:rPr>
                        <a:t> </a:t>
                      </a:r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morph</a:t>
                      </a:r>
                      <a:endParaRPr lang="en-US" sz="1200" dirty="0">
                        <a:solidFill>
                          <a:schemeClr val="bg1"/>
                        </a:solidFill>
                        <a:latin typeface="Avenir Medium"/>
                        <a:cs typeface="Avenir Medium"/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Meaning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venir Medium"/>
                          <a:cs typeface="Avenir Medium"/>
                        </a:rPr>
                        <a:t>Morphosyntactic</a:t>
                      </a: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 Function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Presence required by phonology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±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Quality motivated by phonology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hlinkClick r:id="rId6" action="ppaction://hlinksldjump"/>
          </p:cNvPr>
          <p:cNvSpPr txBox="1"/>
          <p:nvPr/>
        </p:nvSpPr>
        <p:spPr>
          <a:xfrm>
            <a:off x="13969960" y="4228803"/>
            <a:ext cx="4809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Medium"/>
                <a:cs typeface="Avenir Medium"/>
              </a:rPr>
              <a:t>Go!</a:t>
            </a:r>
          </a:p>
        </p:txBody>
      </p:sp>
      <p:sp>
        <p:nvSpPr>
          <p:cNvPr id="18" name="TextBox 17">
            <a:hlinkClick r:id="rId7" action="ppaction://hlinksldjump"/>
          </p:cNvPr>
          <p:cNvSpPr txBox="1"/>
          <p:nvPr/>
        </p:nvSpPr>
        <p:spPr>
          <a:xfrm>
            <a:off x="400336" y="4772291"/>
            <a:ext cx="822110" cy="477054"/>
          </a:xfrm>
          <a:prstGeom prst="rect">
            <a:avLst/>
          </a:prstGeom>
          <a:solidFill>
            <a:srgbClr val="285F1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932300" y="4924980"/>
            <a:ext cx="6268571" cy="2894950"/>
          </a:xfrm>
          <a:prstGeom prst="rect">
            <a:avLst/>
          </a:prstGeom>
        </p:spPr>
        <p:txBody>
          <a:bodyPr>
            <a:noAutofit/>
          </a:bodyPr>
          <a:lstStyle>
            <a:lvl1pPr marL="493609" indent="-493609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489" indent="-411342" algn="l" defTabSz="658147" rtl="0" eaLnBrk="1" latinLnBrk="0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45368" indent="-329073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03513" indent="-329073" algn="l" defTabSz="658147" rtl="0" eaLnBrk="1" latinLnBrk="0" hangingPunct="1">
              <a:spcBef>
                <a:spcPct val="20000"/>
              </a:spcBef>
              <a:buFont typeface="Arial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1658" indent="-329073" algn="l" defTabSz="658147" rtl="0" eaLnBrk="1" latinLnBrk="0" hangingPunct="1">
              <a:spcBef>
                <a:spcPct val="20000"/>
              </a:spcBef>
              <a:buFont typeface="Arial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19806" indent="-329073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7954" indent="-329073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36100" indent="-329073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94245" indent="-329073" algn="l" defTabSz="658147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Japanese Loanwords</a:t>
            </a:r>
            <a:r>
              <a:rPr lang="en-US" sz="2000" dirty="0">
                <a:latin typeface="Avenir Medium"/>
                <a:cs typeface="Avenir Medium"/>
              </a:rPr>
              <a:t>: 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Avenir Medium"/>
                <a:cs typeface="Avenir Medium"/>
              </a:rPr>
              <a:t>	the default epenthetic vowel: [</a:t>
            </a:r>
            <a:r>
              <a:rPr lang="en-US" sz="2000" dirty="0" err="1">
                <a:latin typeface="Avenir Medium"/>
                <a:cs typeface="Avenir Medium"/>
              </a:rPr>
              <a:t>ɯ</a:t>
            </a:r>
            <a:r>
              <a:rPr lang="en-US" sz="2000" dirty="0">
                <a:latin typeface="Avenir Medium"/>
                <a:cs typeface="Avenir Medium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Avenir Medium"/>
                <a:cs typeface="Avenir Medium"/>
              </a:rPr>
              <a:t>			</a:t>
            </a:r>
            <a:r>
              <a:rPr lang="en-US" sz="2000" dirty="0">
                <a:solidFill>
                  <a:srgbClr val="285F12"/>
                </a:solidFill>
                <a:latin typeface="Avenir Medium"/>
                <a:cs typeface="Avenir Medium"/>
              </a:rPr>
              <a:t>allergy [</a:t>
            </a:r>
            <a:r>
              <a:rPr lang="en-US" sz="2000" dirty="0" err="1">
                <a:solidFill>
                  <a:srgbClr val="285F12"/>
                </a:solidFill>
                <a:latin typeface="Avenir Medium"/>
                <a:cs typeface="Avenir Medium"/>
              </a:rPr>
              <a:t>æləɹd͡ʒi</a:t>
            </a:r>
            <a:r>
              <a:rPr lang="en-US" sz="2000" dirty="0">
                <a:solidFill>
                  <a:srgbClr val="285F12"/>
                </a:solidFill>
                <a:latin typeface="Avenir Medium"/>
                <a:cs typeface="Avenir Medium"/>
              </a:rPr>
              <a:t>] &gt; [</a:t>
            </a:r>
            <a:r>
              <a:rPr lang="en-US" sz="2000" dirty="0" err="1">
                <a:solidFill>
                  <a:srgbClr val="285F12"/>
                </a:solidFill>
                <a:latin typeface="Avenir Medium"/>
                <a:cs typeface="Avenir Medium"/>
              </a:rPr>
              <a:t>aɾeɾɯgi</a:t>
            </a:r>
            <a:r>
              <a:rPr lang="en-US" sz="2000" dirty="0">
                <a:solidFill>
                  <a:srgbClr val="285F12"/>
                </a:solidFill>
                <a:latin typeface="Avenir Medium"/>
                <a:cs typeface="Avenir Medium"/>
              </a:rPr>
              <a:t>:]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Avenir Medium"/>
                <a:cs typeface="Avenir Medium"/>
              </a:rPr>
              <a:t>	after </a:t>
            </a:r>
            <a:r>
              <a:rPr lang="en-US" sz="2000" dirty="0" err="1">
                <a:latin typeface="Avenir Medium"/>
                <a:cs typeface="Avenir Medium"/>
              </a:rPr>
              <a:t>palato</a:t>
            </a:r>
            <a:r>
              <a:rPr lang="en-US" sz="2000" dirty="0">
                <a:latin typeface="Avenir Medium"/>
                <a:cs typeface="Avenir Medium"/>
              </a:rPr>
              <a:t>-alveolar affricates [</a:t>
            </a:r>
            <a:r>
              <a:rPr lang="en-US" sz="2000" dirty="0" err="1">
                <a:latin typeface="Avenir Medium"/>
                <a:cs typeface="Avenir Medium"/>
              </a:rPr>
              <a:t>tʃ</a:t>
            </a:r>
            <a:r>
              <a:rPr lang="en-US" sz="2000" dirty="0">
                <a:latin typeface="Avenir Medium"/>
                <a:cs typeface="Avenir Medium"/>
              </a:rPr>
              <a:t>] and [</a:t>
            </a:r>
            <a:r>
              <a:rPr lang="en-US" sz="2000" dirty="0" err="1">
                <a:latin typeface="Avenir Medium"/>
                <a:cs typeface="Avenir Medium"/>
              </a:rPr>
              <a:t>dʒ</a:t>
            </a:r>
            <a:r>
              <a:rPr lang="en-US" sz="2000" dirty="0">
                <a:latin typeface="Avenir Medium"/>
                <a:cs typeface="Avenir Medium"/>
              </a:rPr>
              <a:t>]: [</a:t>
            </a:r>
            <a:r>
              <a:rPr lang="en-US" sz="2000" dirty="0" err="1">
                <a:latin typeface="Avenir Medium"/>
                <a:cs typeface="Avenir Medium"/>
              </a:rPr>
              <a:t>i</a:t>
            </a:r>
            <a:r>
              <a:rPr lang="en-US" sz="2000" dirty="0">
                <a:latin typeface="Avenir Medium"/>
                <a:cs typeface="Avenir Medium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Avenir Medium"/>
                <a:cs typeface="Avenir Medium"/>
              </a:rPr>
              <a:t>			</a:t>
            </a:r>
            <a:r>
              <a:rPr lang="en-US" sz="2000" dirty="0">
                <a:solidFill>
                  <a:srgbClr val="285F12"/>
                </a:solidFill>
                <a:latin typeface="Avenir Medium"/>
                <a:cs typeface="Avenir Medium"/>
              </a:rPr>
              <a:t>match [</a:t>
            </a:r>
            <a:r>
              <a:rPr lang="en-US" sz="2000" dirty="0" err="1">
                <a:solidFill>
                  <a:srgbClr val="285F12"/>
                </a:solidFill>
                <a:latin typeface="Avenir Medium"/>
                <a:cs typeface="Avenir Medium"/>
              </a:rPr>
              <a:t>mætʃ</a:t>
            </a:r>
            <a:r>
              <a:rPr lang="en-US" sz="2000" dirty="0">
                <a:solidFill>
                  <a:srgbClr val="285F12"/>
                </a:solidFill>
                <a:latin typeface="Avenir Medium"/>
                <a:cs typeface="Avenir Medium"/>
              </a:rPr>
              <a:t> ] &gt; [</a:t>
            </a:r>
            <a:r>
              <a:rPr lang="en-US" sz="2000" dirty="0" err="1">
                <a:solidFill>
                  <a:srgbClr val="285F12"/>
                </a:solidFill>
                <a:latin typeface="Avenir Medium"/>
                <a:cs typeface="Avenir Medium"/>
              </a:rPr>
              <a:t>matʨi</a:t>
            </a:r>
            <a:r>
              <a:rPr lang="en-US" sz="2000" dirty="0">
                <a:solidFill>
                  <a:srgbClr val="285F12"/>
                </a:solidFill>
                <a:latin typeface="Avenir Medium"/>
                <a:cs typeface="Avenir Medium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Avenir Medium"/>
                <a:cs typeface="Avenir Medium"/>
              </a:rPr>
              <a:t>	after alveolar stops, [t] and [d]: [o]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Avenir Medium"/>
                <a:cs typeface="Avenir Medium"/>
              </a:rPr>
              <a:t>			</a:t>
            </a:r>
            <a:r>
              <a:rPr lang="en-US" sz="2000" dirty="0">
                <a:solidFill>
                  <a:srgbClr val="285F12"/>
                </a:solidFill>
                <a:latin typeface="Avenir Medium"/>
                <a:cs typeface="Avenir Medium"/>
              </a:rPr>
              <a:t>eight [</a:t>
            </a:r>
            <a:r>
              <a:rPr lang="en-US" sz="2000" dirty="0" err="1">
                <a:solidFill>
                  <a:srgbClr val="285F12"/>
                </a:solidFill>
                <a:latin typeface="Avenir Medium"/>
                <a:cs typeface="Avenir Medium"/>
              </a:rPr>
              <a:t>eɪt</a:t>
            </a:r>
            <a:r>
              <a:rPr lang="en-US" sz="2000" dirty="0">
                <a:solidFill>
                  <a:srgbClr val="285F12"/>
                </a:solidFill>
                <a:latin typeface="Avenir Medium"/>
                <a:cs typeface="Avenir Medium"/>
              </a:rPr>
              <a:t>] &gt; [</a:t>
            </a:r>
            <a:r>
              <a:rPr lang="en-US" sz="2000" dirty="0" err="1">
                <a:solidFill>
                  <a:srgbClr val="285F12"/>
                </a:solidFill>
                <a:latin typeface="Avenir Medium"/>
                <a:cs typeface="Avenir Medium"/>
              </a:rPr>
              <a:t>eito</a:t>
            </a:r>
            <a:r>
              <a:rPr lang="en-US" sz="2000" dirty="0">
                <a:solidFill>
                  <a:srgbClr val="285F12"/>
                </a:solidFill>
                <a:latin typeface="Avenir Medium"/>
                <a:cs typeface="Avenir Medium"/>
              </a:rPr>
              <a:t>]</a:t>
            </a:r>
            <a:br>
              <a:rPr lang="en-US" sz="2000" dirty="0">
                <a:solidFill>
                  <a:srgbClr val="285F12"/>
                </a:solidFill>
                <a:latin typeface="Avenir Medium"/>
                <a:cs typeface="Avenir Medium"/>
              </a:rPr>
            </a:br>
            <a:endParaRPr lang="en-US" sz="2000" dirty="0">
              <a:solidFill>
                <a:srgbClr val="285F12"/>
              </a:solidFill>
              <a:latin typeface="Avenir Medium"/>
              <a:cs typeface="Avenir Medium"/>
            </a:endParaRPr>
          </a:p>
          <a:p>
            <a:pPr marL="0" indent="0" algn="r">
              <a:buFont typeface="Arial"/>
              <a:buNone/>
            </a:pPr>
            <a:r>
              <a:rPr lang="en-US" sz="1800" dirty="0">
                <a:latin typeface="Avenir Medium"/>
                <a:cs typeface="Avenir Medium"/>
              </a:rPr>
              <a:t>(Shoji &amp; Shoji 2014) </a:t>
            </a:r>
          </a:p>
        </p:txBody>
      </p:sp>
      <p:sp>
        <p:nvSpPr>
          <p:cNvPr id="26" name="TextBox 25">
            <a:hlinkClick r:id="" action="ppaction://hlinkshowjump?jump=firstslide"/>
          </p:cNvPr>
          <p:cNvSpPr txBox="1"/>
          <p:nvPr/>
        </p:nvSpPr>
        <p:spPr>
          <a:xfrm>
            <a:off x="237232" y="7522871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3904" y="1952089"/>
            <a:ext cx="7307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Synopsis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Avenir Black"/>
              <a:cs typeface="Avenir Black"/>
            </a:endParaRPr>
          </a:p>
          <a:p>
            <a:endParaRPr lang="en-US" sz="2000" dirty="0">
              <a:latin typeface="Avenir Medium"/>
              <a:cs typeface="Avenir Medium"/>
            </a:endParaRPr>
          </a:p>
          <a:p>
            <a:r>
              <a:rPr lang="en-US" sz="2000" dirty="0">
                <a:latin typeface="Avenir Medium"/>
                <a:cs typeface="Avenir Medium"/>
              </a:rPr>
              <a:t>In this study, we show that there is a continuum in the factors conditioning the insertion of meaningless phonological material, running from purely phonologically conditioned epenthesis through morphologically conditioned epenthesis to linking elements.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00337" y="2463450"/>
            <a:ext cx="1496435" cy="0"/>
          </a:xfrm>
          <a:prstGeom prst="line">
            <a:avLst/>
          </a:prstGeom>
          <a:ln w="28575" cmpd="sng"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" y="0"/>
            <a:ext cx="5554333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  <a:t>             Non-Canonical</a:t>
            </a:r>
            <a:b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</a:b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  <a:t>Epenthesis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7399" y="-652"/>
            <a:ext cx="1867561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Epenthetic</a:t>
            </a:r>
          </a:p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Segment</a:t>
            </a:r>
          </a:p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Quality and</a:t>
            </a:r>
          </a:p>
          <a:p>
            <a:r>
              <a:rPr lang="en-US" sz="1800" b="1" dirty="0" err="1">
                <a:solidFill>
                  <a:srgbClr val="7F7F7F"/>
                </a:solidFill>
                <a:latin typeface="Avenir Medium"/>
                <a:cs typeface="Avenir Medium"/>
              </a:rPr>
              <a:t>Morphonology</a:t>
            </a:r>
            <a:endParaRPr lang="en-US" sz="1800" dirty="0">
              <a:solidFill>
                <a:srgbClr val="7F7F7F"/>
              </a:solidFill>
              <a:latin typeface="Avenir Medium"/>
              <a:cs typeface="Avenir Medium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421895" y="-16281"/>
            <a:ext cx="0" cy="1200329"/>
          </a:xfrm>
          <a:prstGeom prst="line">
            <a:avLst/>
          </a:prstGeom>
          <a:ln w="28575" cmpd="sng"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99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80614" y="0"/>
            <a:ext cx="7234980" cy="1231106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7F7F7F"/>
              </a:solidFill>
              <a:latin typeface="Avenir Medium"/>
              <a:cs typeface="Avenir Medium"/>
            </a:endParaRPr>
          </a:p>
          <a:p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2017</a:t>
            </a:r>
            <a:b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</a:br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Linguistic Institute</a:t>
            </a:r>
            <a:b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</a:br>
            <a:r>
              <a:rPr lang="en-US" sz="2000" dirty="0">
                <a:solidFill>
                  <a:srgbClr val="7F7F7F"/>
                </a:solidFill>
                <a:latin typeface="Avenir Medium"/>
                <a:cs typeface="Avenir Medium"/>
              </a:rPr>
              <a:t>University of Kentucky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1216610"/>
            <a:ext cx="14749463" cy="646331"/>
          </a:xfrm>
          <a:prstGeom prst="rect">
            <a:avLst/>
          </a:prstGeom>
          <a:solidFill>
            <a:srgbClr val="175F1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Sedigheh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Moradi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, Mark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Aronoff</a:t>
            </a:r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, Lori </a:t>
            </a:r>
            <a:r>
              <a:rPr lang="en-US" sz="1800" dirty="0" err="1">
                <a:solidFill>
                  <a:schemeClr val="bg1"/>
                </a:solidFill>
                <a:latin typeface="Avenir Medium"/>
                <a:cs typeface="Avenir Medium"/>
              </a:rPr>
              <a:t>Repetti</a:t>
            </a:r>
            <a:endParaRPr lang="en-US" sz="1800" dirty="0">
              <a:solidFill>
                <a:schemeClr val="bg1"/>
              </a:solidFill>
              <a:latin typeface="Avenir Medium"/>
              <a:cs typeface="Avenir Medium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venir Medium"/>
                <a:cs typeface="Avenir Medium"/>
              </a:rPr>
              <a:t>Stony Brook University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3904" y="5265385"/>
            <a:ext cx="7124766" cy="23083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7F7F7F"/>
              </a:solidFill>
              <a:latin typeface="Avenir Black"/>
              <a:cs typeface="Avenir Black"/>
            </a:endParaRPr>
          </a:p>
          <a:p>
            <a:r>
              <a:rPr lang="en-US" sz="2400" b="1" dirty="0">
                <a:solidFill>
                  <a:srgbClr val="7F7F7F"/>
                </a:solidFill>
                <a:latin typeface="Avenir Black"/>
                <a:cs typeface="Avenir Black"/>
              </a:rPr>
              <a:t>Non-Canonical epenthesis </a:t>
            </a:r>
            <a:r>
              <a:rPr lang="en-US" sz="2400" dirty="0">
                <a:solidFill>
                  <a:srgbClr val="7F7F7F"/>
                </a:solidFill>
                <a:latin typeface="Avenir Medium"/>
                <a:cs typeface="Avenir Medium"/>
              </a:rPr>
              <a:t>is the epenthetic segment’s quality in certain contexts may be different from the default quality and cannot be accounted for phonologically</a:t>
            </a:r>
            <a:r>
              <a:rPr lang="en-US" sz="2400" b="1" dirty="0">
                <a:solidFill>
                  <a:srgbClr val="7F7F7F"/>
                </a:solidFill>
                <a:latin typeface="Avenir Medium"/>
                <a:cs typeface="Avenir Medium"/>
              </a:rPr>
              <a:t>  </a:t>
            </a:r>
          </a:p>
          <a:p>
            <a:pPr algn="r"/>
            <a:endParaRPr lang="en-US" sz="2400" b="1" dirty="0">
              <a:solidFill>
                <a:srgbClr val="7F7F7F"/>
              </a:solidFill>
              <a:latin typeface="Avenir Medium"/>
              <a:cs typeface="Avenir Medium"/>
            </a:endParaRPr>
          </a:p>
        </p:txBody>
      </p:sp>
      <p:sp>
        <p:nvSpPr>
          <p:cNvPr id="20" name="TextBox 19">
            <a:hlinkClick r:id="rId2" action="ppaction://hlinksldjump"/>
          </p:cNvPr>
          <p:cNvSpPr txBox="1"/>
          <p:nvPr/>
        </p:nvSpPr>
        <p:spPr>
          <a:xfrm>
            <a:off x="1238725" y="4766297"/>
            <a:ext cx="2072204" cy="477054"/>
          </a:xfrm>
          <a:prstGeom prst="rect">
            <a:avLst/>
          </a:prstGeom>
          <a:solidFill>
            <a:srgbClr val="285F1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Canonical Ep.</a:t>
            </a: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5978859" y="4752024"/>
            <a:ext cx="1535622" cy="492443"/>
          </a:xfrm>
          <a:prstGeom prst="rect">
            <a:avLst/>
          </a:prstGeom>
          <a:solidFill>
            <a:srgbClr val="175F1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Linking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FFFF"/>
                </a:solidFill>
              </a:rPr>
              <a:t>El.</a:t>
            </a:r>
          </a:p>
        </p:txBody>
      </p:sp>
      <p:sp>
        <p:nvSpPr>
          <p:cNvPr id="33" name="TextBox 32">
            <a:hlinkClick r:id="rId4" action="ppaction://hlinksldjump"/>
          </p:cNvPr>
          <p:cNvSpPr txBox="1"/>
          <p:nvPr/>
        </p:nvSpPr>
        <p:spPr>
          <a:xfrm>
            <a:off x="3310929" y="4752024"/>
            <a:ext cx="2667930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Non-Canonical Ep.</a:t>
            </a:r>
          </a:p>
        </p:txBody>
      </p:sp>
      <p:sp>
        <p:nvSpPr>
          <p:cNvPr id="34" name="TextBox 33">
            <a:hlinkClick r:id="" action="ppaction://hlinkshowjump?jump=firstslide"/>
          </p:cNvPr>
          <p:cNvSpPr txBox="1"/>
          <p:nvPr/>
        </p:nvSpPr>
        <p:spPr>
          <a:xfrm>
            <a:off x="13482211" y="7666656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00336" y="4772291"/>
            <a:ext cx="822110" cy="477054"/>
          </a:xfrm>
          <a:prstGeom prst="rect">
            <a:avLst/>
          </a:prstGeom>
          <a:solidFill>
            <a:srgbClr val="285F1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6" name="TextBox 35">
            <a:hlinkClick r:id="rId5" action="ppaction://hlinksldjump"/>
            <a:hlinkHover r:id="" action="ppaction://noaction" highlightClick="1"/>
          </p:cNvPr>
          <p:cNvSpPr txBox="1"/>
          <p:nvPr/>
        </p:nvSpPr>
        <p:spPr>
          <a:xfrm>
            <a:off x="8654159" y="5110367"/>
            <a:ext cx="1167527" cy="492443"/>
          </a:xfrm>
          <a:prstGeom prst="rect">
            <a:avLst/>
          </a:prstGeom>
          <a:noFill/>
          <a:ln>
            <a:noFill/>
          </a:ln>
          <a:effectLst>
            <a:glow rad="101600">
              <a:srgbClr val="285F12">
                <a:alpha val="7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F12"/>
                </a:solidFill>
              </a:rPr>
              <a:t>Arabic</a:t>
            </a:r>
          </a:p>
        </p:txBody>
      </p:sp>
      <p:sp>
        <p:nvSpPr>
          <p:cNvPr id="37" name="TextBox 36">
            <a:hlinkClick r:id="rId6" action="ppaction://hlinksldjump"/>
            <a:hlinkHover r:id="" action="ppaction://noaction" highlightClick="1"/>
          </p:cNvPr>
          <p:cNvSpPr txBox="1"/>
          <p:nvPr/>
        </p:nvSpPr>
        <p:spPr>
          <a:xfrm>
            <a:off x="10465175" y="5110367"/>
            <a:ext cx="1773695" cy="492443"/>
          </a:xfrm>
          <a:prstGeom prst="rect">
            <a:avLst/>
          </a:prstGeom>
          <a:noFill/>
          <a:ln>
            <a:noFill/>
          </a:ln>
          <a:effectLst>
            <a:glow rad="101600">
              <a:srgbClr val="285F12">
                <a:alpha val="7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F12"/>
                </a:solidFill>
              </a:rPr>
              <a:t>Hungarian</a:t>
            </a:r>
          </a:p>
        </p:txBody>
      </p:sp>
      <p:sp>
        <p:nvSpPr>
          <p:cNvPr id="38" name="TextBox 37">
            <a:hlinkClick r:id="rId7" action="ppaction://hlinksldjump"/>
            <a:hlinkHover r:id="" action="ppaction://noaction" highlightClick="1"/>
          </p:cNvPr>
          <p:cNvSpPr txBox="1"/>
          <p:nvPr/>
        </p:nvSpPr>
        <p:spPr>
          <a:xfrm>
            <a:off x="8654159" y="5849031"/>
            <a:ext cx="1506205" cy="492443"/>
          </a:xfrm>
          <a:prstGeom prst="rect">
            <a:avLst/>
          </a:prstGeom>
          <a:noFill/>
          <a:ln>
            <a:noFill/>
          </a:ln>
          <a:effectLst>
            <a:glow rad="101600">
              <a:srgbClr val="285F12">
                <a:alpha val="7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F12"/>
                </a:solidFill>
              </a:rPr>
              <a:t>Mohawk</a:t>
            </a:r>
          </a:p>
        </p:txBody>
      </p:sp>
      <p:sp>
        <p:nvSpPr>
          <p:cNvPr id="39" name="TextBox 38">
            <a:hlinkClick r:id="rId8" action="ppaction://hlinksldjump"/>
            <a:hlinkHover r:id="" action="ppaction://noaction" highlightClick="1"/>
          </p:cNvPr>
          <p:cNvSpPr txBox="1"/>
          <p:nvPr/>
        </p:nvSpPr>
        <p:spPr>
          <a:xfrm>
            <a:off x="10465175" y="5849031"/>
            <a:ext cx="1773696" cy="492443"/>
          </a:xfrm>
          <a:prstGeom prst="rect">
            <a:avLst/>
          </a:prstGeom>
          <a:noFill/>
          <a:ln>
            <a:noFill/>
          </a:ln>
          <a:effectLst>
            <a:glow rad="101600">
              <a:srgbClr val="285F12">
                <a:alpha val="7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F12"/>
                </a:solidFill>
              </a:rPr>
              <a:t>Persian</a:t>
            </a:r>
          </a:p>
        </p:txBody>
      </p:sp>
      <p:sp>
        <p:nvSpPr>
          <p:cNvPr id="40" name="TextBox 39">
            <a:hlinkClick r:id="rId9" action="ppaction://hlinksldjump"/>
            <a:hlinkHover r:id="" action="ppaction://noaction" highlightClick="1"/>
          </p:cNvPr>
          <p:cNvSpPr txBox="1"/>
          <p:nvPr/>
        </p:nvSpPr>
        <p:spPr>
          <a:xfrm>
            <a:off x="8654158" y="6638926"/>
            <a:ext cx="1353801" cy="492443"/>
          </a:xfrm>
          <a:prstGeom prst="rect">
            <a:avLst/>
          </a:prstGeom>
          <a:noFill/>
          <a:ln>
            <a:noFill/>
          </a:ln>
          <a:effectLst>
            <a:glow rad="101600">
              <a:srgbClr val="285F12">
                <a:alpha val="7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F12"/>
                </a:solidFill>
              </a:rPr>
              <a:t>Italian</a:t>
            </a:r>
          </a:p>
        </p:txBody>
      </p:sp>
      <p:sp>
        <p:nvSpPr>
          <p:cNvPr id="41" name="TextBox 40">
            <a:hlinkClick r:id="rId10" action="ppaction://hlinksldjump"/>
            <a:hlinkHover r:id="" action="ppaction://noaction" highlightClick="1"/>
          </p:cNvPr>
          <p:cNvSpPr txBox="1"/>
          <p:nvPr/>
        </p:nvSpPr>
        <p:spPr>
          <a:xfrm>
            <a:off x="10465175" y="6638926"/>
            <a:ext cx="1388584" cy="492443"/>
          </a:xfrm>
          <a:prstGeom prst="rect">
            <a:avLst/>
          </a:prstGeom>
          <a:noFill/>
          <a:ln>
            <a:noFill/>
          </a:ln>
          <a:effectLst>
            <a:glow rad="101600">
              <a:srgbClr val="285F12">
                <a:alpha val="7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F12"/>
                </a:solidFill>
              </a:rPr>
              <a:t>Seri</a:t>
            </a:r>
          </a:p>
        </p:txBody>
      </p:sp>
      <p:pic>
        <p:nvPicPr>
          <p:cNvPr id="42" name="Picture 41" descr="lingo-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981" y="76874"/>
            <a:ext cx="1107174" cy="1107174"/>
          </a:xfrm>
          <a:prstGeom prst="rect">
            <a:avLst/>
          </a:prstGeom>
        </p:spPr>
      </p:pic>
      <p:graphicFrame>
        <p:nvGraphicFramePr>
          <p:cNvPr id="4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755783"/>
              </p:ext>
            </p:extLst>
          </p:nvPr>
        </p:nvGraphicFramePr>
        <p:xfrm>
          <a:off x="8124721" y="1983912"/>
          <a:ext cx="5845239" cy="261115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3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19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effectLst/>
                          <a:latin typeface="Avenir Medium"/>
                          <a:cs typeface="Avenir Medium"/>
                        </a:rPr>
                        <a:t>Morphophon</a:t>
                      </a:r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 Elements</a:t>
                      </a:r>
                      <a:endParaRPr lang="en-US" sz="1200" dirty="0">
                        <a:solidFill>
                          <a:schemeClr val="bg1"/>
                        </a:solidFill>
                        <a:latin typeface="Avenir Medium"/>
                        <a:cs typeface="Avenir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Canonical Epenthesis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Non-Canonical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Epenthesis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venir Medium"/>
                          <a:cs typeface="Avenir Medium"/>
                        </a:rPr>
                        <a:t>Linking Elements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Simple</a:t>
                      </a:r>
                      <a:r>
                        <a:rPr lang="en-US" sz="1200" kern="1200" baseline="0" dirty="0">
                          <a:effectLst/>
                          <a:latin typeface="Avenir Medium"/>
                          <a:cs typeface="Avenir Medium"/>
                        </a:rPr>
                        <a:t> </a:t>
                      </a:r>
                      <a:r>
                        <a:rPr lang="en-US" sz="1200" kern="1200" dirty="0">
                          <a:effectLst/>
                          <a:latin typeface="Avenir Medium"/>
                          <a:cs typeface="Avenir Medium"/>
                        </a:rPr>
                        <a:t>morph</a:t>
                      </a:r>
                      <a:endParaRPr lang="en-US" sz="1200" dirty="0">
                        <a:solidFill>
                          <a:schemeClr val="bg1"/>
                        </a:solidFill>
                        <a:latin typeface="Avenir Medium"/>
                        <a:cs typeface="Avenir Medium"/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Meaning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venir Medium"/>
                          <a:cs typeface="Avenir Medium"/>
                        </a:rPr>
                        <a:t>Morphosyntactic</a:t>
                      </a: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 Function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Presence required by phonology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±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Quality motivated by phonology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+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venir Medium"/>
                          <a:cs typeface="Avenir Medium"/>
                        </a:rPr>
                        <a:t>-</a:t>
                      </a:r>
                      <a:endParaRPr lang="en-US" sz="1400" dirty="0">
                        <a:solidFill>
                          <a:srgbClr val="8064A2"/>
                        </a:solidFill>
                        <a:effectLst/>
                        <a:latin typeface="Avenir Medium"/>
                        <a:ea typeface="ＭＳ 明朝"/>
                        <a:cs typeface="Avenir Medium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93904" y="1952089"/>
            <a:ext cx="7307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Synopsis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Avenir Black"/>
              <a:cs typeface="Avenir Black"/>
            </a:endParaRPr>
          </a:p>
          <a:p>
            <a:endParaRPr lang="en-US" sz="2000" dirty="0">
              <a:latin typeface="Avenir Medium"/>
              <a:cs typeface="Avenir Medium"/>
            </a:endParaRPr>
          </a:p>
          <a:p>
            <a:r>
              <a:rPr lang="en-US" sz="2000" dirty="0">
                <a:latin typeface="Avenir Medium"/>
                <a:cs typeface="Avenir Medium"/>
              </a:rPr>
              <a:t>In this study, we show that there is a continuum in the factors conditioning the insertion of meaningless phonological material, running from purely phonologically conditioned epenthesis through morphologically conditioned epenthesis to linking elements.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00337" y="2463450"/>
            <a:ext cx="1496435" cy="0"/>
          </a:xfrm>
          <a:prstGeom prst="line">
            <a:avLst/>
          </a:prstGeom>
          <a:ln w="28575" cmpd="sng"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21895" y="-16281"/>
            <a:ext cx="0" cy="1200329"/>
          </a:xfrm>
          <a:prstGeom prst="line">
            <a:avLst/>
          </a:prstGeom>
          <a:ln w="28575" cmpd="sng"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37399" y="-652"/>
            <a:ext cx="1867561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Epenthetic</a:t>
            </a:r>
          </a:p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Segment</a:t>
            </a:r>
          </a:p>
          <a:p>
            <a:r>
              <a:rPr lang="en-US" sz="1800" b="1" dirty="0">
                <a:solidFill>
                  <a:srgbClr val="7F7F7F"/>
                </a:solidFill>
                <a:latin typeface="Avenir Medium"/>
                <a:cs typeface="Avenir Medium"/>
              </a:rPr>
              <a:t>Quality and</a:t>
            </a:r>
          </a:p>
          <a:p>
            <a:r>
              <a:rPr lang="en-US" sz="1800" b="1" dirty="0" err="1">
                <a:solidFill>
                  <a:srgbClr val="7F7F7F"/>
                </a:solidFill>
                <a:latin typeface="Avenir Medium"/>
                <a:cs typeface="Avenir Medium"/>
              </a:rPr>
              <a:t>Morphonology</a:t>
            </a:r>
            <a:endParaRPr lang="en-US" sz="1800" dirty="0">
              <a:solidFill>
                <a:srgbClr val="7F7F7F"/>
              </a:solidFill>
              <a:latin typeface="Avenir Medium"/>
              <a:cs typeface="Avenir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" y="0"/>
            <a:ext cx="5554333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  <a:t>             Non-Canonical</a:t>
            </a:r>
            <a:b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</a:b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venir Black"/>
                <a:cs typeface="Avenir Black"/>
              </a:rPr>
              <a:t>Epenthesis</a:t>
            </a:r>
          </a:p>
        </p:txBody>
      </p:sp>
      <p:sp>
        <p:nvSpPr>
          <p:cNvPr id="23" name="TextBox 22">
            <a:hlinkClick r:id="rId12" action="ppaction://hlinksldjump"/>
          </p:cNvPr>
          <p:cNvSpPr txBox="1"/>
          <p:nvPr/>
        </p:nvSpPr>
        <p:spPr>
          <a:xfrm>
            <a:off x="13969960" y="4228803"/>
            <a:ext cx="4809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Medium"/>
                <a:cs typeface="Avenir Medium"/>
              </a:rPr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val="39407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4749462" cy="171429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Non-Canonical Epenthesis: Classical Arabic</a:t>
            </a:r>
          </a:p>
        </p:txBody>
      </p:sp>
      <p:sp>
        <p:nvSpPr>
          <p:cNvPr id="5" name="Hexagon 4"/>
          <p:cNvSpPr/>
          <p:nvPr/>
        </p:nvSpPr>
        <p:spPr>
          <a:xfrm rot="3336130">
            <a:off x="13097112" y="95905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3336130">
            <a:off x="13743070" y="1250415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3336130">
            <a:off x="13700086" y="52364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3336130">
            <a:off x="14359751" y="82843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3336130">
            <a:off x="13028099" y="23617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11" name="Multiply 10">
            <a:hlinkClick r:id="rId3" action="ppaction://hlinksldjump"/>
          </p:cNvPr>
          <p:cNvSpPr/>
          <p:nvPr/>
        </p:nvSpPr>
        <p:spPr>
          <a:xfrm>
            <a:off x="14240577" y="16712"/>
            <a:ext cx="508886" cy="50298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737473" y="1935061"/>
            <a:ext cx="5746820" cy="409394"/>
          </a:xfrm>
          <a:solidFill>
            <a:srgbClr val="D9D9D9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venir Medium"/>
                <a:cs typeface="Avenir Medium"/>
              </a:rPr>
              <a:t>Phonologically illicit environment: *#CC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473" y="2488528"/>
            <a:ext cx="5753732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Phonologically default epenthetic Vowel: [</a:t>
            </a:r>
            <a:r>
              <a:rPr lang="en-US" sz="2200" dirty="0" err="1">
                <a:latin typeface="Avenir Medium"/>
                <a:cs typeface="Avenir Medium"/>
              </a:rPr>
              <a:t>i</a:t>
            </a:r>
            <a:r>
              <a:rPr lang="en-US" sz="2200" dirty="0">
                <a:latin typeface="Avenir Medium"/>
                <a:cs typeface="Avenir Medium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7548" y="3207344"/>
            <a:ext cx="5291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smaʕ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ʔismaʕ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 		‘listen!’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26575" y="4080840"/>
            <a:ext cx="87885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a. /DEF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ntixa:b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       →  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ʔ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a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l-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ntixa:b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		‘the election’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b. /li DEF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ntixa:b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    →  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li-l-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ntixa:b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			‘for the election’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c. /min DEF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ntixa:b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min-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a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-l-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ntixa:b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		‘from the election’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d. 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ʕan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DEF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ntixa:b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ʕan-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-l-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ntixa:b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		‘from the election’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e. 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ʕan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DEF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ntixa:b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*/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ʕan-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a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-l-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ntixa:b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		‘from the election’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7473" y="3703354"/>
            <a:ext cx="5039209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Conditioned by the definite article: [a]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96028" y="6714477"/>
            <a:ext cx="70039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a.  /min l-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bajt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min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a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lbajt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‘from the house’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b.  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ʕan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l-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bajt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ʕan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lbajt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‘from the house’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c.  /min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sm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min</a:t>
            </a:r>
            <a:r>
              <a:rPr lang="en-US" sz="2200" u="sng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sm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	‘from a 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7473" y="6021118"/>
            <a:ext cx="7035526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Between preposition /min/ and the definite article: [a]</a:t>
            </a:r>
          </a:p>
        </p:txBody>
      </p:sp>
      <p:sp>
        <p:nvSpPr>
          <p:cNvPr id="19" name="Right Arrow 18">
            <a:hlinkClick r:id="rId4" action="ppaction://hlinksldjump"/>
          </p:cNvPr>
          <p:cNvSpPr/>
          <p:nvPr/>
        </p:nvSpPr>
        <p:spPr>
          <a:xfrm>
            <a:off x="13334963" y="7358981"/>
            <a:ext cx="660745" cy="637908"/>
          </a:xfrm>
          <a:prstGeom prst="rightArrow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4749462" cy="171429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Non-Canonical Epenthesis: Classical Arabic</a:t>
            </a:r>
          </a:p>
        </p:txBody>
      </p:sp>
      <p:sp>
        <p:nvSpPr>
          <p:cNvPr id="5" name="Hexagon 4"/>
          <p:cNvSpPr/>
          <p:nvPr/>
        </p:nvSpPr>
        <p:spPr>
          <a:xfrm rot="3336130">
            <a:off x="13097112" y="95905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3336130">
            <a:off x="13743070" y="1250415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3336130">
            <a:off x="13700086" y="52364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3336130">
            <a:off x="14359751" y="82843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3336130">
            <a:off x="13028099" y="23617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737473" y="1935061"/>
            <a:ext cx="5746820" cy="409394"/>
          </a:xfrm>
          <a:solidFill>
            <a:srgbClr val="D9D9D9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venir Medium"/>
                <a:cs typeface="Avenir Medium"/>
              </a:rPr>
              <a:t>Phonologically illicit environment: *#CC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473" y="2488528"/>
            <a:ext cx="5753732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Phonologically default epenthetic Vowel: [</a:t>
            </a:r>
            <a:r>
              <a:rPr lang="en-US" sz="2200" dirty="0" err="1">
                <a:latin typeface="Avenir Medium"/>
                <a:cs typeface="Avenir Medium"/>
              </a:rPr>
              <a:t>i</a:t>
            </a:r>
            <a:r>
              <a:rPr lang="en-US" sz="2200" dirty="0">
                <a:latin typeface="Avenir Medium"/>
                <a:cs typeface="Avenir Medium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7548" y="3207344"/>
            <a:ext cx="5291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smaʕ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ʔismaʕ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 		‘listen!’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26575" y="4780923"/>
            <a:ext cx="8788579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a.  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wad͡ʒad-t-um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l-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bajt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wad͡ʒadatumulbajt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     find.PST-2-PL.m DEF-house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     ‘you (masc. pl.) found the house’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 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b.  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wad͡ʒadt-um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bajtan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wad͡ʒadatumbajtan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     find.PST-2-PL.m house-IND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     ‘you (masc. pl.) found a house’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7473" y="4208065"/>
            <a:ext cx="4913663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After the masculine plural marker: [u]</a:t>
            </a:r>
          </a:p>
        </p:txBody>
      </p:sp>
      <p:sp>
        <p:nvSpPr>
          <p:cNvPr id="19" name="Right Arrow 18">
            <a:hlinkClick r:id="rId3" action="ppaction://hlinksldjump"/>
          </p:cNvPr>
          <p:cNvSpPr/>
          <p:nvPr/>
        </p:nvSpPr>
        <p:spPr>
          <a:xfrm>
            <a:off x="13334963" y="7358981"/>
            <a:ext cx="660745" cy="637908"/>
          </a:xfrm>
          <a:prstGeom prst="rightArrow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>
            <a:hlinkClick r:id="rId4" action="ppaction://hlinksldjump"/>
          </p:cNvPr>
          <p:cNvSpPr/>
          <p:nvPr/>
        </p:nvSpPr>
        <p:spPr>
          <a:xfrm>
            <a:off x="14240577" y="16712"/>
            <a:ext cx="508886" cy="50298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4749462" cy="171429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Non-Canonical Epenthesis: Classical Arabic</a:t>
            </a:r>
          </a:p>
        </p:txBody>
      </p:sp>
      <p:sp>
        <p:nvSpPr>
          <p:cNvPr id="5" name="Hexagon 4"/>
          <p:cNvSpPr/>
          <p:nvPr/>
        </p:nvSpPr>
        <p:spPr>
          <a:xfrm rot="3336130">
            <a:off x="13097112" y="95905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3336130">
            <a:off x="13743070" y="1250415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3336130">
            <a:off x="13700086" y="52364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3336130">
            <a:off x="14359751" y="82843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3336130">
            <a:off x="13028099" y="23617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737473" y="1935061"/>
            <a:ext cx="5746820" cy="409394"/>
          </a:xfrm>
          <a:solidFill>
            <a:srgbClr val="D9D9D9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venir Medium"/>
                <a:cs typeface="Avenir Medium"/>
              </a:rPr>
              <a:t>Phonologically illicit environment: *#CC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473" y="2488528"/>
            <a:ext cx="5753732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Phonologically default epenthetic Vowel: [</a:t>
            </a:r>
            <a:r>
              <a:rPr lang="en-US" sz="2200" dirty="0" err="1">
                <a:latin typeface="Avenir Medium"/>
                <a:cs typeface="Avenir Medium"/>
              </a:rPr>
              <a:t>i</a:t>
            </a:r>
            <a:r>
              <a:rPr lang="en-US" sz="2200" dirty="0">
                <a:latin typeface="Avenir Medium"/>
                <a:cs typeface="Avenir Medium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7548" y="3207344"/>
            <a:ext cx="5291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smaʕ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ʔismaʕ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 		‘listen!’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7473" y="4208065"/>
            <a:ext cx="6879799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In verbs, depending on conjugation classes: [u] </a:t>
            </a:r>
            <a:r>
              <a:rPr lang="en-US" sz="2200" dirty="0" err="1">
                <a:latin typeface="Avenir Medium"/>
                <a:cs typeface="Avenir Medium"/>
              </a:rPr>
              <a:t>vs</a:t>
            </a:r>
            <a:r>
              <a:rPr lang="en-US" sz="2200" dirty="0">
                <a:latin typeface="Avenir Medium"/>
                <a:cs typeface="Avenir Medium"/>
              </a:rPr>
              <a:t> [a]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47548" y="5066660"/>
            <a:ext cx="83728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a. /t-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darrisu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tudarrisu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‘you teach’	(class 2)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b. 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t-xa:biru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tuxa:biru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‘you call’		(class 3)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c. /t-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rsilu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tursilu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	‘you send’		(class 4)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d. /t-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smaʕu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tasmaʕu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	‘you hear’		(class 1)</a:t>
            </a:r>
          </a:p>
        </p:txBody>
      </p:sp>
      <p:sp>
        <p:nvSpPr>
          <p:cNvPr id="15" name="Multiply 14">
            <a:hlinkClick r:id="rId3" action="ppaction://hlinksldjump"/>
          </p:cNvPr>
          <p:cNvSpPr/>
          <p:nvPr/>
        </p:nvSpPr>
        <p:spPr>
          <a:xfrm>
            <a:off x="14240577" y="16712"/>
            <a:ext cx="508886" cy="50298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4749462" cy="171429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Non-Canonical Epenthesis: Hungarian</a:t>
            </a:r>
          </a:p>
        </p:txBody>
      </p:sp>
      <p:sp>
        <p:nvSpPr>
          <p:cNvPr id="5" name="Hexagon 4"/>
          <p:cNvSpPr/>
          <p:nvPr/>
        </p:nvSpPr>
        <p:spPr>
          <a:xfrm rot="3336130">
            <a:off x="13097112" y="95905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3336130">
            <a:off x="13743070" y="1250415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3336130">
            <a:off x="13700086" y="52364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3336130">
            <a:off x="14359751" y="82843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3336130">
            <a:off x="13028099" y="23617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737473" y="1935061"/>
            <a:ext cx="5746820" cy="409394"/>
          </a:xfrm>
          <a:solidFill>
            <a:srgbClr val="D9D9D9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venir Medium"/>
                <a:cs typeface="Avenir Medium"/>
              </a:rPr>
              <a:t>Phonologically illicit environment: *(C)CC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3087" y="2403863"/>
            <a:ext cx="12530810" cy="517064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Two vowels: [o] and [a]:</a:t>
            </a:r>
          </a:p>
          <a:p>
            <a:r>
              <a:rPr lang="en-US" sz="2200" dirty="0">
                <a:latin typeface="Avenir Medium"/>
                <a:cs typeface="Avenir Medium"/>
              </a:rPr>
              <a:t>	&gt; [o] is used with borrowed words.</a:t>
            </a:r>
          </a:p>
          <a:p>
            <a:r>
              <a:rPr lang="en-US" sz="2200" dirty="0">
                <a:latin typeface="Avenir Medium"/>
                <a:cs typeface="Avenir Medium"/>
              </a:rPr>
              <a:t>	&gt; [o] is the default epenthetic vowel for nouns, except for the class of lowering stems</a:t>
            </a:r>
          </a:p>
          <a:p>
            <a:r>
              <a:rPr lang="en-US" sz="2200" dirty="0">
                <a:latin typeface="Avenir Medium"/>
                <a:cs typeface="Avenir Medium"/>
              </a:rPr>
              <a:t>					</a:t>
            </a:r>
            <a:r>
              <a:rPr lang="en-US" sz="2200" b="1" u="sng" dirty="0">
                <a:solidFill>
                  <a:srgbClr val="7F7F7F"/>
                </a:solidFill>
                <a:latin typeface="Avenir Medium"/>
                <a:cs typeface="Avenir Medium"/>
              </a:rPr>
              <a:t>Nom Pl 	</a:t>
            </a:r>
            <a:r>
              <a:rPr lang="en-US" sz="2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	</a:t>
            </a:r>
            <a:r>
              <a:rPr lang="en-US" sz="2200" b="1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Acc</a:t>
            </a:r>
            <a:r>
              <a:rPr lang="en-US" sz="2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 </a:t>
            </a:r>
            <a:r>
              <a:rPr lang="en-US" sz="2200" b="1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Sg</a:t>
            </a:r>
            <a:r>
              <a:rPr lang="en-US" sz="2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 		</a:t>
            </a:r>
            <a:r>
              <a:rPr lang="en-US" sz="2200" b="1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Poss</a:t>
            </a:r>
            <a:r>
              <a:rPr lang="en-US" sz="2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 1sg 		</a:t>
            </a:r>
            <a:r>
              <a:rPr lang="en-US" sz="2200" b="1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Poss</a:t>
            </a:r>
            <a:r>
              <a:rPr lang="en-US" sz="2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 2sg</a:t>
            </a:r>
          </a:p>
          <a:p>
            <a:r>
              <a:rPr lang="en-US" sz="2200" dirty="0">
                <a:latin typeface="Avenir Medium"/>
                <a:cs typeface="Avenir Medium"/>
              </a:rPr>
              <a:t>	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a.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hajó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’ ship’ 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hajó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-k	 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hajó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-k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hajó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-m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hajó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-d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	b.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kád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’tub’ 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kád-ak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kád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-at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kád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-am 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kád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-ad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	c.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család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‘family’ 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család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-ok 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család-ot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család-om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család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-od</a:t>
            </a:r>
          </a:p>
          <a:p>
            <a:r>
              <a:rPr lang="en-US" sz="2200" dirty="0">
                <a:latin typeface="Avenir Medium"/>
                <a:cs typeface="Avenir Medium"/>
              </a:rPr>
              <a:t>	</a:t>
            </a:r>
          </a:p>
          <a:p>
            <a:r>
              <a:rPr lang="en-US" sz="2200" dirty="0">
                <a:latin typeface="Avenir Medium"/>
                <a:cs typeface="Avenir Medium"/>
              </a:rPr>
              <a:t>	&gt; [a] is the default one for adjectives</a:t>
            </a:r>
          </a:p>
          <a:p>
            <a:r>
              <a:rPr lang="en-US" sz="2200" dirty="0">
                <a:latin typeface="Avenir Medium"/>
                <a:cs typeface="Avenir Medium"/>
              </a:rPr>
              <a:t>					</a:t>
            </a:r>
            <a:r>
              <a:rPr lang="en-US" sz="2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Nom Pl 	</a:t>
            </a:r>
            <a:r>
              <a:rPr lang="en-US" sz="2200" b="1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Acc</a:t>
            </a:r>
            <a:r>
              <a:rPr lang="en-US" sz="2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 </a:t>
            </a:r>
            <a:r>
              <a:rPr lang="en-US" sz="2200" b="1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Sg</a:t>
            </a:r>
            <a:r>
              <a:rPr lang="en-US" sz="2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rPr>
              <a:t> 		Comparative 	Adverb</a:t>
            </a:r>
          </a:p>
          <a:p>
            <a:r>
              <a:rPr lang="en-US" sz="2200" dirty="0">
                <a:latin typeface="Avenir Medium"/>
                <a:cs typeface="Avenir Medium"/>
              </a:rPr>
              <a:t>	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a.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vidám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‘merry’ 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vidám-ak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vidám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-at 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vidám-abb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vidám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-an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	b.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halk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’ quiet’ 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halk-ak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halk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-at 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halk-abb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		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halk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-an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	</a:t>
            </a:r>
          </a:p>
          <a:p>
            <a:r>
              <a:rPr lang="en-US" sz="2200" dirty="0">
                <a:latin typeface="Avenir Medium"/>
                <a:cs typeface="Avenir Medium"/>
              </a:rPr>
              <a:t>	&gt; In verbs: verb stems do not condition epenthetic vowel quality;</a:t>
            </a:r>
          </a:p>
          <a:p>
            <a:r>
              <a:rPr lang="en-US" sz="2200" dirty="0">
                <a:latin typeface="Avenir Medium"/>
                <a:cs typeface="Avenir Medium"/>
              </a:rPr>
              <a:t>	rather, each suffix conditions the epenthetic vowel before it  </a:t>
            </a:r>
          </a:p>
        </p:txBody>
      </p:sp>
      <p:sp>
        <p:nvSpPr>
          <p:cNvPr id="14" name="Multiply 13">
            <a:hlinkClick r:id="rId3" action="ppaction://hlinksldjump"/>
          </p:cNvPr>
          <p:cNvSpPr/>
          <p:nvPr/>
        </p:nvSpPr>
        <p:spPr>
          <a:xfrm>
            <a:off x="14240577" y="16712"/>
            <a:ext cx="508886" cy="50298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4749462" cy="171429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Non-Canonical Epenthesis: Mohawk</a:t>
            </a:r>
          </a:p>
        </p:txBody>
      </p:sp>
      <p:sp>
        <p:nvSpPr>
          <p:cNvPr id="5" name="Hexagon 4"/>
          <p:cNvSpPr/>
          <p:nvPr/>
        </p:nvSpPr>
        <p:spPr>
          <a:xfrm rot="3336130">
            <a:off x="13097112" y="95905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3336130">
            <a:off x="13743070" y="1250415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3336130">
            <a:off x="13700086" y="52364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3336130">
            <a:off x="14359751" y="82843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3336130">
            <a:off x="13028099" y="23617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737473" y="1935061"/>
            <a:ext cx="7566350" cy="409394"/>
          </a:xfrm>
          <a:solidFill>
            <a:srgbClr val="D9D9D9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venir Medium"/>
                <a:cs typeface="Avenir Medium"/>
              </a:rPr>
              <a:t>Phonologically illicit environment: *CC &amp; minimal length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473" y="2488528"/>
            <a:ext cx="5834520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Phonologically default epenthetic vowel: [e]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37188" y="3025917"/>
            <a:ext cx="50092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/s-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wa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nuhweʔ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-s/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sewanú:weʔs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2-p-like-HAB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‘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You.pl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like it’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7188" y="4918110"/>
            <a:ext cx="58696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hr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atʌ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-yen-rho-s/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ra.tʌ.ye.ńah.rhos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MA-SRF-oil-spread-HAB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‘He is greasing up (lit. oil-spreading)’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51063" y="6855610"/>
            <a:ext cx="39564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/k-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yʌ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-s/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íkyʌs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1SG-put-HABITUAL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‘I put it’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473" y="6224497"/>
            <a:ext cx="8625865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Avenir Medium"/>
                <a:cs typeface="Avenir Medium"/>
              </a:rPr>
              <a:t>Prothetic</a:t>
            </a:r>
            <a:r>
              <a:rPr lang="en-US" sz="2200" dirty="0">
                <a:latin typeface="Avenir Medium"/>
                <a:cs typeface="Avenir Medium"/>
              </a:rPr>
              <a:t> [</a:t>
            </a:r>
            <a:r>
              <a:rPr lang="en-US" sz="2200" dirty="0" err="1">
                <a:latin typeface="Avenir Medium"/>
                <a:cs typeface="Avenir Medium"/>
              </a:rPr>
              <a:t>i</a:t>
            </a:r>
            <a:r>
              <a:rPr lang="en-US" sz="2200" dirty="0">
                <a:latin typeface="Avenir Medium"/>
                <a:cs typeface="Avenir Medium"/>
              </a:rPr>
              <a:t>] appears to enforce a minimal word condition on verbs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7473" y="4305300"/>
            <a:ext cx="8390881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between a verb and a preceding noun incorporated into verb: [a] </a:t>
            </a:r>
          </a:p>
        </p:txBody>
      </p:sp>
      <p:sp>
        <p:nvSpPr>
          <p:cNvPr id="19" name="Multiply 18">
            <a:hlinkClick r:id="rId2" action="ppaction://hlinksldjump"/>
          </p:cNvPr>
          <p:cNvSpPr/>
          <p:nvPr/>
        </p:nvSpPr>
        <p:spPr>
          <a:xfrm>
            <a:off x="14240577" y="16712"/>
            <a:ext cx="508886" cy="50298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4749462" cy="171429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Non-Canonical Epenthesis: Persian</a:t>
            </a:r>
          </a:p>
        </p:txBody>
      </p:sp>
      <p:sp>
        <p:nvSpPr>
          <p:cNvPr id="5" name="Hexagon 4"/>
          <p:cNvSpPr/>
          <p:nvPr/>
        </p:nvSpPr>
        <p:spPr>
          <a:xfrm rot="3336130">
            <a:off x="13097112" y="95905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3336130">
            <a:off x="13743070" y="1250415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3336130">
            <a:off x="13700086" y="52364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3336130">
            <a:off x="14359751" y="828431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175F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3336130">
            <a:off x="13028099" y="236179"/>
            <a:ext cx="779422" cy="699820"/>
          </a:xfrm>
          <a:prstGeom prst="hexagon">
            <a:avLst>
              <a:gd name="adj" fmla="val 29189"/>
              <a:gd name="vf" fmla="val 115470"/>
            </a:avLst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" action="ppaction://hlinkshowjump?jump=firstslide"/>
          </p:cNvPr>
          <p:cNvSpPr txBox="1"/>
          <p:nvPr/>
        </p:nvSpPr>
        <p:spPr>
          <a:xfrm>
            <a:off x="237232" y="7658335"/>
            <a:ext cx="747483" cy="338554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Medium"/>
                <a:cs typeface="Avenir Medium"/>
              </a:rPr>
              <a:t>Home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7473" y="1935061"/>
            <a:ext cx="5746820" cy="409394"/>
          </a:xfrm>
          <a:solidFill>
            <a:srgbClr val="D9D9D9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venir Medium"/>
                <a:cs typeface="Avenir Medium"/>
              </a:rPr>
              <a:t>Phonologically illicit environment: *VV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473" y="2488528"/>
            <a:ext cx="6303035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Phonologically default epenthetic consonant: [</a:t>
            </a:r>
            <a:r>
              <a:rPr lang="en-US" sz="2200" dirty="0" err="1">
                <a:latin typeface="Avenir Medium"/>
                <a:cs typeface="Avenir Medium"/>
              </a:rPr>
              <a:t>ʔ</a:t>
            </a:r>
            <a:r>
              <a:rPr lang="en-US" sz="2200" dirty="0">
                <a:latin typeface="Avenir Medium"/>
                <a:cs typeface="Avenir Medium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473" y="3556157"/>
            <a:ext cx="9508931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Morphologically conditioned by the presence of the </a:t>
            </a:r>
            <a:r>
              <a:rPr lang="en-US" sz="2200" dirty="0" err="1">
                <a:latin typeface="Avenir Medium"/>
                <a:cs typeface="Avenir Medium"/>
              </a:rPr>
              <a:t>Ezafé</a:t>
            </a:r>
            <a:r>
              <a:rPr lang="en-US" sz="2200" dirty="0">
                <a:latin typeface="Avenir Medium"/>
                <a:cs typeface="Avenir Medium"/>
              </a:rPr>
              <a:t> marker (EZ): [j]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473" y="5414637"/>
            <a:ext cx="8709099" cy="430887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Medium"/>
                <a:cs typeface="Avenir Medium"/>
              </a:rPr>
              <a:t>Between a word ending in /e/ and one of the following suffixes: [g]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6014" y="5926259"/>
            <a:ext cx="100948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a. noun marker /-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			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suxte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suxtegi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	‘scald’</a:t>
            </a:r>
          </a:p>
          <a:p>
            <a:pPr marL="457200" indent="-457200">
              <a:buAutoNum type="alphaLcPeriod"/>
            </a:pPr>
            <a:endParaRPr lang="en-US" sz="2200" dirty="0">
              <a:solidFill>
                <a:srgbClr val="285F12"/>
              </a:solidFill>
              <a:latin typeface="Avenir Medium"/>
              <a:cs typeface="Avenir Medium"/>
            </a:endParaRP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b. adverb marker /-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ɑne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		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bat͡ʃe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ɑne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bat͡ʃegɑne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‘childish/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ly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’</a:t>
            </a:r>
          </a:p>
          <a:p>
            <a:endParaRPr lang="en-US" sz="2200" dirty="0">
              <a:solidFill>
                <a:srgbClr val="285F12"/>
              </a:solidFill>
              <a:latin typeface="Avenir Medium"/>
              <a:cs typeface="Avenir Medium"/>
            </a:endParaRP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c. plural marker /-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ɑn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		/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bande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ɑn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 →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bandegɑn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‘servants’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59214" y="4154761"/>
            <a:ext cx="8394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pɑrt͡ʃe-j-e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     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pɑlto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-j-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i</a:t>
            </a:r>
            <a:endParaRPr lang="en-US" sz="2200" dirty="0">
              <a:solidFill>
                <a:srgbClr val="285F12"/>
              </a:solidFill>
              <a:latin typeface="Avenir Medium"/>
              <a:cs typeface="Avenir Medium"/>
            </a:endParaRP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fabric-j-EZ  overcoat-j-ADJF</a:t>
            </a:r>
          </a:p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‘the fabric suitable/used for making an overcoat’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9214" y="3008181"/>
            <a:ext cx="4347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/video/ →  [</a:t>
            </a:r>
            <a:r>
              <a:rPr lang="en-US" sz="2200" dirty="0" err="1">
                <a:solidFill>
                  <a:srgbClr val="285F12"/>
                </a:solidFill>
                <a:latin typeface="Avenir Medium"/>
                <a:cs typeface="Avenir Medium"/>
              </a:rPr>
              <a:t>videʔo</a:t>
            </a:r>
            <a:r>
              <a:rPr lang="en-US" sz="2200" dirty="0">
                <a:solidFill>
                  <a:srgbClr val="285F12"/>
                </a:solidFill>
                <a:latin typeface="Avenir Medium"/>
                <a:cs typeface="Avenir Medium"/>
              </a:rPr>
              <a:t>]		‘video’ </a:t>
            </a:r>
          </a:p>
        </p:txBody>
      </p:sp>
      <p:sp>
        <p:nvSpPr>
          <p:cNvPr id="17" name="Multiply 16">
            <a:hlinkClick r:id="rId3" action="ppaction://hlinksldjump"/>
          </p:cNvPr>
          <p:cNvSpPr/>
          <p:nvPr/>
        </p:nvSpPr>
        <p:spPr>
          <a:xfrm>
            <a:off x="14240577" y="16712"/>
            <a:ext cx="508886" cy="50298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1296</Words>
  <Application>Microsoft Macintosh PowerPoint</Application>
  <PresentationFormat>Custom</PresentationFormat>
  <Paragraphs>384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Black</vt:lpstr>
      <vt:lpstr>Avenir Medium</vt:lpstr>
      <vt:lpstr>Calibri</vt:lpstr>
      <vt:lpstr>Office Theme</vt:lpstr>
      <vt:lpstr>PowerPoint Presentation</vt:lpstr>
      <vt:lpstr>PowerPoint Presentation</vt:lpstr>
      <vt:lpstr>PowerPoint Presentation</vt:lpstr>
      <vt:lpstr>Non-Canonical Epenthesis: Classical Arabic</vt:lpstr>
      <vt:lpstr>Non-Canonical Epenthesis: Classical Arabic</vt:lpstr>
      <vt:lpstr>Non-Canonical Epenthesis: Classical Arabic</vt:lpstr>
      <vt:lpstr>Non-Canonical Epenthesis: Hungarian</vt:lpstr>
      <vt:lpstr>Non-Canonical Epenthesis: Mohawk</vt:lpstr>
      <vt:lpstr>Non-Canonical Epenthesis: Persian</vt:lpstr>
      <vt:lpstr>Non-Canonical Epenthesis: Italian</vt:lpstr>
      <vt:lpstr>Non-Canonical Epenthesis: Seri</vt:lpstr>
      <vt:lpstr>PowerPoint Presentation</vt:lpstr>
      <vt:lpstr>Phonology-Morphology Continuum</vt:lpstr>
      <vt:lpstr>Table of Inserted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M</dc:creator>
  <cp:lastModifiedBy>Sophie M</cp:lastModifiedBy>
  <cp:revision>131</cp:revision>
  <cp:lastPrinted>2017-06-26T03:05:53Z</cp:lastPrinted>
  <dcterms:created xsi:type="dcterms:W3CDTF">2017-06-19T01:14:54Z</dcterms:created>
  <dcterms:modified xsi:type="dcterms:W3CDTF">2019-05-29T19:40:14Z</dcterms:modified>
</cp:coreProperties>
</file>