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3" r:id="rId6"/>
    <p:sldId id="272" r:id="rId7"/>
    <p:sldId id="271" r:id="rId8"/>
    <p:sldId id="274" r:id="rId9"/>
    <p:sldId id="270" r:id="rId10"/>
    <p:sldId id="257" r:id="rId11"/>
    <p:sldId id="275" r:id="rId12"/>
    <p:sldId id="276" r:id="rId13"/>
    <p:sldId id="277" r:id="rId14"/>
    <p:sldId id="278" r:id="rId15"/>
    <p:sldId id="279" r:id="rId16"/>
    <p:sldId id="280" r:id="rId17"/>
    <p:sldId id="260" r:id="rId18"/>
    <p:sldId id="281" r:id="rId19"/>
    <p:sldId id="259" r:id="rId20"/>
    <p:sldId id="282" r:id="rId21"/>
    <p:sldId id="258" r:id="rId22"/>
    <p:sldId id="283" r:id="rId23"/>
    <p:sldId id="261" r:id="rId24"/>
    <p:sldId id="284" r:id="rId25"/>
    <p:sldId id="285" r:id="rId26"/>
    <p:sldId id="286" r:id="rId27"/>
    <p:sldId id="262" r:id="rId28"/>
    <p:sldId id="287" r:id="rId29"/>
    <p:sldId id="288" r:id="rId30"/>
    <p:sldId id="263" r:id="rId31"/>
    <p:sldId id="289" r:id="rId32"/>
    <p:sldId id="264" r:id="rId33"/>
    <p:sldId id="290" r:id="rId34"/>
    <p:sldId id="291" r:id="rId35"/>
    <p:sldId id="292" r:id="rId36"/>
    <p:sldId id="293" r:id="rId37"/>
    <p:sldId id="265" r:id="rId38"/>
    <p:sldId id="294" r:id="rId39"/>
    <p:sldId id="266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BFA6-37DB-43E4-BDE1-0FFC6309F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96A0D-99ED-46A2-AA67-2345E3E71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4F7-FAB3-4F14-8B2D-DB297217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EC5B-30FA-4AD4-981F-D8E2B9F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E80A-9A58-46FF-AFAE-96745552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3BD7-B707-4B7A-8A43-60C38913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7CFF-255F-40D8-8B8F-1D35A295E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326D-3AB2-479D-A719-A46818A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967-FD40-452E-B503-562907CE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B9F-D0CD-4748-A281-5CA6D7B6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BC88-2F37-4A75-997E-899CA3CAE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C17B-435F-4C3A-B56D-A91708BC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7F1C-C912-4558-8901-0E1F6A4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A92F-F45F-478F-A751-9D4B9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1B42-7A3F-4189-94A4-80523A5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606B-7BF7-4D39-AC25-D8729B8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5F37-9E4D-40D2-B1E6-71653F5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AEE-815A-4976-990A-0F976858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8544-66B7-45A1-B521-B08BAEF8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17F1-F273-41DD-9FA3-C666FBB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05E9-68F2-4AA1-A0F8-E6C1BBD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235B-349B-4AA8-9F87-30328C6B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F5D7-DD0E-457C-91DE-11C2ACBC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233C-C20B-4C0D-B805-1841D7FF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E851-7987-4201-904F-1E203217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10E0-C345-4151-AFCA-4F52DFD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9910-FAE8-41BE-ADF0-40F3142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E3324-2018-4A13-869A-B1317237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EA41-13BE-4689-AE91-A2DC6E6B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8B73-F116-442A-9B77-6A39A4A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EFB1-24C8-43D1-8440-AEBC30B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EB76-C834-4A4E-8AE0-C260266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81B4-5E84-4B73-AB75-2B27829A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35B6-01A2-4B61-BAD6-C7E4FF83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11C19-258C-4A9B-ACB2-EF33276E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B3BC0-4068-4BA2-BCD3-58DCAAA9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5B982-C8B4-4A8D-8399-56EEC9A4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E46D7-B820-4ED0-88A9-E0FCB15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FC6E3-AA1C-4044-B27D-834202A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EB2-6C5B-430A-8125-F21548F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C3F6-4E96-4A1B-B1CD-10C3F756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22D47-1234-4659-A1B7-3AAE456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918E-0EF8-4B7B-8F67-87E9F1DF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F0EC7-13A7-4369-8E44-D6B086F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8E57E-C09B-4888-B13D-4D59A5C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6D1E-FB6E-4019-8F89-8190B9B1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01D2-731A-4EC4-9F38-A532135A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AB25-A6AA-4712-9066-25413AC0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6D32-4C1E-4E29-8105-36440EF8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C0FE-7442-47FB-AD79-F0E101C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E215-D0C6-499B-BBCD-7AFACF08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32BC-A291-48CD-8C2B-548A1C08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B920-9E79-406C-A4EC-B194418C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48C-BCA1-4487-8DD7-FCD361B9D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2F9-E268-42E5-AB1A-E4DF6EF8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846AA-01DF-4514-8035-B4A64A5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B11-D322-4FE1-8C4F-8752DF3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5E1A-C3E7-4E7B-8E5B-8103BE1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E2E2-F49C-4912-BE8B-8B33813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16EB-3862-4D5F-B607-36096697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1721-9C65-4288-8BB4-ED0616E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A044-7B26-410D-94D2-393BD32CE31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A45E-B1AE-491C-A242-0A21A294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B27C-FCC0-4196-A597-C627C16FB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30F4-7B6E-4F00-A5BF-EE5C7DB6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51696" y="3765737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solicitação de orçamento e gerar projeto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solicita um orçamento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Anotar a solicitação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do cliente todos os dados cadastrais para abrir uma ficha de projeto.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Se faltarem dados, solicita ao cliente que os encaminhe.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Guarda as informações obtidas da solicitação em Projeto.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5E404-30B6-4205-B834-B7E6B155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E1D0CD88-7E71-434A-BB4E-4C6EAC843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6586" y="21535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75527" y="3908350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solicitação de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envia uma autorização de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a autorização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autorização de início de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status do projeto como autorizado para início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Cria uma solicitação de serviço para que se agende com o cliente uma data de início do trabalho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03C73-BC6A-4DDC-9F72-78913216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A4A4B10D-0D2E-409B-BAF7-FAF90EF00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461" y="21619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Enviar agenda disponível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autorização de início de serviço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Combinar com o Cliente uma data para início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uma solicitação de serviço para agendamento de data com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datas disponíveis na Agenda de serviço e notifica 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da solicitação de serviço para aguardando confirmação do cliente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7E78A-4BC5-456D-9BE9-5CD8F56F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22999A76-98A4-408B-8326-80EF7D99D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6094" y="22290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Agendar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confirmação de data foi recebida do Cliente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Atualizar Agenda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do Cliente uma confirmação de data de início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dado em Agenda de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Muda o status da solicitação de serviço para conferida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794A23-DF1F-4FC4-8BC0-AF84FBC1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4589E48C-264D-4077-8A9D-28F9A7751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3342" y="21619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agenda técnica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data foi atualizada em Agenda de serviço com status de conferida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o início da instalação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Vê que existe uma data agendada para início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agenda de serviço para o técnico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Muda o status da agenda para enviada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A05CE-A182-4A20-BAFA-9ECF5D98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C3396B82-769D-479E-A396-E7713500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3636" y="222064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25193" y="3856839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autorização de início de serviço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Recepção autorização de serviço</a:t>
            </a:r>
          </a:p>
          <a:p>
            <a:r>
              <a:rPr lang="pt-BR" sz="1600" b="1" dirty="0"/>
              <a:t>Objetivo:</a:t>
            </a:r>
            <a:r>
              <a:rPr lang="pt-BR" sz="1600" dirty="0"/>
              <a:t> Receber a autorização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há algum projeto com autorização de início de serviço pendente e vencida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Havendo, cobra do cliente uma autorização de início do serviço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data para entrega da autorização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FA08F-E5D1-4BCE-9002-D6E020C0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1145D7B0-A847-4E97-AEF2-2674C6B04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907" y="50393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confirmação de datas disponíveis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Confirmação da data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uma confirmação de data do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há algum projeto com requisição de data de início de serviço pendente e vencida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Havendo, cobra do cliente uma data de início de início do serviço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data para entrega da requisição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FE8CAB-3E9D-4857-9F9C-892B4124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C64EC863-3AD3-45B0-AA18-0CB11E886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9768" y="49806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300694" y="4138951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instalação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instalação foi agendada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Vê que existe uma data agendada para início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agenda de serviço para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Muda o status da solicitação de serviço como enviada para o cliente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50B63-D060-4EA9-BBC1-7919F9E3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219410"/>
            <a:ext cx="5971457" cy="6536626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F5C6F773-3E7A-448F-947B-B596B901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953" y="50393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dúvidas</a:t>
            </a:r>
          </a:p>
          <a:p>
            <a:r>
              <a:rPr lang="pt-BR" sz="1600" b="1" dirty="0"/>
              <a:t>Evento: Um pedido de dados técnicos foi recebido</a:t>
            </a:r>
            <a:endParaRPr lang="pt-BR" sz="1600" dirty="0"/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o pedido de dados técnicos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 pedido de dados técnicos e o armazena.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631D3-2FC8-41A8-8D36-B900C9CE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7" y="532567"/>
            <a:ext cx="4400550" cy="5543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83A67E61-4997-4930-859F-8A8D5584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650" y="36551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Avaliar equipamentos necessários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dados técnicos foi armazenado em Dado técnico para orçamento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informações técnicas necessárias para responder o pedido.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Levanta informações técnicas a partir de Equipamentos e envia para Administração.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F631D3-2FC8-41A8-8D36-B900C9CE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7" y="532567"/>
            <a:ext cx="4400550" cy="554355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83A67E61-4997-4930-859F-8A8D5584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841" y="375508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Designar técnico e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agenda de serviço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Designar um técnico operacional para o serviço.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agenda de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Designa um técnico operacional.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Agenda de técnico do técnico designado.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7BC15-B40F-4E60-8961-1549D847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305483"/>
            <a:ext cx="5145104" cy="6247034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E8DBD196-8F9B-40E4-8C71-5AC8D227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764" y="15663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26529" y="4076130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dados para análise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Pedido de dados técnicos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dados técnicos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dos projetos em análise quais estão com pedidos de dados técnicos pendentes vencidas.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Havendo solicitações vencidas, encaminha a cobrança de dados e atualiza novo prazo para envio das informações.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C9BD7-5D7E-4836-B640-221CC931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DF01B632-3559-455B-8C39-673E5A003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1119" y="12475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1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Instalar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técnico operacional foi designado para um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Instalar e por em operação os equipamentos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a data e local do serviço a ser realizado.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Recolhe os equipamentos necessários ao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Efetua a instalação e inicia a operação do equipamento no Cliente.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7BC15-B40F-4E60-8961-1549D847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305483"/>
            <a:ext cx="5145104" cy="6247034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E8DBD196-8F9B-40E4-8C71-5AC8D227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2597" y="47876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pedido de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status do serviço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um pedido de status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 pedido de status do serviço e armazena o dado em Solicitação de serviço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F46D5-E68B-43D4-A9B5-85F0004B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57" y="857250"/>
            <a:ext cx="3924300" cy="514350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788B84F1-EA5D-47B6-89C2-A08E2F25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704" y="366355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Informar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Solicitação de status de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Informar status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</a:t>
            </a:r>
            <a:r>
              <a:rPr lang="pt-BR" sz="1600" dirty="0" err="1"/>
              <a:t>in-loco</a:t>
            </a:r>
            <a:r>
              <a:rPr lang="pt-BR" sz="1600" dirty="0"/>
              <a:t> o status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Informa a Administração sobre o status.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8F46D5-E68B-43D4-A9B5-85F0004B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57" y="857250"/>
            <a:ext cx="3924300" cy="5143500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788B84F1-EA5D-47B6-89C2-A08E2F25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0788" y="381455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Solicitar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Toda segunda-feira a Administração envia um pedido de status do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Atualizar o status do serviço.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para Técnica um pedido de status do serviço.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00A34-DA46-409E-A89D-43DA7AF1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61" y="140515"/>
            <a:ext cx="3984870" cy="6576970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B4CC8F9A-1905-4719-A050-C74C05659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9592" y="159147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Gerenciar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Recebe o status do serviço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atualizar o status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um status de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em Solicitação de serviço.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52789-6004-4187-8890-E2AF5CCC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61" y="140515"/>
            <a:ext cx="3984870" cy="6576970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DB351054-AD42-4D9A-B5F3-58C89ADDA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109" y="15746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status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não foi informado após um dia útil da sua solicitação.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Cobrar um status de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 pedido de status do serviço está sem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da Técnica o status do pedido.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64EC4-C33C-4DF5-A0AE-1DDDF1FB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61" y="140515"/>
            <a:ext cx="3984870" cy="6576970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9014B54F-59A3-41D9-BBB1-0096889CB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7625" y="23884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33582" y="4478801"/>
            <a:ext cx="548836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conclusão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foi atualizado como concluído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Solicitar a desinstalação do equipamento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um serviço com status de concluído.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uma solicitação de desinstalação à Técnica.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A8475-FB4C-4FB6-9BD3-47BB3BD9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61" y="140515"/>
            <a:ext cx="3984870" cy="6576970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91C00DD3-8BC3-49D3-B89F-D90A3397F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6388" y="483801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Atualizar status do serviço</a:t>
            </a:r>
          </a:p>
          <a:p>
            <a:r>
              <a:rPr lang="pt-BR" sz="1600" b="1" dirty="0"/>
              <a:t>Evento: Uma solicitação de desinstalação foi recebida</a:t>
            </a:r>
            <a:endParaRPr lang="pt-BR" sz="1600" dirty="0"/>
          </a:p>
          <a:p>
            <a:r>
              <a:rPr lang="pt-BR" sz="1600" b="1" dirty="0"/>
              <a:t>Objetivo: </a:t>
            </a:r>
            <a:r>
              <a:rPr lang="pt-BR" sz="1600" dirty="0"/>
              <a:t>Receber a solicitação e atualizar o status do serviço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solicitação de desinstalação.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de status em Solicitação de serviço.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" y="834704"/>
            <a:ext cx="5939775" cy="547084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E18FA79-448A-4F05-A4F2-B30E71A0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273" y="284714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Desinstalar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foi atualizado para desinstalação.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Desinstalar os equipamentos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 serviço foi atualizado com status de desinstalação.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Para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Desinstala os equipamentos e atualiza o estado dos mesmos em Equipamento.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do serviço para desinstalado.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" y="834704"/>
            <a:ext cx="5939775" cy="547084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E18FA79-448A-4F05-A4F2-B30E71A0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0029" y="27213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 equipamentos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status de serviço foi atualizado como desinstalado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Verificar integridade dos equipamentos após operação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 serviço foi atualizado como desinstalado.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Cria um relatório com o estado de cada equipamento utilizado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relatório de desinstalação para Administração.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279EA-D814-4B54-B81B-3F232DD2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" y="834704"/>
            <a:ext cx="5939775" cy="547084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E18FA79-448A-4F05-A4F2-B30E71A0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5688" y="579469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60085" y="3295953"/>
            <a:ext cx="5488367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Avaliar solicitação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Promover a viabilidade da solicitação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Lê o </a:t>
            </a:r>
            <a:r>
              <a:rPr lang="en-US" sz="1600" dirty="0" err="1"/>
              <a:t>projeto</a:t>
            </a:r>
            <a:r>
              <a:rPr lang="en-US" sz="1600" dirty="0"/>
              <a:t> e </a:t>
            </a:r>
            <a:r>
              <a:rPr lang="en-US" sz="1600" dirty="0" err="1"/>
              <a:t>identificar</a:t>
            </a:r>
            <a:r>
              <a:rPr lang="en-US" sz="1600" dirty="0"/>
              <a:t> se </a:t>
            </a:r>
            <a:r>
              <a:rPr lang="en-US" sz="1600" dirty="0" err="1"/>
              <a:t>há</a:t>
            </a:r>
            <a:r>
              <a:rPr lang="en-US" sz="1600" dirty="0"/>
              <a:t> </a:t>
            </a:r>
            <a:r>
              <a:rPr lang="en-US" sz="1600" dirty="0" err="1"/>
              <a:t>dúvidas</a:t>
            </a:r>
            <a:r>
              <a:rPr lang="en-US" sz="1600" dirty="0"/>
              <a:t> </a:t>
            </a:r>
            <a:r>
              <a:rPr lang="en-US" sz="1600" dirty="0" err="1"/>
              <a:t>técnicas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Havendo</a:t>
            </a:r>
            <a:r>
              <a:rPr lang="en-US" sz="1600" dirty="0"/>
              <a:t> </a:t>
            </a:r>
            <a:r>
              <a:rPr lang="en-US" sz="1600" dirty="0" err="1"/>
              <a:t>dúvidas</a:t>
            </a:r>
            <a:r>
              <a:rPr lang="en-US" sz="1600" dirty="0"/>
              <a:t> </a:t>
            </a:r>
            <a:r>
              <a:rPr lang="en-US" sz="1600" dirty="0" err="1"/>
              <a:t>técnicas</a:t>
            </a:r>
            <a:r>
              <a:rPr lang="en-US" sz="1600" dirty="0"/>
              <a:t> </a:t>
            </a:r>
            <a:r>
              <a:rPr lang="en-US" sz="1600" dirty="0" err="1"/>
              <a:t>verifica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Resultado</a:t>
            </a:r>
            <a:r>
              <a:rPr lang="en-US" sz="1600" dirty="0"/>
              <a:t> da </a:t>
            </a:r>
            <a:r>
              <a:rPr lang="en-US" sz="1600" dirty="0" err="1"/>
              <a:t>análise</a:t>
            </a:r>
            <a:r>
              <a:rPr lang="en-US" sz="1600" dirty="0"/>
              <a:t> se </a:t>
            </a:r>
            <a:r>
              <a:rPr lang="en-US" sz="1600" dirty="0" err="1"/>
              <a:t>já</a:t>
            </a:r>
            <a:r>
              <a:rPr lang="en-US" sz="1600" dirty="0"/>
              <a:t> </a:t>
            </a:r>
            <a:r>
              <a:rPr lang="en-US" sz="1600" dirty="0" err="1"/>
              <a:t>há</a:t>
            </a:r>
            <a:r>
              <a:rPr lang="en-US" sz="1600" dirty="0"/>
              <a:t> dados </a:t>
            </a:r>
            <a:r>
              <a:rPr lang="en-US" sz="1600" dirty="0" err="1"/>
              <a:t>compatíveis</a:t>
            </a:r>
            <a:r>
              <a:rPr lang="en-US" sz="16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havendo</a:t>
            </a:r>
            <a:r>
              <a:rPr lang="en-US" sz="1600" dirty="0"/>
              <a:t> dados </a:t>
            </a:r>
            <a:r>
              <a:rPr lang="en-US" sz="1600" dirty="0" err="1"/>
              <a:t>compatíveis</a:t>
            </a:r>
            <a:r>
              <a:rPr lang="en-US" sz="1600" dirty="0"/>
              <a:t>, </a:t>
            </a:r>
            <a:r>
              <a:rPr lang="en-US" sz="1600" dirty="0" err="1"/>
              <a:t>pede</a:t>
            </a:r>
            <a:r>
              <a:rPr lang="en-US" sz="1600" dirty="0"/>
              <a:t> dados </a:t>
            </a:r>
            <a:r>
              <a:rPr lang="en-US" sz="1600" dirty="0" err="1"/>
              <a:t>técnicos</a:t>
            </a:r>
            <a:r>
              <a:rPr lang="en-US" sz="1600" dirty="0"/>
              <a:t> e de </a:t>
            </a:r>
            <a:r>
              <a:rPr lang="en-US" sz="1600" dirty="0" err="1"/>
              <a:t>custo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havendo</a:t>
            </a:r>
            <a:r>
              <a:rPr lang="en-US" sz="1600" dirty="0"/>
              <a:t> </a:t>
            </a:r>
            <a:r>
              <a:rPr lang="en-US" sz="1600" dirty="0" err="1"/>
              <a:t>dúvidas</a:t>
            </a:r>
            <a:r>
              <a:rPr lang="en-US" sz="1600" dirty="0"/>
              <a:t>, </a:t>
            </a:r>
            <a:r>
              <a:rPr lang="en-US" sz="1600" dirty="0" err="1"/>
              <a:t>atualiza</a:t>
            </a:r>
            <a:r>
              <a:rPr lang="en-US" sz="1600" dirty="0"/>
              <a:t> o status do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liberado</a:t>
            </a:r>
            <a:r>
              <a:rPr lang="en-US" sz="1600" dirty="0"/>
              <a:t> para </a:t>
            </a:r>
            <a:r>
              <a:rPr lang="en-US" sz="1600" dirty="0" err="1"/>
              <a:t>confecção</a:t>
            </a:r>
            <a:r>
              <a:rPr lang="en-US" sz="1600" dirty="0"/>
              <a:t> de </a:t>
            </a:r>
            <a:r>
              <a:rPr lang="en-US" sz="1600" dirty="0" err="1"/>
              <a:t>orçamento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4FE1E-9225-4ABD-AA11-89C32902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83E6CAAD-8E4E-4569-9338-5E3F7018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337" y="128946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08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Verificar conclusão de desinstalação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relatório de desinstalação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o relatório de desinstalação.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 relatório de desinstalação.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 a informação em Solicitação de serviço.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873F6-41E4-40D0-BE17-6955454E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35" y="127661"/>
            <a:ext cx="3164787" cy="6602677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394DB3CA-7E52-41B4-AEA2-643556ECF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828" y="23464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Elaborar certificado de descontaminação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relatório de desinstalação foi armazenado em Solicitação de serviço.</a:t>
            </a:r>
          </a:p>
          <a:p>
            <a:r>
              <a:rPr lang="pt-BR" sz="1600" b="1" dirty="0"/>
              <a:t>Objetivo: Notificar o cliente sobre a conclusão do serviço.</a:t>
            </a:r>
            <a:endParaRPr lang="pt-BR" sz="1600" dirty="0"/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 relatório de desinstalação foi armazenado.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Elabora um documento de certificação de descontaminação.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 certificado para o cliente.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1802A-B7BE-4129-98F8-4C07A5DD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35" y="127661"/>
            <a:ext cx="3164787" cy="6602677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71FEE796-E8A2-4D21-937C-C7E6AE681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8506" y="42675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reclamações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reclamação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reclamações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reclamação.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 em Reclamação.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DE4F0-19BB-4AC6-B877-987BA6E6276A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2513E-6211-41DA-B55A-900B5EBD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9" y="129953"/>
            <a:ext cx="5774252" cy="6598094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DD24A256-6671-4C50-8666-6A4AF4C39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518" y="24471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35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Levantar informações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reclamação foi armazenada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dados técnicos sobre a reclamação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uma reclamação foi armazenada.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Obtém os dados da reclamação.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Solicita a Técnica todos os dados técnicos necessários para a análise.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4708-4F26-4D48-B75F-0552D47F5852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6D195-8175-400C-BEE4-26420A68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9" y="129953"/>
            <a:ext cx="5774252" cy="6598094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33A5D97C-6357-4F7C-8355-C5C68F4A2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093" y="17239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6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Encontrar solução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Dados técnicos sobre uma reclamação são recebidos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Identificar uma solução para a reclamação feita pelo Cliente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os dados técnicos solicitados.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Analisa o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uma solução para a reclamação.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Cria uma solicitação de serviço para implementar a solução.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86238-701B-4EC7-A75C-7455E578E9AD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A2F9D6-5430-4B38-B95A-9B1F0FFF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9" y="129953"/>
            <a:ext cx="5774252" cy="6598094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AF13511E-35BF-4753-83B9-CE7C2A4B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164" y="20783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57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dados técnicos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Dados técnicos recebidos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Cobrar a área técnica um pedido de dados não respondido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que um pedido de dados feito a Técnica está a mais de um dia útil sem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Cobra os dados da Técnica.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27300-FE28-4ED6-ACE2-161AD6E8A54B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7D86E-7EBD-429D-AFA4-5D29C73C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9" y="129953"/>
            <a:ext cx="5774252" cy="6598094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BAC62A78-5D47-49B2-93A6-8B6C27EC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1023" y="245553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85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Implementar solução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de serviço foi atualizada com status de implementar solução.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Implementar a solução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uma solicitação de trabalho foi atualizada com status de implementar 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Implementa a solução informada para resolver a reclamação feita pelo Cliente.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1ECE5-6729-40FD-8068-D6B2234B71D0}"/>
              </a:ext>
            </a:extLst>
          </p:cNvPr>
          <p:cNvSpPr/>
          <p:nvPr/>
        </p:nvSpPr>
        <p:spPr>
          <a:xfrm>
            <a:off x="2860688" y="2181138"/>
            <a:ext cx="192863" cy="125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3AEEF-3AB0-4754-A2C0-AC2ED968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9" y="129953"/>
            <a:ext cx="5774252" cy="6598094"/>
          </a:xfrm>
          <a:prstGeom prst="rect">
            <a:avLst/>
          </a:prstGeom>
        </p:spPr>
      </p:pic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29307988-16EC-4B5E-98E1-2AE45F406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4951" y="498901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dúvidas técnicas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dados técnicos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um pedido.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Receber o pedido de dados técnicos.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Armazenar em Dado técnico.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35CBA-4250-4D24-B18B-58630E28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2" y="1051679"/>
            <a:ext cx="3829050" cy="450532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C9D96CE4-CEF1-4F5B-86BC-A09BE157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753" y="352932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2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Avaliar equipamentos envolvidos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 pedido de dados técnicos foi armazenado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Fornecer dados solicitados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Avalia pedido recebido.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todos os equipamentos envolvidos na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estado de cada equipamento.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Envia os dados técnicos à Administração.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35CBA-4250-4D24-B18B-58630E28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2" y="1051679"/>
            <a:ext cx="3829050" cy="4505325"/>
          </a:xfrm>
          <a:prstGeom prst="rect">
            <a:avLst/>
          </a:prstGeom>
        </p:spPr>
      </p:pic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C9D96CE4-CEF1-4F5B-86BC-A09BE157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5228" y="35796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8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tarefas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Implementação e solução foi recebida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e armazenar a implementação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a implementação de solução.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informação em Solicitação de serviço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42DF8-8108-4807-BDED-A0FBE923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86" y="200126"/>
            <a:ext cx="1597869" cy="6457748"/>
          </a:xfrm>
          <a:prstGeom prst="rect">
            <a:avLst/>
          </a:prstGeom>
        </p:spPr>
      </p:pic>
      <p:pic>
        <p:nvPicPr>
          <p:cNvPr id="6" name="Graphic 5" descr="Target">
            <a:extLst>
              <a:ext uri="{FF2B5EF4-FFF2-40B4-BE49-F238E27FC236}">
                <a16:creationId xmlns:a16="http://schemas.microsoft.com/office/drawing/2014/main" id="{55E31E5C-B388-42D7-8B44-C30D9A45A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093" y="24387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68473" y="4285854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Guardar resposta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Recebimento de dados técnicos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Armazenar dados técnicos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relatório técnico e de 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Armazena dados técnicos no repositório de Resultado da análise.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986CB-ECAF-4D78-98BB-CAA59D8B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CDB8A9DB-F96C-4DE8-97D0-A70549AF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6316" y="13062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3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250360" y="3304342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Executar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implementação e solução foi armazenada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Implementar solução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Técnico operacional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 que uma implementação de solução foi armazenada.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Executa as ações descritas na implementação.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0169E-1543-4B17-961C-EEADA956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86" y="200126"/>
            <a:ext cx="1597869" cy="6457748"/>
          </a:xfrm>
          <a:prstGeom prst="rect">
            <a:avLst/>
          </a:prstGeom>
        </p:spPr>
      </p:pic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CB34D63E-4C09-473F-8D92-D1253C98F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093" y="504773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78960" y="2842948"/>
            <a:ext cx="5488367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Confeccionar orçamento e cobrança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Uma solicitação de orçamento foi atualizada com status de </a:t>
            </a:r>
            <a:r>
              <a:rPr lang="en-US" sz="1600" dirty="0" err="1"/>
              <a:t>liberado</a:t>
            </a:r>
            <a:r>
              <a:rPr lang="en-US" sz="1600" dirty="0"/>
              <a:t> para </a:t>
            </a:r>
            <a:r>
              <a:rPr lang="en-US" sz="1600" dirty="0" err="1"/>
              <a:t>confecção</a:t>
            </a:r>
            <a:r>
              <a:rPr lang="en-US" sz="1600" dirty="0"/>
              <a:t> de </a:t>
            </a:r>
            <a:r>
              <a:rPr lang="en-US" sz="1600" dirty="0" err="1"/>
              <a:t>orçamento</a:t>
            </a:r>
            <a:endParaRPr lang="en-US" sz="1600" dirty="0"/>
          </a:p>
          <a:p>
            <a:r>
              <a:rPr lang="pt-BR" sz="1600" b="1" dirty="0"/>
              <a:t>Objetivo: </a:t>
            </a:r>
            <a:r>
              <a:rPr lang="pt-BR" sz="1600" dirty="0"/>
              <a:t>Confeccionar um orçamento e enviar para o Cliente com a devida cobrança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um projeto tem o status </a:t>
            </a:r>
            <a:r>
              <a:rPr lang="en-US" sz="1600" dirty="0" err="1"/>
              <a:t>liberado</a:t>
            </a:r>
            <a:r>
              <a:rPr lang="en-US" sz="1600" dirty="0"/>
              <a:t> para </a:t>
            </a:r>
            <a:r>
              <a:rPr lang="en-US" sz="1600" dirty="0" err="1"/>
              <a:t>confecção</a:t>
            </a:r>
            <a:r>
              <a:rPr lang="en-US" sz="1600" dirty="0"/>
              <a:t> de </a:t>
            </a:r>
            <a:r>
              <a:rPr lang="en-US" sz="1600" dirty="0" err="1"/>
              <a:t>orçamento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Havendo</a:t>
            </a:r>
            <a:r>
              <a:rPr lang="en-US" sz="1600" dirty="0"/>
              <a:t>, </a:t>
            </a:r>
            <a:r>
              <a:rPr lang="en-US" sz="1600" dirty="0" err="1"/>
              <a:t>formaliza</a:t>
            </a:r>
            <a:r>
              <a:rPr lang="en-US" sz="1600" dirty="0"/>
              <a:t> o </a:t>
            </a:r>
            <a:r>
              <a:rPr lang="en-US" sz="1600" dirty="0" err="1"/>
              <a:t>orçamento</a:t>
            </a:r>
            <a:r>
              <a:rPr lang="en-US" sz="1600" dirty="0"/>
              <a:t> e a </a:t>
            </a:r>
            <a:r>
              <a:rPr lang="en-US" sz="1600" dirty="0" err="1"/>
              <a:t>totalização</a:t>
            </a:r>
            <a:r>
              <a:rPr lang="en-US" sz="1600" dirty="0"/>
              <a:t> dos custos do </a:t>
            </a:r>
            <a:r>
              <a:rPr lang="en-US" sz="1600" dirty="0" err="1"/>
              <a:t>serviço</a:t>
            </a:r>
            <a:r>
              <a:rPr lang="en-US" sz="1600" dirty="0"/>
              <a:t> a ser </a:t>
            </a:r>
            <a:r>
              <a:rPr lang="en-US" sz="1600" dirty="0" err="1"/>
              <a:t>desenvolvido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Envia</a:t>
            </a:r>
            <a:r>
              <a:rPr lang="en-US" sz="1600" dirty="0"/>
              <a:t> o </a:t>
            </a:r>
            <a:r>
              <a:rPr lang="en-US" sz="1600" dirty="0" err="1"/>
              <a:t>orçamento</a:t>
            </a:r>
            <a:r>
              <a:rPr lang="en-US" sz="1600" dirty="0"/>
              <a:t> </a:t>
            </a:r>
            <a:r>
              <a:rPr lang="en-US" sz="1600" dirty="0" err="1"/>
              <a:t>formalizado</a:t>
            </a:r>
            <a:r>
              <a:rPr lang="en-US" sz="1600" dirty="0"/>
              <a:t> com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devida</a:t>
            </a:r>
            <a:r>
              <a:rPr lang="en-US" sz="1600" dirty="0"/>
              <a:t> </a:t>
            </a:r>
            <a:r>
              <a:rPr lang="en-US" sz="1600" dirty="0" err="1"/>
              <a:t>cobrança</a:t>
            </a:r>
            <a:r>
              <a:rPr lang="en-US" sz="1600" dirty="0"/>
              <a:t> para o </a:t>
            </a:r>
            <a:r>
              <a:rPr lang="en-US" sz="1600" dirty="0" err="1"/>
              <a:t>cliente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Atualiza</a:t>
            </a:r>
            <a:r>
              <a:rPr lang="en-US" sz="1600" dirty="0"/>
              <a:t> o status do </a:t>
            </a:r>
            <a:r>
              <a:rPr lang="en-US" sz="1600" dirty="0" err="1"/>
              <a:t>projeto</a:t>
            </a:r>
            <a:r>
              <a:rPr lang="en-US" sz="1600" dirty="0"/>
              <a:t> para </a:t>
            </a:r>
            <a:r>
              <a:rPr lang="en-US" sz="1600" dirty="0" err="1"/>
              <a:t>aguardando</a:t>
            </a:r>
            <a:r>
              <a:rPr lang="en-US" sz="1600" dirty="0"/>
              <a:t> </a:t>
            </a:r>
            <a:r>
              <a:rPr lang="en-US" sz="1600" dirty="0" err="1"/>
              <a:t>pagamento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C0314-A5CD-4C43-B9E9-A3B551BC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1A3E8736-4FBD-4095-8C79-3F6B7799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673" y="396555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26529" y="4001931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Receber pagamento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Orçamento e cobrança foram enviados ao cliente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Receber o pagamento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o comprovante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o pagamento é compatível com a cobrança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Caso sim, atualiza status do projeto como pago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Caso não, atualiza o status do projeto como com resquícios a cobrar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1F8B23-71C4-49F1-BFB3-B5E59D38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2803C2AB-48FA-4AC6-8059-16473133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0260" y="41067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26529" y="4319410"/>
            <a:ext cx="548836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Solicitar autorização do início do serviço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Pagamento do serviço foi recebido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autorização do Cliente para iniciar a instalação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há um projeto com status como pago e sem autorização para início do serviço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Havendo, envia um pedido de autorização para início do processo de agendamento do serviço.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D3CDC-C6E6-4A71-AED5-39E342DF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9DFE1BEB-5132-40CB-A08F-B1C6688B1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823" y="402427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9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01361" y="4066224"/>
            <a:ext cx="548836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Cobrar solicitação de pagamento</a:t>
            </a:r>
          </a:p>
          <a:p>
            <a:r>
              <a:rPr lang="pt-BR" sz="1600" b="1" dirty="0"/>
              <a:t>Não-Evento: </a:t>
            </a:r>
            <a:r>
              <a:rPr lang="pt-BR" sz="1600" dirty="0"/>
              <a:t>Receber pagamento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Obter o pagamento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Verifica se existe um projeto com status aguardando pagamento e vencida ou com resquícios a cobrar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Havendo, confecciona uma nova cobrança e a envia ao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a data de vencimento da cobrança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1C085-62BD-4444-BB04-246AF680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A94D1258-3521-435F-9016-FA11A089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671" y="40662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A030B-4996-422B-BB32-E516E9BD39DB}"/>
              </a:ext>
            </a:extLst>
          </p:cNvPr>
          <p:cNvSpPr txBox="1"/>
          <p:nvPr/>
        </p:nvSpPr>
        <p:spPr>
          <a:xfrm>
            <a:off x="6409751" y="4397589"/>
            <a:ext cx="5488367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Cancelar solicitação de orçamento</a:t>
            </a:r>
          </a:p>
          <a:p>
            <a:r>
              <a:rPr lang="pt-BR" sz="1600" b="1" dirty="0"/>
              <a:t>Evento: </a:t>
            </a:r>
            <a:r>
              <a:rPr lang="pt-BR" sz="1600" dirty="0"/>
              <a:t>Cliente solicita cancelamento</a:t>
            </a:r>
          </a:p>
          <a:p>
            <a:r>
              <a:rPr lang="pt-BR" sz="1600" b="1" dirty="0"/>
              <a:t>Objetivo: </a:t>
            </a:r>
            <a:r>
              <a:rPr lang="pt-BR" sz="1600" dirty="0"/>
              <a:t>Interromper processo de solicitação</a:t>
            </a:r>
          </a:p>
          <a:p>
            <a:r>
              <a:rPr lang="pt-BR" sz="1600" b="1" dirty="0"/>
              <a:t>Trabalhadores envolvidos: </a:t>
            </a:r>
            <a:r>
              <a:rPr lang="pt-BR" sz="1600" dirty="0"/>
              <a:t>Administrador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do cliente uma solicitação de cancelamento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Atualiza o status do projeto como cancelado, paralisando todo o processo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8DF75-CF0E-4386-AF1A-607E201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12499"/>
            <a:ext cx="6124793" cy="6633002"/>
          </a:xfrm>
          <a:prstGeom prst="rect">
            <a:avLst/>
          </a:prstGeom>
        </p:spPr>
      </p:pic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1F89AEB1-5857-4532-810B-A009526D7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9746" y="394038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1954</Words>
  <Application>Microsoft Office PowerPoint</Application>
  <PresentationFormat>Widescreen</PresentationFormat>
  <Paragraphs>302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Willians Pavelski</dc:creator>
  <cp:lastModifiedBy>Willians Pavelski</cp:lastModifiedBy>
  <cp:revision>42</cp:revision>
  <dcterms:created xsi:type="dcterms:W3CDTF">2020-04-30T16:28:32Z</dcterms:created>
  <dcterms:modified xsi:type="dcterms:W3CDTF">2020-05-09T20:19:55Z</dcterms:modified>
</cp:coreProperties>
</file>