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7" r:id="rId11"/>
    <p:sldId id="275" r:id="rId12"/>
    <p:sldId id="276" r:id="rId13"/>
    <p:sldId id="277" r:id="rId14"/>
    <p:sldId id="278" r:id="rId15"/>
    <p:sldId id="279" r:id="rId16"/>
    <p:sldId id="280" r:id="rId17"/>
    <p:sldId id="260" r:id="rId18"/>
    <p:sldId id="281" r:id="rId19"/>
    <p:sldId id="259" r:id="rId20"/>
    <p:sldId id="282" r:id="rId21"/>
    <p:sldId id="258" r:id="rId22"/>
    <p:sldId id="283" r:id="rId23"/>
    <p:sldId id="261" r:id="rId24"/>
    <p:sldId id="284" r:id="rId25"/>
    <p:sldId id="285" r:id="rId26"/>
    <p:sldId id="286" r:id="rId27"/>
    <p:sldId id="262" r:id="rId28"/>
    <p:sldId id="287" r:id="rId29"/>
    <p:sldId id="288" r:id="rId30"/>
    <p:sldId id="263" r:id="rId31"/>
    <p:sldId id="289" r:id="rId32"/>
    <p:sldId id="264" r:id="rId33"/>
    <p:sldId id="290" r:id="rId34"/>
    <p:sldId id="291" r:id="rId35"/>
    <p:sldId id="292" r:id="rId36"/>
    <p:sldId id="293" r:id="rId37"/>
    <p:sldId id="265" r:id="rId38"/>
    <p:sldId id="294" r:id="rId39"/>
    <p:sldId id="266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BFA6-37DB-43E4-BDE1-0FFC6309F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96A0D-99ED-46A2-AA67-2345E3E71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54F7-FAB3-4F14-8B2D-DB297217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EC5B-30FA-4AD4-981F-D8E2B9F1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E80A-9A58-46FF-AFAE-96745552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3BD7-B707-4B7A-8A43-60C38913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7CFF-255F-40D8-8B8F-1D35A295E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326D-3AB2-479D-A719-A46818A9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F967-FD40-452E-B503-562907CE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DB9F-D0CD-4748-A281-5CA6D7B6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1BC88-2F37-4A75-997E-899CA3CAE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DC17B-435F-4C3A-B56D-A91708BCE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7F1C-C912-4558-8901-0E1F6A4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A92F-F45F-478F-A751-9D4B977F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1B42-7A3F-4189-94A4-80523A5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7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606B-7BF7-4D39-AC25-D8729B8A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5F37-9E4D-40D2-B1E6-71653F5A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5AEE-815A-4976-990A-0F976858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8544-66B7-45A1-B521-B08BAEF8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17F1-F273-41DD-9FA3-C666FBB3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05E9-68F2-4AA1-A0F8-E6C1BBDF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235B-349B-4AA8-9F87-30328C6B9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AF5D7-DD0E-457C-91DE-11C2ACBC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A233C-C20B-4C0D-B805-1841D7FF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E851-7987-4201-904F-1E203217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10E0-C345-4151-AFCA-4F52DFDC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9910-FAE8-41BE-ADF0-40F314241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E3324-2018-4A13-869A-B13172379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7EA41-13BE-4689-AE91-A2DC6E6B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A8B73-F116-442A-9B77-6A39A4A6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9EFB1-24C8-43D1-8440-AEBC30B4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EB76-C834-4A4E-8AE0-C260266E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281B4-5E84-4B73-AB75-2B27829A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635B6-01A2-4B61-BAD6-C7E4FF83E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11C19-258C-4A9B-ACB2-EF33276E3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B3BC0-4068-4BA2-BCD3-58DCAAA96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5B982-C8B4-4A8D-8399-56EEC9A4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E46D7-B820-4ED0-88A9-E0FCB15B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FC6E3-AA1C-4044-B27D-834202AC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CEB2-6C5B-430A-8125-F21548F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DC3F6-4E96-4A1B-B1CD-10C3F756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22D47-1234-4659-A1B7-3AAE4569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C918E-0EF8-4B7B-8F67-87E9F1DF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F0EC7-13A7-4369-8E44-D6B086F8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8E57E-C09B-4888-B13D-4D59A5C5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6D1E-FB6E-4019-8F89-8190B9B1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01D2-731A-4EC4-9F38-A532135A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AB25-A6AA-4712-9066-25413AC0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E6D32-4C1E-4E29-8105-36440EF8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8C0FE-7442-47FB-AD79-F0E101C5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E215-D0C6-499B-BBCD-7AFACF08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032BC-A291-48CD-8C2B-548A1C08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B920-9E79-406C-A4EC-B194418C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2748C-BCA1-4487-8DD7-FCD361B9D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092F9-E268-42E5-AB1A-E4DF6EF8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846AA-01DF-4514-8035-B4A64A58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EB11-D322-4FE1-8C4F-8752DF36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5E1A-C3E7-4E7B-8E5B-8103BE13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9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E2E2-F49C-4912-BE8B-8B338135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916EB-3862-4D5F-B607-360966976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1721-9C65-4288-8BB4-ED0616E4F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2A45E-B1AE-491C-A242-0A21A2940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DB27C-FCC0-4196-A597-C627C16FB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6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solicitação de orçamento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Cliente solicita um orçamento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Anotar a solicitação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Obtém do cliente todos os dados necessários para a análise do orçamento estão presentes no pedido.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Guarda a informação da solicitação em Orçamento.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83565-E569-485B-ADAF-C32B0F35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1" y="682750"/>
            <a:ext cx="5905419" cy="5709659"/>
          </a:xfrm>
          <a:prstGeom prst="rect">
            <a:avLst/>
          </a:prstGeom>
        </p:spPr>
      </p:pic>
      <p:pic>
        <p:nvPicPr>
          <p:cNvPr id="6" name="Graphic 5" descr="Target">
            <a:extLst>
              <a:ext uri="{FF2B5EF4-FFF2-40B4-BE49-F238E27FC236}">
                <a16:creationId xmlns:a16="http://schemas.microsoft.com/office/drawing/2014/main" id="{53AD6DDA-DBBE-4300-AA63-37D49C606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1085" y="250587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6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solicitação de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Cliente envia uma autorização de serviço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e armazenar a autorização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a autorização de serviço e armazena em Orçamento.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60745-F8FB-4A81-9F0D-158FC71D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4" y="231745"/>
            <a:ext cx="5992066" cy="6277063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59866C13-B4C5-4CE0-894B-9FE127BF9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017" y="2187089"/>
            <a:ext cx="457200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D97877-0EBD-4C5C-BA73-C3E04677E975}"/>
              </a:ext>
            </a:extLst>
          </p:cNvPr>
          <p:cNvSpPr/>
          <p:nvPr/>
        </p:nvSpPr>
        <p:spPr>
          <a:xfrm>
            <a:off x="369094" y="1905546"/>
            <a:ext cx="854455" cy="22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694C4-0F69-4701-BBB4-E319499A3247}"/>
              </a:ext>
            </a:extLst>
          </p:cNvPr>
          <p:cNvSpPr txBox="1"/>
          <p:nvPr/>
        </p:nvSpPr>
        <p:spPr>
          <a:xfrm>
            <a:off x="246028" y="1858686"/>
            <a:ext cx="110058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" dirty="0">
                <a:latin typeface="Hel"/>
              </a:rPr>
              <a:t>Receber autorização</a:t>
            </a:r>
          </a:p>
          <a:p>
            <a:pPr algn="ctr"/>
            <a:r>
              <a:rPr lang="pt-BR" sz="780" dirty="0">
                <a:latin typeface="Hel"/>
              </a:rPr>
              <a:t>de serviço</a:t>
            </a:r>
            <a:endParaRPr lang="en-US" sz="78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42775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Enviar agenda disponível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autorização de início de serviço foi recebida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Combinar com o Cliente uma data para início do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Obtém datas disponíveis na Agenda de serviço e notifica o Cliente.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60745-F8FB-4A81-9F0D-158FC71D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4" y="231745"/>
            <a:ext cx="5992066" cy="6277063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3A6F7844-8828-439E-862F-B15CE7D54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8649" y="1465636"/>
            <a:ext cx="457200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00493E-63AD-4C92-B8EF-A3831634F643}"/>
              </a:ext>
            </a:extLst>
          </p:cNvPr>
          <p:cNvSpPr/>
          <p:nvPr/>
        </p:nvSpPr>
        <p:spPr>
          <a:xfrm>
            <a:off x="369094" y="1905546"/>
            <a:ext cx="854455" cy="22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DC2AB-6F6C-4C39-8809-91BBB32A3769}"/>
              </a:ext>
            </a:extLst>
          </p:cNvPr>
          <p:cNvSpPr txBox="1"/>
          <p:nvPr/>
        </p:nvSpPr>
        <p:spPr>
          <a:xfrm>
            <a:off x="246028" y="1858686"/>
            <a:ext cx="110058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" dirty="0">
                <a:latin typeface="Hel"/>
              </a:rPr>
              <a:t>Receber autorização</a:t>
            </a:r>
          </a:p>
          <a:p>
            <a:pPr algn="ctr"/>
            <a:r>
              <a:rPr lang="pt-BR" sz="780" dirty="0">
                <a:latin typeface="Hel"/>
              </a:rPr>
              <a:t>de serviço</a:t>
            </a:r>
            <a:endParaRPr lang="en-US" sz="78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9920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Agendar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confirmação de data foi recebida do Cliente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Atualizar Agenda de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do Cliente uma confirmação de data e atualiza o dado em Agenda de serviço.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60745-F8FB-4A81-9F0D-158FC71D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4" y="231745"/>
            <a:ext cx="5992066" cy="6277063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90B07BE9-4B7E-4020-A1E8-6014291BC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7999" y="1864113"/>
            <a:ext cx="457200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0C5992-6635-4942-AD47-05F1DD9D580A}"/>
              </a:ext>
            </a:extLst>
          </p:cNvPr>
          <p:cNvSpPr/>
          <p:nvPr/>
        </p:nvSpPr>
        <p:spPr>
          <a:xfrm>
            <a:off x="369094" y="1905546"/>
            <a:ext cx="854455" cy="22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101DE-E6AE-4FD8-9C81-7ED7A3933E00}"/>
              </a:ext>
            </a:extLst>
          </p:cNvPr>
          <p:cNvSpPr txBox="1"/>
          <p:nvPr/>
        </p:nvSpPr>
        <p:spPr>
          <a:xfrm>
            <a:off x="246028" y="1858686"/>
            <a:ext cx="110058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" dirty="0">
                <a:latin typeface="Hel"/>
              </a:rPr>
              <a:t>Receber autorização</a:t>
            </a:r>
          </a:p>
          <a:p>
            <a:pPr algn="ctr"/>
            <a:r>
              <a:rPr lang="pt-BR" sz="780" dirty="0">
                <a:latin typeface="Hel"/>
              </a:rPr>
              <a:t>de serviço</a:t>
            </a:r>
            <a:endParaRPr lang="en-US" sz="78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28023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Informar agenda técnica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data foi atualizada em Agenda de serviço com status de iniciar instalação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Informar o início da instalação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Obtém a data da instalação em Agenda de serviço e notifica a Técnica.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60745-F8FB-4A81-9F0D-158FC71D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4" y="231745"/>
            <a:ext cx="5992066" cy="6277063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2637DD00-A805-41BF-A4B3-2B803E31E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6190" y="2276931"/>
            <a:ext cx="457200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8BC0EE-792B-4C7D-9D16-0052B63F78C6}"/>
              </a:ext>
            </a:extLst>
          </p:cNvPr>
          <p:cNvSpPr/>
          <p:nvPr/>
        </p:nvSpPr>
        <p:spPr>
          <a:xfrm>
            <a:off x="369094" y="1905546"/>
            <a:ext cx="854455" cy="22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4584B-1536-440E-A672-75B6C884EC3E}"/>
              </a:ext>
            </a:extLst>
          </p:cNvPr>
          <p:cNvSpPr txBox="1"/>
          <p:nvPr/>
        </p:nvSpPr>
        <p:spPr>
          <a:xfrm>
            <a:off x="246028" y="1858686"/>
            <a:ext cx="110058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" dirty="0">
                <a:latin typeface="Hel"/>
              </a:rPr>
              <a:t>Receber autorização</a:t>
            </a:r>
          </a:p>
          <a:p>
            <a:pPr algn="ctr"/>
            <a:r>
              <a:rPr lang="pt-BR" sz="780" dirty="0">
                <a:latin typeface="Hel"/>
              </a:rPr>
              <a:t>de serviço</a:t>
            </a:r>
            <a:endParaRPr lang="en-US" sz="78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422788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Cobrar autorização de início de serviço</a:t>
            </a:r>
          </a:p>
          <a:p>
            <a:r>
              <a:rPr lang="pt-BR" sz="1600" b="1" dirty="0"/>
              <a:t>Não-Evento: </a:t>
            </a:r>
            <a:r>
              <a:rPr lang="pt-BR" sz="1600" dirty="0"/>
              <a:t>Recepção autorização de serviço</a:t>
            </a:r>
          </a:p>
          <a:p>
            <a:r>
              <a:rPr lang="pt-BR" sz="1600" b="1" dirty="0"/>
              <a:t>Objetivo:</a:t>
            </a:r>
            <a:r>
              <a:rPr lang="pt-BR" sz="1600" dirty="0"/>
              <a:t> Receber a autorização de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Cobra do cliente uma autorização de início do serviço, caso não respondido em uma semana.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60745-F8FB-4A81-9F0D-158FC71D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4" y="231745"/>
            <a:ext cx="5992066" cy="6277063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5AA9556D-FD71-4E5B-9EDE-FDB0E3F7F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673" y="4891624"/>
            <a:ext cx="457200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A1ADEF-D354-4F65-809A-AFCF299DFD3D}"/>
              </a:ext>
            </a:extLst>
          </p:cNvPr>
          <p:cNvSpPr/>
          <p:nvPr/>
        </p:nvSpPr>
        <p:spPr>
          <a:xfrm>
            <a:off x="369094" y="1905546"/>
            <a:ext cx="854455" cy="22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D6B4A-1837-4FC3-BC6A-D91F16C79D8C}"/>
              </a:ext>
            </a:extLst>
          </p:cNvPr>
          <p:cNvSpPr txBox="1"/>
          <p:nvPr/>
        </p:nvSpPr>
        <p:spPr>
          <a:xfrm>
            <a:off x="246028" y="1858686"/>
            <a:ext cx="110058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" dirty="0">
                <a:latin typeface="Hel"/>
              </a:rPr>
              <a:t>Receber autorização</a:t>
            </a:r>
          </a:p>
          <a:p>
            <a:pPr algn="ctr"/>
            <a:r>
              <a:rPr lang="pt-BR" sz="780" dirty="0">
                <a:latin typeface="Hel"/>
              </a:rPr>
              <a:t>de serviço</a:t>
            </a:r>
            <a:endParaRPr lang="en-US" sz="78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07392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Cobrar confirmação de datas disponíveis</a:t>
            </a:r>
          </a:p>
          <a:p>
            <a:r>
              <a:rPr lang="pt-BR" sz="1600" b="1" dirty="0"/>
              <a:t>Não-Evento: </a:t>
            </a:r>
            <a:r>
              <a:rPr lang="pt-BR" sz="1600" dirty="0"/>
              <a:t>Confirmação da data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Obter uma confirmação de data do Cliente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Cobra do Cliente uma confirmação de data.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60745-F8FB-4A81-9F0D-158FC71D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4" y="231745"/>
            <a:ext cx="5992066" cy="6277063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6908A139-7DC1-40EE-A574-8EF3C4B2F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2767" y="4891624"/>
            <a:ext cx="457200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7DE07F-E980-4D3D-A7F1-67ECF8E6CE10}"/>
              </a:ext>
            </a:extLst>
          </p:cNvPr>
          <p:cNvSpPr/>
          <p:nvPr/>
        </p:nvSpPr>
        <p:spPr>
          <a:xfrm>
            <a:off x="369094" y="1905546"/>
            <a:ext cx="854455" cy="22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B4247-48D5-4B34-BEF3-1B89A4FF1332}"/>
              </a:ext>
            </a:extLst>
          </p:cNvPr>
          <p:cNvSpPr txBox="1"/>
          <p:nvPr/>
        </p:nvSpPr>
        <p:spPr>
          <a:xfrm>
            <a:off x="246028" y="1858686"/>
            <a:ext cx="110058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" dirty="0">
                <a:latin typeface="Hel"/>
              </a:rPr>
              <a:t>Receber autorização</a:t>
            </a:r>
          </a:p>
          <a:p>
            <a:pPr algn="ctr"/>
            <a:r>
              <a:rPr lang="pt-BR" sz="780" dirty="0">
                <a:latin typeface="Hel"/>
              </a:rPr>
              <a:t>de serviço</a:t>
            </a:r>
            <a:endParaRPr lang="en-US" sz="78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35921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Informar instalação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instalação foi agendada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Informar o Cliente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para o Cliente uma confirmação da instalação.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60745-F8FB-4A81-9F0D-158FC71D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4" y="231745"/>
            <a:ext cx="5992066" cy="6277063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07DF9A01-72D6-4979-A65B-7A50FC74A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4619" y="4891624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CF8E1A-BAF3-4B39-94F9-1DCF7189E4B6}"/>
              </a:ext>
            </a:extLst>
          </p:cNvPr>
          <p:cNvSpPr/>
          <p:nvPr/>
        </p:nvSpPr>
        <p:spPr>
          <a:xfrm>
            <a:off x="369094" y="1905546"/>
            <a:ext cx="854455" cy="22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1E2BD-9D0E-40FF-B576-99F7BC0D87AE}"/>
              </a:ext>
            </a:extLst>
          </p:cNvPr>
          <p:cNvSpPr txBox="1"/>
          <p:nvPr/>
        </p:nvSpPr>
        <p:spPr>
          <a:xfrm>
            <a:off x="246028" y="1858686"/>
            <a:ext cx="110058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" dirty="0">
                <a:latin typeface="Hel"/>
              </a:rPr>
              <a:t>Receber autorização</a:t>
            </a:r>
          </a:p>
          <a:p>
            <a:pPr algn="ctr"/>
            <a:r>
              <a:rPr lang="pt-BR" sz="780" dirty="0">
                <a:latin typeface="Hel"/>
              </a:rPr>
              <a:t>de serviço</a:t>
            </a:r>
            <a:endParaRPr lang="en-US" sz="78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72337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dúvidas</a:t>
            </a:r>
          </a:p>
          <a:p>
            <a:r>
              <a:rPr lang="pt-BR" sz="1600" b="1" dirty="0"/>
              <a:t>Evento: Um pedido de dados técnicos foi recebido</a:t>
            </a:r>
            <a:endParaRPr lang="pt-BR" sz="1600" dirty="0"/>
          </a:p>
          <a:p>
            <a:r>
              <a:rPr lang="pt-BR" sz="1600" b="1" dirty="0"/>
              <a:t>Objetivo: </a:t>
            </a:r>
            <a:r>
              <a:rPr lang="pt-BR" sz="1600" dirty="0"/>
              <a:t>Receber e armazenar o pedido de dados técnicos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técnico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o pedido de dados técnicos e o armazena.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F631D3-2FC8-41A8-8D36-B900C9CED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87" y="532567"/>
            <a:ext cx="4400550" cy="554355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83A67E61-4997-4930-859F-8A8D55842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650" y="36551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6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Avaliar equipamentos necessários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pedido de dados técnicos foi armazenado em Dado técnico para orçamento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Obter informações técnicas necessárias para responder o pedido.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Responsável técnico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Levanta informações técnicas a partir de Equipamentos e envia para Administração.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F631D3-2FC8-41A8-8D36-B900C9CED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87" y="532567"/>
            <a:ext cx="4400550" cy="554355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83A67E61-4997-4930-859F-8A8D55842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7841" y="375508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96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Designar técnico e equipamentos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agenda de serviço foi recebida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Designar um técnico operacional para o serviço.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Responsável técnico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a agenda de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Designa um técnico operacional.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a Agenda de técnico do técnico designado.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7BC15-B40F-4E60-8961-1549D847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" y="305483"/>
            <a:ext cx="5145104" cy="6247034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E8DBD196-8F9B-40E4-8C71-5AC8D227A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7764" y="156630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Cobrar dados para análise</a:t>
            </a:r>
          </a:p>
          <a:p>
            <a:r>
              <a:rPr lang="pt-BR" sz="1600" b="1" dirty="0"/>
              <a:t>Não-Evento: </a:t>
            </a:r>
            <a:r>
              <a:rPr lang="pt-BR" sz="1600" dirty="0"/>
              <a:t>Pedido de dados técnicos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Obter dados técnicos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Cobra envio de dados técnicos.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83565-E569-485B-ADAF-C32B0F35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1" y="682750"/>
            <a:ext cx="5905419" cy="5709659"/>
          </a:xfrm>
          <a:prstGeom prst="rect">
            <a:avLst/>
          </a:prstGeom>
        </p:spPr>
      </p:pic>
      <p:pic>
        <p:nvPicPr>
          <p:cNvPr id="6" name="Graphic 5" descr="Target">
            <a:extLst>
              <a:ext uri="{FF2B5EF4-FFF2-40B4-BE49-F238E27FC236}">
                <a16:creationId xmlns:a16="http://schemas.microsoft.com/office/drawing/2014/main" id="{53AD6DDA-DBBE-4300-AA63-37D49C606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0828" y="177603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15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Instalar equipamentos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técnico operacional foi designado para um serviço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Instalar e por em operação os equipamentos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Obtém a data e local do serviço a ser realizado.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Recolhe os equipamentos necessários ao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Efetua a instalação e inicia a operação do equipamento no Cliente.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7BC15-B40F-4E60-8961-1549D847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" y="305483"/>
            <a:ext cx="5145104" cy="6247034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E8DBD196-8F9B-40E4-8C71-5AC8D227A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2597" y="478767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84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pedido de status do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pedido de status do serviço foi recebido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e armazenar um pedido de status do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um pedido de status do serviço e armazena o dado em Solicitação de serviço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8F46D5-E68B-43D4-A9B5-85F0004B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57" y="857250"/>
            <a:ext cx="3924300" cy="514350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788B84F1-EA5D-47B6-89C2-A08E2F255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6704" y="366355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67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Informar status do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Solicitação de status de serviço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Informar status de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</a:t>
            </a:r>
            <a:r>
              <a:rPr lang="pt-BR" sz="1600" dirty="0" err="1"/>
              <a:t>in-loco</a:t>
            </a:r>
            <a:r>
              <a:rPr lang="pt-BR" sz="1600" dirty="0"/>
              <a:t> o status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Informa a Administração sobre o status.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8F46D5-E68B-43D4-A9B5-85F0004B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57" y="857250"/>
            <a:ext cx="3924300" cy="514350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788B84F1-EA5D-47B6-89C2-A08E2F255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0788" y="381455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92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Solicitar status do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Toda segunda-feira a Administração envia um pedido de status do serviço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Atualizar o status do serviço.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para Técnica um pedido de status do serviço.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E5CFD-66BC-4AC3-86B0-6E11D3DE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08" y="358725"/>
            <a:ext cx="3883952" cy="614055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BE976397-AAC5-428E-BE91-070C35FB5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5584" y="168375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93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Gerenciar status do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Recebe o status do serviço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e atualizar o status do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um status de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o status em Solicitação de serviço.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E5CFD-66BC-4AC3-86B0-6E11D3DE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08" y="358725"/>
            <a:ext cx="3883952" cy="614055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BE976397-AAC5-428E-BE91-070C35FB5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8384" y="168375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8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Cobrar status do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status de serviço não foi informado após um dia útil da sua solicitação.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Cobrar um status de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que um pedido de status do serviço está sem resposta.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Cobra da Técnica o status do pedido.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E5CFD-66BC-4AC3-86B0-6E11D3DE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08" y="358725"/>
            <a:ext cx="3883952" cy="614055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BE976397-AAC5-428E-BE91-070C35FB5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7900" y="240520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8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33582" y="4478801"/>
            <a:ext cx="548836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Verificar conclusão do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status de serviço foi atualizado como concluído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Solicitar a desinstalação do equipamento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um serviço com status de concluído.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uma solicitação de desinstalação à Técnica.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E5CFD-66BC-4AC3-86B0-6E11D3DE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08" y="358725"/>
            <a:ext cx="3883952" cy="614055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BE976397-AAC5-428E-BE91-070C35FB5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7665" y="466302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65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Atualizar status do serviço</a:t>
            </a:r>
          </a:p>
          <a:p>
            <a:r>
              <a:rPr lang="pt-BR" sz="1600" b="1" dirty="0"/>
              <a:t>Evento: Uma solicitação de desinstalação foi recebida</a:t>
            </a:r>
            <a:endParaRPr lang="pt-BR" sz="1600" dirty="0"/>
          </a:p>
          <a:p>
            <a:r>
              <a:rPr lang="pt-BR" sz="1600" b="1" dirty="0"/>
              <a:t>Objetivo: </a:t>
            </a:r>
            <a:r>
              <a:rPr lang="pt-BR" sz="1600" dirty="0"/>
              <a:t>Receber a solicitação e atualizar o status do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a solicitação de desinstalação.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a informação de status em Solicitação de serviço.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6279EA-D814-4B54-B81B-3F232DD2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5" y="834704"/>
            <a:ext cx="5939775" cy="5470845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5E18FA79-448A-4F05-A4F2-B30E71A0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273" y="284714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Desinstalar equipamentos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status de serviço foi atualizado para desinstalação.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Desinstalar os equipamentos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que um serviço foi atualizado com status de desinstalação.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Para 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Desinstala os equipamentos e atualiza o estado dos mesmos em Equipamento.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o status do serviço para desinstalado.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6279EA-D814-4B54-B81B-3F232DD2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5" y="834704"/>
            <a:ext cx="5939775" cy="5470845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5E18FA79-448A-4F05-A4F2-B30E71A0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0029" y="27213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07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Verificar  equipamentos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status de serviço foi atualizado como desinstalado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Verificar integridade dos equipamentos após operação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operacional.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que um serviço foi atualizado como desinstalado.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Cria um relatório com o estado de cada equipamento utilizado na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o relatório de desinstalação para Administração.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6279EA-D814-4B54-B81B-3F232DD2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5" y="834704"/>
            <a:ext cx="5939775" cy="5470845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5E18FA79-448A-4F05-A4F2-B30E71A0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5688" y="579469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Avaliar solicitação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solicitação foi recebida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Promover a viabilidade da solicitação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Gerente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Determina</a:t>
            </a:r>
            <a:r>
              <a:rPr lang="en-US" sz="1600" dirty="0"/>
              <a:t> o </a:t>
            </a:r>
            <a:r>
              <a:rPr lang="en-US" sz="1600" dirty="0" err="1"/>
              <a:t>tipo</a:t>
            </a:r>
            <a:r>
              <a:rPr lang="en-US" sz="1600" dirty="0"/>
              <a:t> de </a:t>
            </a:r>
            <a:r>
              <a:rPr lang="en-US" sz="1600" dirty="0" err="1"/>
              <a:t>serviço</a:t>
            </a:r>
            <a:r>
              <a:rPr lang="en-US" sz="1600" dirty="0"/>
              <a:t> a ser </a:t>
            </a:r>
            <a:r>
              <a:rPr lang="en-US" sz="1600" dirty="0" err="1"/>
              <a:t>feito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Solicita</a:t>
            </a:r>
            <a:r>
              <a:rPr lang="en-US" sz="1600" dirty="0"/>
              <a:t> dados </a:t>
            </a:r>
            <a:r>
              <a:rPr lang="en-US" sz="1600" dirty="0" err="1"/>
              <a:t>técnicos</a:t>
            </a:r>
            <a:r>
              <a:rPr lang="en-US" sz="1600" dirty="0"/>
              <a:t> </a:t>
            </a:r>
            <a:r>
              <a:rPr lang="en-US" sz="1600" dirty="0" err="1"/>
              <a:t>necessários</a:t>
            </a:r>
            <a:r>
              <a:rPr lang="en-US" sz="1600" dirty="0"/>
              <a:t> para </a:t>
            </a:r>
            <a:r>
              <a:rPr lang="en-US" sz="1600" dirty="0" err="1"/>
              <a:t>formalizar</a:t>
            </a:r>
            <a:r>
              <a:rPr lang="en-US" sz="1600" dirty="0"/>
              <a:t> um </a:t>
            </a:r>
            <a:r>
              <a:rPr lang="en-US" sz="1600" dirty="0" err="1"/>
              <a:t>orçamento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Atualiza</a:t>
            </a:r>
            <a:r>
              <a:rPr lang="en-US" sz="1600" dirty="0"/>
              <a:t> dados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Orçamento</a:t>
            </a:r>
            <a:r>
              <a:rPr lang="en-US" sz="1600" dirty="0"/>
              <a:t> com base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análise</a:t>
            </a:r>
            <a:r>
              <a:rPr lang="en-US" sz="1600" dirty="0"/>
              <a:t> </a:t>
            </a:r>
            <a:r>
              <a:rPr lang="en-US" sz="1600" dirty="0" err="1"/>
              <a:t>técnica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83565-E569-485B-ADAF-C32B0F35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1" y="682750"/>
            <a:ext cx="5905419" cy="5709659"/>
          </a:xfrm>
          <a:prstGeom prst="rect">
            <a:avLst/>
          </a:prstGeom>
        </p:spPr>
      </p:pic>
      <p:pic>
        <p:nvPicPr>
          <p:cNvPr id="6" name="Graphic 5" descr="Target">
            <a:extLst>
              <a:ext uri="{FF2B5EF4-FFF2-40B4-BE49-F238E27FC236}">
                <a16:creationId xmlns:a16="http://schemas.microsoft.com/office/drawing/2014/main" id="{53AD6DDA-DBBE-4300-AA63-37D49C606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9727" y="256459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08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Verificar conclusão de desinstalação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relatório de desinstalação foi recebido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e armazenar o relatório de desinstalação.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o relatório de desinstalação.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 a informação em Solicitação de serviço.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898A1-C82A-4602-B594-AEE97E231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77" y="121640"/>
            <a:ext cx="2100779" cy="6614719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513C6B4B-CB58-4193-96D3-9AA221D4C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7313" y="230453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34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Elaborar certificado de descontaminação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relatório de desinstalação foi armazenado em Solicitação de serviço.</a:t>
            </a:r>
          </a:p>
          <a:p>
            <a:r>
              <a:rPr lang="pt-BR" sz="1600" b="1" dirty="0"/>
              <a:t>Objetivo: Notificar o cliente sobre a conclusão do serviço.</a:t>
            </a:r>
            <a:endParaRPr lang="pt-BR" sz="1600" dirty="0"/>
          </a:p>
          <a:p>
            <a:r>
              <a:rPr lang="pt-BR" sz="1600" b="1" dirty="0"/>
              <a:t>Trabalhadores envolvidos: </a:t>
            </a:r>
            <a:r>
              <a:rPr lang="pt-BR" sz="1600" dirty="0"/>
              <a:t>Gerente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que um relatório de desinstalação foi armazenado.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Elabora um documento de certificação de descontaminação.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o certificado para o cliente.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898A1-C82A-4602-B594-AEE97E231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77" y="121640"/>
            <a:ext cx="2100779" cy="6614719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513C6B4B-CB58-4193-96D3-9AA221D4C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3423" y="421228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2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reclamações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reclamação foi recebida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e armazenar reclamações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Gerente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a reclamação.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 em Reclamação.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D4AE9-3A56-4C25-B3E5-B9A118E6E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1" y="275490"/>
            <a:ext cx="5672085" cy="630702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4AFAB691-D1B0-40C5-A89D-78487C623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966" y="2447148"/>
            <a:ext cx="457200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FDE4F0-19BB-4AC6-B877-987BA6E6276A}"/>
              </a:ext>
            </a:extLst>
          </p:cNvPr>
          <p:cNvSpPr/>
          <p:nvPr/>
        </p:nvSpPr>
        <p:spPr>
          <a:xfrm>
            <a:off x="2860688" y="2181138"/>
            <a:ext cx="192863" cy="125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35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Levantar informações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reclamação foi armazenada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Obter dados técnicos sobre a reclamação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Gerente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que uma reclamação foi armazenada.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Obtém os dados da reclamação.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Solicita a Técnica todos os dados técnicos necessários para a análise.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D4AE9-3A56-4C25-B3E5-B9A118E6E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1" y="275490"/>
            <a:ext cx="5672085" cy="630702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4AFAB691-D1B0-40C5-A89D-78487C623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7096" y="2489093"/>
            <a:ext cx="457200" cy="457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9F4708-4F26-4D48-B75F-0552D47F5852}"/>
              </a:ext>
            </a:extLst>
          </p:cNvPr>
          <p:cNvSpPr/>
          <p:nvPr/>
        </p:nvSpPr>
        <p:spPr>
          <a:xfrm>
            <a:off x="2860688" y="2181138"/>
            <a:ext cx="192863" cy="125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4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Encontrar solução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Dados técnicos sobre uma reclamação são recebidos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Identificar uma solução para a reclamação feita pelo Cliente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Gerente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os dados técnicos solicitados.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Analisa o problema.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uma solução para a reclamação.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Cria uma solicitação de serviço para implementar a solução.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D4AE9-3A56-4C25-B3E5-B9A118E6E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1" y="275490"/>
            <a:ext cx="5672085" cy="630702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4AFAB691-D1B0-40C5-A89D-78487C623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8726" y="2480704"/>
            <a:ext cx="457200" cy="457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186238-701B-4EC7-A75C-7455E578E9AD}"/>
              </a:ext>
            </a:extLst>
          </p:cNvPr>
          <p:cNvSpPr/>
          <p:nvPr/>
        </p:nvSpPr>
        <p:spPr>
          <a:xfrm>
            <a:off x="2860688" y="2181138"/>
            <a:ext cx="192863" cy="125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57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Cobrar dados técnicos</a:t>
            </a:r>
          </a:p>
          <a:p>
            <a:r>
              <a:rPr lang="pt-BR" sz="1600" b="1" dirty="0"/>
              <a:t>Não-Evento: </a:t>
            </a:r>
            <a:r>
              <a:rPr lang="pt-BR" sz="1600" dirty="0"/>
              <a:t>Dados técnicos recebidos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Cobrar a área técnica um pedido de dados não respondido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que um pedido de dados feito a Técnica está a mais de um dia útil sem resposta.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Cobra os dados da Técnica.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D4AE9-3A56-4C25-B3E5-B9A118E6E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1" y="275490"/>
            <a:ext cx="5672085" cy="630702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4AFAB691-D1B0-40C5-A89D-78487C623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8744" y="2539427"/>
            <a:ext cx="457200" cy="457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627300-FE28-4ED6-ACE2-161AD6E8A54B}"/>
              </a:ext>
            </a:extLst>
          </p:cNvPr>
          <p:cNvSpPr/>
          <p:nvPr/>
        </p:nvSpPr>
        <p:spPr>
          <a:xfrm>
            <a:off x="2860688" y="2181138"/>
            <a:ext cx="192863" cy="125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85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Implementar solução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solicitação de serviço foi atualizada com status de implementar solução.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Implementar a solução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que uma solicitação de trabalho foi atualizada com status de implementar solução.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Implementa a solução informada para resolver a reclamação feita pelo Cliente.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D4AE9-3A56-4C25-B3E5-B9A118E6E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1" y="275490"/>
            <a:ext cx="5672085" cy="630702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4AFAB691-D1B0-40C5-A89D-78487C623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4660" y="4891624"/>
            <a:ext cx="457200" cy="457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71ECE5-6729-40FD-8068-D6B2234B71D0}"/>
              </a:ext>
            </a:extLst>
          </p:cNvPr>
          <p:cNvSpPr/>
          <p:nvPr/>
        </p:nvSpPr>
        <p:spPr>
          <a:xfrm>
            <a:off x="2860688" y="2181138"/>
            <a:ext cx="192863" cy="125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dúvidas técnicas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pedido de dados técnicos foi recebido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e armazenar um pedido.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Receber o pedido de dados técnicos.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Armazenar em Dado técnico.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A35CBA-4250-4D24-B18B-58630E28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92" y="1051679"/>
            <a:ext cx="3829050" cy="4505325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C9D96CE4-CEF1-4F5B-86BC-A09BE157E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753" y="352932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82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Avaliar equipamentos envolvidos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pedido de dados técnicos foi armazenado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Fornecer dados solicitados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Responsável técnico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Avalia pedido recebido.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todos os equipamentos envolvidos na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o estado de cada equipamento.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os dados técnicos à Administração.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A35CBA-4250-4D24-B18B-58630E28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92" y="1051679"/>
            <a:ext cx="3829050" cy="4505325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C9D96CE4-CEF1-4F5B-86BC-A09BE157E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5228" y="35796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28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tarefas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Implementação e solução foi recebida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e armazenar a implementação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técnico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a implementação de solução.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a informação em Solicitação de serviço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148EF9-7A27-491D-9D86-BA61B019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10" y="377504"/>
            <a:ext cx="2410150" cy="6102991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2EC62234-DC05-4E74-A741-C3F0BFB05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8590" y="244714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3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Guardar resposta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Recebimento de dados técnicos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Armazenar dados técnicos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 dados técnicos no repositório de Resultado da análise.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83565-E569-485B-ADAF-C32B0F35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1" y="682750"/>
            <a:ext cx="5905419" cy="5709659"/>
          </a:xfrm>
          <a:prstGeom prst="rect">
            <a:avLst/>
          </a:prstGeom>
        </p:spPr>
      </p:pic>
      <p:pic>
        <p:nvPicPr>
          <p:cNvPr id="6" name="Graphic 5" descr="Target">
            <a:extLst>
              <a:ext uri="{FF2B5EF4-FFF2-40B4-BE49-F238E27FC236}">
                <a16:creationId xmlns:a16="http://schemas.microsoft.com/office/drawing/2014/main" id="{53AD6DDA-DBBE-4300-AA63-37D49C606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6524" y="245553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33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Executar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implementação e solução foi armazenada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Implementar solução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que uma implementação de solução foi armazenada.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Executa as ações descritas na implementação.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148EF9-7A27-491D-9D86-BA61B019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10" y="377504"/>
            <a:ext cx="2410150" cy="6102991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2EC62234-DC05-4E74-A741-C3F0BFB05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1812" y="489162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Cancelar solicitação de orçamento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Cliente solicita cancelamento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Interromper processo de solicitação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Gerente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solicitação de cancelamento.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o status do orçamento como cancelado, paralisando todo o processo.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83565-E569-485B-ADAF-C32B0F35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1" y="682750"/>
            <a:ext cx="5905419" cy="5709659"/>
          </a:xfrm>
          <a:prstGeom prst="rect">
            <a:avLst/>
          </a:prstGeom>
        </p:spPr>
      </p:pic>
      <p:pic>
        <p:nvPicPr>
          <p:cNvPr id="6" name="Graphic 5" descr="Target">
            <a:extLst>
              <a:ext uri="{FF2B5EF4-FFF2-40B4-BE49-F238E27FC236}">
                <a16:creationId xmlns:a16="http://schemas.microsoft.com/office/drawing/2014/main" id="{53AD6DDA-DBBE-4300-AA63-37D49C606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673" y="421228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4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Solicitar autorização do início do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Pagamento do serviço foi recebido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Obter autorização do Cliente para iniciar a instalação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um pedido de autorização para início do processo de agendamento do serviço.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83565-E569-485B-ADAF-C32B0F35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1" y="682750"/>
            <a:ext cx="5905419" cy="5709659"/>
          </a:xfrm>
          <a:prstGeom prst="rect">
            <a:avLst/>
          </a:prstGeom>
        </p:spPr>
      </p:pic>
      <p:pic>
        <p:nvPicPr>
          <p:cNvPr id="6" name="Graphic 5" descr="Target">
            <a:extLst>
              <a:ext uri="{FF2B5EF4-FFF2-40B4-BE49-F238E27FC236}">
                <a16:creationId xmlns:a16="http://schemas.microsoft.com/office/drawing/2014/main" id="{53AD6DDA-DBBE-4300-AA63-37D49C606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5702" y="398368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9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pagamento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Orçamento e cobrança foram enviados ao cliente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o comprovante de pagamento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Gerente financeiro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o comprovante de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o status do orçamento para pago.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83565-E569-485B-ADAF-C32B0F35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1" y="682750"/>
            <a:ext cx="5905419" cy="5709659"/>
          </a:xfrm>
          <a:prstGeom prst="rect">
            <a:avLst/>
          </a:prstGeom>
        </p:spPr>
      </p:pic>
      <p:pic>
        <p:nvPicPr>
          <p:cNvPr id="6" name="Graphic 5" descr="Target">
            <a:extLst>
              <a:ext uri="{FF2B5EF4-FFF2-40B4-BE49-F238E27FC236}">
                <a16:creationId xmlns:a16="http://schemas.microsoft.com/office/drawing/2014/main" id="{53AD6DDA-DBBE-4300-AA63-37D49C606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9218" y="41333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9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Comfeccionar</a:t>
            </a:r>
            <a:r>
              <a:rPr lang="pt-BR" sz="1600" b="1" dirty="0"/>
              <a:t> orçamento e cobrança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solicitação de orçamento foi atualizada com status de completa 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Confeccionar um orçamento e enviar para o Cliente com a devida cobrança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financeiro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Obtém dados e confecciona orçamento e cobrança.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estes documentos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83565-E569-485B-ADAF-C32B0F35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1" y="682750"/>
            <a:ext cx="5905419" cy="5709659"/>
          </a:xfrm>
          <a:prstGeom prst="rect">
            <a:avLst/>
          </a:prstGeom>
        </p:spPr>
      </p:pic>
      <p:pic>
        <p:nvPicPr>
          <p:cNvPr id="6" name="Graphic 5" descr="Target">
            <a:extLst>
              <a:ext uri="{FF2B5EF4-FFF2-40B4-BE49-F238E27FC236}">
                <a16:creationId xmlns:a16="http://schemas.microsoft.com/office/drawing/2014/main" id="{53AD6DDA-DBBE-4300-AA63-37D49C606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1064" y="489162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8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Cobrar solicitação de pagamento</a:t>
            </a:r>
          </a:p>
          <a:p>
            <a:r>
              <a:rPr lang="pt-BR" sz="1600" b="1" dirty="0"/>
              <a:t>Não-Evento: </a:t>
            </a:r>
            <a:r>
              <a:rPr lang="pt-BR" sz="1600" dirty="0"/>
              <a:t>Receber pagamento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Obter comprovante de pagamento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financeiro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Cobra do Cliente o comprovante de pagamento do serviço.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83565-E569-485B-ADAF-C32B0F35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1" y="682750"/>
            <a:ext cx="5905419" cy="5709659"/>
          </a:xfrm>
          <a:prstGeom prst="rect">
            <a:avLst/>
          </a:prstGeom>
        </p:spPr>
      </p:pic>
      <p:pic>
        <p:nvPicPr>
          <p:cNvPr id="6" name="Graphic 5" descr="Target">
            <a:extLst>
              <a:ext uri="{FF2B5EF4-FFF2-40B4-BE49-F238E27FC236}">
                <a16:creationId xmlns:a16="http://schemas.microsoft.com/office/drawing/2014/main" id="{53AD6DDA-DBBE-4300-AA63-37D49C606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4579" y="480445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7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1709</Words>
  <Application>Microsoft Office PowerPoint</Application>
  <PresentationFormat>Widescreen</PresentationFormat>
  <Paragraphs>291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Hel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Willians Pavelski</dc:creator>
  <cp:lastModifiedBy>Willians Pavelski</cp:lastModifiedBy>
  <cp:revision>32</cp:revision>
  <dcterms:created xsi:type="dcterms:W3CDTF">2020-04-30T16:28:32Z</dcterms:created>
  <dcterms:modified xsi:type="dcterms:W3CDTF">2020-05-01T21:23:11Z</dcterms:modified>
</cp:coreProperties>
</file>