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6b964c2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6b964c2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6b964c28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6b964c28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b964c28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b964c2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b964c2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b964c2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6b964c28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6b964c28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6b964c28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6b964c28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134b9838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134b9838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6b964c28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6b964c28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134b983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134b983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134b983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134b983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134b9838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134b9838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134b98386_1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134b98386_1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134b98386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134b98386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6b964c2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6b964c2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6b964c2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6b964c2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6d0b4b4d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6d0b4b4d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b964c28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6b964c28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 </a:t>
            </a:r>
            <a:r>
              <a:rPr lang="en" sz="1200">
                <a:solidFill>
                  <a:schemeClr val="dk2"/>
                </a:solidFill>
                <a:latin typeface="Roboto"/>
                <a:ea typeface="Roboto"/>
                <a:cs typeface="Roboto"/>
                <a:sym typeface="Roboto"/>
              </a:rPr>
              <a:t>Is there a correlation between regions with a strong leave/remain vote and gender?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b964c2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b964c2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 </a:t>
            </a:r>
            <a:r>
              <a:rPr lang="en" sz="1200">
                <a:solidFill>
                  <a:schemeClr val="dk2"/>
                </a:solidFill>
                <a:latin typeface="Roboto"/>
                <a:ea typeface="Roboto"/>
                <a:cs typeface="Roboto"/>
                <a:sym typeface="Roboto"/>
              </a:rPr>
              <a:t>Is there a correlation between regions with a strong leave/remain vote and 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rgbClr val="EA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rgbClr val="FA1200">
                <a:alpha val="7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lvl1pPr indent="-342900" lvl="0" marL="457200">
              <a:spcBef>
                <a:spcPts val="0"/>
              </a:spcBef>
              <a:spcAft>
                <a:spcPts val="0"/>
              </a:spcAft>
              <a:buSzPts val="1800"/>
              <a:buAutoNum type="arabicPeriod"/>
              <a:defRPr/>
            </a:lvl1pPr>
            <a:lvl2pPr indent="-317500" lvl="1" marL="914400">
              <a:spcBef>
                <a:spcPts val="1600"/>
              </a:spcBef>
              <a:spcAft>
                <a:spcPts val="0"/>
              </a:spcAft>
              <a:buSzPts val="1400"/>
              <a:buAutoNum type="alphaLcPeriod"/>
              <a:defRPr/>
            </a:lvl2pPr>
            <a:lvl3pPr indent="-317500" lvl="2" marL="1371600">
              <a:spcBef>
                <a:spcPts val="1600"/>
              </a:spcBef>
              <a:spcAft>
                <a:spcPts val="0"/>
              </a:spcAft>
              <a:buSzPts val="1400"/>
              <a:buAutoNum type="romanLcPeriod"/>
              <a:defRPr/>
            </a:lvl3pPr>
            <a:lvl4pPr indent="-317500" lvl="3" marL="1828800">
              <a:spcBef>
                <a:spcPts val="160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www.ons.gov.uk/businessindustryandtrade/business/activitysizeandlocation/datasets/businessdemographyreferencetable" TargetMode="External"/><Relationship Id="rId4" Type="http://schemas.openxmlformats.org/officeDocument/2006/relationships/image" Target="../media/image4.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ons.gov.uk/businessindustryandtrade/business/activitysizeandlocation/datasets/businessdemographyreferencetable" TargetMode="External"/><Relationship Id="rId4" Type="http://schemas.openxmlformats.org/officeDocument/2006/relationships/hyperlink" Target="https://www.ons.gov.uk/peoplepopulationandcommunity/populationandmigration/migrationwithintheuk/datasets/localareamigrationindicatorsunitedkingdom" TargetMode="External"/><Relationship Id="rId5" Type="http://schemas.openxmlformats.org/officeDocument/2006/relationships/hyperlink" Target="https://www.hesa.ac.uk/about" TargetMode="External"/><Relationship Id="rId6" Type="http://schemas.openxmlformats.org/officeDocument/2006/relationships/hyperlink" Target="https://www.hesa.ac.uk/data-and-analysis/students/what-stud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Brexit: Examining the Vote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Data Analytics Project </a:t>
            </a:r>
            <a:endParaRPr/>
          </a:p>
          <a:p>
            <a:pPr indent="0" lvl="0" marL="0" rtl="0" algn="l">
              <a:spcBef>
                <a:spcPts val="0"/>
              </a:spcBef>
              <a:spcAft>
                <a:spcPts val="0"/>
              </a:spcAft>
              <a:buNone/>
            </a:pPr>
            <a:r>
              <a:rPr lang="en" sz="1100"/>
              <a:t>Michael Harper, Ruba Najada, Shawn Mayekar, Ellen Riina, Stephanie Omotosho, Hunter Mackman</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130800" y="0"/>
            <a:ext cx="9013200" cy="10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of Living</a:t>
            </a:r>
            <a:endParaRPr/>
          </a:p>
          <a:p>
            <a:pPr indent="-304800" lvl="0" marL="457200" rtl="0" algn="l">
              <a:spcBef>
                <a:spcPts val="0"/>
              </a:spcBef>
              <a:spcAft>
                <a:spcPts val="0"/>
              </a:spcAft>
              <a:buClr>
                <a:schemeClr val="dk2"/>
              </a:buClr>
              <a:buSzPts val="1200"/>
              <a:buChar char="➢"/>
            </a:pPr>
            <a:r>
              <a:rPr lang="en" sz="1200">
                <a:solidFill>
                  <a:schemeClr val="dk2"/>
                </a:solidFill>
              </a:rPr>
              <a:t>I</a:t>
            </a:r>
            <a:r>
              <a:rPr lang="en" sz="1200">
                <a:solidFill>
                  <a:schemeClr val="dk2"/>
                </a:solidFill>
              </a:rPr>
              <a:t>s there a discernible difference in standard of living metrics between voting precincts with a strong “For” or strong “Against” Brexit vote?</a:t>
            </a:r>
            <a:endParaRPr sz="1200">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 name="Google Shape;165;p22"/>
          <p:cNvSpPr txBox="1"/>
          <p:nvPr>
            <p:ph idx="2" type="body"/>
          </p:nvPr>
        </p:nvSpPr>
        <p:spPr>
          <a:xfrm>
            <a:off x="4832400" y="1006300"/>
            <a:ext cx="39999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u="sng"/>
              <a:t>Data Analysis</a:t>
            </a:r>
            <a:endParaRPr sz="1000" u="sng"/>
          </a:p>
          <a:p>
            <a:pPr indent="-292100" lvl="0" marL="457200" rtl="0" algn="l">
              <a:lnSpc>
                <a:spcPct val="100000"/>
              </a:lnSpc>
              <a:spcBef>
                <a:spcPts val="200"/>
              </a:spcBef>
              <a:spcAft>
                <a:spcPts val="0"/>
              </a:spcAft>
              <a:buSzPts val="1000"/>
              <a:buChar char="❏"/>
            </a:pPr>
            <a:r>
              <a:rPr lang="en" sz="1000"/>
              <a:t>Obtained standard of living metrics from the O.N.S. and merged them by precincts that voted strong “For” or “Against”.</a:t>
            </a:r>
            <a:endParaRPr sz="1000"/>
          </a:p>
          <a:p>
            <a:pPr indent="-292100" lvl="0" marL="457200" rtl="0" algn="l">
              <a:lnSpc>
                <a:spcPct val="100000"/>
              </a:lnSpc>
              <a:spcBef>
                <a:spcPts val="200"/>
              </a:spcBef>
              <a:spcAft>
                <a:spcPts val="0"/>
              </a:spcAft>
              <a:buSzPts val="1000"/>
              <a:buChar char="❏"/>
            </a:pPr>
            <a:r>
              <a:rPr lang="en" sz="1000"/>
              <a:t>Plot to visualize differences, with key markers highlighting trends during the global recession and pre/post Brexit</a:t>
            </a:r>
            <a:endParaRPr sz="1000"/>
          </a:p>
          <a:p>
            <a:pPr indent="0" lvl="0" marL="0" rtl="0" algn="l">
              <a:lnSpc>
                <a:spcPct val="100000"/>
              </a:lnSpc>
              <a:spcBef>
                <a:spcPts val="200"/>
              </a:spcBef>
              <a:spcAft>
                <a:spcPts val="0"/>
              </a:spcAft>
              <a:buNone/>
            </a:pPr>
            <a:r>
              <a:rPr lang="en" sz="1000" u="sng"/>
              <a:t>Key Findings</a:t>
            </a:r>
            <a:endParaRPr sz="1000" u="sng"/>
          </a:p>
          <a:p>
            <a:pPr indent="-292100" lvl="0" marL="457200" rtl="0" algn="l">
              <a:lnSpc>
                <a:spcPct val="100000"/>
              </a:lnSpc>
              <a:spcBef>
                <a:spcPts val="200"/>
              </a:spcBef>
              <a:spcAft>
                <a:spcPts val="0"/>
              </a:spcAft>
              <a:buSzPts val="1000"/>
              <a:buChar char="❏"/>
            </a:pPr>
            <a:r>
              <a:rPr lang="en" sz="1000"/>
              <a:t>For” Brexit  precincts had higher unemployment rates during the global recession and years leading up to Brexit compared to ‘Against’ Brexit precincts.</a:t>
            </a:r>
            <a:endParaRPr sz="1000"/>
          </a:p>
          <a:p>
            <a:pPr indent="-292100" lvl="0" marL="457200" rtl="0" algn="l">
              <a:lnSpc>
                <a:spcPct val="100000"/>
              </a:lnSpc>
              <a:spcBef>
                <a:spcPts val="200"/>
              </a:spcBef>
              <a:spcAft>
                <a:spcPts val="0"/>
              </a:spcAft>
              <a:buSzPts val="1000"/>
              <a:buChar char="❏"/>
            </a:pPr>
            <a:r>
              <a:rPr lang="en" sz="1000"/>
              <a:t>Job Density is consistently higher in Precincts that voted “Against” Brexit. </a:t>
            </a:r>
            <a:endParaRPr sz="1000"/>
          </a:p>
          <a:p>
            <a:pPr indent="-292100" lvl="0" marL="457200" rtl="0" algn="l">
              <a:lnSpc>
                <a:spcPct val="100000"/>
              </a:lnSpc>
              <a:spcBef>
                <a:spcPts val="200"/>
              </a:spcBef>
              <a:spcAft>
                <a:spcPts val="0"/>
              </a:spcAft>
              <a:buSzPts val="1000"/>
              <a:buChar char="❏"/>
            </a:pPr>
            <a:r>
              <a:rPr lang="en" sz="1000"/>
              <a:t>“For” Brexit precincts consistently have a job density less than 1, which indicates more people (ages 16-64) than available jobs.</a:t>
            </a:r>
            <a:endParaRPr sz="1000"/>
          </a:p>
          <a:p>
            <a:pPr indent="0" lvl="0" marL="0" rtl="0" algn="l">
              <a:lnSpc>
                <a:spcPct val="100000"/>
              </a:lnSpc>
              <a:spcBef>
                <a:spcPts val="200"/>
              </a:spcBef>
              <a:spcAft>
                <a:spcPts val="0"/>
              </a:spcAft>
              <a:buNone/>
            </a:pPr>
            <a:r>
              <a:rPr lang="en" sz="1000" u="sng"/>
              <a:t>Difficulties </a:t>
            </a:r>
            <a:endParaRPr sz="1000" u="sng"/>
          </a:p>
          <a:p>
            <a:pPr indent="-292100" lvl="0" marL="457200" rtl="0" algn="l">
              <a:lnSpc>
                <a:spcPct val="100000"/>
              </a:lnSpc>
              <a:spcBef>
                <a:spcPts val="200"/>
              </a:spcBef>
              <a:spcAft>
                <a:spcPts val="0"/>
              </a:spcAft>
              <a:buSzPts val="1000"/>
              <a:buChar char="❏"/>
            </a:pPr>
            <a:r>
              <a:rPr lang="en" sz="1000"/>
              <a:t>Original data CSV had extraneous cells that needed removal before importing.</a:t>
            </a:r>
            <a:endParaRPr sz="1000"/>
          </a:p>
          <a:p>
            <a:pPr indent="0" lvl="0" marL="0" rtl="0" algn="l">
              <a:lnSpc>
                <a:spcPct val="100000"/>
              </a:lnSpc>
              <a:spcBef>
                <a:spcPts val="200"/>
              </a:spcBef>
              <a:spcAft>
                <a:spcPts val="0"/>
              </a:spcAft>
              <a:buNone/>
            </a:pPr>
            <a:r>
              <a:rPr lang="en" sz="1000" u="sng"/>
              <a:t>Next Steps</a:t>
            </a:r>
            <a:endParaRPr sz="1000" u="sng"/>
          </a:p>
          <a:p>
            <a:pPr indent="-292100" lvl="0" marL="457200" rtl="0" algn="l">
              <a:lnSpc>
                <a:spcPct val="100000"/>
              </a:lnSpc>
              <a:spcBef>
                <a:spcPts val="200"/>
              </a:spcBef>
              <a:spcAft>
                <a:spcPts val="0"/>
              </a:spcAft>
              <a:buSzPts val="1000"/>
              <a:buChar char="❏"/>
            </a:pPr>
            <a:r>
              <a:rPr lang="en" sz="1000"/>
              <a:t>Analyze other Standard of Living metrics (cost of living, income assistance, poverty rate) looking for additional trends.</a:t>
            </a:r>
            <a:endParaRPr sz="1000"/>
          </a:p>
          <a:p>
            <a:pPr indent="0" lvl="0" marL="0" rtl="0" algn="l">
              <a:lnSpc>
                <a:spcPct val="100000"/>
              </a:lnSpc>
              <a:spcBef>
                <a:spcPts val="200"/>
              </a:spcBef>
              <a:spcAft>
                <a:spcPts val="0"/>
              </a:spcAft>
              <a:buNone/>
            </a:pPr>
            <a:r>
              <a:t/>
            </a:r>
            <a:endParaRPr sz="1000"/>
          </a:p>
          <a:p>
            <a:pPr indent="0" lvl="0" marL="0" rtl="0" algn="l">
              <a:lnSpc>
                <a:spcPct val="100000"/>
              </a:lnSpc>
              <a:spcBef>
                <a:spcPts val="200"/>
              </a:spcBef>
              <a:spcAft>
                <a:spcPts val="0"/>
              </a:spcAft>
              <a:buNone/>
            </a:pPr>
            <a:r>
              <a:t/>
            </a:r>
            <a:endParaRPr/>
          </a:p>
          <a:p>
            <a:pPr indent="0" lvl="0" marL="0" rtl="0" algn="l">
              <a:lnSpc>
                <a:spcPct val="100000"/>
              </a:lnSpc>
              <a:spcBef>
                <a:spcPts val="200"/>
              </a:spcBef>
              <a:spcAft>
                <a:spcPts val="0"/>
              </a:spcAft>
              <a:buNone/>
            </a:pPr>
            <a:r>
              <a:t/>
            </a:r>
            <a:endParaRPr/>
          </a:p>
          <a:p>
            <a:pPr indent="0" lvl="0" marL="0" rtl="0" algn="l">
              <a:lnSpc>
                <a:spcPct val="100000"/>
              </a:lnSpc>
              <a:spcBef>
                <a:spcPts val="200"/>
              </a:spcBef>
              <a:spcAft>
                <a:spcPts val="0"/>
              </a:spcAft>
              <a:buNone/>
            </a:pPr>
            <a:r>
              <a:t/>
            </a:r>
            <a:endParaRPr/>
          </a:p>
          <a:p>
            <a:pPr indent="0" lvl="0" marL="0" rtl="0" algn="l">
              <a:lnSpc>
                <a:spcPct val="100000"/>
              </a:lnSpc>
              <a:spcBef>
                <a:spcPts val="200"/>
              </a:spcBef>
              <a:spcAft>
                <a:spcPts val="0"/>
              </a:spcAft>
              <a:buNone/>
            </a:pPr>
            <a:r>
              <a:t/>
            </a:r>
            <a:endParaRPr/>
          </a:p>
          <a:p>
            <a:pPr indent="0" lvl="0" marL="0" rtl="0" algn="l">
              <a:lnSpc>
                <a:spcPct val="100000"/>
              </a:lnSpc>
              <a:spcBef>
                <a:spcPts val="200"/>
              </a:spcBef>
              <a:spcAft>
                <a:spcPts val="0"/>
              </a:spcAft>
              <a:buNone/>
            </a:pPr>
            <a:r>
              <a:t/>
            </a:r>
            <a:endParaRPr/>
          </a:p>
          <a:p>
            <a:pPr indent="0" lvl="0" marL="0" rtl="0" algn="l">
              <a:lnSpc>
                <a:spcPct val="100000"/>
              </a:lnSpc>
              <a:spcBef>
                <a:spcPts val="200"/>
              </a:spcBef>
              <a:spcAft>
                <a:spcPts val="0"/>
              </a:spcAft>
              <a:buNone/>
            </a:pPr>
            <a:r>
              <a:t/>
            </a:r>
            <a:endParaRPr/>
          </a:p>
          <a:p>
            <a:pPr indent="0" lvl="0" marL="0" rtl="0" algn="l">
              <a:lnSpc>
                <a:spcPct val="100000"/>
              </a:lnSpc>
              <a:spcBef>
                <a:spcPts val="200"/>
              </a:spcBef>
              <a:spcAft>
                <a:spcPts val="0"/>
              </a:spcAft>
              <a:buNone/>
            </a:pPr>
            <a:r>
              <a:t/>
            </a:r>
            <a:endParaRPr/>
          </a:p>
          <a:p>
            <a:pPr indent="0" lvl="0" marL="0" rtl="0" algn="l">
              <a:lnSpc>
                <a:spcPct val="100000"/>
              </a:lnSpc>
              <a:spcBef>
                <a:spcPts val="200"/>
              </a:spcBef>
              <a:spcAft>
                <a:spcPts val="0"/>
              </a:spcAft>
              <a:buNone/>
            </a:pPr>
            <a:r>
              <a:t/>
            </a:r>
            <a:endParaRPr/>
          </a:p>
          <a:p>
            <a:pPr indent="0" lvl="0" marL="0" rtl="0" algn="l">
              <a:lnSpc>
                <a:spcPct val="100000"/>
              </a:lnSpc>
              <a:spcBef>
                <a:spcPts val="200"/>
              </a:spcBef>
              <a:spcAft>
                <a:spcPts val="0"/>
              </a:spcAft>
              <a:buNone/>
            </a:pPr>
            <a:r>
              <a:t/>
            </a:r>
            <a:endParaRPr/>
          </a:p>
          <a:p>
            <a:pPr indent="0" lvl="0" marL="0" rtl="0" algn="l">
              <a:lnSpc>
                <a:spcPct val="100000"/>
              </a:lnSpc>
              <a:spcBef>
                <a:spcPts val="200"/>
              </a:spcBef>
              <a:spcAft>
                <a:spcPts val="200"/>
              </a:spcAft>
              <a:buNone/>
            </a:pPr>
            <a:r>
              <a:t/>
            </a:r>
            <a:endParaRPr/>
          </a:p>
        </p:txBody>
      </p:sp>
      <p:pic>
        <p:nvPicPr>
          <p:cNvPr id="166" name="Google Shape;166;p22"/>
          <p:cNvPicPr preferRelativeResize="0"/>
          <p:nvPr/>
        </p:nvPicPr>
        <p:blipFill>
          <a:blip r:embed="rId3">
            <a:alphaModFix/>
          </a:blip>
          <a:stretch>
            <a:fillRect/>
          </a:stretch>
        </p:blipFill>
        <p:spPr>
          <a:xfrm>
            <a:off x="152400" y="1006300"/>
            <a:ext cx="4599299" cy="1822775"/>
          </a:xfrm>
          <a:prstGeom prst="rect">
            <a:avLst/>
          </a:prstGeom>
          <a:noFill/>
          <a:ln>
            <a:noFill/>
          </a:ln>
        </p:spPr>
      </p:pic>
      <p:pic>
        <p:nvPicPr>
          <p:cNvPr id="167" name="Google Shape;167;p22"/>
          <p:cNvPicPr preferRelativeResize="0"/>
          <p:nvPr/>
        </p:nvPicPr>
        <p:blipFill>
          <a:blip r:embed="rId4">
            <a:alphaModFix/>
          </a:blip>
          <a:stretch>
            <a:fillRect/>
          </a:stretch>
        </p:blipFill>
        <p:spPr>
          <a:xfrm>
            <a:off x="152400" y="2981475"/>
            <a:ext cx="4639500" cy="200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845000" y="0"/>
            <a:ext cx="2963100" cy="54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Immigration     </a:t>
            </a:r>
            <a:endParaRPr/>
          </a:p>
          <a:p>
            <a:pPr indent="0" lvl="0" marL="0" rtl="0" algn="ctr">
              <a:spcBef>
                <a:spcPts val="0"/>
              </a:spcBef>
              <a:spcAft>
                <a:spcPts val="0"/>
              </a:spcAft>
              <a:buNone/>
            </a:pPr>
            <a:r>
              <a:t/>
            </a:r>
            <a:endParaRPr/>
          </a:p>
        </p:txBody>
      </p:sp>
      <p:sp>
        <p:nvSpPr>
          <p:cNvPr id="173" name="Google Shape;173;p23"/>
          <p:cNvSpPr txBox="1"/>
          <p:nvPr>
            <p:ph idx="2" type="body"/>
          </p:nvPr>
        </p:nvSpPr>
        <p:spPr>
          <a:xfrm>
            <a:off x="320400" y="480275"/>
            <a:ext cx="4412400" cy="125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u="sng"/>
              <a:t>Data Analysis</a:t>
            </a:r>
            <a:endParaRPr sz="900" u="sng"/>
          </a:p>
          <a:p>
            <a:pPr indent="-285750" lvl="0" marL="457200" rtl="0" algn="l">
              <a:lnSpc>
                <a:spcPct val="100000"/>
              </a:lnSpc>
              <a:spcBef>
                <a:spcPts val="800"/>
              </a:spcBef>
              <a:spcAft>
                <a:spcPts val="0"/>
              </a:spcAft>
              <a:buSzPts val="900"/>
              <a:buChar char="❏"/>
            </a:pPr>
            <a:r>
              <a:rPr lang="en" sz="900"/>
              <a:t>Identified the relevant data to answer the questions  in the Long-Term International Migration dataset. Remove irrelevant data from excel sheet. </a:t>
            </a:r>
            <a:endParaRPr sz="900"/>
          </a:p>
          <a:p>
            <a:pPr indent="-285750" lvl="0" marL="457200" rtl="0" algn="l">
              <a:lnSpc>
                <a:spcPct val="100000"/>
              </a:lnSpc>
              <a:spcBef>
                <a:spcPts val="1600"/>
              </a:spcBef>
              <a:spcAft>
                <a:spcPts val="0"/>
              </a:spcAft>
              <a:buSzPts val="900"/>
              <a:buChar char="❏"/>
            </a:pPr>
            <a:r>
              <a:rPr lang="en" sz="900"/>
              <a:t>Calculated the Net Migration Rate using the following equation: </a:t>
            </a:r>
            <a:endParaRPr sz="900"/>
          </a:p>
          <a:p>
            <a:pPr indent="0" lvl="0" marL="0" rtl="0" algn="l">
              <a:lnSpc>
                <a:spcPct val="100000"/>
              </a:lnSpc>
              <a:spcBef>
                <a:spcPts val="800"/>
              </a:spcBef>
              <a:spcAft>
                <a:spcPts val="0"/>
              </a:spcAft>
              <a:buNone/>
            </a:pPr>
            <a:r>
              <a:rPr lang="en" sz="900"/>
              <a:t>                Net Migration= (Immigration-Emigration)/Mid-point Population*1000 </a:t>
            </a:r>
            <a:endParaRPr sz="900"/>
          </a:p>
          <a:p>
            <a:pPr indent="0" lvl="0" marL="0" rtl="0" algn="l">
              <a:lnSpc>
                <a:spcPct val="100000"/>
              </a:lnSpc>
              <a:spcBef>
                <a:spcPts val="800"/>
              </a:spcBef>
              <a:spcAft>
                <a:spcPts val="0"/>
              </a:spcAft>
              <a:buNone/>
            </a:pPr>
            <a:r>
              <a:rPr lang="en" sz="900" u="sng"/>
              <a:t>Key Findings</a:t>
            </a:r>
            <a:endParaRPr sz="900" u="sng"/>
          </a:p>
          <a:p>
            <a:pPr indent="-285750" lvl="0" marL="457200" rtl="0" algn="l">
              <a:spcBef>
                <a:spcPts val="800"/>
              </a:spcBef>
              <a:spcAft>
                <a:spcPts val="0"/>
              </a:spcAft>
              <a:buSzPts val="900"/>
              <a:buChar char="❏"/>
            </a:pPr>
            <a:r>
              <a:rPr lang="en" sz="900"/>
              <a:t>Leave: Boston County had the highest percentage vote for leaving the EU and is an outlier among other pro-”leave” counties. Boston was even higher than the highest of the “remain” counties. </a:t>
            </a:r>
            <a:endParaRPr sz="900"/>
          </a:p>
          <a:p>
            <a:pPr indent="-285750" lvl="0" marL="457200" rtl="0" algn="l">
              <a:lnSpc>
                <a:spcPct val="100000"/>
              </a:lnSpc>
              <a:spcBef>
                <a:spcPts val="1600"/>
              </a:spcBef>
              <a:spcAft>
                <a:spcPts val="0"/>
              </a:spcAft>
              <a:buSzPts val="900"/>
              <a:buChar char="❏"/>
            </a:pPr>
            <a:r>
              <a:rPr lang="en" sz="900"/>
              <a:t>Remain: Much more volatility in the net rate of migration over time. 2 counties with large universities (Oxford &amp; Cambridge) had migration trends that were farther from the England average.  </a:t>
            </a:r>
            <a:endParaRPr sz="900"/>
          </a:p>
          <a:p>
            <a:pPr indent="0" lvl="0" marL="0" rtl="0" algn="l">
              <a:lnSpc>
                <a:spcPct val="100000"/>
              </a:lnSpc>
              <a:spcBef>
                <a:spcPts val="800"/>
              </a:spcBef>
              <a:spcAft>
                <a:spcPts val="0"/>
              </a:spcAft>
              <a:buNone/>
            </a:pPr>
            <a:r>
              <a:rPr lang="en" sz="900" u="sng"/>
              <a:t>Difficulties</a:t>
            </a:r>
            <a:endParaRPr sz="900" u="sng"/>
          </a:p>
          <a:p>
            <a:pPr indent="-285750" lvl="0" marL="457200" rtl="0" algn="l">
              <a:lnSpc>
                <a:spcPct val="100000"/>
              </a:lnSpc>
              <a:spcBef>
                <a:spcPts val="800"/>
              </a:spcBef>
              <a:spcAft>
                <a:spcPts val="0"/>
              </a:spcAft>
              <a:buSzPts val="900"/>
              <a:buChar char="❏"/>
            </a:pPr>
            <a:r>
              <a:rPr lang="en" sz="900"/>
              <a:t>Inconsistent availability of data at all levels (country, region, county) </a:t>
            </a:r>
            <a:endParaRPr sz="900"/>
          </a:p>
          <a:p>
            <a:pPr indent="-285750" lvl="0" marL="457200" rtl="0" algn="l">
              <a:lnSpc>
                <a:spcPct val="100000"/>
              </a:lnSpc>
              <a:spcBef>
                <a:spcPts val="1600"/>
              </a:spcBef>
              <a:spcAft>
                <a:spcPts val="0"/>
              </a:spcAft>
              <a:buSzPts val="900"/>
              <a:buChar char="❏"/>
            </a:pPr>
            <a:r>
              <a:rPr lang="en" sz="900"/>
              <a:t>Formatting of the original spreadsheets was not conducive to csv formatting</a:t>
            </a:r>
            <a:endParaRPr sz="900"/>
          </a:p>
          <a:p>
            <a:pPr indent="-285750" lvl="0" marL="457200" rtl="0" algn="l">
              <a:lnSpc>
                <a:spcPct val="100000"/>
              </a:lnSpc>
              <a:spcBef>
                <a:spcPts val="800"/>
              </a:spcBef>
              <a:spcAft>
                <a:spcPts val="0"/>
              </a:spcAft>
              <a:buSzPts val="900"/>
              <a:buChar char="❏"/>
            </a:pPr>
            <a:r>
              <a:rPr lang="en" sz="900"/>
              <a:t>Determining how to best display the data for a general audience </a:t>
            </a:r>
            <a:endParaRPr sz="900"/>
          </a:p>
          <a:p>
            <a:pPr indent="0" lvl="0" marL="0" rtl="0" algn="l">
              <a:lnSpc>
                <a:spcPct val="100000"/>
              </a:lnSpc>
              <a:spcBef>
                <a:spcPts val="800"/>
              </a:spcBef>
              <a:spcAft>
                <a:spcPts val="0"/>
              </a:spcAft>
              <a:buNone/>
            </a:pPr>
            <a:r>
              <a:rPr lang="en" sz="900" u="sng"/>
              <a:t>Next Steps</a:t>
            </a:r>
            <a:endParaRPr sz="900" u="sng"/>
          </a:p>
          <a:p>
            <a:pPr indent="-285750" lvl="0" marL="457200" rtl="0" algn="l">
              <a:spcBef>
                <a:spcPts val="800"/>
              </a:spcBef>
              <a:spcAft>
                <a:spcPts val="0"/>
              </a:spcAft>
              <a:buSzPts val="900"/>
              <a:buChar char="❏"/>
            </a:pPr>
            <a:r>
              <a:rPr lang="en" sz="900"/>
              <a:t>Combine immigration data set information with business and standard of living information to investigate claims about migration’s role in local economies</a:t>
            </a:r>
            <a:endParaRPr sz="900" u="sng"/>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4" name="Google Shape;174;p23"/>
          <p:cNvPicPr preferRelativeResize="0"/>
          <p:nvPr/>
        </p:nvPicPr>
        <p:blipFill>
          <a:blip r:embed="rId3">
            <a:alphaModFix/>
          </a:blip>
          <a:stretch>
            <a:fillRect/>
          </a:stretch>
        </p:blipFill>
        <p:spPr>
          <a:xfrm>
            <a:off x="5039525" y="0"/>
            <a:ext cx="3964801" cy="2588651"/>
          </a:xfrm>
          <a:prstGeom prst="rect">
            <a:avLst/>
          </a:prstGeom>
          <a:noFill/>
          <a:ln>
            <a:noFill/>
          </a:ln>
        </p:spPr>
      </p:pic>
      <p:pic>
        <p:nvPicPr>
          <p:cNvPr id="175" name="Google Shape;175;p23"/>
          <p:cNvPicPr preferRelativeResize="0"/>
          <p:nvPr/>
        </p:nvPicPr>
        <p:blipFill>
          <a:blip r:embed="rId4">
            <a:alphaModFix/>
          </a:blip>
          <a:stretch>
            <a:fillRect/>
          </a:stretch>
        </p:blipFill>
        <p:spPr>
          <a:xfrm>
            <a:off x="5039525" y="2571750"/>
            <a:ext cx="4028951" cy="256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0" y="67775"/>
            <a:ext cx="9144000" cy="9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a:t>
            </a:r>
            <a:endParaRPr/>
          </a:p>
          <a:p>
            <a:pPr indent="-108204" lvl="0" marL="146304" rtl="0" algn="l">
              <a:spcBef>
                <a:spcPts val="0"/>
              </a:spcBef>
              <a:spcAft>
                <a:spcPts val="0"/>
              </a:spcAft>
              <a:buClr>
                <a:schemeClr val="dk2"/>
              </a:buClr>
              <a:buSzPts val="1200"/>
              <a:buChar char="➢"/>
            </a:pPr>
            <a:r>
              <a:rPr lang="en" sz="1200">
                <a:solidFill>
                  <a:schemeClr val="dk2"/>
                </a:solidFill>
              </a:rPr>
              <a:t>Is </a:t>
            </a:r>
            <a:r>
              <a:rPr lang="en" sz="1200">
                <a:solidFill>
                  <a:schemeClr val="dk2"/>
                </a:solidFill>
              </a:rPr>
              <a:t>the emergence of businesses noticeably different in Voting Precincts that voted to stay vs Voting Precincts that voted to leave?</a:t>
            </a:r>
            <a:endParaRPr/>
          </a:p>
        </p:txBody>
      </p:sp>
      <p:sp>
        <p:nvSpPr>
          <p:cNvPr id="181" name="Google Shape;181;p24"/>
          <p:cNvSpPr txBox="1"/>
          <p:nvPr>
            <p:ph idx="2" type="body"/>
          </p:nvPr>
        </p:nvSpPr>
        <p:spPr>
          <a:xfrm>
            <a:off x="4902625" y="902250"/>
            <a:ext cx="4015500" cy="419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u="sng"/>
              <a:t>Data Analysis</a:t>
            </a:r>
            <a:endParaRPr sz="1000" u="sng"/>
          </a:p>
          <a:p>
            <a:pPr indent="-292100" lvl="0" marL="457200" rtl="0" algn="l">
              <a:lnSpc>
                <a:spcPct val="100000"/>
              </a:lnSpc>
              <a:spcBef>
                <a:spcPts val="800"/>
              </a:spcBef>
              <a:spcAft>
                <a:spcPts val="0"/>
              </a:spcAft>
              <a:buSzPts val="1000"/>
              <a:buChar char="❏"/>
            </a:pPr>
            <a:r>
              <a:rPr lang="en" sz="1000"/>
              <a:t>Merged business birth data from 2004 - 2016 into dataframe, filtered by region and plotted.</a:t>
            </a:r>
            <a:endParaRPr sz="1000"/>
          </a:p>
          <a:p>
            <a:pPr indent="0" lvl="0" marL="0" rtl="0" algn="l">
              <a:lnSpc>
                <a:spcPct val="100000"/>
              </a:lnSpc>
              <a:spcBef>
                <a:spcPts val="800"/>
              </a:spcBef>
              <a:spcAft>
                <a:spcPts val="0"/>
              </a:spcAft>
              <a:buNone/>
            </a:pPr>
            <a:r>
              <a:rPr lang="en" sz="1000" u="sng"/>
              <a:t>Key Findings</a:t>
            </a:r>
            <a:endParaRPr sz="1000" u="sng"/>
          </a:p>
          <a:p>
            <a:pPr indent="-292100" lvl="0" marL="457200" rtl="0" algn="l">
              <a:lnSpc>
                <a:spcPct val="100000"/>
              </a:lnSpc>
              <a:spcBef>
                <a:spcPts val="800"/>
              </a:spcBef>
              <a:spcAft>
                <a:spcPts val="0"/>
              </a:spcAft>
              <a:buSzPts val="1000"/>
              <a:buChar char="❏"/>
            </a:pPr>
            <a:r>
              <a:rPr lang="en" sz="1000"/>
              <a:t>Voting precincts that voted ‘For’ Brexit had a lower number of businesses emerging each year compared to the voting precincts who voted ‘Against’ Brexit.</a:t>
            </a:r>
            <a:endParaRPr sz="1000"/>
          </a:p>
          <a:p>
            <a:pPr indent="-292100" lvl="0" marL="457200" rtl="0" algn="l">
              <a:lnSpc>
                <a:spcPct val="100000"/>
              </a:lnSpc>
              <a:spcBef>
                <a:spcPts val="800"/>
              </a:spcBef>
              <a:spcAft>
                <a:spcPts val="0"/>
              </a:spcAft>
              <a:buSzPts val="1000"/>
              <a:buChar char="❏"/>
            </a:pPr>
            <a:r>
              <a:rPr lang="en" sz="1000"/>
              <a:t>Drastically different decisions between two voting precincts from the city of London.</a:t>
            </a:r>
            <a:endParaRPr sz="1000"/>
          </a:p>
          <a:p>
            <a:pPr indent="0" lvl="0" marL="0" rtl="0" algn="l">
              <a:lnSpc>
                <a:spcPct val="100000"/>
              </a:lnSpc>
              <a:spcBef>
                <a:spcPts val="800"/>
              </a:spcBef>
              <a:spcAft>
                <a:spcPts val="0"/>
              </a:spcAft>
              <a:buNone/>
            </a:pPr>
            <a:r>
              <a:rPr lang="en" sz="1000" u="sng"/>
              <a:t>Difficulties</a:t>
            </a:r>
            <a:endParaRPr sz="1000" u="sng"/>
          </a:p>
          <a:p>
            <a:pPr indent="-292100" lvl="0" marL="457200" rtl="0" algn="l">
              <a:lnSpc>
                <a:spcPct val="100000"/>
              </a:lnSpc>
              <a:spcBef>
                <a:spcPts val="800"/>
              </a:spcBef>
              <a:spcAft>
                <a:spcPts val="0"/>
              </a:spcAft>
              <a:buSzPts val="1000"/>
              <a:buChar char="❏"/>
            </a:pPr>
            <a:r>
              <a:rPr lang="en" sz="1000"/>
              <a:t>Cleaning data between different data sets and having limited amount of data after initial Brexit vote.</a:t>
            </a:r>
            <a:endParaRPr sz="1000"/>
          </a:p>
          <a:p>
            <a:pPr indent="0" lvl="0" marL="0" rtl="0" algn="l">
              <a:lnSpc>
                <a:spcPct val="100000"/>
              </a:lnSpc>
              <a:spcBef>
                <a:spcPts val="800"/>
              </a:spcBef>
              <a:spcAft>
                <a:spcPts val="0"/>
              </a:spcAft>
              <a:buNone/>
            </a:pPr>
            <a:r>
              <a:rPr lang="en" sz="1000" u="sng"/>
              <a:t>Next Steps</a:t>
            </a:r>
            <a:endParaRPr sz="1000" u="sng"/>
          </a:p>
          <a:p>
            <a:pPr indent="-292100" lvl="0" marL="457200" rtl="0" algn="l">
              <a:lnSpc>
                <a:spcPct val="100000"/>
              </a:lnSpc>
              <a:spcBef>
                <a:spcPts val="800"/>
              </a:spcBef>
              <a:spcAft>
                <a:spcPts val="0"/>
              </a:spcAft>
              <a:buSzPts val="1000"/>
              <a:buChar char="❏"/>
            </a:pPr>
            <a:r>
              <a:rPr lang="en" sz="1000"/>
              <a:t>Run tests to determine if the samples selected for each voting decision is indicative of population of voting precincts with that same decision.</a:t>
            </a:r>
            <a:endParaRPr sz="1000"/>
          </a:p>
          <a:p>
            <a:pPr indent="-292100" lvl="0" marL="457200" rtl="0" algn="l">
              <a:lnSpc>
                <a:spcPct val="100000"/>
              </a:lnSpc>
              <a:spcBef>
                <a:spcPts val="800"/>
              </a:spcBef>
              <a:spcAft>
                <a:spcPts val="0"/>
              </a:spcAft>
              <a:buSzPts val="1000"/>
              <a:buChar char="❏"/>
            </a:pPr>
            <a:r>
              <a:rPr lang="en" sz="1000"/>
              <a:t>Continue to upload business birth data for 2017, 2018 and future years to see further trends from Brexit impact</a:t>
            </a:r>
            <a:r>
              <a:rPr lang="en"/>
              <a:t>.</a:t>
            </a:r>
            <a:endParaRPr/>
          </a:p>
          <a:p>
            <a:pPr indent="0" lvl="0" marL="0" rtl="0" algn="l">
              <a:spcBef>
                <a:spcPts val="8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2" name="Google Shape;182;p24"/>
          <p:cNvSpPr txBox="1"/>
          <p:nvPr/>
        </p:nvSpPr>
        <p:spPr>
          <a:xfrm>
            <a:off x="2848775" y="4825675"/>
            <a:ext cx="6351000" cy="37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u="sng">
                <a:solidFill>
                  <a:schemeClr val="accent5"/>
                </a:solidFill>
                <a:highlight>
                  <a:srgbClr val="FFFFFF"/>
                </a:highlight>
                <a:latin typeface="Times New Roman"/>
                <a:ea typeface="Times New Roman"/>
                <a:cs typeface="Times New Roman"/>
                <a:sym typeface="Times New Roman"/>
                <a:hlinkClick r:id="rId3"/>
              </a:rPr>
              <a:t>www.ons.gov.uk/businessindustryandtrade/business/activitysizeandlocation/datasets/businessdemographyreferencetable</a:t>
            </a:r>
            <a:endParaRPr sz="1000"/>
          </a:p>
        </p:txBody>
      </p:sp>
      <p:pic>
        <p:nvPicPr>
          <p:cNvPr id="183" name="Google Shape;183;p24"/>
          <p:cNvPicPr preferRelativeResize="0"/>
          <p:nvPr/>
        </p:nvPicPr>
        <p:blipFill>
          <a:blip r:embed="rId4">
            <a:alphaModFix/>
          </a:blip>
          <a:stretch>
            <a:fillRect/>
          </a:stretch>
        </p:blipFill>
        <p:spPr>
          <a:xfrm>
            <a:off x="60200" y="832325"/>
            <a:ext cx="4060625" cy="2083350"/>
          </a:xfrm>
          <a:prstGeom prst="rect">
            <a:avLst/>
          </a:prstGeom>
          <a:noFill/>
          <a:ln>
            <a:noFill/>
          </a:ln>
        </p:spPr>
      </p:pic>
      <p:pic>
        <p:nvPicPr>
          <p:cNvPr id="184" name="Google Shape;184;p24"/>
          <p:cNvPicPr preferRelativeResize="0"/>
          <p:nvPr/>
        </p:nvPicPr>
        <p:blipFill>
          <a:blip r:embed="rId5">
            <a:alphaModFix/>
          </a:blip>
          <a:stretch>
            <a:fillRect/>
          </a:stretch>
        </p:blipFill>
        <p:spPr>
          <a:xfrm>
            <a:off x="60200" y="2915675"/>
            <a:ext cx="3920250" cy="2011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88275" y="46275"/>
            <a:ext cx="3197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0" name="Google Shape;190;p25"/>
          <p:cNvSpPr txBox="1"/>
          <p:nvPr>
            <p:ph idx="1" type="body"/>
          </p:nvPr>
        </p:nvSpPr>
        <p:spPr>
          <a:xfrm>
            <a:off x="2404850" y="205075"/>
            <a:ext cx="6657000" cy="607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Is there a major shift in terms of subject/major selection among university students between 2013-2018 ?</a:t>
            </a:r>
            <a:endParaRPr sz="1200"/>
          </a:p>
          <a:p>
            <a:pPr indent="0" lvl="0" marL="0" rtl="0" algn="l">
              <a:spcBef>
                <a:spcPts val="1600"/>
              </a:spcBef>
              <a:spcAft>
                <a:spcPts val="1600"/>
              </a:spcAft>
              <a:buNone/>
            </a:pPr>
            <a:r>
              <a:t/>
            </a:r>
            <a:endParaRPr/>
          </a:p>
        </p:txBody>
      </p:sp>
      <p:sp>
        <p:nvSpPr>
          <p:cNvPr id="191" name="Google Shape;191;p25"/>
          <p:cNvSpPr txBox="1"/>
          <p:nvPr>
            <p:ph idx="2" type="body"/>
          </p:nvPr>
        </p:nvSpPr>
        <p:spPr>
          <a:xfrm>
            <a:off x="4472000" y="731725"/>
            <a:ext cx="4729500" cy="107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u="sng"/>
              <a:t>Data Analysis</a:t>
            </a:r>
            <a:endParaRPr sz="1000" u="sng"/>
          </a:p>
          <a:p>
            <a:pPr indent="-292100" lvl="0" marL="457200" rtl="0" algn="l">
              <a:lnSpc>
                <a:spcPct val="100000"/>
              </a:lnSpc>
              <a:spcBef>
                <a:spcPts val="800"/>
              </a:spcBef>
              <a:spcAft>
                <a:spcPts val="0"/>
              </a:spcAft>
              <a:buSzPts val="1000"/>
              <a:buChar char="❏"/>
            </a:pPr>
            <a:r>
              <a:rPr lang="en" sz="1000"/>
              <a:t>Obtained 2013 - 2018 data about major/subject enrollment in UK universities. </a:t>
            </a:r>
            <a:endParaRPr sz="1000"/>
          </a:p>
          <a:p>
            <a:pPr indent="-292100" lvl="0" marL="457200" rtl="0" algn="l">
              <a:lnSpc>
                <a:spcPct val="100000"/>
              </a:lnSpc>
              <a:spcBef>
                <a:spcPts val="200"/>
              </a:spcBef>
              <a:spcAft>
                <a:spcPts val="0"/>
              </a:spcAft>
              <a:buSzPts val="1000"/>
              <a:buChar char="❏"/>
            </a:pPr>
            <a:r>
              <a:rPr lang="en" sz="1000"/>
              <a:t>Broke data by gender, region, year, level of study, and mode of study (Full time, vs Part time).</a:t>
            </a:r>
            <a:endParaRPr sz="1000"/>
          </a:p>
          <a:p>
            <a:pPr indent="0" lvl="0" marL="0" marR="0" rtl="0" algn="l">
              <a:lnSpc>
                <a:spcPct val="100000"/>
              </a:lnSpc>
              <a:spcBef>
                <a:spcPts val="200"/>
              </a:spcBef>
              <a:spcAft>
                <a:spcPts val="0"/>
              </a:spcAft>
              <a:buNone/>
            </a:pPr>
            <a:r>
              <a:rPr lang="en" sz="1000" u="sng"/>
              <a:t>Key Findings</a:t>
            </a:r>
            <a:endParaRPr sz="1000" u="sng"/>
          </a:p>
          <a:p>
            <a:pPr indent="-292100" lvl="0" marL="457200" marR="0" rtl="0" algn="l">
              <a:lnSpc>
                <a:spcPct val="100000"/>
              </a:lnSpc>
              <a:spcBef>
                <a:spcPts val="800"/>
              </a:spcBef>
              <a:spcAft>
                <a:spcPts val="0"/>
              </a:spcAft>
              <a:buSzPts val="1000"/>
              <a:buChar char="❏"/>
            </a:pPr>
            <a:r>
              <a:rPr lang="en" sz="1000"/>
              <a:t>Slight increase in number of students who study subjects allied to medicine, Biological sciences, and Computer Science.</a:t>
            </a:r>
            <a:endParaRPr sz="1000"/>
          </a:p>
          <a:p>
            <a:pPr indent="-292100" lvl="0" marL="457200" marR="0" rtl="0" algn="l">
              <a:lnSpc>
                <a:spcPct val="100000"/>
              </a:lnSpc>
              <a:spcBef>
                <a:spcPts val="200"/>
              </a:spcBef>
              <a:spcAft>
                <a:spcPts val="0"/>
              </a:spcAft>
              <a:buSzPts val="1000"/>
              <a:buChar char="❏"/>
            </a:pPr>
            <a:r>
              <a:rPr lang="en" sz="1000"/>
              <a:t>Slight decrease of students who study Education related majors</a:t>
            </a:r>
            <a:endParaRPr sz="1000"/>
          </a:p>
          <a:p>
            <a:pPr indent="-292100" lvl="0" marL="457200" marR="0" rtl="0" algn="l">
              <a:lnSpc>
                <a:spcPct val="100000"/>
              </a:lnSpc>
              <a:spcBef>
                <a:spcPts val="200"/>
              </a:spcBef>
              <a:spcAft>
                <a:spcPts val="0"/>
              </a:spcAft>
              <a:buSzPts val="1000"/>
              <a:buChar char="❏"/>
            </a:pPr>
            <a:r>
              <a:rPr lang="en" sz="1000"/>
              <a:t>All majors followed a specific trend: increase, decrease, or no noticeable change in terms of number of enrolled students. The only exception was Business and Administrative majors where a decrease followed by no change then an increase in number of enrolled students. The decrease happened during the two  years ahead of Brexit vote and started to increase during the Brexit vote year. This could be a reflection to the state of uncertainty during the years of 2014-2015.</a:t>
            </a:r>
            <a:endParaRPr sz="1000"/>
          </a:p>
          <a:p>
            <a:pPr indent="0" lvl="0" marL="0" marR="0" rtl="0" algn="l">
              <a:lnSpc>
                <a:spcPct val="100000"/>
              </a:lnSpc>
              <a:spcBef>
                <a:spcPts val="200"/>
              </a:spcBef>
              <a:spcAft>
                <a:spcPts val="0"/>
              </a:spcAft>
              <a:buNone/>
            </a:pPr>
            <a:r>
              <a:rPr lang="en" sz="1000" u="sng"/>
              <a:t>Difficulties</a:t>
            </a:r>
            <a:endParaRPr sz="1000"/>
          </a:p>
          <a:p>
            <a:pPr indent="-292100" lvl="0" marL="457200" marR="0" rtl="0" algn="l">
              <a:lnSpc>
                <a:spcPct val="100000"/>
              </a:lnSpc>
              <a:spcBef>
                <a:spcPts val="200"/>
              </a:spcBef>
              <a:spcAft>
                <a:spcPts val="0"/>
              </a:spcAft>
              <a:buSzPts val="1000"/>
              <a:buChar char="❏"/>
            </a:pPr>
            <a:r>
              <a:rPr lang="en" sz="1000"/>
              <a:t>Limited number of data. The number of majors is limited. </a:t>
            </a:r>
            <a:endParaRPr sz="1000"/>
          </a:p>
          <a:p>
            <a:pPr indent="-292100" lvl="0" marL="457200" marR="0" rtl="0" algn="l">
              <a:lnSpc>
                <a:spcPct val="100000"/>
              </a:lnSpc>
              <a:spcBef>
                <a:spcPts val="200"/>
              </a:spcBef>
              <a:spcAft>
                <a:spcPts val="0"/>
              </a:spcAft>
              <a:buSzPts val="1000"/>
              <a:buChar char="❏"/>
            </a:pPr>
            <a:r>
              <a:rPr lang="en" sz="1000"/>
              <a:t>To measure a trend in any major,  data over a long period  is required.  </a:t>
            </a:r>
            <a:endParaRPr sz="1000"/>
          </a:p>
          <a:p>
            <a:pPr indent="0" lvl="0" marL="0" marR="0" rtl="0" algn="l">
              <a:lnSpc>
                <a:spcPct val="100000"/>
              </a:lnSpc>
              <a:spcBef>
                <a:spcPts val="200"/>
              </a:spcBef>
              <a:spcAft>
                <a:spcPts val="0"/>
              </a:spcAft>
              <a:buNone/>
            </a:pPr>
            <a:r>
              <a:rPr lang="en" sz="1000" u="sng"/>
              <a:t>Next Steps</a:t>
            </a:r>
            <a:endParaRPr sz="1000"/>
          </a:p>
          <a:p>
            <a:pPr indent="-292100" lvl="0" marL="457200" marR="0" rtl="0" algn="l">
              <a:lnSpc>
                <a:spcPct val="100000"/>
              </a:lnSpc>
              <a:spcBef>
                <a:spcPts val="200"/>
              </a:spcBef>
              <a:spcAft>
                <a:spcPts val="0"/>
              </a:spcAft>
              <a:buSzPts val="1000"/>
              <a:buChar char="❏"/>
            </a:pPr>
            <a:r>
              <a:rPr lang="en" sz="1000"/>
              <a:t>Continue to collect and analyse more data sets. </a:t>
            </a:r>
            <a:endParaRPr sz="1000"/>
          </a:p>
          <a:p>
            <a:pPr indent="-292100" lvl="0" marL="457200" marR="0" rtl="0" algn="l">
              <a:lnSpc>
                <a:spcPct val="100000"/>
              </a:lnSpc>
              <a:spcBef>
                <a:spcPts val="200"/>
              </a:spcBef>
              <a:spcAft>
                <a:spcPts val="0"/>
              </a:spcAft>
              <a:buSzPts val="1000"/>
              <a:buChar char="❏"/>
            </a:pPr>
            <a:r>
              <a:rPr lang="en" sz="1000"/>
              <a:t>Link the findings to the jobs markets and validate if subject selection in universities is impacted by jobs market.</a:t>
            </a:r>
            <a:endParaRPr sz="1000"/>
          </a:p>
          <a:p>
            <a:pPr indent="0" lvl="0" marL="0" rtl="0" algn="l">
              <a:spcBef>
                <a:spcPts val="200"/>
              </a:spcBef>
              <a:spcAft>
                <a:spcPts val="0"/>
              </a:spcAft>
              <a:buNone/>
            </a:pPr>
            <a:r>
              <a:t/>
            </a:r>
            <a:endParaRPr sz="1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2" name="Google Shape;192;p25"/>
          <p:cNvPicPr preferRelativeResize="0"/>
          <p:nvPr/>
        </p:nvPicPr>
        <p:blipFill>
          <a:blip r:embed="rId3">
            <a:alphaModFix/>
          </a:blip>
          <a:stretch>
            <a:fillRect/>
          </a:stretch>
        </p:blipFill>
        <p:spPr>
          <a:xfrm>
            <a:off x="0" y="1046950"/>
            <a:ext cx="4577049" cy="309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220075" y="-61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rPr>
              <a:t>Reflection &amp; Discussion</a:t>
            </a:r>
            <a:endParaRPr>
              <a:solidFill>
                <a:srgbClr val="CC0000"/>
              </a:solidFill>
            </a:endParaRPr>
          </a:p>
        </p:txBody>
      </p:sp>
      <p:sp>
        <p:nvSpPr>
          <p:cNvPr id="198" name="Google Shape;198;p26"/>
          <p:cNvSpPr txBox="1"/>
          <p:nvPr>
            <p:ph idx="1" type="body"/>
          </p:nvPr>
        </p:nvSpPr>
        <p:spPr>
          <a:xfrm>
            <a:off x="101275" y="364625"/>
            <a:ext cx="8758200" cy="4283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SzPts val="1000"/>
              <a:buChar char="❏"/>
            </a:pPr>
            <a:r>
              <a:rPr lang="en" sz="1000"/>
              <a:t>Conclusions</a:t>
            </a:r>
            <a:endParaRPr sz="1000"/>
          </a:p>
          <a:p>
            <a:pPr indent="-292100" lvl="1" marL="914400" rtl="0" algn="l">
              <a:lnSpc>
                <a:spcPct val="100000"/>
              </a:lnSpc>
              <a:spcBef>
                <a:spcPts val="800"/>
              </a:spcBef>
              <a:spcAft>
                <a:spcPts val="0"/>
              </a:spcAft>
              <a:buSzPts val="1000"/>
              <a:buChar char="❏"/>
            </a:pPr>
            <a:r>
              <a:rPr lang="en" sz="1000"/>
              <a:t>There are </a:t>
            </a:r>
            <a:r>
              <a:rPr lang="en" sz="1000"/>
              <a:t>some discernible differences between areas that voted to leave the EU and areas that voted to stay within the EU. For example:</a:t>
            </a:r>
            <a:endParaRPr sz="1000"/>
          </a:p>
          <a:p>
            <a:pPr indent="-292100" lvl="2" marL="1371600" rtl="0" algn="l">
              <a:lnSpc>
                <a:spcPct val="100000"/>
              </a:lnSpc>
              <a:spcBef>
                <a:spcPts val="800"/>
              </a:spcBef>
              <a:spcAft>
                <a:spcPts val="0"/>
              </a:spcAft>
              <a:buSzPts val="1000"/>
              <a:buChar char="❏"/>
            </a:pPr>
            <a:r>
              <a:rPr lang="en" sz="1000"/>
              <a:t>Precincts that voted “For” Brexit  had higher unemployment rates during the global recession and years leading up to Brexit compared to precincts that voted ‘Against’ Brexit.</a:t>
            </a:r>
            <a:endParaRPr sz="1000"/>
          </a:p>
          <a:p>
            <a:pPr indent="-292100" lvl="2" marL="1371600" rtl="0" algn="l">
              <a:lnSpc>
                <a:spcPct val="100000"/>
              </a:lnSpc>
              <a:spcBef>
                <a:spcPts val="800"/>
              </a:spcBef>
              <a:spcAft>
                <a:spcPts val="0"/>
              </a:spcAft>
              <a:buSzPts val="1000"/>
              <a:buChar char="❏"/>
            </a:pPr>
            <a:r>
              <a:rPr lang="en" sz="1000"/>
              <a:t>Voting precincts that voted ‘For’ Brexit had a lower number of businesses emerging each year compared to the voting precincts who voted ‘Against’ Brexit.</a:t>
            </a:r>
            <a:endParaRPr sz="1000"/>
          </a:p>
          <a:p>
            <a:pPr indent="-292100" lvl="2" marL="1371600" rtl="0" algn="l">
              <a:lnSpc>
                <a:spcPct val="100000"/>
              </a:lnSpc>
              <a:spcBef>
                <a:spcPts val="200"/>
              </a:spcBef>
              <a:spcAft>
                <a:spcPts val="0"/>
              </a:spcAft>
              <a:buSzPts val="1000"/>
              <a:buChar char="❏"/>
            </a:pPr>
            <a:r>
              <a:rPr lang="en" sz="1000"/>
              <a:t>Brexit did not cause a major shift in terms of selection of subjects/majors among university students. However, some trends can be noticed.</a:t>
            </a:r>
            <a:endParaRPr sz="1000"/>
          </a:p>
          <a:p>
            <a:pPr indent="-292100" lvl="2" marL="1371600" rtl="0" algn="l">
              <a:lnSpc>
                <a:spcPct val="100000"/>
              </a:lnSpc>
              <a:spcBef>
                <a:spcPts val="200"/>
              </a:spcBef>
              <a:spcAft>
                <a:spcPts val="0"/>
              </a:spcAft>
              <a:buSzPts val="1000"/>
              <a:buChar char="❏"/>
            </a:pPr>
            <a:r>
              <a:rPr lang="en" sz="1000"/>
              <a:t>Regions with strong “Remain” votes, had a lower average age than regions with strong “Leave” votes.</a:t>
            </a:r>
            <a:endParaRPr sz="1000"/>
          </a:p>
          <a:p>
            <a:pPr indent="-292100" lvl="2" marL="1371600" rtl="0" algn="l">
              <a:lnSpc>
                <a:spcPct val="100000"/>
              </a:lnSpc>
              <a:spcBef>
                <a:spcPts val="800"/>
              </a:spcBef>
              <a:spcAft>
                <a:spcPts val="0"/>
              </a:spcAft>
              <a:buSzPts val="1000"/>
              <a:buChar char="❏"/>
            </a:pPr>
            <a:r>
              <a:rPr lang="en" sz="1000"/>
              <a:t>3 of 4 “Leave” counties had net immigration rates below average for England. 2 of 4 “Remain” counties contain large universities and had much more volatility in net migration rates. </a:t>
            </a:r>
            <a:endParaRPr sz="1000"/>
          </a:p>
          <a:p>
            <a:pPr indent="0" lvl="0" marL="914400" rtl="0" algn="l">
              <a:lnSpc>
                <a:spcPct val="100000"/>
              </a:lnSpc>
              <a:spcBef>
                <a:spcPts val="800"/>
              </a:spcBef>
              <a:spcAft>
                <a:spcPts val="0"/>
              </a:spcAft>
              <a:buNone/>
            </a:pPr>
            <a:r>
              <a:t/>
            </a:r>
            <a:endParaRPr sz="1000"/>
          </a:p>
          <a:p>
            <a:pPr indent="-292100" lvl="0" marL="457200" rtl="0" algn="l">
              <a:lnSpc>
                <a:spcPct val="100000"/>
              </a:lnSpc>
              <a:spcBef>
                <a:spcPts val="200"/>
              </a:spcBef>
              <a:spcAft>
                <a:spcPts val="0"/>
              </a:spcAft>
              <a:buSzPts val="1000"/>
              <a:buChar char="❏"/>
            </a:pPr>
            <a:r>
              <a:rPr lang="en" sz="1000"/>
              <a:t>Discussions and Challenges:</a:t>
            </a:r>
            <a:endParaRPr sz="1000"/>
          </a:p>
          <a:p>
            <a:pPr indent="-292100" lvl="1" marL="914400" rtl="0" algn="l">
              <a:lnSpc>
                <a:spcPct val="100000"/>
              </a:lnSpc>
              <a:spcBef>
                <a:spcPts val="800"/>
              </a:spcBef>
              <a:spcAft>
                <a:spcPts val="0"/>
              </a:spcAft>
              <a:buSzPts val="1000"/>
              <a:buChar char="❏"/>
            </a:pPr>
            <a:r>
              <a:rPr lang="en" sz="1000"/>
              <a:t>More accurate conclusions need data across different domains. For example data that shows the income, employment state, gender, education, and  major of those who voted For vs those who voted against will show more rich analysis. This was a challenge, due to lack of this data.</a:t>
            </a:r>
            <a:endParaRPr sz="1000"/>
          </a:p>
          <a:p>
            <a:pPr indent="-292100" lvl="1" marL="914400" rtl="0" algn="l">
              <a:lnSpc>
                <a:spcPct val="100000"/>
              </a:lnSpc>
              <a:spcBef>
                <a:spcPts val="800"/>
              </a:spcBef>
              <a:spcAft>
                <a:spcPts val="0"/>
              </a:spcAft>
              <a:buSzPts val="1000"/>
              <a:buChar char="❏"/>
            </a:pPr>
            <a:r>
              <a:rPr lang="en" sz="1000"/>
              <a:t>Scope creep</a:t>
            </a:r>
            <a:endParaRPr sz="1000"/>
          </a:p>
          <a:p>
            <a:pPr indent="-292100" lvl="1" marL="914400" rtl="0" algn="l">
              <a:lnSpc>
                <a:spcPct val="100000"/>
              </a:lnSpc>
              <a:spcBef>
                <a:spcPts val="800"/>
              </a:spcBef>
              <a:spcAft>
                <a:spcPts val="0"/>
              </a:spcAft>
              <a:buSzPts val="1000"/>
              <a:buChar char="❏"/>
            </a:pPr>
            <a:r>
              <a:rPr lang="en" sz="1000"/>
              <a:t>Learning new techniques such as Maps in Python.</a:t>
            </a:r>
            <a:endParaRPr sz="1000"/>
          </a:p>
          <a:p>
            <a:pPr indent="-292100" lvl="1" marL="914400" rtl="0" algn="l">
              <a:lnSpc>
                <a:spcPct val="100000"/>
              </a:lnSpc>
              <a:spcBef>
                <a:spcPts val="800"/>
              </a:spcBef>
              <a:spcAft>
                <a:spcPts val="800"/>
              </a:spcAft>
              <a:buSzPts val="1000"/>
              <a:buChar char="❏"/>
            </a:pPr>
            <a:r>
              <a:rPr lang="en" sz="1000"/>
              <a:t>Data formatting and modeling</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202" name="Shape 202"/>
        <p:cNvGrpSpPr/>
        <p:nvPr/>
      </p:nvGrpSpPr>
      <p:grpSpPr>
        <a:xfrm>
          <a:off x="0" y="0"/>
          <a:ext cx="0" cy="0"/>
          <a:chOff x="0" y="0"/>
          <a:chExt cx="0" cy="0"/>
        </a:xfrm>
      </p:grpSpPr>
      <p:sp>
        <p:nvSpPr>
          <p:cNvPr id="203" name="Google Shape;203;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07" name="Shape 207"/>
        <p:cNvGrpSpPr/>
        <p:nvPr/>
      </p:nvGrpSpPr>
      <p:grpSpPr>
        <a:xfrm>
          <a:off x="0" y="0"/>
          <a:ext cx="0" cy="0"/>
          <a:chOff x="0" y="0"/>
          <a:chExt cx="0" cy="0"/>
        </a:xfrm>
      </p:grpSpPr>
      <p:sp>
        <p:nvSpPr>
          <p:cNvPr id="208" name="Google Shape;208;p2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214" name="Google Shape;214;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“Dataset: Business Demography, UK.” </a:t>
            </a:r>
            <a:r>
              <a:rPr i="1" lang="en" sz="1200">
                <a:solidFill>
                  <a:srgbClr val="333333"/>
                </a:solidFill>
                <a:latin typeface="Times New Roman"/>
                <a:ea typeface="Times New Roman"/>
                <a:cs typeface="Times New Roman"/>
                <a:sym typeface="Times New Roman"/>
              </a:rPr>
              <a:t>Office for National Statistics</a:t>
            </a:r>
            <a:r>
              <a:rPr lang="en" sz="1200">
                <a:solidFill>
                  <a:srgbClr val="333333"/>
                </a:solidFill>
                <a:highlight>
                  <a:srgbClr val="FFFFFF"/>
                </a:highlight>
                <a:latin typeface="Times New Roman"/>
                <a:ea typeface="Times New Roman"/>
                <a:cs typeface="Times New Roman"/>
                <a:sym typeface="Times New Roman"/>
              </a:rPr>
              <a:t>, Office for National Statistics, 21 Nov. 2018, </a:t>
            </a:r>
            <a:r>
              <a:rPr lang="en" sz="1200" u="sng">
                <a:solidFill>
                  <a:schemeClr val="hlink"/>
                </a:solidFill>
                <a:highlight>
                  <a:srgbClr val="FFFFFF"/>
                </a:highlight>
                <a:latin typeface="Times New Roman"/>
                <a:ea typeface="Times New Roman"/>
                <a:cs typeface="Times New Roman"/>
                <a:sym typeface="Times New Roman"/>
                <a:hlinkClick r:id="rId3"/>
              </a:rPr>
              <a:t>www.ons.gov.uk/businessindustryandtrade/business/activitysizeandlocation/datasets/businessdemographyreferencetable</a:t>
            </a:r>
            <a:r>
              <a:rPr lang="en" sz="1200">
                <a:solidFill>
                  <a:srgbClr val="333333"/>
                </a:solidFill>
                <a:highlight>
                  <a:srgbClr val="FFFFFF"/>
                </a:highlight>
                <a:latin typeface="Times New Roman"/>
                <a:ea typeface="Times New Roman"/>
                <a:cs typeface="Times New Roman"/>
                <a:sym typeface="Times New Roman"/>
              </a:rPr>
              <a:t>.</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333333"/>
                </a:solidFill>
                <a:highlight>
                  <a:srgbClr val="FFFFFF"/>
                </a:highlight>
                <a:latin typeface="Times New Roman"/>
                <a:ea typeface="Times New Roman"/>
                <a:cs typeface="Times New Roman"/>
                <a:sym typeface="Times New Roman"/>
              </a:rPr>
              <a:t>“Dataset: “Local area migration indicators, UK, </a:t>
            </a:r>
            <a:r>
              <a:rPr i="1" lang="en" sz="1200">
                <a:solidFill>
                  <a:srgbClr val="333333"/>
                </a:solidFill>
                <a:latin typeface="Times New Roman"/>
                <a:ea typeface="Times New Roman"/>
                <a:cs typeface="Times New Roman"/>
                <a:sym typeface="Times New Roman"/>
              </a:rPr>
              <a:t>Office for National Statistics</a:t>
            </a:r>
            <a:r>
              <a:rPr lang="en" sz="1200">
                <a:solidFill>
                  <a:srgbClr val="333333"/>
                </a:solidFill>
                <a:highlight>
                  <a:schemeClr val="lt1"/>
                </a:highlight>
                <a:latin typeface="Times New Roman"/>
                <a:ea typeface="Times New Roman"/>
                <a:cs typeface="Times New Roman"/>
                <a:sym typeface="Times New Roman"/>
              </a:rPr>
              <a:t>, Office for National Statistics, 23 Aug. 2018, </a:t>
            </a:r>
            <a:r>
              <a:rPr lang="en" sz="1100" u="sng">
                <a:solidFill>
                  <a:schemeClr val="hlink"/>
                </a:solidFill>
                <a:latin typeface="Times New Roman"/>
                <a:ea typeface="Times New Roman"/>
                <a:cs typeface="Times New Roman"/>
                <a:sym typeface="Times New Roman"/>
                <a:hlinkClick r:id="rId4"/>
              </a:rPr>
              <a:t>https://www.ons.gov.uk/peoplepopulationandcommunity/populationandmigration/migrationwithintheuk/datasets/localareamigrationindicatorsunitedkingdom</a:t>
            </a:r>
            <a:endParaRPr sz="1200">
              <a:solidFill>
                <a:srgbClr val="333333"/>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333863"/>
                </a:solidFill>
                <a:highlight>
                  <a:srgbClr val="FFFFFF"/>
                </a:highlight>
                <a:uFill>
                  <a:noFill/>
                </a:uFill>
                <a:latin typeface="Times New Roman"/>
                <a:ea typeface="Times New Roman"/>
                <a:cs typeface="Times New Roman"/>
                <a:sym typeface="Times New Roman"/>
                <a:hlinkClick r:id="rId5"/>
              </a:rPr>
              <a:t>Experts in UK higher education data and analysis</a:t>
            </a:r>
            <a:r>
              <a:rPr lang="en"/>
              <a:t> </a:t>
            </a:r>
            <a:r>
              <a:rPr lang="en" sz="1100" u="sng">
                <a:solidFill>
                  <a:schemeClr val="hlink"/>
                </a:solidFill>
                <a:latin typeface="Arial"/>
                <a:ea typeface="Arial"/>
                <a:cs typeface="Arial"/>
                <a:sym typeface="Arial"/>
                <a:hlinkClick r:id="rId6"/>
              </a:rPr>
              <a:t>https://www.hesa.ac.uk/data-and-analysis/students/what-study</a:t>
            </a:r>
            <a:endParaRPr sz="1200">
              <a:solidFill>
                <a:srgbClr val="333333"/>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333333"/>
              </a:solidFill>
              <a:highlight>
                <a:schemeClr val="lt1"/>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333333"/>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311700" y="195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Appendix - 1a</a:t>
            </a:r>
            <a:endParaRPr sz="2400"/>
          </a:p>
        </p:txBody>
      </p:sp>
      <p:pic>
        <p:nvPicPr>
          <p:cNvPr id="220" name="Google Shape;220;p30"/>
          <p:cNvPicPr preferRelativeResize="0"/>
          <p:nvPr/>
        </p:nvPicPr>
        <p:blipFill>
          <a:blip r:embed="rId3">
            <a:alphaModFix/>
          </a:blip>
          <a:stretch>
            <a:fillRect/>
          </a:stretch>
        </p:blipFill>
        <p:spPr>
          <a:xfrm>
            <a:off x="1450175" y="898725"/>
            <a:ext cx="6122226" cy="3935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195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Appendix - 1b</a:t>
            </a:r>
            <a:endParaRPr sz="2400"/>
          </a:p>
        </p:txBody>
      </p:sp>
      <p:pic>
        <p:nvPicPr>
          <p:cNvPr id="226" name="Google Shape;226;p31"/>
          <p:cNvPicPr preferRelativeResize="0"/>
          <p:nvPr/>
        </p:nvPicPr>
        <p:blipFill>
          <a:blip r:embed="rId3">
            <a:alphaModFix/>
          </a:blip>
          <a:stretch>
            <a:fillRect/>
          </a:stretch>
        </p:blipFill>
        <p:spPr>
          <a:xfrm>
            <a:off x="152400" y="803500"/>
            <a:ext cx="4237100" cy="3887575"/>
          </a:xfrm>
          <a:prstGeom prst="rect">
            <a:avLst/>
          </a:prstGeom>
          <a:noFill/>
          <a:ln cap="flat" cmpd="sng" w="9525">
            <a:solidFill>
              <a:srgbClr val="999999"/>
            </a:solidFill>
            <a:prstDash val="solid"/>
            <a:round/>
            <a:headEnd len="sm" w="sm" type="none"/>
            <a:tailEnd len="sm" w="sm" type="none"/>
          </a:ln>
        </p:spPr>
      </p:pic>
      <p:pic>
        <p:nvPicPr>
          <p:cNvPr id="227" name="Google Shape;227;p31"/>
          <p:cNvPicPr preferRelativeResize="0"/>
          <p:nvPr/>
        </p:nvPicPr>
        <p:blipFill>
          <a:blip r:embed="rId4">
            <a:alphaModFix/>
          </a:blip>
          <a:stretch>
            <a:fillRect/>
          </a:stretch>
        </p:blipFill>
        <p:spPr>
          <a:xfrm>
            <a:off x="4572000" y="803500"/>
            <a:ext cx="4237100" cy="3887575"/>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Questions</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a:solidFill>
            <a:srgbClr val="CC000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BIG Question</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What are some differences between areas that voted to “leave” the European Union (EU) or “stay” within the EU in the 2016 referendum? </a:t>
            </a:r>
            <a:endParaRPr sz="1600"/>
          </a:p>
          <a:p>
            <a:pPr indent="0" lvl="0" marL="0" rtl="0" algn="l">
              <a:spcBef>
                <a:spcPts val="1600"/>
              </a:spcBef>
              <a:spcAft>
                <a:spcPts val="1600"/>
              </a:spcAft>
              <a:buNone/>
            </a:pPr>
            <a:r>
              <a:t/>
            </a:r>
            <a:endParaRPr b="1"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a:solidFill>
            <a:srgbClr val="CC000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Why does this matter?</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vote has caused ongoing turmoil in the UK and the EU which are some of the US’ strongest allies and trade partners. </a:t>
            </a:r>
            <a:endParaRPr sz="1600"/>
          </a:p>
          <a:p>
            <a:pPr indent="0" lvl="0" marL="0" rtl="0" algn="l">
              <a:spcBef>
                <a:spcPts val="1600"/>
              </a:spcBef>
              <a:spcAft>
                <a:spcPts val="1600"/>
              </a:spcAft>
              <a:buNone/>
            </a:pPr>
            <a:r>
              <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a:solidFill>
            <a:srgbClr val="CC000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Hypothesis </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There are discernable differences between areas that voted to leave the EU and areas that voted to stay within the EU.</a:t>
            </a:r>
            <a:endParaRPr b="1" sz="1600"/>
          </a:p>
          <a:p>
            <a:pPr indent="0" lvl="0" marL="0" rtl="0" algn="l">
              <a:spcBef>
                <a:spcPts val="1600"/>
              </a:spcBef>
              <a:spcAft>
                <a:spcPts val="1600"/>
              </a:spcAft>
              <a:buNone/>
            </a:pPr>
            <a:r>
              <a:rPr lang="en" sz="1000"/>
              <a:t>Note: We classify “strong” sentiment as an area that voted &gt; 65% for remaining/leaving the EU</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311700" y="195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Appendix - 1c</a:t>
            </a:r>
            <a:endParaRPr sz="2400"/>
          </a:p>
        </p:txBody>
      </p:sp>
      <p:pic>
        <p:nvPicPr>
          <p:cNvPr id="233" name="Google Shape;233;p32"/>
          <p:cNvPicPr preferRelativeResize="0"/>
          <p:nvPr/>
        </p:nvPicPr>
        <p:blipFill>
          <a:blip r:embed="rId3">
            <a:alphaModFix/>
          </a:blip>
          <a:stretch>
            <a:fillRect/>
          </a:stretch>
        </p:blipFill>
        <p:spPr>
          <a:xfrm>
            <a:off x="502200" y="852200"/>
            <a:ext cx="3998375" cy="3971275"/>
          </a:xfrm>
          <a:prstGeom prst="rect">
            <a:avLst/>
          </a:prstGeom>
          <a:noFill/>
          <a:ln cap="flat" cmpd="sng" w="9525">
            <a:solidFill>
              <a:srgbClr val="999999"/>
            </a:solidFill>
            <a:prstDash val="solid"/>
            <a:round/>
            <a:headEnd len="sm" w="sm" type="none"/>
            <a:tailEnd len="sm" w="sm" type="none"/>
          </a:ln>
        </p:spPr>
      </p:pic>
      <p:pic>
        <p:nvPicPr>
          <p:cNvPr id="234" name="Google Shape;234;p32"/>
          <p:cNvPicPr preferRelativeResize="0"/>
          <p:nvPr/>
        </p:nvPicPr>
        <p:blipFill>
          <a:blip r:embed="rId4">
            <a:alphaModFix/>
          </a:blip>
          <a:stretch>
            <a:fillRect/>
          </a:stretch>
        </p:blipFill>
        <p:spPr>
          <a:xfrm>
            <a:off x="4631525" y="852200"/>
            <a:ext cx="4200775" cy="3971275"/>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Appendix-1d</a:t>
            </a:r>
            <a:endParaRPr/>
          </a:p>
        </p:txBody>
      </p:sp>
      <p:pic>
        <p:nvPicPr>
          <p:cNvPr id="240" name="Google Shape;240;p33"/>
          <p:cNvPicPr preferRelativeResize="0"/>
          <p:nvPr/>
        </p:nvPicPr>
        <p:blipFill>
          <a:blip r:embed="rId3">
            <a:alphaModFix/>
          </a:blip>
          <a:stretch>
            <a:fillRect/>
          </a:stretch>
        </p:blipFill>
        <p:spPr>
          <a:xfrm>
            <a:off x="152400" y="1170200"/>
            <a:ext cx="7010400" cy="2790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Appendix-1e</a:t>
            </a:r>
            <a:endParaRPr/>
          </a:p>
        </p:txBody>
      </p:sp>
      <p:pic>
        <p:nvPicPr>
          <p:cNvPr id="246" name="Google Shape;246;p34"/>
          <p:cNvPicPr preferRelativeResize="0"/>
          <p:nvPr/>
        </p:nvPicPr>
        <p:blipFill>
          <a:blip r:embed="rId3">
            <a:alphaModFix/>
          </a:blip>
          <a:stretch>
            <a:fillRect/>
          </a:stretch>
        </p:blipFill>
        <p:spPr>
          <a:xfrm>
            <a:off x="152400" y="1170200"/>
            <a:ext cx="4419599" cy="3057732"/>
          </a:xfrm>
          <a:prstGeom prst="rect">
            <a:avLst/>
          </a:prstGeom>
          <a:noFill/>
          <a:ln>
            <a:noFill/>
          </a:ln>
        </p:spPr>
      </p:pic>
      <p:pic>
        <p:nvPicPr>
          <p:cNvPr id="247" name="Google Shape;247;p34"/>
          <p:cNvPicPr preferRelativeResize="0"/>
          <p:nvPr/>
        </p:nvPicPr>
        <p:blipFill>
          <a:blip r:embed="rId4">
            <a:alphaModFix/>
          </a:blip>
          <a:stretch>
            <a:fillRect/>
          </a:stretch>
        </p:blipFill>
        <p:spPr>
          <a:xfrm>
            <a:off x="4127900" y="1406775"/>
            <a:ext cx="4838375" cy="1864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14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rPr>
              <a:t>Questions &amp; Data </a:t>
            </a:r>
            <a:endParaRPr>
              <a:solidFill>
                <a:srgbClr val="CC0000"/>
              </a:solidFill>
            </a:endParaRPr>
          </a:p>
        </p:txBody>
      </p:sp>
      <p:sp>
        <p:nvSpPr>
          <p:cNvPr id="112" name="Google Shape;112;p15"/>
          <p:cNvSpPr txBox="1"/>
          <p:nvPr>
            <p:ph idx="1" type="body"/>
          </p:nvPr>
        </p:nvSpPr>
        <p:spPr>
          <a:xfrm>
            <a:off x="311700" y="747800"/>
            <a:ext cx="8520600" cy="333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AutoNum type="arabicPeriod"/>
            </a:pPr>
            <a:r>
              <a:rPr lang="en" sz="1200">
                <a:solidFill>
                  <a:schemeClr val="dk1"/>
                </a:solidFill>
              </a:rPr>
              <a:t>Vote</a:t>
            </a:r>
            <a:endParaRPr sz="1200">
              <a:solidFill>
                <a:schemeClr val="dk1"/>
              </a:solidFill>
            </a:endParaRPr>
          </a:p>
          <a:p>
            <a:pPr indent="-304800" lvl="0" marL="914400" rtl="0" algn="l">
              <a:spcBef>
                <a:spcPts val="0"/>
              </a:spcBef>
              <a:spcAft>
                <a:spcPts val="0"/>
              </a:spcAft>
              <a:buSzPts val="1200"/>
              <a:buChar char="❏"/>
            </a:pPr>
            <a:r>
              <a:rPr lang="en" sz="1200"/>
              <a:t>Is there a correlation between regional population density and vote outcome?</a:t>
            </a:r>
            <a:endParaRPr sz="1200"/>
          </a:p>
          <a:p>
            <a:pPr indent="-304800" lvl="0" marL="457200" rtl="0" algn="l">
              <a:spcBef>
                <a:spcPts val="0"/>
              </a:spcBef>
              <a:spcAft>
                <a:spcPts val="0"/>
              </a:spcAft>
              <a:buClr>
                <a:schemeClr val="dk1"/>
              </a:buClr>
              <a:buSzPts val="1200"/>
              <a:buAutoNum type="arabicPeriod"/>
            </a:pPr>
            <a:r>
              <a:rPr lang="en" sz="1200">
                <a:solidFill>
                  <a:schemeClr val="dk1"/>
                </a:solidFill>
              </a:rPr>
              <a:t>Age</a:t>
            </a:r>
            <a:endParaRPr sz="1200">
              <a:solidFill>
                <a:schemeClr val="dk1"/>
              </a:solidFill>
            </a:endParaRPr>
          </a:p>
          <a:p>
            <a:pPr indent="-304800" lvl="0" marL="914400" rtl="0" algn="l">
              <a:spcBef>
                <a:spcPts val="0"/>
              </a:spcBef>
              <a:spcAft>
                <a:spcPts val="0"/>
              </a:spcAft>
              <a:buSzPts val="1200"/>
              <a:buChar char="❏"/>
            </a:pPr>
            <a:r>
              <a:rPr lang="en" sz="1200"/>
              <a:t>Is there a correlation between regions with a strong leave/remain vote and age?</a:t>
            </a:r>
            <a:endParaRPr sz="1200"/>
          </a:p>
          <a:p>
            <a:pPr indent="-304800" lvl="0" marL="457200" rtl="0" algn="l">
              <a:spcBef>
                <a:spcPts val="0"/>
              </a:spcBef>
              <a:spcAft>
                <a:spcPts val="0"/>
              </a:spcAft>
              <a:buClr>
                <a:schemeClr val="dk1"/>
              </a:buClr>
              <a:buSzPts val="1200"/>
              <a:buAutoNum type="arabicPeriod"/>
            </a:pPr>
            <a:r>
              <a:rPr lang="en" sz="1200">
                <a:solidFill>
                  <a:schemeClr val="dk1"/>
                </a:solidFill>
              </a:rPr>
              <a:t>Standard of Living</a:t>
            </a:r>
            <a:endParaRPr sz="1200">
              <a:solidFill>
                <a:schemeClr val="dk1"/>
              </a:solidFill>
            </a:endParaRPr>
          </a:p>
          <a:p>
            <a:pPr indent="-304800" lvl="0" marL="914400" rtl="0" algn="l">
              <a:lnSpc>
                <a:spcPct val="100000"/>
              </a:lnSpc>
              <a:spcBef>
                <a:spcPts val="0"/>
              </a:spcBef>
              <a:spcAft>
                <a:spcPts val="0"/>
              </a:spcAft>
              <a:buSzPts val="1200"/>
              <a:buChar char="❏"/>
            </a:pPr>
            <a:r>
              <a:rPr lang="en" sz="1200"/>
              <a:t>Is there a discernible difference in standard of living metrics between voting precincts with a strong leave/ remain vote?</a:t>
            </a:r>
            <a:endParaRPr sz="1200"/>
          </a:p>
          <a:p>
            <a:pPr indent="-304800" lvl="0" marL="457200" rtl="0" algn="l">
              <a:spcBef>
                <a:spcPts val="0"/>
              </a:spcBef>
              <a:spcAft>
                <a:spcPts val="0"/>
              </a:spcAft>
              <a:buClr>
                <a:schemeClr val="dk1"/>
              </a:buClr>
              <a:buSzPts val="1200"/>
              <a:buAutoNum type="arabicPeriod"/>
            </a:pPr>
            <a:r>
              <a:rPr lang="en" sz="1200">
                <a:solidFill>
                  <a:schemeClr val="dk1"/>
                </a:solidFill>
              </a:rPr>
              <a:t>Immigration</a:t>
            </a:r>
            <a:endParaRPr sz="1200">
              <a:solidFill>
                <a:schemeClr val="dk1"/>
              </a:solidFill>
            </a:endParaRPr>
          </a:p>
          <a:p>
            <a:pPr indent="-304800" lvl="0" marL="914400" rtl="0" algn="l">
              <a:spcBef>
                <a:spcPts val="0"/>
              </a:spcBef>
              <a:spcAft>
                <a:spcPts val="0"/>
              </a:spcAft>
              <a:buSzPts val="1200"/>
              <a:buChar char="❏"/>
            </a:pPr>
            <a:r>
              <a:rPr lang="en" sz="1200"/>
              <a:t>What were international migration trends in counties that had a strong leave/remain sentiment? </a:t>
            </a:r>
            <a:endParaRPr sz="1200"/>
          </a:p>
          <a:p>
            <a:pPr indent="-304800" lvl="0" marL="457200" rtl="0" algn="l">
              <a:spcBef>
                <a:spcPts val="0"/>
              </a:spcBef>
              <a:spcAft>
                <a:spcPts val="0"/>
              </a:spcAft>
              <a:buClr>
                <a:schemeClr val="dk1"/>
              </a:buClr>
              <a:buSzPts val="1200"/>
              <a:buAutoNum type="arabicPeriod"/>
            </a:pPr>
            <a:r>
              <a:rPr lang="en" sz="1200">
                <a:solidFill>
                  <a:schemeClr val="dk1"/>
                </a:solidFill>
              </a:rPr>
              <a:t>Business</a:t>
            </a:r>
            <a:endParaRPr sz="1200">
              <a:solidFill>
                <a:schemeClr val="dk1"/>
              </a:solidFill>
            </a:endParaRPr>
          </a:p>
          <a:p>
            <a:pPr indent="-304800" lvl="0" marL="914400" rtl="0" algn="l">
              <a:spcBef>
                <a:spcPts val="0"/>
              </a:spcBef>
              <a:spcAft>
                <a:spcPts val="0"/>
              </a:spcAft>
              <a:buSzPts val="1200"/>
              <a:buChar char="❏"/>
            </a:pPr>
            <a:r>
              <a:rPr lang="en" sz="1200"/>
              <a:t>Are the emergence of businesses noticeably different in regions/cities that voted to leave vs regions/cities that voted to remain?</a:t>
            </a:r>
            <a:endParaRPr sz="1200"/>
          </a:p>
          <a:p>
            <a:pPr indent="-304800" lvl="0" marL="457200" rtl="0" algn="l">
              <a:spcBef>
                <a:spcPts val="0"/>
              </a:spcBef>
              <a:spcAft>
                <a:spcPts val="0"/>
              </a:spcAft>
              <a:buClr>
                <a:schemeClr val="dk1"/>
              </a:buClr>
              <a:buSzPts val="1200"/>
              <a:buAutoNum type="arabicPeriod"/>
            </a:pPr>
            <a:r>
              <a:rPr lang="en" sz="1200">
                <a:solidFill>
                  <a:schemeClr val="dk1"/>
                </a:solidFill>
              </a:rPr>
              <a:t>Education</a:t>
            </a:r>
            <a:endParaRPr sz="1200">
              <a:solidFill>
                <a:schemeClr val="dk1"/>
              </a:solidFill>
            </a:endParaRPr>
          </a:p>
          <a:p>
            <a:pPr indent="-304800" lvl="0" marL="914400" rtl="0" algn="l">
              <a:spcBef>
                <a:spcPts val="0"/>
              </a:spcBef>
              <a:spcAft>
                <a:spcPts val="0"/>
              </a:spcAft>
              <a:buSzPts val="1200"/>
              <a:buChar char="❏"/>
            </a:pPr>
            <a:r>
              <a:rPr lang="en" sz="1200"/>
              <a:t>Is there a major shift in terms of subject/major selection among university students between 2013-2018 ?</a:t>
            </a:r>
            <a:endParaRPr sz="1200"/>
          </a:p>
          <a:p>
            <a:pPr indent="0" lvl="0" marL="457200" rtl="0" algn="l">
              <a:spcBef>
                <a:spcPts val="1600"/>
              </a:spcBef>
              <a:spcAft>
                <a:spcPts val="0"/>
              </a:spcAft>
              <a:buNone/>
            </a:pPr>
            <a:r>
              <a:rPr lang="en" sz="1100"/>
              <a:t>Data Sources: </a:t>
            </a:r>
            <a:r>
              <a:rPr lang="en" sz="1100">
                <a:latin typeface="Arial"/>
                <a:ea typeface="Arial"/>
                <a:cs typeface="Arial"/>
                <a:sym typeface="Arial"/>
              </a:rPr>
              <a:t>UK Office of National Statistics, Higher Education Statistics Agency (HESA)</a:t>
            </a:r>
            <a:endParaRPr sz="1100">
              <a:latin typeface="Arial"/>
              <a:ea typeface="Arial"/>
              <a:cs typeface="Arial"/>
              <a:sym typeface="Arial"/>
            </a:endParaRPr>
          </a:p>
          <a:p>
            <a:pPr indent="0" lvl="0" marL="457200" rtl="0" algn="l">
              <a:spcBef>
                <a:spcPts val="1600"/>
              </a:spcBef>
              <a:spcAft>
                <a:spcPts val="0"/>
              </a:spcAft>
              <a:buNone/>
            </a:pPr>
            <a:r>
              <a:t/>
            </a:r>
            <a:endParaRPr sz="1200">
              <a:solidFill>
                <a:srgbClr val="000000"/>
              </a:solidFill>
              <a:latin typeface="Arial"/>
              <a:ea typeface="Arial"/>
              <a:cs typeface="Arial"/>
              <a:sym typeface="Arial"/>
            </a:endParaRPr>
          </a:p>
          <a:p>
            <a:pPr indent="0" lvl="0" marL="457200" rtl="0" algn="l">
              <a:spcBef>
                <a:spcPts val="1600"/>
              </a:spcBef>
              <a:spcAft>
                <a:spcPts val="0"/>
              </a:spcAft>
              <a:buNone/>
            </a:pPr>
            <a:r>
              <a:t/>
            </a:r>
            <a:endParaRPr sz="1200"/>
          </a:p>
          <a:p>
            <a:pPr indent="0" lvl="0" marL="457200" rtl="0" algn="l">
              <a:spcBef>
                <a:spcPts val="16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16" name="Shape 116"/>
        <p:cNvGrpSpPr/>
        <p:nvPr/>
      </p:nvGrpSpPr>
      <p:grpSpPr>
        <a:xfrm>
          <a:off x="0" y="0"/>
          <a:ext cx="0" cy="0"/>
          <a:chOff x="0" y="0"/>
          <a:chExt cx="0" cy="0"/>
        </a:xfrm>
      </p:grpSpPr>
      <p:sp>
        <p:nvSpPr>
          <p:cNvPr id="117" name="Google Shape;117;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Analyzing the Data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11700" y="108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rPr>
              <a:t>Challenges to Analyzing the Data </a:t>
            </a:r>
            <a:endParaRPr>
              <a:solidFill>
                <a:srgbClr val="CC0000"/>
              </a:solidFill>
            </a:endParaRPr>
          </a:p>
        </p:txBody>
      </p:sp>
      <p:sp>
        <p:nvSpPr>
          <p:cNvPr id="123" name="Google Shape;123;p17"/>
          <p:cNvSpPr/>
          <p:nvPr/>
        </p:nvSpPr>
        <p:spPr>
          <a:xfrm>
            <a:off x="51350" y="2337900"/>
            <a:ext cx="20709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4" name="Google Shape;124;p17"/>
          <p:cNvSpPr txBox="1"/>
          <p:nvPr>
            <p:ph idx="4294967295" type="body"/>
          </p:nvPr>
        </p:nvSpPr>
        <p:spPr>
          <a:xfrm>
            <a:off x="403975" y="2484588"/>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Analyzing DataFrames</a:t>
            </a:r>
            <a:endParaRPr>
              <a:solidFill>
                <a:schemeClr val="lt1"/>
              </a:solidFill>
            </a:endParaRPr>
          </a:p>
        </p:txBody>
      </p:sp>
      <p:sp>
        <p:nvSpPr>
          <p:cNvPr id="125" name="Google Shape;125;p17"/>
          <p:cNvSpPr/>
          <p:nvPr/>
        </p:nvSpPr>
        <p:spPr>
          <a:xfrm>
            <a:off x="83100" y="4079250"/>
            <a:ext cx="20391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6" name="Google Shape;126;p17"/>
          <p:cNvSpPr txBox="1"/>
          <p:nvPr>
            <p:ph idx="4294967295" type="body"/>
          </p:nvPr>
        </p:nvSpPr>
        <p:spPr>
          <a:xfrm>
            <a:off x="311701" y="4225950"/>
            <a:ext cx="20391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Visualizing Trends</a:t>
            </a:r>
            <a:endParaRPr>
              <a:solidFill>
                <a:schemeClr val="lt1"/>
              </a:solidFill>
            </a:endParaRPr>
          </a:p>
        </p:txBody>
      </p:sp>
      <p:pic>
        <p:nvPicPr>
          <p:cNvPr id="127" name="Google Shape;127;p17"/>
          <p:cNvPicPr preferRelativeResize="0"/>
          <p:nvPr/>
        </p:nvPicPr>
        <p:blipFill>
          <a:blip r:embed="rId3">
            <a:alphaModFix/>
          </a:blip>
          <a:stretch>
            <a:fillRect/>
          </a:stretch>
        </p:blipFill>
        <p:spPr>
          <a:xfrm>
            <a:off x="2198275" y="779138"/>
            <a:ext cx="6880274" cy="849825"/>
          </a:xfrm>
          <a:prstGeom prst="rect">
            <a:avLst/>
          </a:prstGeom>
          <a:noFill/>
          <a:ln>
            <a:noFill/>
          </a:ln>
        </p:spPr>
      </p:pic>
      <p:sp>
        <p:nvSpPr>
          <p:cNvPr id="128" name="Google Shape;128;p17"/>
          <p:cNvSpPr/>
          <p:nvPr/>
        </p:nvSpPr>
        <p:spPr>
          <a:xfrm>
            <a:off x="51350" y="900150"/>
            <a:ext cx="20709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7"/>
          <p:cNvSpPr txBox="1"/>
          <p:nvPr>
            <p:ph idx="4294967295" type="body"/>
          </p:nvPr>
        </p:nvSpPr>
        <p:spPr>
          <a:xfrm>
            <a:off x="357200" y="1046838"/>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Cleaning CSV</a:t>
            </a:r>
            <a:endParaRPr>
              <a:solidFill>
                <a:schemeClr val="lt1"/>
              </a:solidFill>
            </a:endParaRPr>
          </a:p>
        </p:txBody>
      </p:sp>
      <p:pic>
        <p:nvPicPr>
          <p:cNvPr id="130" name="Google Shape;130;p17"/>
          <p:cNvPicPr preferRelativeResize="0"/>
          <p:nvPr/>
        </p:nvPicPr>
        <p:blipFill>
          <a:blip r:embed="rId4">
            <a:alphaModFix/>
          </a:blip>
          <a:stretch>
            <a:fillRect/>
          </a:stretch>
        </p:blipFill>
        <p:spPr>
          <a:xfrm>
            <a:off x="2198274" y="1811125"/>
            <a:ext cx="6880275" cy="1583950"/>
          </a:xfrm>
          <a:prstGeom prst="rect">
            <a:avLst/>
          </a:prstGeom>
          <a:noFill/>
          <a:ln>
            <a:noFill/>
          </a:ln>
        </p:spPr>
      </p:pic>
      <p:pic>
        <p:nvPicPr>
          <p:cNvPr id="131" name="Google Shape;131;p17"/>
          <p:cNvPicPr preferRelativeResize="0"/>
          <p:nvPr/>
        </p:nvPicPr>
        <p:blipFill>
          <a:blip r:embed="rId5">
            <a:alphaModFix/>
          </a:blip>
          <a:stretch>
            <a:fillRect/>
          </a:stretch>
        </p:blipFill>
        <p:spPr>
          <a:xfrm>
            <a:off x="3478375" y="3473600"/>
            <a:ext cx="3794241" cy="166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142700" y="0"/>
            <a:ext cx="3287700" cy="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Vote</a:t>
            </a:r>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Is there a correlation between regional population density and vote outcome?</a:t>
            </a:r>
            <a:endParaRPr sz="1200">
              <a:solidFill>
                <a:schemeClr val="dk2"/>
              </a:solidFill>
            </a:endParaRPr>
          </a:p>
          <a:p>
            <a:pPr indent="0" lvl="0" marL="91440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7" name="Google Shape;137;p18"/>
          <p:cNvSpPr txBox="1"/>
          <p:nvPr>
            <p:ph idx="2" type="body"/>
          </p:nvPr>
        </p:nvSpPr>
        <p:spPr>
          <a:xfrm>
            <a:off x="5144100" y="438750"/>
            <a:ext cx="3999900" cy="426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u="sng"/>
              <a:t>Data Analysis</a:t>
            </a:r>
            <a:endParaRPr sz="1000" u="sng"/>
          </a:p>
          <a:p>
            <a:pPr indent="-292100" lvl="0" marL="457200" rtl="0" algn="l">
              <a:spcBef>
                <a:spcPts val="800"/>
              </a:spcBef>
              <a:spcAft>
                <a:spcPts val="0"/>
              </a:spcAft>
              <a:buSzPts val="1000"/>
              <a:buChar char="❏"/>
            </a:pPr>
            <a:r>
              <a:rPr lang="en" sz="1000"/>
              <a:t>EU referendum results were compiled into dataframes at the county and regional level</a:t>
            </a:r>
            <a:endParaRPr sz="1000"/>
          </a:p>
          <a:p>
            <a:pPr indent="-292100" lvl="0" marL="457200" rtl="0" algn="l">
              <a:lnSpc>
                <a:spcPct val="100000"/>
              </a:lnSpc>
              <a:spcBef>
                <a:spcPts val="1600"/>
              </a:spcBef>
              <a:spcAft>
                <a:spcPts val="0"/>
              </a:spcAft>
              <a:buSzPts val="1000"/>
              <a:buChar char="❏"/>
            </a:pPr>
            <a:r>
              <a:rPr lang="en" sz="1000"/>
              <a:t>Voting results was cross referenced with 2015 population data and regional sq. km for analysis</a:t>
            </a:r>
            <a:endParaRPr sz="1000"/>
          </a:p>
          <a:p>
            <a:pPr indent="0" lvl="0" marL="0" rtl="0" algn="l">
              <a:lnSpc>
                <a:spcPct val="100000"/>
              </a:lnSpc>
              <a:spcBef>
                <a:spcPts val="800"/>
              </a:spcBef>
              <a:spcAft>
                <a:spcPts val="0"/>
              </a:spcAft>
              <a:buNone/>
            </a:pPr>
            <a:r>
              <a:rPr lang="en" sz="1000" u="sng"/>
              <a:t>Key Findings</a:t>
            </a:r>
            <a:endParaRPr sz="1000" u="sng"/>
          </a:p>
          <a:p>
            <a:pPr indent="-292100" lvl="0" marL="457200" rtl="0" algn="l">
              <a:spcBef>
                <a:spcPts val="800"/>
              </a:spcBef>
              <a:spcAft>
                <a:spcPts val="0"/>
              </a:spcAft>
              <a:buSzPts val="1000"/>
              <a:buChar char="❏"/>
            </a:pPr>
            <a:r>
              <a:rPr lang="en" sz="1000"/>
              <a:t>The data suggests a correlation exists between rural areas and regions which voted for the EU Referendum</a:t>
            </a:r>
            <a:endParaRPr sz="1000"/>
          </a:p>
          <a:p>
            <a:pPr indent="-292100" lvl="0" marL="457200" rtl="0" algn="l">
              <a:lnSpc>
                <a:spcPct val="100000"/>
              </a:lnSpc>
              <a:spcBef>
                <a:spcPts val="1600"/>
              </a:spcBef>
              <a:spcAft>
                <a:spcPts val="0"/>
              </a:spcAft>
              <a:buSzPts val="1000"/>
              <a:buChar char="❏"/>
            </a:pPr>
            <a:r>
              <a:rPr lang="en" sz="1000"/>
              <a:t>When removing London as an outlier, the data suggests there is a correlation with population density and voting for the EU referendum. </a:t>
            </a:r>
            <a:endParaRPr sz="1000"/>
          </a:p>
          <a:p>
            <a:pPr indent="0" lvl="0" marL="0" rtl="0" algn="l">
              <a:lnSpc>
                <a:spcPct val="100000"/>
              </a:lnSpc>
              <a:spcBef>
                <a:spcPts val="800"/>
              </a:spcBef>
              <a:spcAft>
                <a:spcPts val="0"/>
              </a:spcAft>
              <a:buNone/>
            </a:pPr>
            <a:r>
              <a:rPr lang="en" sz="1000" u="sng"/>
              <a:t>Difficulties</a:t>
            </a:r>
            <a:endParaRPr sz="1000" u="sng"/>
          </a:p>
          <a:p>
            <a:pPr indent="-292100" lvl="0" marL="457200" rtl="0" algn="l">
              <a:spcBef>
                <a:spcPts val="800"/>
              </a:spcBef>
              <a:spcAft>
                <a:spcPts val="0"/>
              </a:spcAft>
              <a:buSzPts val="1000"/>
              <a:buChar char="❏"/>
            </a:pPr>
            <a:r>
              <a:rPr lang="en" sz="1000"/>
              <a:t>Installing, researching, and learning matplotlib.Basemap</a:t>
            </a:r>
            <a:endParaRPr sz="1000"/>
          </a:p>
          <a:p>
            <a:pPr indent="0" lvl="0" marL="0" rtl="0" algn="l">
              <a:lnSpc>
                <a:spcPct val="100000"/>
              </a:lnSpc>
              <a:spcBef>
                <a:spcPts val="1600"/>
              </a:spcBef>
              <a:spcAft>
                <a:spcPts val="0"/>
              </a:spcAft>
              <a:buNone/>
            </a:pPr>
            <a:r>
              <a:rPr lang="en" sz="1000" u="sng"/>
              <a:t>Next Steps</a:t>
            </a:r>
            <a:endParaRPr sz="1000" u="sng"/>
          </a:p>
          <a:p>
            <a:pPr indent="-292100" lvl="0" marL="457200" rtl="0" algn="l">
              <a:lnSpc>
                <a:spcPct val="100000"/>
              </a:lnSpc>
              <a:spcBef>
                <a:spcPts val="800"/>
              </a:spcBef>
              <a:spcAft>
                <a:spcPts val="0"/>
              </a:spcAft>
              <a:buSzPts val="1000"/>
              <a:buChar char="❏"/>
            </a:pPr>
            <a:r>
              <a:rPr lang="en" sz="1000"/>
              <a:t>Further statistical analysis would be necessary to confirm causation</a:t>
            </a:r>
            <a:endParaRPr sz="1000" u="sng"/>
          </a:p>
          <a:p>
            <a:pPr indent="0" lvl="0" marL="0" rtl="0" algn="l">
              <a:spcBef>
                <a:spcPts val="800"/>
              </a:spcBef>
              <a:spcAft>
                <a:spcPts val="0"/>
              </a:spcAft>
              <a:buNone/>
            </a:pPr>
            <a:r>
              <a:t/>
            </a:r>
            <a:endParaRPr sz="1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8" name="Google Shape;138;p18"/>
          <p:cNvPicPr preferRelativeResize="0"/>
          <p:nvPr/>
        </p:nvPicPr>
        <p:blipFill>
          <a:blip r:embed="rId3">
            <a:alphaModFix/>
          </a:blip>
          <a:stretch>
            <a:fillRect/>
          </a:stretch>
        </p:blipFill>
        <p:spPr>
          <a:xfrm>
            <a:off x="0" y="967475"/>
            <a:ext cx="2626350" cy="3568350"/>
          </a:xfrm>
          <a:prstGeom prst="rect">
            <a:avLst/>
          </a:prstGeom>
          <a:noFill/>
          <a:ln>
            <a:noFill/>
          </a:ln>
        </p:spPr>
      </p:pic>
      <p:pic>
        <p:nvPicPr>
          <p:cNvPr id="139" name="Google Shape;139;p18"/>
          <p:cNvPicPr preferRelativeResize="0"/>
          <p:nvPr/>
        </p:nvPicPr>
        <p:blipFill>
          <a:blip r:embed="rId4">
            <a:alphaModFix/>
          </a:blip>
          <a:stretch>
            <a:fillRect/>
          </a:stretch>
        </p:blipFill>
        <p:spPr>
          <a:xfrm>
            <a:off x="2554400" y="938250"/>
            <a:ext cx="2670525" cy="3626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142700" y="0"/>
            <a:ext cx="3287700" cy="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Vote</a:t>
            </a:r>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Is there a correlation between regional population density and vote outcome?</a:t>
            </a:r>
            <a:endParaRPr sz="1200">
              <a:solidFill>
                <a:schemeClr val="dk2"/>
              </a:solidFill>
            </a:endParaRPr>
          </a:p>
          <a:p>
            <a:pPr indent="0" lvl="0" marL="91440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5" name="Google Shape;145;p19"/>
          <p:cNvPicPr preferRelativeResize="0"/>
          <p:nvPr/>
        </p:nvPicPr>
        <p:blipFill>
          <a:blip r:embed="rId3">
            <a:alphaModFix/>
          </a:blip>
          <a:stretch>
            <a:fillRect/>
          </a:stretch>
        </p:blipFill>
        <p:spPr>
          <a:xfrm>
            <a:off x="4572000" y="1135822"/>
            <a:ext cx="3133625" cy="3677727"/>
          </a:xfrm>
          <a:prstGeom prst="rect">
            <a:avLst/>
          </a:prstGeom>
          <a:noFill/>
          <a:ln>
            <a:noFill/>
          </a:ln>
        </p:spPr>
      </p:pic>
      <p:pic>
        <p:nvPicPr>
          <p:cNvPr id="146" name="Google Shape;146;p19"/>
          <p:cNvPicPr preferRelativeResize="0"/>
          <p:nvPr/>
        </p:nvPicPr>
        <p:blipFill>
          <a:blip r:embed="rId4">
            <a:alphaModFix/>
          </a:blip>
          <a:stretch>
            <a:fillRect/>
          </a:stretch>
        </p:blipFill>
        <p:spPr>
          <a:xfrm>
            <a:off x="1183000" y="1023799"/>
            <a:ext cx="2651725" cy="3703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65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a:t>
            </a:r>
            <a:r>
              <a:rPr lang="en"/>
              <a:t> by Region</a:t>
            </a:r>
            <a:endParaRPr/>
          </a:p>
        </p:txBody>
      </p:sp>
      <p:pic>
        <p:nvPicPr>
          <p:cNvPr id="152" name="Google Shape;152;p20"/>
          <p:cNvPicPr preferRelativeResize="0"/>
          <p:nvPr/>
        </p:nvPicPr>
        <p:blipFill>
          <a:blip r:embed="rId3">
            <a:alphaModFix/>
          </a:blip>
          <a:stretch>
            <a:fillRect/>
          </a:stretch>
        </p:blipFill>
        <p:spPr>
          <a:xfrm>
            <a:off x="1796125" y="758900"/>
            <a:ext cx="5965176" cy="395050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219500"/>
            <a:ext cx="8677500" cy="957900"/>
          </a:xfrm>
          <a:prstGeom prst="rect">
            <a:avLst/>
          </a:prstGeom>
        </p:spPr>
        <p:txBody>
          <a:bodyPr anchorCtr="0" anchor="t" bIns="91425" lIns="171450" spcFirstLastPara="1" rIns="91425" wrap="square" tIns="91425">
            <a:noAutofit/>
          </a:bodyPr>
          <a:lstStyle/>
          <a:p>
            <a:pPr indent="0" lvl="0" marL="0" rtl="0" algn="l">
              <a:spcBef>
                <a:spcPts val="0"/>
              </a:spcBef>
              <a:spcAft>
                <a:spcPts val="0"/>
              </a:spcAft>
              <a:buNone/>
            </a:pPr>
            <a:r>
              <a:rPr lang="en"/>
              <a:t>Age by Region</a:t>
            </a:r>
            <a:endParaRPr/>
          </a:p>
          <a:p>
            <a:pPr indent="0" lvl="0" marL="0" rtl="0" algn="l">
              <a:spcBef>
                <a:spcPts val="0"/>
              </a:spcBef>
              <a:spcAft>
                <a:spcPts val="0"/>
              </a:spcAft>
              <a:buNone/>
            </a:pPr>
            <a:r>
              <a:t/>
            </a:r>
            <a:endParaRPr/>
          </a:p>
        </p:txBody>
      </p:sp>
      <p:sp>
        <p:nvSpPr>
          <p:cNvPr id="158" name="Google Shape;158;p21"/>
          <p:cNvSpPr txBox="1"/>
          <p:nvPr>
            <p:ph idx="2" type="body"/>
          </p:nvPr>
        </p:nvSpPr>
        <p:spPr>
          <a:xfrm>
            <a:off x="4738800" y="692950"/>
            <a:ext cx="4405200" cy="414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u="sng"/>
              <a:t>Data Analysis</a:t>
            </a:r>
            <a:endParaRPr sz="1000" u="sng"/>
          </a:p>
          <a:p>
            <a:pPr indent="-292100" lvl="0" marL="457200" rtl="0" algn="l">
              <a:lnSpc>
                <a:spcPct val="100000"/>
              </a:lnSpc>
              <a:spcBef>
                <a:spcPts val="800"/>
              </a:spcBef>
              <a:spcAft>
                <a:spcPts val="0"/>
              </a:spcAft>
              <a:buSzPts val="1000"/>
              <a:buChar char="❏"/>
            </a:pPr>
            <a:r>
              <a:rPr lang="en" sz="1000"/>
              <a:t>Set age ranges and create 2016 df</a:t>
            </a:r>
            <a:endParaRPr sz="1000"/>
          </a:p>
          <a:p>
            <a:pPr indent="-292100" lvl="0" marL="457200" rtl="0" algn="l">
              <a:lnSpc>
                <a:spcPct val="100000"/>
              </a:lnSpc>
              <a:spcBef>
                <a:spcPts val="800"/>
              </a:spcBef>
              <a:spcAft>
                <a:spcPts val="0"/>
              </a:spcAft>
              <a:buSzPts val="1000"/>
              <a:buChar char="❏"/>
            </a:pPr>
            <a:r>
              <a:rPr lang="en" sz="1000"/>
              <a:t>Plot bar chart by region</a:t>
            </a:r>
            <a:endParaRPr sz="1000"/>
          </a:p>
          <a:p>
            <a:pPr indent="-292100" lvl="0" marL="457200" rtl="0" algn="l">
              <a:lnSpc>
                <a:spcPct val="100000"/>
              </a:lnSpc>
              <a:spcBef>
                <a:spcPts val="800"/>
              </a:spcBef>
              <a:spcAft>
                <a:spcPts val="0"/>
              </a:spcAft>
              <a:buSzPts val="1000"/>
              <a:buChar char="❏"/>
            </a:pPr>
            <a:r>
              <a:rPr lang="en" sz="1000"/>
              <a:t>Compare strong leave/remain regions with significant chart points</a:t>
            </a:r>
            <a:endParaRPr sz="1000"/>
          </a:p>
          <a:p>
            <a:pPr indent="0" lvl="0" marL="0" rtl="0" algn="l">
              <a:lnSpc>
                <a:spcPct val="100000"/>
              </a:lnSpc>
              <a:spcBef>
                <a:spcPts val="800"/>
              </a:spcBef>
              <a:spcAft>
                <a:spcPts val="0"/>
              </a:spcAft>
              <a:buNone/>
            </a:pPr>
            <a:r>
              <a:rPr lang="en" sz="1000" u="sng"/>
              <a:t>Key Findings</a:t>
            </a:r>
            <a:endParaRPr sz="1000" u="sng"/>
          </a:p>
          <a:p>
            <a:pPr indent="-292100" lvl="0" marL="457200" rtl="0" algn="l">
              <a:lnSpc>
                <a:spcPct val="100000"/>
              </a:lnSpc>
              <a:spcBef>
                <a:spcPts val="800"/>
              </a:spcBef>
              <a:spcAft>
                <a:spcPts val="0"/>
              </a:spcAft>
              <a:buSzPts val="1000"/>
              <a:buChar char="❏"/>
            </a:pPr>
            <a:r>
              <a:rPr lang="en" sz="1000"/>
              <a:t>Cities with a strong “Stay” vote had lower avg ages &amp; vice versa</a:t>
            </a:r>
            <a:endParaRPr sz="1000"/>
          </a:p>
          <a:p>
            <a:pPr indent="-292100" lvl="0" marL="457200" rtl="0" algn="l">
              <a:lnSpc>
                <a:spcPct val="100000"/>
              </a:lnSpc>
              <a:spcBef>
                <a:spcPts val="800"/>
              </a:spcBef>
              <a:spcAft>
                <a:spcPts val="0"/>
              </a:spcAft>
              <a:buSzPts val="1000"/>
              <a:buChar char="❏"/>
            </a:pPr>
            <a:r>
              <a:rPr lang="en" sz="1000"/>
              <a:t>London has the greatest no. of young voters</a:t>
            </a:r>
            <a:endParaRPr sz="1000"/>
          </a:p>
          <a:p>
            <a:pPr indent="-292100" lvl="0" marL="457200" rtl="0" algn="l">
              <a:lnSpc>
                <a:spcPct val="100000"/>
              </a:lnSpc>
              <a:spcBef>
                <a:spcPts val="800"/>
              </a:spcBef>
              <a:spcAft>
                <a:spcPts val="0"/>
              </a:spcAft>
              <a:buSzPts val="1000"/>
              <a:buChar char="❏"/>
            </a:pPr>
            <a:r>
              <a:rPr lang="en" sz="1000"/>
              <a:t>South East has the greatest no. of older voters</a:t>
            </a:r>
            <a:endParaRPr sz="1000"/>
          </a:p>
          <a:p>
            <a:pPr indent="-292100" lvl="0" marL="457200" rtl="0" algn="l">
              <a:lnSpc>
                <a:spcPct val="100000"/>
              </a:lnSpc>
              <a:spcBef>
                <a:spcPts val="800"/>
              </a:spcBef>
              <a:spcAft>
                <a:spcPts val="0"/>
              </a:spcAft>
              <a:buSzPts val="1000"/>
              <a:buChar char="❏"/>
            </a:pPr>
            <a:r>
              <a:rPr lang="en" sz="1000"/>
              <a:t>London has the greatest no. of young voters (18-50)</a:t>
            </a:r>
            <a:endParaRPr sz="1000"/>
          </a:p>
          <a:p>
            <a:pPr indent="0" lvl="0" marL="0" rtl="0" algn="l">
              <a:lnSpc>
                <a:spcPct val="100000"/>
              </a:lnSpc>
              <a:spcBef>
                <a:spcPts val="800"/>
              </a:spcBef>
              <a:spcAft>
                <a:spcPts val="0"/>
              </a:spcAft>
              <a:buNone/>
            </a:pPr>
            <a:r>
              <a:rPr lang="en" sz="1000" u="sng"/>
              <a:t>Difficulties</a:t>
            </a:r>
            <a:endParaRPr sz="1000" u="sng"/>
          </a:p>
          <a:p>
            <a:pPr indent="-292100" lvl="0" marL="457200" rtl="0" algn="l">
              <a:lnSpc>
                <a:spcPct val="100000"/>
              </a:lnSpc>
              <a:spcBef>
                <a:spcPts val="800"/>
              </a:spcBef>
              <a:spcAft>
                <a:spcPts val="0"/>
              </a:spcAft>
              <a:buSzPts val="1000"/>
              <a:buChar char="❏"/>
            </a:pPr>
            <a:r>
              <a:rPr lang="en" sz="1000"/>
              <a:t>Age ranges are subjective (estimated in line with life expectancy)</a:t>
            </a:r>
            <a:endParaRPr sz="1000"/>
          </a:p>
          <a:p>
            <a:pPr indent="-292100" lvl="0" marL="457200" rtl="0" algn="l">
              <a:lnSpc>
                <a:spcPct val="100000"/>
              </a:lnSpc>
              <a:spcBef>
                <a:spcPts val="800"/>
              </a:spcBef>
              <a:spcAft>
                <a:spcPts val="0"/>
              </a:spcAft>
              <a:buSzPts val="1000"/>
              <a:buChar char="❏"/>
            </a:pPr>
            <a:r>
              <a:rPr lang="en" sz="1000"/>
              <a:t>Formatting of original dataset. Cleaned in excel, then imported</a:t>
            </a:r>
            <a:endParaRPr sz="1000"/>
          </a:p>
          <a:p>
            <a:pPr indent="0" lvl="0" marL="0" rtl="0" algn="l">
              <a:lnSpc>
                <a:spcPct val="100000"/>
              </a:lnSpc>
              <a:spcBef>
                <a:spcPts val="800"/>
              </a:spcBef>
              <a:spcAft>
                <a:spcPts val="0"/>
              </a:spcAft>
              <a:buNone/>
            </a:pPr>
            <a:r>
              <a:rPr lang="en" sz="1000" u="sng"/>
              <a:t>Next Steps</a:t>
            </a:r>
            <a:endParaRPr sz="1000" u="sng"/>
          </a:p>
          <a:p>
            <a:pPr indent="-292100" lvl="0" marL="457200" rtl="0" algn="l">
              <a:lnSpc>
                <a:spcPct val="100000"/>
              </a:lnSpc>
              <a:spcBef>
                <a:spcPts val="800"/>
              </a:spcBef>
              <a:spcAft>
                <a:spcPts val="0"/>
              </a:spcAft>
              <a:buSzPts val="1000"/>
              <a:buChar char="❏"/>
            </a:pPr>
            <a:r>
              <a:rPr lang="en" sz="1000"/>
              <a:t>City level analysis</a:t>
            </a:r>
            <a:endParaRPr sz="1000"/>
          </a:p>
          <a:p>
            <a:pPr indent="-292100" lvl="0" marL="457200" rtl="0" algn="l">
              <a:lnSpc>
                <a:spcPct val="100000"/>
              </a:lnSpc>
              <a:spcBef>
                <a:spcPts val="800"/>
              </a:spcBef>
              <a:spcAft>
                <a:spcPts val="0"/>
              </a:spcAft>
              <a:buSzPts val="1000"/>
              <a:buChar char="❏"/>
            </a:pPr>
            <a:r>
              <a:rPr lang="en" sz="1000"/>
              <a:t>Obtain actual vote data by age to confirm relationship</a:t>
            </a:r>
            <a:endParaRPr sz="1000"/>
          </a:p>
          <a:p>
            <a:pPr indent="-292100" lvl="0" marL="457200" rtl="0" algn="l">
              <a:lnSpc>
                <a:spcPct val="100000"/>
              </a:lnSpc>
              <a:spcBef>
                <a:spcPts val="800"/>
              </a:spcBef>
              <a:spcAft>
                <a:spcPts val="0"/>
              </a:spcAft>
              <a:buSzPts val="1000"/>
              <a:buChar char="❏"/>
            </a:pPr>
            <a:r>
              <a:rPr lang="en" sz="1000"/>
              <a:t>Links between age and stage of development/key industries by region</a:t>
            </a:r>
            <a:endParaRPr sz="1000"/>
          </a:p>
          <a:p>
            <a:pPr indent="0" lvl="0" marL="0" rtl="0" algn="l">
              <a:spcBef>
                <a:spcPts val="800"/>
              </a:spcBef>
              <a:spcAft>
                <a:spcPts val="0"/>
              </a:spcAft>
              <a:buNone/>
            </a:pPr>
            <a:r>
              <a:t/>
            </a:r>
            <a:endParaRPr sz="1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9" name="Google Shape;159;p21"/>
          <p:cNvPicPr preferRelativeResize="0"/>
          <p:nvPr/>
        </p:nvPicPr>
        <p:blipFill>
          <a:blip r:embed="rId3">
            <a:alphaModFix/>
          </a:blip>
          <a:stretch>
            <a:fillRect/>
          </a:stretch>
        </p:blipFill>
        <p:spPr>
          <a:xfrm>
            <a:off x="311700" y="883452"/>
            <a:ext cx="4280000" cy="414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