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05" r:id="rId2"/>
    <p:sldId id="307" r:id="rId3"/>
    <p:sldId id="301" r:id="rId4"/>
    <p:sldId id="302" r:id="rId5"/>
    <p:sldId id="265" r:id="rId6"/>
    <p:sldId id="264" r:id="rId7"/>
    <p:sldId id="267" r:id="rId8"/>
    <p:sldId id="277" r:id="rId9"/>
    <p:sldId id="266" r:id="rId10"/>
    <p:sldId id="269" r:id="rId11"/>
    <p:sldId id="270" r:id="rId12"/>
    <p:sldId id="261" r:id="rId13"/>
    <p:sldId id="268" r:id="rId14"/>
    <p:sldId id="278" r:id="rId15"/>
    <p:sldId id="258" r:id="rId16"/>
    <p:sldId id="271" r:id="rId17"/>
    <p:sldId id="272" r:id="rId18"/>
    <p:sldId id="287" r:id="rId19"/>
    <p:sldId id="289" r:id="rId20"/>
    <p:sldId id="273" r:id="rId21"/>
    <p:sldId id="274" r:id="rId22"/>
    <p:sldId id="280" r:id="rId23"/>
    <p:sldId id="262" r:id="rId24"/>
    <p:sldId id="279" r:id="rId25"/>
    <p:sldId id="282" r:id="rId26"/>
    <p:sldId id="283" r:id="rId27"/>
    <p:sldId id="284" r:id="rId28"/>
    <p:sldId id="285" r:id="rId29"/>
    <p:sldId id="286" r:id="rId30"/>
    <p:sldId id="290" r:id="rId31"/>
    <p:sldId id="288" r:id="rId32"/>
    <p:sldId id="300" r:id="rId33"/>
    <p:sldId id="291" r:id="rId34"/>
    <p:sldId id="292" r:id="rId35"/>
    <p:sldId id="293" r:id="rId36"/>
    <p:sldId id="294" r:id="rId37"/>
    <p:sldId id="296" r:id="rId38"/>
    <p:sldId id="297" r:id="rId39"/>
    <p:sldId id="298" r:id="rId40"/>
    <p:sldId id="299" r:id="rId41"/>
    <p:sldId id="303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5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409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528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05243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1909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75882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296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536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4440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403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128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519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0444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80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927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4312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900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08A66-41D3-4DB2-9E52-A43191CD9015}" type="datetimeFigureOut">
              <a:rPr lang="en-GB" smtClean="0"/>
              <a:t>02/08/2025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2F4EFDF-2007-42E9-BECF-A429A86CE3F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9930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ybersecurity: la minaccia legata alla diffusione di...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59118"/>
            <a:ext cx="12191999" cy="5198882"/>
          </a:xfr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63491" cy="964676"/>
          </a:xfrm>
        </p:spPr>
        <p:txBody>
          <a:bodyPr>
            <a:normAutofit/>
          </a:bodyPr>
          <a:lstStyle/>
          <a:p>
            <a:pPr algn="ctr"/>
            <a:r>
              <a:rPr lang="en-GB" sz="5400" dirty="0" smtClean="0"/>
              <a:t>NOVATECH CASE STUDY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97640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98666" cy="1320800"/>
          </a:xfrm>
        </p:spPr>
        <p:txBody>
          <a:bodyPr>
            <a:normAutofit/>
          </a:bodyPr>
          <a:lstStyle/>
          <a:p>
            <a:r>
              <a:rPr lang="en-GB" dirty="0" smtClean="0"/>
              <a:t>Command to sort the attackers according to failed login password attempts </a:t>
            </a:r>
            <a:r>
              <a:rPr lang="en-GB" dirty="0" err="1" smtClean="0"/>
              <a:t>e.g</a:t>
            </a:r>
            <a:r>
              <a:rPr lang="en-GB" dirty="0" smtClean="0"/>
              <a:t> Root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60" y="1767840"/>
            <a:ext cx="9794240" cy="4988560"/>
          </a:xfrm>
        </p:spPr>
      </p:pic>
    </p:spTree>
    <p:extLst>
      <p:ext uri="{BB962C8B-B14F-4D97-AF65-F5344CB8AC3E}">
        <p14:creationId xmlns:p14="http://schemas.microsoft.com/office/powerpoint/2010/main" val="3977016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53226" cy="1320800"/>
          </a:xfrm>
        </p:spPr>
        <p:txBody>
          <a:bodyPr/>
          <a:lstStyle/>
          <a:p>
            <a:pPr algn="ctr"/>
            <a:r>
              <a:rPr lang="en-GB" dirty="0" smtClean="0"/>
              <a:t>Sorting according to failed password attempts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82106" cy="4612640"/>
          </a:xfrm>
        </p:spPr>
      </p:pic>
    </p:spTree>
    <p:extLst>
      <p:ext uri="{BB962C8B-B14F-4D97-AF65-F5344CB8AC3E}">
        <p14:creationId xmlns:p14="http://schemas.microsoft.com/office/powerpoint/2010/main" val="396047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720" y="609600"/>
            <a:ext cx="8950960" cy="1097280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3941 failed password attempts e.g. invalid user, Root.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2720" y="1818640"/>
            <a:ext cx="8950960" cy="4826000"/>
          </a:xfrm>
        </p:spPr>
      </p:pic>
    </p:spTree>
    <p:extLst>
      <p:ext uri="{BB962C8B-B14F-4D97-AF65-F5344CB8AC3E}">
        <p14:creationId xmlns:p14="http://schemas.microsoft.com/office/powerpoint/2010/main" val="2889339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264160"/>
            <a:ext cx="9320106" cy="1198880"/>
          </a:xfrm>
        </p:spPr>
        <p:txBody>
          <a:bodyPr>
            <a:normAutofit/>
          </a:bodyPr>
          <a:lstStyle/>
          <a:p>
            <a:r>
              <a:rPr lang="en-GB" dirty="0" smtClean="0"/>
              <a:t>Command to sort the attackers IP address according to none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160" y="1686560"/>
            <a:ext cx="9296400" cy="4866640"/>
          </a:xfrm>
        </p:spPr>
      </p:pic>
    </p:spTree>
    <p:extLst>
      <p:ext uri="{BB962C8B-B14F-4D97-AF65-F5344CB8AC3E}">
        <p14:creationId xmlns:p14="http://schemas.microsoft.com/office/powerpoint/2010/main" val="3023758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Objectives 2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476691"/>
          </a:xfrm>
        </p:spPr>
        <p:txBody>
          <a:bodyPr>
            <a:normAutofit/>
          </a:bodyPr>
          <a:lstStyle/>
          <a:p>
            <a:r>
              <a:rPr lang="en-GB" sz="2800" dirty="0" smtClean="0"/>
              <a:t>Identify </a:t>
            </a:r>
            <a:r>
              <a:rPr lang="en-GB" sz="2800" dirty="0"/>
              <a:t>IP addresses performing brute-force attacks.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3219808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53786" cy="1320800"/>
          </a:xfrm>
        </p:spPr>
        <p:txBody>
          <a:bodyPr/>
          <a:lstStyle/>
          <a:p>
            <a:r>
              <a:rPr lang="en-GB" dirty="0" smtClean="0"/>
              <a:t>Command to sort the attackers IP addresses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553786" cy="4734560"/>
          </a:xfrm>
        </p:spPr>
      </p:pic>
    </p:spTree>
    <p:extLst>
      <p:ext uri="{BB962C8B-B14F-4D97-AF65-F5344CB8AC3E}">
        <p14:creationId xmlns:p14="http://schemas.microsoft.com/office/powerpoint/2010/main" val="142274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68186" cy="883920"/>
          </a:xfrm>
        </p:spPr>
        <p:txBody>
          <a:bodyPr/>
          <a:lstStyle/>
          <a:p>
            <a:r>
              <a:rPr lang="en-GB" dirty="0" smtClean="0"/>
              <a:t>Arrangement according to unique IP addresses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493520"/>
            <a:ext cx="10468186" cy="5008880"/>
          </a:xfrm>
        </p:spPr>
      </p:pic>
    </p:spTree>
    <p:extLst>
      <p:ext uri="{BB962C8B-B14F-4D97-AF65-F5344CB8AC3E}">
        <p14:creationId xmlns:p14="http://schemas.microsoft.com/office/powerpoint/2010/main" val="238622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14960"/>
            <a:ext cx="9309946" cy="802640"/>
          </a:xfrm>
        </p:spPr>
        <p:txBody>
          <a:bodyPr>
            <a:noAutofit/>
          </a:bodyPr>
          <a:lstStyle/>
          <a:p>
            <a:r>
              <a:rPr lang="en-GB" sz="2800" dirty="0" smtClean="0"/>
              <a:t>Identifies a total of 69 </a:t>
            </a:r>
            <a:r>
              <a:rPr lang="en-GB" sz="2800" dirty="0" err="1" smtClean="0"/>
              <a:t>uniqe</a:t>
            </a:r>
            <a:r>
              <a:rPr lang="en-GB" sz="2800" dirty="0" smtClean="0"/>
              <a:t> IP addresses that failed multiple login attempts</a:t>
            </a:r>
            <a:endParaRPr lang="en-GB" sz="28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41120"/>
            <a:ext cx="9472506" cy="5283200"/>
          </a:xfrm>
        </p:spPr>
      </p:pic>
    </p:spTree>
    <p:extLst>
      <p:ext uri="{BB962C8B-B14F-4D97-AF65-F5344CB8AC3E}">
        <p14:creationId xmlns:p14="http://schemas.microsoft.com/office/powerpoint/2010/main" val="28382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29706" cy="1320800"/>
          </a:xfrm>
        </p:spPr>
        <p:txBody>
          <a:bodyPr/>
          <a:lstStyle/>
          <a:p>
            <a:r>
              <a:rPr lang="en-GB" dirty="0" smtClean="0"/>
              <a:t>Command showing the IP addresses with total number of brute force attempts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929706" cy="4632959"/>
          </a:xfrm>
        </p:spPr>
      </p:pic>
    </p:spTree>
    <p:extLst>
      <p:ext uri="{BB962C8B-B14F-4D97-AF65-F5344CB8AC3E}">
        <p14:creationId xmlns:p14="http://schemas.microsoft.com/office/powerpoint/2010/main" val="81047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417386" cy="1320800"/>
          </a:xfrm>
        </p:spPr>
        <p:txBody>
          <a:bodyPr/>
          <a:lstStyle/>
          <a:p>
            <a:r>
              <a:rPr lang="en-GB" dirty="0" smtClean="0"/>
              <a:t>Command showing the IP addresses with total number of brute force attempts</a:t>
            </a:r>
            <a:endParaRPr lang="en-GB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840" y="1859280"/>
            <a:ext cx="10342880" cy="4561840"/>
          </a:xfrm>
        </p:spPr>
      </p:pic>
    </p:spTree>
    <p:extLst>
      <p:ext uri="{BB962C8B-B14F-4D97-AF65-F5344CB8AC3E}">
        <p14:creationId xmlns:p14="http://schemas.microsoft.com/office/powerpoint/2010/main" val="187588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7287"/>
          </a:xfrm>
        </p:spPr>
        <p:txBody>
          <a:bodyPr/>
          <a:lstStyle/>
          <a:p>
            <a:pPr algn="ctr"/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Executive Summary</a:t>
            </a:r>
            <a:endParaRPr lang="en-GB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77334" y="1577210"/>
            <a:ext cx="10295466" cy="50475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Nova Technologies – SSH Brute Force Investigation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Nova Technologies, a fast-growing logistics startup in the United States,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recently identified a series of failed SSH login attempts on one of its Linux servers.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light of this suspicious activity, the company's internal Threat Intelligence team initiated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 in-depth investigation focused on analyzing authentication data from the system’s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auth.log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file.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 of the Investigation: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 irregular or unauthorized login attempts from authentication logs.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 IP addresses engaging in brute-force attacks against the SSH service.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Cross-reference suspicious IPs with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VirusTotal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determine their malicious reputation.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Threat Intelligence Involvement: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Threat Intelligence team played a critical role in identifying and contextualizing the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threat. By leveraging log analysis and external threat intelligence tools, the team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 able to uncover patterns consistent with brute-force attacks and assess the risk level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involved IP addresses. Their proactive response helped ensure a timely and informed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mitigation strategy, reinforcing Nova Technologies’ security posture as the company continues its growth trajectory.</a:t>
            </a:r>
          </a:p>
        </p:txBody>
      </p:sp>
    </p:spTree>
    <p:extLst>
      <p:ext uri="{BB962C8B-B14F-4D97-AF65-F5344CB8AC3E}">
        <p14:creationId xmlns:p14="http://schemas.microsoft.com/office/powerpoint/2010/main" val="977490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70346" cy="1320800"/>
          </a:xfrm>
        </p:spPr>
        <p:txBody>
          <a:bodyPr/>
          <a:lstStyle/>
          <a:p>
            <a:r>
              <a:rPr lang="en-GB" dirty="0" smtClean="0"/>
              <a:t>Sorting according to invalid password using </a:t>
            </a:r>
            <a:r>
              <a:rPr lang="en-GB" dirty="0" err="1" smtClean="0"/>
              <a:t>grep</a:t>
            </a:r>
            <a:r>
              <a:rPr lang="en-GB" dirty="0" smtClean="0"/>
              <a:t> command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970346" cy="4775200"/>
          </a:xfrm>
        </p:spPr>
      </p:pic>
    </p:spTree>
    <p:extLst>
      <p:ext uri="{BB962C8B-B14F-4D97-AF65-F5344CB8AC3E}">
        <p14:creationId xmlns:p14="http://schemas.microsoft.com/office/powerpoint/2010/main" val="287097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63386" cy="1320800"/>
          </a:xfrm>
        </p:spPr>
        <p:txBody>
          <a:bodyPr/>
          <a:lstStyle/>
          <a:p>
            <a:r>
              <a:rPr lang="en-GB" dirty="0" smtClean="0"/>
              <a:t>Command showing invalid user and password attempts on accounts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163386" cy="4795520"/>
          </a:xfrm>
        </p:spPr>
      </p:pic>
    </p:spTree>
    <p:extLst>
      <p:ext uri="{BB962C8B-B14F-4D97-AF65-F5344CB8AC3E}">
        <p14:creationId xmlns:p14="http://schemas.microsoft.com/office/powerpoint/2010/main" val="19337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Objectives 3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 err="1" smtClean="0"/>
              <a:t>UseVirusTotal</a:t>
            </a:r>
            <a:r>
              <a:rPr lang="en-GB" sz="2800" dirty="0" smtClean="0"/>
              <a:t> </a:t>
            </a:r>
            <a:r>
              <a:rPr lang="en-GB" sz="2800" dirty="0"/>
              <a:t>to verify if the IPs are malicious.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973133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980506" cy="1320800"/>
          </a:xfrm>
        </p:spPr>
        <p:txBody>
          <a:bodyPr/>
          <a:lstStyle/>
          <a:p>
            <a:pPr algn="ctr"/>
            <a:r>
              <a:rPr lang="en-GB" dirty="0" smtClean="0"/>
              <a:t>List of IP addresses with failed password attempts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" y="1808480"/>
            <a:ext cx="9956800" cy="4805680"/>
          </a:xfrm>
        </p:spPr>
      </p:pic>
    </p:spTree>
    <p:extLst>
      <p:ext uri="{BB962C8B-B14F-4D97-AF65-F5344CB8AC3E}">
        <p14:creationId xmlns:p14="http://schemas.microsoft.com/office/powerpoint/2010/main" val="253258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193866" cy="1320800"/>
          </a:xfrm>
        </p:spPr>
        <p:txBody>
          <a:bodyPr/>
          <a:lstStyle/>
          <a:p>
            <a:r>
              <a:rPr lang="en-GB" dirty="0" smtClean="0"/>
              <a:t>Search of IP address 51.38.186.53 on </a:t>
            </a:r>
            <a:r>
              <a:rPr lang="en-GB" dirty="0" err="1" smtClean="0"/>
              <a:t>virustotal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797625" cy="4693920"/>
          </a:xfrm>
        </p:spPr>
      </p:pic>
    </p:spTree>
    <p:extLst>
      <p:ext uri="{BB962C8B-B14F-4D97-AF65-F5344CB8AC3E}">
        <p14:creationId xmlns:p14="http://schemas.microsoft.com/office/powerpoint/2010/main" val="238949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502986" cy="1320800"/>
          </a:xfrm>
        </p:spPr>
        <p:txBody>
          <a:bodyPr/>
          <a:lstStyle/>
          <a:p>
            <a:r>
              <a:rPr lang="en-GB" dirty="0" smtClean="0"/>
              <a:t>Report showing the location of the IP address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9502986" cy="4704080"/>
          </a:xfrm>
        </p:spPr>
      </p:pic>
    </p:spTree>
    <p:extLst>
      <p:ext uri="{BB962C8B-B14F-4D97-AF65-F5344CB8AC3E}">
        <p14:creationId xmlns:p14="http://schemas.microsoft.com/office/powerpoint/2010/main" val="3022097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899226" cy="1320800"/>
          </a:xfrm>
        </p:spPr>
        <p:txBody>
          <a:bodyPr/>
          <a:lstStyle/>
          <a:p>
            <a:r>
              <a:rPr lang="en-GB" dirty="0" smtClean="0"/>
              <a:t>Comment about the IP address on community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574" y="1930400"/>
            <a:ext cx="9635066" cy="4693920"/>
          </a:xfrm>
        </p:spPr>
      </p:pic>
    </p:spTree>
    <p:extLst>
      <p:ext uri="{BB962C8B-B14F-4D97-AF65-F5344CB8AC3E}">
        <p14:creationId xmlns:p14="http://schemas.microsoft.com/office/powerpoint/2010/main" val="3529138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81546" cy="1320800"/>
          </a:xfrm>
        </p:spPr>
        <p:txBody>
          <a:bodyPr/>
          <a:lstStyle/>
          <a:p>
            <a:r>
              <a:rPr lang="en-GB" dirty="0" smtClean="0"/>
              <a:t>Using Abuse IPDB to check a different malicious IP address 112.78.15.5 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399"/>
            <a:ext cx="10681546" cy="4804021"/>
          </a:xfrm>
        </p:spPr>
      </p:pic>
    </p:spTree>
    <p:extLst>
      <p:ext uri="{BB962C8B-B14F-4D97-AF65-F5344CB8AC3E}">
        <p14:creationId xmlns:p14="http://schemas.microsoft.com/office/powerpoint/2010/main" val="396494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336106" cy="995680"/>
          </a:xfrm>
        </p:spPr>
        <p:txBody>
          <a:bodyPr/>
          <a:lstStyle/>
          <a:p>
            <a:pPr algn="ctr"/>
            <a:r>
              <a:rPr lang="en-GB" dirty="0" smtClean="0"/>
              <a:t>Report on IP address 112.78.15.5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605281"/>
            <a:ext cx="10336106" cy="5067184"/>
          </a:xfrm>
        </p:spPr>
      </p:pic>
    </p:spTree>
    <p:extLst>
      <p:ext uri="{BB962C8B-B14F-4D97-AF65-F5344CB8AC3E}">
        <p14:creationId xmlns:p14="http://schemas.microsoft.com/office/powerpoint/2010/main" val="1212152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355600"/>
            <a:ext cx="10783146" cy="6421120"/>
          </a:xfrm>
        </p:spPr>
      </p:pic>
    </p:spTree>
    <p:extLst>
      <p:ext uri="{BB962C8B-B14F-4D97-AF65-F5344CB8AC3E}">
        <p14:creationId xmlns:p14="http://schemas.microsoft.com/office/powerpoint/2010/main" val="3640323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691392" cy="898689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Creation of an additional IP address for Threat intelligence class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762812"/>
            <a:ext cx="10691392" cy="5095188"/>
          </a:xfrm>
        </p:spPr>
      </p:pic>
    </p:spTree>
    <p:extLst>
      <p:ext uri="{BB962C8B-B14F-4D97-AF65-F5344CB8AC3E}">
        <p14:creationId xmlns:p14="http://schemas.microsoft.com/office/powerpoint/2010/main" val="43131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What is an IOC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83703"/>
            <a:ext cx="8596668" cy="4457659"/>
          </a:xfrm>
        </p:spPr>
        <p:txBody>
          <a:bodyPr>
            <a:normAutofit/>
          </a:bodyPr>
          <a:lstStyle/>
          <a:p>
            <a:r>
              <a:rPr lang="en-GB" dirty="0" smtClean="0"/>
              <a:t>An Indicator of compromise are attributes that your system or network may exhibit that could lead to the conclusion that there has been an intrusion.</a:t>
            </a:r>
          </a:p>
          <a:p>
            <a:r>
              <a:rPr lang="en-GB" dirty="0" smtClean="0"/>
              <a:t>It could be any form of evidence that someone has breached or gained unauthorised access to your systems. </a:t>
            </a:r>
          </a:p>
        </p:txBody>
      </p:sp>
    </p:spTree>
    <p:extLst>
      <p:ext uri="{BB962C8B-B14F-4D97-AF65-F5344CB8AC3E}">
        <p14:creationId xmlns:p14="http://schemas.microsoft.com/office/powerpoint/2010/main" val="222070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5249"/>
          </a:xfrm>
        </p:spPr>
        <p:txBody>
          <a:bodyPr/>
          <a:lstStyle/>
          <a:p>
            <a:pPr algn="ctr"/>
            <a:r>
              <a:rPr lang="en-GB" dirty="0" smtClean="0"/>
              <a:t>Name three types of IOC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49691"/>
            <a:ext cx="9447054" cy="5099901"/>
          </a:xfrm>
        </p:spPr>
        <p:txBody>
          <a:bodyPr>
            <a:normAutofit/>
          </a:bodyPr>
          <a:lstStyle/>
          <a:p>
            <a:r>
              <a:rPr lang="en-GB" sz="2400" dirty="0"/>
              <a:t>Unusually large amount of network traffic being transferred over a network</a:t>
            </a:r>
          </a:p>
          <a:p>
            <a:r>
              <a:rPr lang="en-GB" sz="2400" dirty="0"/>
              <a:t>Irregular international traffic from foreign IP addresses</a:t>
            </a:r>
          </a:p>
          <a:p>
            <a:r>
              <a:rPr lang="en-GB" sz="2400" dirty="0"/>
              <a:t>Changes to DNS data causing manipulation of where traffic goes on the network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03584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08115"/>
          </a:xfrm>
        </p:spPr>
        <p:txBody>
          <a:bodyPr/>
          <a:lstStyle/>
          <a:p>
            <a:pPr algn="ctr"/>
            <a:r>
              <a:rPr lang="en-GB" dirty="0"/>
              <a:t>O</a:t>
            </a:r>
            <a:r>
              <a:rPr lang="en-GB" dirty="0" smtClean="0"/>
              <a:t>ther types of IOC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649691"/>
            <a:ext cx="9447054" cy="5099901"/>
          </a:xfrm>
        </p:spPr>
        <p:txBody>
          <a:bodyPr>
            <a:normAutofit/>
          </a:bodyPr>
          <a:lstStyle/>
          <a:p>
            <a:r>
              <a:rPr lang="en-GB" sz="2400" dirty="0" smtClean="0"/>
              <a:t>Uncommon </a:t>
            </a:r>
            <a:r>
              <a:rPr lang="en-GB" sz="2400" dirty="0"/>
              <a:t>login patterns into the network at odd hours</a:t>
            </a:r>
          </a:p>
          <a:p>
            <a:r>
              <a:rPr lang="en-GB" sz="2400" dirty="0"/>
              <a:t>Sudden appearance of files on the system.</a:t>
            </a:r>
          </a:p>
          <a:p>
            <a:r>
              <a:rPr lang="en-GB" sz="2400" dirty="0"/>
              <a:t>System lagging or reduction in System </a:t>
            </a:r>
            <a:r>
              <a:rPr lang="en-GB" sz="2400" dirty="0" smtClean="0"/>
              <a:t>efficiency</a:t>
            </a:r>
            <a:endParaRPr lang="en-GB" sz="2400" b="1" dirty="0" smtClean="0"/>
          </a:p>
          <a:p>
            <a:r>
              <a:rPr lang="en-GB" sz="2400" dirty="0" smtClean="0"/>
              <a:t>due to too many attempts, this could be automatically or administratively disabled.</a:t>
            </a:r>
          </a:p>
          <a:p>
            <a:r>
              <a:rPr lang="en-GB" sz="2400" dirty="0" smtClean="0"/>
              <a:t>Concurrent login activity, i.e. while being logged in from one facility, in a short amount of time, being suddenly logged in from another location or country.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3221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823786" cy="108712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From the Log, which IP address tried to log in the most is 14.181.8.32 with 285 attempts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36" y="1481082"/>
            <a:ext cx="10698480" cy="4612640"/>
          </a:xfrm>
        </p:spPr>
      </p:pic>
    </p:spTree>
    <p:extLst>
      <p:ext uri="{BB962C8B-B14F-4D97-AF65-F5344CB8AC3E}">
        <p14:creationId xmlns:p14="http://schemas.microsoft.com/office/powerpoint/2010/main" val="1450686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Was the attempt successful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448" y="1465545"/>
            <a:ext cx="8993686" cy="4315336"/>
          </a:xfrm>
        </p:spPr>
      </p:pic>
    </p:spTree>
    <p:extLst>
      <p:ext uri="{BB962C8B-B14F-4D97-AF65-F5344CB8AC3E}">
        <p14:creationId xmlns:p14="http://schemas.microsoft.com/office/powerpoint/2010/main" val="26134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Do you think this was an attack?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611985"/>
            <a:ext cx="8596668" cy="4429378"/>
          </a:xfrm>
        </p:spPr>
        <p:txBody>
          <a:bodyPr/>
          <a:lstStyle/>
          <a:p>
            <a:r>
              <a:rPr lang="en-GB" sz="2400" dirty="0" smtClean="0"/>
              <a:t>Though the attacker has not been previously reported on the various publicly available threat intelligence platforms, and considering the significant indicators of compromise which includes;</a:t>
            </a:r>
          </a:p>
          <a:p>
            <a:r>
              <a:rPr lang="en-GB" sz="2400" dirty="0" smtClean="0"/>
              <a:t>Too many login attempts</a:t>
            </a:r>
          </a:p>
          <a:p>
            <a:r>
              <a:rPr lang="en-GB" sz="2400" dirty="0" smtClean="0"/>
              <a:t>Irregular login attempts from other countries.</a:t>
            </a:r>
          </a:p>
          <a:p>
            <a:r>
              <a:rPr lang="en-GB" sz="2400" dirty="0" smtClean="0"/>
              <a:t>It can be concluded that the attack was indeed malicious and must be effectively mitigated.</a:t>
            </a:r>
          </a:p>
          <a:p>
            <a:endParaRPr lang="en-GB" dirty="0"/>
          </a:p>
          <a:p>
            <a:endParaRPr lang="en-GB" dirty="0" smtClean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9192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4212" y="289089"/>
            <a:ext cx="10342600" cy="729006"/>
          </a:xfrm>
        </p:spPr>
        <p:txBody>
          <a:bodyPr/>
          <a:lstStyle/>
          <a:p>
            <a:pPr algn="ctr"/>
            <a:r>
              <a:rPr lang="en-GB" dirty="0" smtClean="0"/>
              <a:t>What would you do with this IOC?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942680"/>
            <a:ext cx="10766807" cy="56843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400" b="1" dirty="0" smtClean="0"/>
              <a:t>Risk management</a:t>
            </a:r>
          </a:p>
          <a:p>
            <a:pPr marL="0" indent="0">
              <a:buNone/>
            </a:pPr>
            <a:r>
              <a:rPr lang="en-GB" sz="2000" b="1" dirty="0" smtClean="0"/>
              <a:t>    Risk Identification</a:t>
            </a:r>
            <a:r>
              <a:rPr lang="en-GB" dirty="0" smtClean="0"/>
              <a:t>:</a:t>
            </a:r>
            <a:r>
              <a:rPr lang="en-GB" dirty="0"/>
              <a:t> </a:t>
            </a:r>
            <a:endParaRPr lang="en-GB" dirty="0" smtClean="0"/>
          </a:p>
          <a:p>
            <a:r>
              <a:rPr lang="en-GB" dirty="0" smtClean="0"/>
              <a:t>Identify the user accounts significantly affected and at risk of attack.</a:t>
            </a:r>
          </a:p>
          <a:p>
            <a:pPr marL="0" indent="0">
              <a:buNone/>
            </a:pPr>
            <a:r>
              <a:rPr lang="en-GB" sz="2000" b="1" dirty="0" smtClean="0"/>
              <a:t>    Carry out risk analysis</a:t>
            </a:r>
            <a:r>
              <a:rPr lang="en-GB" dirty="0" smtClean="0"/>
              <a:t>: </a:t>
            </a:r>
          </a:p>
          <a:p>
            <a:r>
              <a:rPr lang="en-GB" dirty="0" smtClean="0"/>
              <a:t>Calculate the probability of occurrence and  magnitude of impact due    </a:t>
            </a:r>
          </a:p>
          <a:p>
            <a:pPr marL="0" indent="0">
              <a:buNone/>
            </a:pPr>
            <a:r>
              <a:rPr lang="en-GB" dirty="0"/>
              <a:t> </a:t>
            </a:r>
            <a:r>
              <a:rPr lang="en-GB" dirty="0" smtClean="0"/>
              <a:t>    to the risk of an attack.</a:t>
            </a:r>
          </a:p>
          <a:p>
            <a:pPr marL="0" indent="0">
              <a:buNone/>
            </a:pPr>
            <a:r>
              <a:rPr lang="en-GB" sz="2000" b="1" dirty="0" smtClean="0"/>
              <a:t>    Risk Mitigation: </a:t>
            </a:r>
          </a:p>
          <a:p>
            <a:r>
              <a:rPr lang="en-GB" dirty="0" smtClean="0"/>
              <a:t>Implement encryption of Data at rest and data in transit to ensure confidentiality.</a:t>
            </a:r>
          </a:p>
          <a:p>
            <a:r>
              <a:rPr lang="en-GB" dirty="0" smtClean="0"/>
              <a:t>Ensure key stretching and salting to make brute force attacks more challenging for intruders. </a:t>
            </a:r>
          </a:p>
          <a:p>
            <a:r>
              <a:rPr lang="en-GB" dirty="0" smtClean="0"/>
              <a:t>Identify the IP addresses carrying the attack and create a deny list on the firewall to block such attackers.</a:t>
            </a:r>
          </a:p>
          <a:p>
            <a:pPr marL="0" indent="0">
              <a:buNone/>
            </a:pPr>
            <a:r>
              <a:rPr lang="en-GB" sz="2000" b="1" dirty="0" smtClean="0"/>
              <a:t>    Continuous monitoring:</a:t>
            </a:r>
          </a:p>
          <a:p>
            <a:r>
              <a:rPr lang="en-GB" dirty="0" smtClean="0"/>
              <a:t>Use of SIEM Tools like </a:t>
            </a:r>
            <a:r>
              <a:rPr lang="en-GB" dirty="0" err="1" smtClean="0"/>
              <a:t>Pfsense</a:t>
            </a:r>
            <a:r>
              <a:rPr lang="en-GB" dirty="0" smtClean="0"/>
              <a:t> to continuously monitor the end points devices and network activities in real time for irregular or suspicious activities.</a:t>
            </a:r>
          </a:p>
          <a:p>
            <a:pPr marL="0" indent="0">
              <a:buNone/>
            </a:pPr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226398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Did you check it on Virus total or any threat intel tool? what did you find?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2160589"/>
            <a:ext cx="9907159" cy="3880773"/>
          </a:xfrm>
        </p:spPr>
        <p:txBody>
          <a:bodyPr>
            <a:normAutofit/>
          </a:bodyPr>
          <a:lstStyle/>
          <a:p>
            <a:r>
              <a:rPr lang="en-GB" sz="3600" dirty="0" smtClean="0"/>
              <a:t>There were no significant threats detected as at the time of inquiry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132938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Checking suspicious IP address on virus total – No threat reported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2255686"/>
            <a:ext cx="9530849" cy="4345530"/>
          </a:xfrm>
        </p:spPr>
      </p:pic>
    </p:spTree>
    <p:extLst>
      <p:ext uri="{BB962C8B-B14F-4D97-AF65-F5344CB8AC3E}">
        <p14:creationId xmlns:p14="http://schemas.microsoft.com/office/powerpoint/2010/main" val="627863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282940" cy="1320800"/>
          </a:xfrm>
        </p:spPr>
        <p:txBody>
          <a:bodyPr/>
          <a:lstStyle/>
          <a:p>
            <a:pPr algn="ctr"/>
            <a:r>
              <a:rPr lang="en-GB" dirty="0" smtClean="0"/>
              <a:t>No comments about it on the community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2" y="1703540"/>
            <a:ext cx="10169677" cy="4759890"/>
          </a:xfrm>
        </p:spPr>
      </p:pic>
    </p:spTree>
    <p:extLst>
      <p:ext uri="{BB962C8B-B14F-4D97-AF65-F5344CB8AC3E}">
        <p14:creationId xmlns:p14="http://schemas.microsoft.com/office/powerpoint/2010/main" val="3837089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210625" cy="1320800"/>
          </a:xfrm>
        </p:spPr>
        <p:txBody>
          <a:bodyPr/>
          <a:lstStyle/>
          <a:p>
            <a:pPr algn="ctr"/>
            <a:r>
              <a:rPr lang="en-GB" dirty="0" smtClean="0"/>
              <a:t>Configuring Kali to the NAT network to receive network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60588"/>
            <a:ext cx="10210625" cy="4523016"/>
          </a:xfrm>
        </p:spPr>
      </p:pic>
    </p:spTree>
    <p:extLst>
      <p:ext uri="{BB962C8B-B14F-4D97-AF65-F5344CB8AC3E}">
        <p14:creationId xmlns:p14="http://schemas.microsoft.com/office/powerpoint/2010/main" val="3854454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3" y="609600"/>
            <a:ext cx="10170205" cy="1320800"/>
          </a:xfrm>
        </p:spPr>
        <p:txBody>
          <a:bodyPr/>
          <a:lstStyle/>
          <a:p>
            <a:pPr algn="ctr"/>
            <a:r>
              <a:rPr lang="en-GB" dirty="0" smtClean="0"/>
              <a:t>Checked IP address on Abuse IPDB – No significant threat reported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2129425"/>
            <a:ext cx="10170205" cy="4459265"/>
          </a:xfrm>
        </p:spPr>
      </p:pic>
    </p:spTree>
    <p:extLst>
      <p:ext uri="{BB962C8B-B14F-4D97-AF65-F5344CB8AC3E}">
        <p14:creationId xmlns:p14="http://schemas.microsoft.com/office/powerpoint/2010/main" val="3750875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Thank You - Free of Charge Creative Commons Chalkboard image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682"/>
            <a:ext cx="12192000" cy="6688318"/>
          </a:xfrm>
        </p:spPr>
      </p:pic>
    </p:spTree>
    <p:extLst>
      <p:ext uri="{BB962C8B-B14F-4D97-AF65-F5344CB8AC3E}">
        <p14:creationId xmlns:p14="http://schemas.microsoft.com/office/powerpoint/2010/main" val="1989968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1021330" cy="945823"/>
          </a:xfrm>
        </p:spPr>
        <p:txBody>
          <a:bodyPr>
            <a:normAutofit/>
          </a:bodyPr>
          <a:lstStyle/>
          <a:p>
            <a:r>
              <a:rPr lang="en-GB" sz="2400" dirty="0" smtClean="0"/>
              <a:t>File download: https</a:t>
            </a:r>
            <a:r>
              <a:rPr lang="en-GB" sz="2400" dirty="0"/>
              <a:t>://drive.google.com/file/d/1QbCrGeAbBpTT9LAg0</a:t>
            </a:r>
            <a:br>
              <a:rPr lang="en-GB" sz="2400" dirty="0"/>
            </a:br>
            <a:r>
              <a:rPr lang="en-GB" sz="2400" dirty="0"/>
              <a:t>YhXuyNP8KkuKJP3/</a:t>
            </a:r>
            <a:r>
              <a:rPr lang="en-GB" sz="2400" dirty="0" err="1"/>
              <a:t>view?usp</a:t>
            </a:r>
            <a:r>
              <a:rPr lang="en-GB" sz="2400" dirty="0"/>
              <a:t>=sharing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79" y="1555423"/>
            <a:ext cx="11007785" cy="5102101"/>
          </a:xfrm>
        </p:spPr>
      </p:pic>
    </p:spTree>
    <p:extLst>
      <p:ext uri="{BB962C8B-B14F-4D97-AF65-F5344CB8AC3E}">
        <p14:creationId xmlns:p14="http://schemas.microsoft.com/office/powerpoint/2010/main" val="3335026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2640" y="609600"/>
            <a:ext cx="9855200" cy="660400"/>
          </a:xfrm>
        </p:spPr>
        <p:txBody>
          <a:bodyPr/>
          <a:lstStyle/>
          <a:p>
            <a:pPr algn="ctr"/>
            <a:r>
              <a:rPr lang="en-GB" dirty="0" smtClean="0"/>
              <a:t>Saved file on documents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640" y="1341120"/>
            <a:ext cx="9855200" cy="5293360"/>
          </a:xfrm>
        </p:spPr>
      </p:pic>
    </p:spTree>
    <p:extLst>
      <p:ext uri="{BB962C8B-B14F-4D97-AF65-F5344CB8AC3E}">
        <p14:creationId xmlns:p14="http://schemas.microsoft.com/office/powerpoint/2010/main" val="139849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10000826" cy="762000"/>
          </a:xfrm>
        </p:spPr>
        <p:txBody>
          <a:bodyPr/>
          <a:lstStyle/>
          <a:p>
            <a:pPr algn="ctr"/>
            <a:r>
              <a:rPr lang="en-GB" dirty="0" smtClean="0"/>
              <a:t>Command to extract documents into CLI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371600"/>
            <a:ext cx="10000826" cy="5242560"/>
          </a:xfrm>
        </p:spPr>
      </p:pic>
    </p:spTree>
    <p:extLst>
      <p:ext uri="{BB962C8B-B14F-4D97-AF65-F5344CB8AC3E}">
        <p14:creationId xmlns:p14="http://schemas.microsoft.com/office/powerpoint/2010/main" val="3732404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Objectives 1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60589"/>
            <a:ext cx="8596668" cy="1517331"/>
          </a:xfrm>
        </p:spPr>
        <p:txBody>
          <a:bodyPr>
            <a:normAutofit/>
          </a:bodyPr>
          <a:lstStyle/>
          <a:p>
            <a:r>
              <a:rPr lang="en-GB" sz="2800" dirty="0"/>
              <a:t>Detect any </a:t>
            </a:r>
            <a:r>
              <a:rPr lang="en-GB" sz="2800" dirty="0" smtClean="0"/>
              <a:t>unusual login </a:t>
            </a:r>
            <a:r>
              <a:rPr lang="en-GB" sz="2800" dirty="0"/>
              <a:t>patterns from the auth.log. </a:t>
            </a:r>
            <a:endParaRPr lang="en-GB" sz="2800" dirty="0" smtClean="0"/>
          </a:p>
        </p:txBody>
      </p:sp>
    </p:spTree>
    <p:extLst>
      <p:ext uri="{BB962C8B-B14F-4D97-AF65-F5344CB8AC3E}">
        <p14:creationId xmlns:p14="http://schemas.microsoft.com/office/powerpoint/2010/main" val="119614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 smtClean="0"/>
              <a:t>Unusual login attempts due to brute force attacks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334" y="1930400"/>
            <a:ext cx="10061786" cy="4846320"/>
          </a:xfrm>
        </p:spPr>
      </p:pic>
    </p:spTree>
    <p:extLst>
      <p:ext uri="{BB962C8B-B14F-4D97-AF65-F5344CB8AC3E}">
        <p14:creationId xmlns:p14="http://schemas.microsoft.com/office/powerpoint/2010/main" val="3744812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3086</TotalTime>
  <Words>848</Words>
  <Application>Microsoft Office PowerPoint</Application>
  <PresentationFormat>Widescreen</PresentationFormat>
  <Paragraphs>86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6" baseType="lpstr">
      <vt:lpstr>Arial</vt:lpstr>
      <vt:lpstr>Arial Unicode MS</vt:lpstr>
      <vt:lpstr>Trebuchet MS</vt:lpstr>
      <vt:lpstr>Wingdings 3</vt:lpstr>
      <vt:lpstr>Facet</vt:lpstr>
      <vt:lpstr>NOVATECH CASE STUDY</vt:lpstr>
      <vt:lpstr>Executive Summary</vt:lpstr>
      <vt:lpstr>Creation of an additional IP address for Threat intelligence class</vt:lpstr>
      <vt:lpstr>Configuring Kali to the NAT network to receive network</vt:lpstr>
      <vt:lpstr>File download: https://drive.google.com/file/d/1QbCrGeAbBpTT9LAg0 YhXuyNP8KkuKJP3/view?usp=sharing</vt:lpstr>
      <vt:lpstr>Saved file on documents</vt:lpstr>
      <vt:lpstr>Command to extract documents into CLI</vt:lpstr>
      <vt:lpstr>Objectives 1</vt:lpstr>
      <vt:lpstr>Unusual login attempts due to brute force attacks</vt:lpstr>
      <vt:lpstr>Command to sort the attackers according to failed login password attempts e.g Root</vt:lpstr>
      <vt:lpstr>Sorting according to failed password attempts</vt:lpstr>
      <vt:lpstr>3941 failed password attempts e.g. invalid user, Root.</vt:lpstr>
      <vt:lpstr>Command to sort the attackers IP address according to none</vt:lpstr>
      <vt:lpstr>Objectives 2</vt:lpstr>
      <vt:lpstr>Command to sort the attackers IP addresses</vt:lpstr>
      <vt:lpstr>Arrangement according to unique IP addresses</vt:lpstr>
      <vt:lpstr>Identifies a total of 69 uniqe IP addresses that failed multiple login attempts</vt:lpstr>
      <vt:lpstr>Command showing the IP addresses with total number of brute force attempts</vt:lpstr>
      <vt:lpstr>Command showing the IP addresses with total number of brute force attempts</vt:lpstr>
      <vt:lpstr>Sorting according to invalid password using grep command</vt:lpstr>
      <vt:lpstr>Command showing invalid user and password attempts on accounts</vt:lpstr>
      <vt:lpstr>Objectives 3</vt:lpstr>
      <vt:lpstr>List of IP addresses with failed password attempts</vt:lpstr>
      <vt:lpstr>Search of IP address 51.38.186.53 on virustotal</vt:lpstr>
      <vt:lpstr>Report showing the location of the IP address</vt:lpstr>
      <vt:lpstr>Comment about the IP address on community</vt:lpstr>
      <vt:lpstr>Using Abuse IPDB to check a different malicious IP address 112.78.15.5 </vt:lpstr>
      <vt:lpstr>Report on IP address 112.78.15.5</vt:lpstr>
      <vt:lpstr>PowerPoint Presentation</vt:lpstr>
      <vt:lpstr>What is an IOC</vt:lpstr>
      <vt:lpstr>Name three types of IOC</vt:lpstr>
      <vt:lpstr>Other types of IOC</vt:lpstr>
      <vt:lpstr>From the Log, which IP address tried to log in the most is 14.181.8.32 with 285 attempts</vt:lpstr>
      <vt:lpstr>Was the attempt successful</vt:lpstr>
      <vt:lpstr>Do you think this was an attack?</vt:lpstr>
      <vt:lpstr>What would you do with this IOC?</vt:lpstr>
      <vt:lpstr>Did you check it on Virus total or any threat intel tool? what did you find? </vt:lpstr>
      <vt:lpstr>Checking suspicious IP address on virus total – No threat reported</vt:lpstr>
      <vt:lpstr>No comments about it on the community</vt:lpstr>
      <vt:lpstr>Checked IP address on Abuse IPDB – No significant threat reported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Novatech case study</dc:title>
  <dc:creator>Hp</dc:creator>
  <cp:lastModifiedBy>Hp</cp:lastModifiedBy>
  <cp:revision>36</cp:revision>
  <dcterms:created xsi:type="dcterms:W3CDTF">2025-07-29T15:54:02Z</dcterms:created>
  <dcterms:modified xsi:type="dcterms:W3CDTF">2025-08-02T18:55:28Z</dcterms:modified>
</cp:coreProperties>
</file>