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1" r:id="rId10"/>
    <p:sldId id="262"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6" r:id="rId30"/>
    <p:sldId id="288" r:id="rId31"/>
    <p:sldId id="287" r:id="rId32"/>
    <p:sldId id="289" r:id="rId33"/>
    <p:sldId id="291" r:id="rId34"/>
    <p:sldId id="292" r:id="rId35"/>
    <p:sldId id="293" r:id="rId36"/>
    <p:sldId id="294" r:id="rId37"/>
    <p:sldId id="295" r:id="rId38"/>
    <p:sldId id="284" r:id="rId39"/>
    <p:sldId id="296" r:id="rId40"/>
    <p:sldId id="297" r:id="rId41"/>
    <p:sldId id="298" r:id="rId42"/>
    <p:sldId id="299" r:id="rId43"/>
    <p:sldId id="300" r:id="rId44"/>
    <p:sldId id="301" r:id="rId45"/>
    <p:sldId id="302" r:id="rId46"/>
    <p:sldId id="303" r:id="rId47"/>
    <p:sldId id="306" r:id="rId48"/>
    <p:sldId id="304" r:id="rId49"/>
    <p:sldId id="307" r:id="rId50"/>
    <p:sldId id="308" r:id="rId51"/>
    <p:sldId id="309" r:id="rId52"/>
    <p:sldId id="305" r:id="rId53"/>
    <p:sldId id="310" r:id="rId54"/>
    <p:sldId id="311" r:id="rId55"/>
    <p:sldId id="312" r:id="rId56"/>
    <p:sldId id="313" r:id="rId57"/>
    <p:sldId id="314" r:id="rId58"/>
    <p:sldId id="315" r:id="rId59"/>
    <p:sldId id="316" r:id="rId60"/>
    <p:sldId id="317" r:id="rId61"/>
    <p:sldId id="318" r:id="rId62"/>
    <p:sldId id="31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3" d="100"/>
          <a:sy n="83" d="100"/>
        </p:scale>
        <p:origin x="-72"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C6A8FE-DC8D-4A7D-AD0B-5AA19C46505F}"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234948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C6A8FE-DC8D-4A7D-AD0B-5AA19C46505F}"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293791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C6A8FE-DC8D-4A7D-AD0B-5AA19C46505F}"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165448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C6A8FE-DC8D-4A7D-AD0B-5AA19C46505F}"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202807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C6A8FE-DC8D-4A7D-AD0B-5AA19C46505F}"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2651122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C6A8FE-DC8D-4A7D-AD0B-5AA19C46505F}"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2678360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C6A8FE-DC8D-4A7D-AD0B-5AA19C46505F}" type="datetimeFigureOut">
              <a:rPr lang="en-IN" smtClean="0"/>
              <a:t>25-11-2018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179877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C6A8FE-DC8D-4A7D-AD0B-5AA19C46505F}" type="datetimeFigureOut">
              <a:rPr lang="en-IN" smtClean="0"/>
              <a:t>25-11-2018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348364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6A8FE-DC8D-4A7D-AD0B-5AA19C46505F}" type="datetimeFigureOut">
              <a:rPr lang="en-IN" smtClean="0"/>
              <a:t>25-11-2018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29932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C6A8FE-DC8D-4A7D-AD0B-5AA19C46505F}"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318027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C6A8FE-DC8D-4A7D-AD0B-5AA19C46505F}"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30E89-36AF-4E79-80B8-AEFB2C81FAD3}" type="slidenum">
              <a:rPr lang="en-IN" smtClean="0"/>
              <a:t>‹#›</a:t>
            </a:fld>
            <a:endParaRPr lang="en-IN"/>
          </a:p>
        </p:txBody>
      </p:sp>
    </p:spTree>
    <p:extLst>
      <p:ext uri="{BB962C8B-B14F-4D97-AF65-F5344CB8AC3E}">
        <p14:creationId xmlns:p14="http://schemas.microsoft.com/office/powerpoint/2010/main" val="179368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C6A8FE-DC8D-4A7D-AD0B-5AA19C46505F}" type="datetimeFigureOut">
              <a:rPr lang="en-IN" smtClean="0"/>
              <a:t>25-11-2018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30E89-36AF-4E79-80B8-AEFB2C81FAD3}" type="slidenum">
              <a:rPr lang="en-IN" smtClean="0"/>
              <a:t>‹#›</a:t>
            </a:fld>
            <a:endParaRPr lang="en-IN"/>
          </a:p>
        </p:txBody>
      </p:sp>
    </p:spTree>
    <p:extLst>
      <p:ext uri="{BB962C8B-B14F-4D97-AF65-F5344CB8AC3E}">
        <p14:creationId xmlns:p14="http://schemas.microsoft.com/office/powerpoint/2010/main" val="62527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Applied Photonics in Metamaterials</a:t>
            </a:r>
            <a:endParaRPr lang="en-IN" dirty="0"/>
          </a:p>
        </p:txBody>
      </p:sp>
      <p:sp>
        <p:nvSpPr>
          <p:cNvPr id="3" name="Subtitle 2"/>
          <p:cNvSpPr>
            <a:spLocks noGrp="1"/>
          </p:cNvSpPr>
          <p:nvPr>
            <p:ph type="subTitle" idx="1"/>
          </p:nvPr>
        </p:nvSpPr>
        <p:spPr/>
        <p:txBody>
          <a:bodyPr/>
          <a:lstStyle/>
          <a:p>
            <a:r>
              <a:rPr lang="en-IN" dirty="0" err="1" smtClean="0"/>
              <a:t>Som</a:t>
            </a:r>
            <a:r>
              <a:rPr lang="en-IN" dirty="0" smtClean="0"/>
              <a:t> </a:t>
            </a:r>
            <a:r>
              <a:rPr lang="en-IN" dirty="0" err="1" smtClean="0"/>
              <a:t>Phene</a:t>
            </a:r>
            <a:r>
              <a:rPr lang="en-IN" dirty="0" smtClean="0"/>
              <a:t> </a:t>
            </a:r>
          </a:p>
          <a:p>
            <a:r>
              <a:rPr lang="en-IN" dirty="0" smtClean="0"/>
              <a:t>15D110001</a:t>
            </a:r>
          </a:p>
          <a:p>
            <a:r>
              <a:rPr lang="en-IN" dirty="0" smtClean="0"/>
              <a:t>Supervisor: </a:t>
            </a:r>
            <a:r>
              <a:rPr lang="en-IN" dirty="0" err="1" smtClean="0"/>
              <a:t>Prof.</a:t>
            </a:r>
            <a:r>
              <a:rPr lang="en-IN" dirty="0" smtClean="0"/>
              <a:t> </a:t>
            </a:r>
            <a:r>
              <a:rPr lang="en-IN" dirty="0" err="1" smtClean="0"/>
              <a:t>Shobha</a:t>
            </a:r>
            <a:r>
              <a:rPr lang="en-IN" dirty="0" smtClean="0"/>
              <a:t> Shukla</a:t>
            </a:r>
            <a:endParaRPr lang="en-IN" dirty="0"/>
          </a:p>
        </p:txBody>
      </p:sp>
      <p:sp>
        <p:nvSpPr>
          <p:cNvPr id="4" name="TextBox 3"/>
          <p:cNvSpPr txBox="1"/>
          <p:nvPr/>
        </p:nvSpPr>
        <p:spPr>
          <a:xfrm>
            <a:off x="4744528" y="212785"/>
            <a:ext cx="2702943" cy="369332"/>
          </a:xfrm>
          <a:prstGeom prst="rect">
            <a:avLst/>
          </a:prstGeom>
          <a:noFill/>
        </p:spPr>
        <p:txBody>
          <a:bodyPr wrap="square" rtlCol="0">
            <a:spAutoFit/>
          </a:bodyPr>
          <a:lstStyle/>
          <a:p>
            <a:r>
              <a:rPr lang="en-IN" dirty="0" smtClean="0"/>
              <a:t>MM 396 Credit Seminar</a:t>
            </a:r>
            <a:endParaRPr lang="en-IN" dirty="0"/>
          </a:p>
        </p:txBody>
      </p:sp>
    </p:spTree>
    <p:extLst>
      <p:ext uri="{BB962C8B-B14F-4D97-AF65-F5344CB8AC3E}">
        <p14:creationId xmlns:p14="http://schemas.microsoft.com/office/powerpoint/2010/main" val="83694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Plasmons</a:t>
            </a:r>
            <a:endParaRPr lang="en-IN" b="1" dirty="0"/>
          </a:p>
        </p:txBody>
      </p:sp>
      <p:sp>
        <p:nvSpPr>
          <p:cNvPr id="3" name="Content Placeholder 2"/>
          <p:cNvSpPr>
            <a:spLocks noGrp="1"/>
          </p:cNvSpPr>
          <p:nvPr>
            <p:ph idx="1"/>
          </p:nvPr>
        </p:nvSpPr>
        <p:spPr/>
        <p:txBody>
          <a:bodyPr/>
          <a:lstStyle/>
          <a:p>
            <a:r>
              <a:rPr lang="en-IN" dirty="0"/>
              <a:t>The word </a:t>
            </a:r>
            <a:r>
              <a:rPr lang="en-IN" dirty="0" err="1"/>
              <a:t>plasmons</a:t>
            </a:r>
            <a:r>
              <a:rPr lang="en-IN" dirty="0"/>
              <a:t> comes from plasma </a:t>
            </a:r>
            <a:r>
              <a:rPr lang="en-IN" dirty="0" smtClean="0"/>
              <a:t>oscillations</a:t>
            </a:r>
          </a:p>
          <a:p>
            <a:r>
              <a:rPr lang="en-IN" dirty="0" smtClean="0"/>
              <a:t>Electron </a:t>
            </a:r>
            <a:r>
              <a:rPr lang="en-IN" dirty="0"/>
              <a:t>plasma oscillations in metal form </a:t>
            </a:r>
            <a:r>
              <a:rPr lang="en-IN" dirty="0" err="1" smtClean="0"/>
              <a:t>plasmons</a:t>
            </a:r>
            <a:endParaRPr lang="en-IN" dirty="0" smtClean="0"/>
          </a:p>
          <a:p>
            <a:r>
              <a:rPr lang="en-IN" dirty="0" err="1" smtClean="0"/>
              <a:t>Plasmons</a:t>
            </a:r>
            <a:r>
              <a:rPr lang="en-IN" dirty="0" smtClean="0"/>
              <a:t> </a:t>
            </a:r>
            <a:r>
              <a:rPr lang="en-IN" dirty="0"/>
              <a:t>in bulk oscillate at </a:t>
            </a:r>
            <a:r>
              <a:rPr lang="en-IN" dirty="0" err="1"/>
              <a:t>ω</a:t>
            </a:r>
            <a:r>
              <a:rPr lang="en-IN" baseline="-25000" dirty="0" err="1"/>
              <a:t>p</a:t>
            </a:r>
            <a:r>
              <a:rPr lang="en-IN" dirty="0"/>
              <a:t> (plasma frequency) </a:t>
            </a:r>
            <a:endParaRPr lang="en-IN" dirty="0" smtClean="0"/>
          </a:p>
          <a:p>
            <a:r>
              <a:rPr lang="en-IN" dirty="0" smtClean="0"/>
              <a:t>Resonant </a:t>
            </a:r>
            <a:r>
              <a:rPr lang="en-IN" dirty="0"/>
              <a:t>surface </a:t>
            </a:r>
            <a:r>
              <a:rPr lang="en-IN" dirty="0" err="1"/>
              <a:t>plasmon</a:t>
            </a:r>
            <a:r>
              <a:rPr lang="en-IN" dirty="0"/>
              <a:t> </a:t>
            </a:r>
            <a:r>
              <a:rPr lang="en-IN" dirty="0" err="1"/>
              <a:t>polariton</a:t>
            </a:r>
            <a:r>
              <a:rPr lang="en-IN" dirty="0"/>
              <a:t> (SPP) modes are formed on the surface of metal dielectric </a:t>
            </a:r>
            <a:r>
              <a:rPr lang="en-IN" dirty="0" smtClean="0"/>
              <a:t>interface</a:t>
            </a:r>
          </a:p>
          <a:p>
            <a:r>
              <a:rPr lang="en-IN" dirty="0" smtClean="0"/>
              <a:t>Localized </a:t>
            </a:r>
            <a:r>
              <a:rPr lang="en-IN" dirty="0"/>
              <a:t>surface </a:t>
            </a:r>
            <a:r>
              <a:rPr lang="en-IN" dirty="0" err="1"/>
              <a:t>plasmon</a:t>
            </a:r>
            <a:r>
              <a:rPr lang="en-IN" dirty="0"/>
              <a:t> resonance modes are supported in spherical metal </a:t>
            </a:r>
            <a:r>
              <a:rPr lang="en-IN" dirty="0" smtClean="0"/>
              <a:t>nanoparticles</a:t>
            </a:r>
            <a:endParaRPr lang="en-IN" dirty="0"/>
          </a:p>
        </p:txBody>
      </p:sp>
    </p:spTree>
    <p:extLst>
      <p:ext uri="{BB962C8B-B14F-4D97-AF65-F5344CB8AC3E}">
        <p14:creationId xmlns:p14="http://schemas.microsoft.com/office/powerpoint/2010/main" val="205322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SPP on Metal Dielectric interface</a:t>
            </a:r>
            <a:endParaRPr lang="en-IN" b="1" dirty="0"/>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stretch>
            <a:fillRect/>
          </a:stretch>
        </p:blipFill>
        <p:spPr>
          <a:xfrm>
            <a:off x="1437736" y="1825626"/>
            <a:ext cx="9097992" cy="2602600"/>
          </a:xfrm>
          <a:prstGeom prst="rect">
            <a:avLst/>
          </a:prstGeom>
        </p:spPr>
      </p:pic>
    </p:spTree>
    <p:extLst>
      <p:ext uri="{BB962C8B-B14F-4D97-AF65-F5344CB8AC3E}">
        <p14:creationId xmlns:p14="http://schemas.microsoft.com/office/powerpoint/2010/main" val="107697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Plasma oscillations in various geometries</a:t>
            </a:r>
            <a:endParaRPr lang="en-IN" b="1" dirty="0"/>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stretch>
            <a:fillRect/>
          </a:stretch>
        </p:blipFill>
        <p:spPr>
          <a:xfrm>
            <a:off x="994913" y="1690688"/>
            <a:ext cx="10023895" cy="4359304"/>
          </a:xfrm>
          <a:prstGeom prst="rect">
            <a:avLst/>
          </a:prstGeom>
        </p:spPr>
      </p:pic>
    </p:spTree>
    <p:extLst>
      <p:ext uri="{BB962C8B-B14F-4D97-AF65-F5344CB8AC3E}">
        <p14:creationId xmlns:p14="http://schemas.microsoft.com/office/powerpoint/2010/main" val="9799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Enhanced Transmission through Subwavelength Hole</a:t>
            </a:r>
            <a:endParaRPr lang="en-IN" b="1" dirty="0"/>
          </a:p>
        </p:txBody>
      </p:sp>
      <p:sp>
        <p:nvSpPr>
          <p:cNvPr id="3" name="Content Placeholder 2"/>
          <p:cNvSpPr>
            <a:spLocks noGrp="1"/>
          </p:cNvSpPr>
          <p:nvPr>
            <p:ph idx="1"/>
          </p:nvPr>
        </p:nvSpPr>
        <p:spPr/>
        <p:txBody>
          <a:bodyPr/>
          <a:lstStyle/>
          <a:p>
            <a:r>
              <a:rPr lang="en-IN" dirty="0" smtClean="0"/>
              <a:t>Theory of Diffraction: Kirchhoff</a:t>
            </a:r>
          </a:p>
          <a:p>
            <a:r>
              <a:rPr lang="en-IN" dirty="0" smtClean="0"/>
              <a:t>Bethe’s Analytical Solution</a:t>
            </a:r>
          </a:p>
          <a:p>
            <a:r>
              <a:rPr lang="en-IN" dirty="0" smtClean="0"/>
              <a:t>Extraordinary Transmission</a:t>
            </a:r>
          </a:p>
          <a:p>
            <a:pPr marL="0" indent="0">
              <a:buNone/>
            </a:pPr>
            <a:endParaRPr lang="en-IN" dirty="0"/>
          </a:p>
        </p:txBody>
      </p:sp>
    </p:spTree>
    <p:extLst>
      <p:ext uri="{BB962C8B-B14F-4D97-AF65-F5344CB8AC3E}">
        <p14:creationId xmlns:p14="http://schemas.microsoft.com/office/powerpoint/2010/main" val="70984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Theory of Diffraction</a:t>
            </a:r>
            <a:endParaRPr lang="en-IN" b="1" dirty="0"/>
          </a:p>
        </p:txBody>
      </p:sp>
      <p:sp>
        <p:nvSpPr>
          <p:cNvPr id="3" name="Content Placeholder 2"/>
          <p:cNvSpPr>
            <a:spLocks noGrp="1"/>
          </p:cNvSpPr>
          <p:nvPr>
            <p:ph idx="1"/>
          </p:nvPr>
        </p:nvSpPr>
        <p:spPr/>
        <p:txBody>
          <a:bodyPr/>
          <a:lstStyle/>
          <a:p>
            <a:r>
              <a:rPr lang="en-IN" dirty="0"/>
              <a:t>Kirchhoff [17] attempted to explain Huygens-Fresnel </a:t>
            </a:r>
            <a:r>
              <a:rPr lang="en-IN" dirty="0" smtClean="0"/>
              <a:t>principle.</a:t>
            </a:r>
          </a:p>
          <a:p>
            <a:r>
              <a:rPr lang="en-IN" dirty="0" smtClean="0"/>
              <a:t>His </a:t>
            </a:r>
            <a:r>
              <a:rPr lang="en-IN" dirty="0"/>
              <a:t>theory worked fairly well in optical region where size of structure is lesser than </a:t>
            </a:r>
            <a:r>
              <a:rPr lang="en-IN" dirty="0" smtClean="0"/>
              <a:t>wavelength.</a:t>
            </a:r>
          </a:p>
          <a:p>
            <a:r>
              <a:rPr lang="en-IN" dirty="0" smtClean="0"/>
              <a:t>It </a:t>
            </a:r>
            <a:r>
              <a:rPr lang="en-IN" dirty="0"/>
              <a:t>failed due to assumption of scalar formulation which is contradicted by solution of the Helmholtz equation for given boundary conditions.</a:t>
            </a:r>
          </a:p>
          <a:p>
            <a:pPr marL="0" indent="0">
              <a:buNone/>
            </a:pPr>
            <a:endParaRPr lang="en-IN" dirty="0"/>
          </a:p>
        </p:txBody>
      </p:sp>
    </p:spTree>
    <p:extLst>
      <p:ext uri="{BB962C8B-B14F-4D97-AF65-F5344CB8AC3E}">
        <p14:creationId xmlns:p14="http://schemas.microsoft.com/office/powerpoint/2010/main" val="3594521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3811" y="132271"/>
                <a:ext cx="11668664" cy="6630837"/>
              </a:xfrm>
            </p:spPr>
            <p:txBody>
              <a:bodyPr/>
              <a:lstStyle/>
              <a:p>
                <a14:m>
                  <m:oMath xmlns:m="http://schemas.openxmlformats.org/officeDocument/2006/math">
                    <m:sSup>
                      <m:sSupPr>
                        <m:ctrlPr>
                          <a:rPr lang="en-IN" i="1" smtClean="0">
                            <a:latin typeface="Cambria Math"/>
                          </a:rPr>
                        </m:ctrlPr>
                      </m:sSupPr>
                      <m:e>
                        <m:r>
                          <m:rPr>
                            <m:sty m:val="p"/>
                          </m:rPr>
                          <a:rPr lang="en-IN" b="0" i="0" smtClean="0">
                            <a:latin typeface="Cambria Math" panose="02040503050406030204" pitchFamily="18" charset="0"/>
                          </a:rPr>
                          <m:t>Helmholtz</m:t>
                        </m:r>
                        <m:r>
                          <a:rPr lang="en-IN" b="0" i="0" smtClean="0">
                            <a:latin typeface="Cambria Math" panose="02040503050406030204" pitchFamily="18" charset="0"/>
                          </a:rPr>
                          <m:t> </m:t>
                        </m:r>
                        <m:r>
                          <m:rPr>
                            <m:sty m:val="p"/>
                          </m:rPr>
                          <a:rPr lang="en-IN" b="0" i="0" smtClean="0">
                            <a:latin typeface="Cambria Math" panose="02040503050406030204" pitchFamily="18" charset="0"/>
                          </a:rPr>
                          <m:t>Equation</m:t>
                        </m:r>
                        <m:r>
                          <a:rPr lang="en-IN" b="0" i="0" smtClean="0">
                            <a:latin typeface="Cambria Math" panose="02040503050406030204" pitchFamily="18" charset="0"/>
                          </a:rPr>
                          <m:t>    </m:t>
                        </m:r>
                        <m:r>
                          <a:rPr lang="en-IN">
                            <a:latin typeface="Cambria Math"/>
                          </a:rPr>
                          <m:t>𝛻</m:t>
                        </m:r>
                      </m:e>
                      <m:sup>
                        <m:r>
                          <a:rPr lang="en-IN" i="1">
                            <a:latin typeface="Cambria Math"/>
                          </a:rPr>
                          <m:t>2</m:t>
                        </m:r>
                      </m:sup>
                    </m:sSup>
                    <m:r>
                      <a:rPr lang="en-IN" i="1">
                        <a:latin typeface="Cambria Math"/>
                      </a:rPr>
                      <m:t>𝑢</m:t>
                    </m:r>
                    <m:r>
                      <a:rPr lang="en-IN" i="1">
                        <a:latin typeface="Cambria Math"/>
                      </a:rPr>
                      <m:t>+</m:t>
                    </m:r>
                    <m:sSup>
                      <m:sSupPr>
                        <m:ctrlPr>
                          <a:rPr lang="en-IN" i="1">
                            <a:latin typeface="Cambria Math"/>
                          </a:rPr>
                        </m:ctrlPr>
                      </m:sSupPr>
                      <m:e>
                        <m:r>
                          <a:rPr lang="en-IN" i="1">
                            <a:latin typeface="Cambria Math"/>
                          </a:rPr>
                          <m:t>𝑘</m:t>
                        </m:r>
                      </m:e>
                      <m:sup>
                        <m:r>
                          <a:rPr lang="en-IN" i="1">
                            <a:latin typeface="Cambria Math"/>
                          </a:rPr>
                          <m:t>2</m:t>
                        </m:r>
                      </m:sup>
                    </m:sSup>
                    <m:r>
                      <a:rPr lang="en-IN" i="1">
                        <a:latin typeface="Cambria Math"/>
                      </a:rPr>
                      <m:t>𝑢</m:t>
                    </m:r>
                    <m:r>
                      <a:rPr lang="en-IN" i="1">
                        <a:latin typeface="Cambria Math"/>
                      </a:rPr>
                      <m:t>=0</m:t>
                    </m:r>
                  </m:oMath>
                </a14:m>
                <a:endParaRPr lang="en-IN" i="1" dirty="0" smtClean="0"/>
              </a:p>
              <a:p>
                <a:r>
                  <a:rPr lang="en-IN" dirty="0" smtClean="0"/>
                  <a:t>Boundary Condition on the screen</a:t>
                </a:r>
              </a:p>
              <a:p>
                <a:pPr marL="0" indent="0" algn="ctr">
                  <a:buNone/>
                </a:pPr>
                <a:r>
                  <a:rPr lang="en-IN" dirty="0" smtClean="0"/>
                  <a:t> </a:t>
                </a:r>
                <a14:m>
                  <m:oMath xmlns:m="http://schemas.openxmlformats.org/officeDocument/2006/math">
                    <m:sSub>
                      <m:sSubPr>
                        <m:ctrlPr>
                          <a:rPr lang="en-IN" i="1">
                            <a:latin typeface="Cambria Math"/>
                          </a:rPr>
                        </m:ctrlPr>
                      </m:sSubPr>
                      <m:e>
                        <m:r>
                          <a:rPr lang="en-IN" i="1">
                            <a:latin typeface="Cambria Math"/>
                          </a:rPr>
                          <m:t>𝑢</m:t>
                        </m:r>
                      </m:e>
                      <m:sub>
                        <m:r>
                          <a:rPr lang="en-IN" i="1">
                            <a:latin typeface="Cambria Math"/>
                          </a:rPr>
                          <m:t>𝑠𝑐𝑟𝑒𝑒𝑛</m:t>
                        </m:r>
                      </m:sub>
                    </m:sSub>
                    <m:r>
                      <a:rPr lang="en-IN" i="1">
                        <a:latin typeface="Cambria Math"/>
                      </a:rPr>
                      <m:t>=0  ,    </m:t>
                    </m:r>
                    <m:f>
                      <m:fPr>
                        <m:ctrlPr>
                          <a:rPr lang="en-IN" i="1">
                            <a:latin typeface="Cambria Math"/>
                          </a:rPr>
                        </m:ctrlPr>
                      </m:fPr>
                      <m:num>
                        <m:r>
                          <a:rPr lang="en-IN" i="1">
                            <a:latin typeface="Cambria Math"/>
                          </a:rPr>
                          <m:t>𝜕</m:t>
                        </m:r>
                        <m:sSub>
                          <m:sSubPr>
                            <m:ctrlPr>
                              <a:rPr lang="en-IN" i="1">
                                <a:latin typeface="Cambria Math"/>
                              </a:rPr>
                            </m:ctrlPr>
                          </m:sSubPr>
                          <m:e>
                            <m:r>
                              <a:rPr lang="en-IN" i="1">
                                <a:latin typeface="Cambria Math"/>
                              </a:rPr>
                              <m:t>𝑢</m:t>
                            </m:r>
                          </m:e>
                          <m:sub>
                            <m:r>
                              <a:rPr lang="en-IN" i="1">
                                <a:latin typeface="Cambria Math"/>
                              </a:rPr>
                              <m:t>𝑠𝑐𝑟𝑒𝑒𝑛</m:t>
                            </m:r>
                          </m:sub>
                        </m:sSub>
                      </m:num>
                      <m:den>
                        <m:r>
                          <a:rPr lang="en-IN" i="1">
                            <a:latin typeface="Cambria Math"/>
                          </a:rPr>
                          <m:t>𝜕</m:t>
                        </m:r>
                        <m:sSup>
                          <m:sSupPr>
                            <m:ctrlPr>
                              <a:rPr lang="en-IN" i="1">
                                <a:latin typeface="Cambria Math"/>
                              </a:rPr>
                            </m:ctrlPr>
                          </m:sSupPr>
                          <m:e>
                            <m:r>
                              <a:rPr lang="en-IN" i="1">
                                <a:latin typeface="Cambria Math"/>
                              </a:rPr>
                              <m:t>𝑥</m:t>
                            </m:r>
                          </m:e>
                          <m:sup>
                            <m:r>
                              <a:rPr lang="en-IN" i="1">
                                <a:latin typeface="Cambria Math"/>
                              </a:rPr>
                              <m:t>′</m:t>
                            </m:r>
                          </m:sup>
                        </m:sSup>
                      </m:den>
                    </m:f>
                    <m:r>
                      <a:rPr lang="en-IN" i="1">
                        <a:latin typeface="Cambria Math"/>
                      </a:rPr>
                      <m:t> </m:t>
                    </m:r>
                  </m:oMath>
                </a14:m>
                <a:r>
                  <a:rPr lang="en-IN" dirty="0"/>
                  <a:t>= </a:t>
                </a:r>
                <a:r>
                  <a:rPr lang="en-IN" dirty="0" smtClean="0"/>
                  <a:t>0</a:t>
                </a:r>
              </a:p>
              <a:p>
                <a:r>
                  <a:rPr lang="en-IN" dirty="0" smtClean="0"/>
                  <a:t>Using Green’s Theorem with</a:t>
                </a:r>
              </a:p>
              <a:p>
                <a:pPr marL="0" indent="0">
                  <a:buNone/>
                </a:pPr>
                <a:endParaRPr lang="en-IN" dirty="0" smtClean="0"/>
              </a:p>
              <a:p>
                <a:pPr marL="0" indent="0">
                  <a:buNone/>
                </a:pPr>
                <a:endParaRPr lang="en-IN" dirty="0"/>
              </a:p>
              <a:p>
                <a:r>
                  <a:rPr lang="en-IN" dirty="0" smtClean="0"/>
                  <a:t>Assuming uniform field over small hole</a:t>
                </a:r>
              </a:p>
              <a:p>
                <a:endParaRPr lang="en-IN" dirty="0"/>
              </a:p>
              <a:p>
                <a:endParaRPr lang="en-IN" dirty="0" smtClean="0"/>
              </a:p>
              <a:p>
                <a:r>
                  <a:rPr lang="en-IN" dirty="0" smtClean="0"/>
                  <a:t>On the screen outside hole area, second term vanishes but first term does not giving contradiction to initial assumption</a:t>
                </a:r>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3811" y="132271"/>
                <a:ext cx="11668664" cy="6630837"/>
              </a:xfrm>
              <a:blipFill>
                <a:blip r:embed="rId2"/>
                <a:stretch>
                  <a:fillRect l="-940" r="-1672"/>
                </a:stretch>
              </a:blipFill>
            </p:spPr>
            <p:txBody>
              <a:bodyPr/>
              <a:lstStyle/>
              <a:p>
                <a:r>
                  <a:rPr lang="en-IN">
                    <a:noFill/>
                  </a:rPr>
                  <a:t> </a:t>
                </a:r>
              </a:p>
            </p:txBody>
          </p:sp>
        </mc:Fallback>
      </mc:AlternateContent>
      <p:pic>
        <p:nvPicPr>
          <p:cNvPr id="4" name="Picture 3"/>
          <p:cNvPicPr/>
          <p:nvPr/>
        </p:nvPicPr>
        <p:blipFill>
          <a:blip r:embed="rId3"/>
          <a:stretch>
            <a:fillRect/>
          </a:stretch>
        </p:blipFill>
        <p:spPr>
          <a:xfrm>
            <a:off x="1552754" y="2450489"/>
            <a:ext cx="8557403" cy="822471"/>
          </a:xfrm>
          <a:prstGeom prst="rect">
            <a:avLst/>
          </a:prstGeom>
        </p:spPr>
      </p:pic>
      <p:pic>
        <p:nvPicPr>
          <p:cNvPr id="1028"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543" y="4039722"/>
            <a:ext cx="3853131" cy="67882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i-IN"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Mang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Mangal"/>
              </a:rPr>
              <a:t>                   </a:t>
            </a:r>
            <a:endParaRPr kumimoji="0" lang="hi-I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78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 Extensions of Kirchhoff’s Diffraction Theory </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4015595" cy="4402646"/>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2999" y="1825625"/>
            <a:ext cx="6400801" cy="4351338"/>
          </a:xfrm>
          <a:prstGeom prst="rect">
            <a:avLst/>
          </a:prstGeom>
          <a:noFill/>
          <a:ln>
            <a:noFill/>
          </a:ln>
        </p:spPr>
      </p:pic>
    </p:spTree>
    <p:extLst>
      <p:ext uri="{BB962C8B-B14F-4D97-AF65-F5344CB8AC3E}">
        <p14:creationId xmlns:p14="http://schemas.microsoft.com/office/powerpoint/2010/main" val="52915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Bethe’s Analytical </a:t>
            </a:r>
            <a:r>
              <a:rPr lang="en-IN" b="1" dirty="0" smtClean="0"/>
              <a:t>solution</a:t>
            </a:r>
            <a:endParaRPr lang="en-IN" dirty="0"/>
          </a:p>
        </p:txBody>
      </p:sp>
      <p:sp>
        <p:nvSpPr>
          <p:cNvPr id="3" name="Content Placeholder 2"/>
          <p:cNvSpPr>
            <a:spLocks noGrp="1"/>
          </p:cNvSpPr>
          <p:nvPr>
            <p:ph idx="1"/>
          </p:nvPr>
        </p:nvSpPr>
        <p:spPr/>
        <p:txBody>
          <a:bodyPr/>
          <a:lstStyle/>
          <a:p>
            <a:r>
              <a:rPr lang="en-IN" dirty="0"/>
              <a:t>In terms of magnetic charge and current, Maxwell’s equation can be written as </a:t>
            </a:r>
            <a:r>
              <a:rPr lang="en-IN" dirty="0" smtClean="0"/>
              <a:t>follows</a:t>
            </a:r>
          </a:p>
          <a:p>
            <a:endParaRPr lang="en-IN" dirty="0"/>
          </a:p>
          <a:p>
            <a:endParaRPr lang="en-IN" dirty="0" smtClean="0"/>
          </a:p>
          <a:p>
            <a:r>
              <a:rPr lang="en-IN" dirty="0"/>
              <a:t>It is well known in electrostatics that a uniform dipole density gives uniform field distribution in the spheroid </a:t>
            </a:r>
          </a:p>
          <a:p>
            <a:r>
              <a:rPr lang="en-IN" dirty="0" smtClean="0"/>
              <a:t>Approximating </a:t>
            </a:r>
            <a:r>
              <a:rPr lang="en-IN" dirty="0"/>
              <a:t>for a very thin oblate spheroid surface, solving for boundary conditions yield total magnetic charge and current densities as</a:t>
            </a:r>
          </a:p>
          <a:p>
            <a:pPr marL="0" indent="0">
              <a:buNone/>
            </a:pPr>
            <a:endParaRPr lang="en-IN" dirty="0"/>
          </a:p>
        </p:txBody>
      </p:sp>
      <p:pic>
        <p:nvPicPr>
          <p:cNvPr id="9" name="Picture 8"/>
          <p:cNvPicPr/>
          <p:nvPr/>
        </p:nvPicPr>
        <p:blipFill>
          <a:blip r:embed="rId2"/>
          <a:stretch>
            <a:fillRect/>
          </a:stretch>
        </p:blipFill>
        <p:spPr>
          <a:xfrm>
            <a:off x="3059502" y="2748951"/>
            <a:ext cx="5831456" cy="889281"/>
          </a:xfrm>
          <a:prstGeom prst="rect">
            <a:avLst/>
          </a:prstGeom>
        </p:spPr>
      </p:pic>
      <p:pic>
        <p:nvPicPr>
          <p:cNvPr id="10" name="Picture 9"/>
          <p:cNvPicPr/>
          <p:nvPr/>
        </p:nvPicPr>
        <p:blipFill>
          <a:blip r:embed="rId3"/>
          <a:stretch>
            <a:fillRect/>
          </a:stretch>
        </p:blipFill>
        <p:spPr>
          <a:xfrm>
            <a:off x="2909976" y="5509403"/>
            <a:ext cx="6377797" cy="862641"/>
          </a:xfrm>
          <a:prstGeom prst="rect">
            <a:avLst/>
          </a:prstGeom>
        </p:spPr>
      </p:pic>
    </p:spTree>
    <p:extLst>
      <p:ext uri="{BB962C8B-B14F-4D97-AF65-F5344CB8AC3E}">
        <p14:creationId xmlns:p14="http://schemas.microsoft.com/office/powerpoint/2010/main" val="1446738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Bethe’s Analytical solution</a:t>
            </a:r>
            <a:endParaRPr lang="en-IN" dirty="0"/>
          </a:p>
        </p:txBody>
      </p:sp>
      <p:sp>
        <p:nvSpPr>
          <p:cNvPr id="3" name="Content Placeholder 2"/>
          <p:cNvSpPr>
            <a:spLocks noGrp="1"/>
          </p:cNvSpPr>
          <p:nvPr>
            <p:ph idx="1"/>
          </p:nvPr>
        </p:nvSpPr>
        <p:spPr/>
        <p:txBody>
          <a:bodyPr/>
          <a:lstStyle/>
          <a:p>
            <a:r>
              <a:rPr lang="en-IN" dirty="0"/>
              <a:t>The field distribution of the diffracted wave can be directly calculated from given charge and current density</a:t>
            </a:r>
            <a:r>
              <a:rPr lang="en-IN" dirty="0" smtClean="0"/>
              <a:t>:</a:t>
            </a:r>
          </a:p>
          <a:p>
            <a:endParaRPr lang="en-IN" dirty="0" smtClean="0"/>
          </a:p>
          <a:p>
            <a:endParaRPr lang="en-IN" dirty="0"/>
          </a:p>
          <a:p>
            <a:endParaRPr lang="en-IN" dirty="0" smtClean="0"/>
          </a:p>
          <a:p>
            <a:r>
              <a:rPr lang="en-IN" dirty="0"/>
              <a:t>This field distribution is exactly same as essentially, in-plane magnetic dipole and normal electric dipole are generated in the hole, which satisfy the boundary conditions. Total cross section of a single hole is calculated by integration of the </a:t>
            </a:r>
            <a:r>
              <a:rPr lang="en-IN" dirty="0" err="1"/>
              <a:t>Poynting</a:t>
            </a:r>
            <a:r>
              <a:rPr lang="en-IN" dirty="0"/>
              <a:t> vector:</a:t>
            </a:r>
          </a:p>
          <a:p>
            <a:endParaRPr lang="en-IN" dirty="0"/>
          </a:p>
          <a:p>
            <a:endParaRPr lang="en-IN" dirty="0" smtClean="0"/>
          </a:p>
          <a:p>
            <a:endParaRPr lang="en-IN" dirty="0"/>
          </a:p>
        </p:txBody>
      </p:sp>
      <p:pic>
        <p:nvPicPr>
          <p:cNvPr id="4" name="Picture 3"/>
          <p:cNvPicPr/>
          <p:nvPr/>
        </p:nvPicPr>
        <p:blipFill>
          <a:blip r:embed="rId2"/>
          <a:stretch>
            <a:fillRect/>
          </a:stretch>
        </p:blipFill>
        <p:spPr>
          <a:xfrm>
            <a:off x="2944483" y="2800709"/>
            <a:ext cx="6262777" cy="1242203"/>
          </a:xfrm>
          <a:prstGeom prst="rect">
            <a:avLst/>
          </a:prstGeom>
        </p:spPr>
      </p:pic>
      <p:pic>
        <p:nvPicPr>
          <p:cNvPr id="6" name="Picture 5"/>
          <p:cNvPicPr/>
          <p:nvPr/>
        </p:nvPicPr>
        <p:blipFill>
          <a:blip r:embed="rId3"/>
          <a:stretch>
            <a:fillRect/>
          </a:stretch>
        </p:blipFill>
        <p:spPr>
          <a:xfrm>
            <a:off x="1219200" y="5876326"/>
            <a:ext cx="3364301" cy="598098"/>
          </a:xfrm>
          <a:prstGeom prst="rect">
            <a:avLst/>
          </a:prstGeom>
        </p:spPr>
      </p:pic>
      <p:pic>
        <p:nvPicPr>
          <p:cNvPr id="7" name="Picture 6"/>
          <p:cNvPicPr/>
          <p:nvPr/>
        </p:nvPicPr>
        <p:blipFill>
          <a:blip r:embed="rId4"/>
          <a:stretch>
            <a:fillRect/>
          </a:stretch>
        </p:blipFill>
        <p:spPr>
          <a:xfrm>
            <a:off x="5348377" y="5876326"/>
            <a:ext cx="1719532" cy="501470"/>
          </a:xfrm>
          <a:prstGeom prst="rect">
            <a:avLst/>
          </a:prstGeom>
        </p:spPr>
      </p:pic>
    </p:spTree>
    <p:extLst>
      <p:ext uri="{BB962C8B-B14F-4D97-AF65-F5344CB8AC3E}">
        <p14:creationId xmlns:p14="http://schemas.microsoft.com/office/powerpoint/2010/main" val="288246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Extraordinary </a:t>
            </a:r>
            <a:r>
              <a:rPr lang="en-IN" b="1" dirty="0" smtClean="0"/>
              <a:t>transmission</a:t>
            </a:r>
            <a:endParaRPr lang="en-IN" dirty="0"/>
          </a:p>
        </p:txBody>
      </p:sp>
      <p:sp>
        <p:nvSpPr>
          <p:cNvPr id="3" name="Content Placeholder 2"/>
          <p:cNvSpPr>
            <a:spLocks noGrp="1"/>
          </p:cNvSpPr>
          <p:nvPr>
            <p:ph idx="1"/>
          </p:nvPr>
        </p:nvSpPr>
        <p:spPr/>
        <p:txBody>
          <a:bodyPr/>
          <a:lstStyle/>
          <a:p>
            <a:r>
              <a:rPr lang="en-IN" dirty="0"/>
              <a:t>T.W. </a:t>
            </a:r>
            <a:r>
              <a:rPr lang="en-IN" dirty="0" err="1"/>
              <a:t>Ebbesen</a:t>
            </a:r>
            <a:r>
              <a:rPr lang="en-IN" dirty="0"/>
              <a:t> first reported experimental observation of transmission through subwavelength holes at optical region in </a:t>
            </a:r>
            <a:r>
              <a:rPr lang="en-IN" dirty="0" smtClean="0"/>
              <a:t>1998</a:t>
            </a:r>
          </a:p>
          <a:p>
            <a:r>
              <a:rPr lang="en-IN" dirty="0" smtClean="0"/>
              <a:t>The transmission was </a:t>
            </a:r>
            <a:r>
              <a:rPr lang="en-IN" dirty="0"/>
              <a:t>found to be three orders of magnitude greater than expected by Bethe’s </a:t>
            </a:r>
            <a:r>
              <a:rPr lang="en-IN" dirty="0" smtClean="0"/>
              <a:t>theory</a:t>
            </a:r>
          </a:p>
          <a:p>
            <a:r>
              <a:rPr lang="en-IN" dirty="0"/>
              <a:t>There were strong transmission peaks when the periodicity of the array matched that required to excite surface </a:t>
            </a:r>
            <a:r>
              <a:rPr lang="en-IN" dirty="0" err="1"/>
              <a:t>plasmon</a:t>
            </a:r>
            <a:r>
              <a:rPr lang="en-IN" dirty="0"/>
              <a:t> </a:t>
            </a:r>
            <a:r>
              <a:rPr lang="en-IN" dirty="0" err="1"/>
              <a:t>polaritons</a:t>
            </a:r>
            <a:r>
              <a:rPr lang="en-IN" dirty="0"/>
              <a:t> (SPPs), implying SPPs play significant role in transmission</a:t>
            </a:r>
            <a:endParaRPr lang="en-IN" dirty="0" smtClean="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548332" y="4908431"/>
            <a:ext cx="4618008" cy="1892060"/>
          </a:xfrm>
          <a:prstGeom prst="rect">
            <a:avLst/>
          </a:prstGeom>
          <a:noFill/>
          <a:ln>
            <a:noFill/>
          </a:ln>
        </p:spPr>
      </p:pic>
    </p:spTree>
    <p:extLst>
      <p:ext uri="{BB962C8B-B14F-4D97-AF65-F5344CB8AC3E}">
        <p14:creationId xmlns:p14="http://schemas.microsoft.com/office/powerpoint/2010/main" val="118519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Motivation for Metamaterials</a:t>
            </a:r>
            <a:endParaRPr lang="en-IN" b="1" dirty="0"/>
          </a:p>
        </p:txBody>
      </p:sp>
      <p:sp>
        <p:nvSpPr>
          <p:cNvPr id="3" name="Content Placeholder 2"/>
          <p:cNvSpPr>
            <a:spLocks noGrp="1"/>
          </p:cNvSpPr>
          <p:nvPr>
            <p:ph idx="1"/>
          </p:nvPr>
        </p:nvSpPr>
        <p:spPr/>
        <p:txBody>
          <a:bodyPr/>
          <a:lstStyle/>
          <a:p>
            <a:r>
              <a:rPr lang="en-IN" dirty="0" smtClean="0"/>
              <a:t>Diffraction Limit hurdle to higher resolution</a:t>
            </a:r>
          </a:p>
          <a:p>
            <a:r>
              <a:rPr lang="en-IN" dirty="0" smtClean="0"/>
              <a:t>Localized Surface </a:t>
            </a:r>
            <a:r>
              <a:rPr lang="en-IN" dirty="0" err="1" smtClean="0"/>
              <a:t>Plasmons</a:t>
            </a:r>
            <a:r>
              <a:rPr lang="en-IN" dirty="0" smtClean="0"/>
              <a:t>: EM fields generated by resonant oscillations of electron plasma in metals</a:t>
            </a:r>
          </a:p>
          <a:p>
            <a:r>
              <a:rPr lang="en-IN" dirty="0" smtClean="0"/>
              <a:t>Manipulating light at the subwavelength scale with new class of materials – “Metamaterials”</a:t>
            </a:r>
          </a:p>
        </p:txBody>
      </p:sp>
    </p:spTree>
    <p:extLst>
      <p:ext uri="{BB962C8B-B14F-4D97-AF65-F5344CB8AC3E}">
        <p14:creationId xmlns:p14="http://schemas.microsoft.com/office/powerpoint/2010/main" val="155618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Localized Plasmon Resonances in Metal Nanoparticles</a:t>
            </a:r>
            <a:endParaRPr lang="en-IN" dirty="0"/>
          </a:p>
        </p:txBody>
      </p:sp>
      <p:sp>
        <p:nvSpPr>
          <p:cNvPr id="3" name="Content Placeholder 2"/>
          <p:cNvSpPr>
            <a:spLocks noGrp="1"/>
          </p:cNvSpPr>
          <p:nvPr>
            <p:ph idx="1"/>
          </p:nvPr>
        </p:nvSpPr>
        <p:spPr/>
        <p:txBody>
          <a:bodyPr/>
          <a:lstStyle/>
          <a:p>
            <a:r>
              <a:rPr lang="en-IN" dirty="0"/>
              <a:t>Spherical Metal Nanoparticles </a:t>
            </a:r>
          </a:p>
          <a:p>
            <a:r>
              <a:rPr lang="en-IN" dirty="0"/>
              <a:t>Mie Theory</a:t>
            </a:r>
          </a:p>
          <a:p>
            <a:pPr lvl="1"/>
            <a:r>
              <a:rPr lang="en-IN" dirty="0" err="1"/>
              <a:t>Drude</a:t>
            </a:r>
            <a:r>
              <a:rPr lang="en-IN" dirty="0"/>
              <a:t> Lorentz Model of metals</a:t>
            </a:r>
          </a:p>
          <a:p>
            <a:r>
              <a:rPr lang="en-IN" dirty="0"/>
              <a:t>Light scattering off small spheres</a:t>
            </a:r>
          </a:p>
          <a:p>
            <a:endParaRPr lang="en-IN" dirty="0"/>
          </a:p>
        </p:txBody>
      </p:sp>
    </p:spTree>
    <p:extLst>
      <p:ext uri="{BB962C8B-B14F-4D97-AF65-F5344CB8AC3E}">
        <p14:creationId xmlns:p14="http://schemas.microsoft.com/office/powerpoint/2010/main" val="2100983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Spherical Metal Nanoparticles</a:t>
            </a:r>
            <a:endParaRPr lang="en-IN" dirty="0"/>
          </a:p>
        </p:txBody>
      </p:sp>
      <p:sp>
        <p:nvSpPr>
          <p:cNvPr id="3" name="Content Placeholder 2"/>
          <p:cNvSpPr>
            <a:spLocks noGrp="1"/>
          </p:cNvSpPr>
          <p:nvPr>
            <p:ph idx="1"/>
          </p:nvPr>
        </p:nvSpPr>
        <p:spPr/>
        <p:txBody>
          <a:bodyPr/>
          <a:lstStyle/>
          <a:p>
            <a:r>
              <a:rPr lang="en-IN" dirty="0"/>
              <a:t>The first theoretical study of small sphere scattering of light was done in Gustav Mie’s seminal 1908 paper </a:t>
            </a:r>
            <a:r>
              <a:rPr lang="en-IN" i="1" dirty="0" err="1"/>
              <a:t>Beiträge</a:t>
            </a:r>
            <a:r>
              <a:rPr lang="en-IN" i="1" dirty="0"/>
              <a:t> </a:t>
            </a:r>
            <a:r>
              <a:rPr lang="en-IN" i="1" dirty="0" err="1"/>
              <a:t>zur</a:t>
            </a:r>
            <a:r>
              <a:rPr lang="en-IN" i="1" dirty="0"/>
              <a:t> </a:t>
            </a:r>
            <a:r>
              <a:rPr lang="en-IN" i="1" dirty="0" err="1"/>
              <a:t>Optik</a:t>
            </a:r>
            <a:r>
              <a:rPr lang="en-IN" i="1" dirty="0"/>
              <a:t> </a:t>
            </a:r>
            <a:r>
              <a:rPr lang="en-IN" i="1" dirty="0" err="1"/>
              <a:t>trüber</a:t>
            </a:r>
            <a:r>
              <a:rPr lang="en-IN" i="1" dirty="0"/>
              <a:t> </a:t>
            </a:r>
            <a:r>
              <a:rPr lang="en-IN" i="1" dirty="0" err="1"/>
              <a:t>Medien</a:t>
            </a:r>
            <a:r>
              <a:rPr lang="en-IN" i="1" dirty="0"/>
              <a:t>, </a:t>
            </a:r>
            <a:r>
              <a:rPr lang="en-IN" i="1" dirty="0" err="1"/>
              <a:t>speziell</a:t>
            </a:r>
            <a:r>
              <a:rPr lang="en-IN" i="1" dirty="0"/>
              <a:t> </a:t>
            </a:r>
            <a:r>
              <a:rPr lang="en-IN" i="1" dirty="0" err="1"/>
              <a:t>kolloidaler</a:t>
            </a:r>
            <a:r>
              <a:rPr lang="en-IN" i="1" dirty="0"/>
              <a:t> </a:t>
            </a:r>
            <a:r>
              <a:rPr lang="en-IN" i="1" dirty="0" err="1"/>
              <a:t>Metallösungen</a:t>
            </a:r>
            <a:r>
              <a:rPr lang="en-IN" i="1" dirty="0"/>
              <a:t> </a:t>
            </a:r>
            <a:r>
              <a:rPr lang="en-IN" dirty="0"/>
              <a:t>(contributions to the optics of turbid media, particularly solution of colloidal metals). </a:t>
            </a:r>
            <a:endParaRPr lang="en-IN" dirty="0" smtClean="0"/>
          </a:p>
          <a:p>
            <a:r>
              <a:rPr lang="en-IN" dirty="0" smtClean="0"/>
              <a:t>In 1970, Uwe </a:t>
            </a:r>
            <a:r>
              <a:rPr lang="en-IN" dirty="0" err="1"/>
              <a:t>Kreibig</a:t>
            </a:r>
            <a:r>
              <a:rPr lang="en-IN" dirty="0"/>
              <a:t> and Peter Zacharias performed a study in which they compared the electronic and optical response of gold and silver nanoparticles. In their work, </a:t>
            </a:r>
            <a:r>
              <a:rPr lang="en-IN" dirty="0" smtClean="0"/>
              <a:t>for </a:t>
            </a:r>
            <a:r>
              <a:rPr lang="en-IN" dirty="0"/>
              <a:t>the first </a:t>
            </a:r>
            <a:r>
              <a:rPr lang="en-IN" dirty="0" smtClean="0"/>
              <a:t>time they describe </a:t>
            </a:r>
            <a:r>
              <a:rPr lang="en-IN" dirty="0"/>
              <a:t>the optical properties of metal nanoparticles in terms of surface </a:t>
            </a:r>
            <a:r>
              <a:rPr lang="en-IN" dirty="0" err="1"/>
              <a:t>plasmons</a:t>
            </a:r>
            <a:r>
              <a:rPr lang="en-IN" dirty="0"/>
              <a:t>. </a:t>
            </a:r>
          </a:p>
          <a:p>
            <a:pPr marL="0" indent="0">
              <a:buNone/>
            </a:pPr>
            <a:endParaRPr lang="en-IN" dirty="0"/>
          </a:p>
        </p:txBody>
      </p:sp>
    </p:spTree>
    <p:extLst>
      <p:ext uri="{BB962C8B-B14F-4D97-AF65-F5344CB8AC3E}">
        <p14:creationId xmlns:p14="http://schemas.microsoft.com/office/powerpoint/2010/main" val="654215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Mie Theory</a:t>
            </a:r>
            <a:r>
              <a:rPr lang="en-IN" dirty="0"/>
              <a:t/>
            </a:r>
            <a:br>
              <a:rPr lang="en-IN" dirty="0"/>
            </a:br>
            <a:r>
              <a:rPr lang="en-IN" b="1" dirty="0" err="1"/>
              <a:t>Drude</a:t>
            </a:r>
            <a:r>
              <a:rPr lang="en-IN" b="1" dirty="0"/>
              <a:t> Lorentz Model of metals</a:t>
            </a:r>
            <a:endParaRPr lang="en-IN" dirty="0"/>
          </a:p>
        </p:txBody>
      </p:sp>
      <p:sp>
        <p:nvSpPr>
          <p:cNvPr id="3" name="Content Placeholder 2"/>
          <p:cNvSpPr>
            <a:spLocks noGrp="1"/>
          </p:cNvSpPr>
          <p:nvPr>
            <p:ph idx="1"/>
          </p:nvPr>
        </p:nvSpPr>
        <p:spPr/>
        <p:txBody>
          <a:bodyPr/>
          <a:lstStyle/>
          <a:p>
            <a:r>
              <a:rPr lang="en-IN" dirty="0"/>
              <a:t>Lorentz model of electrons as damped oscillator gives the following equations of motion</a:t>
            </a:r>
            <a:r>
              <a:rPr lang="en-IN" dirty="0" smtClean="0"/>
              <a:t>:</a:t>
            </a:r>
          </a:p>
          <a:p>
            <a:endParaRPr lang="en-IN" dirty="0"/>
          </a:p>
          <a:p>
            <a:endParaRPr lang="en-IN" dirty="0" smtClean="0"/>
          </a:p>
          <a:p>
            <a:r>
              <a:rPr lang="en-IN" dirty="0"/>
              <a:t>Fourier transform to give solution:</a:t>
            </a:r>
          </a:p>
          <a:p>
            <a:endParaRPr lang="en-IN" dirty="0"/>
          </a:p>
        </p:txBody>
      </p:sp>
      <p:pic>
        <p:nvPicPr>
          <p:cNvPr id="4" name="Picture 3"/>
          <p:cNvPicPr/>
          <p:nvPr/>
        </p:nvPicPr>
        <p:blipFill>
          <a:blip r:embed="rId2"/>
          <a:stretch>
            <a:fillRect/>
          </a:stretch>
        </p:blipFill>
        <p:spPr>
          <a:xfrm>
            <a:off x="8494143" y="1587081"/>
            <a:ext cx="2630518" cy="2335062"/>
          </a:xfrm>
          <a:prstGeom prst="rect">
            <a:avLst/>
          </a:prstGeom>
        </p:spPr>
      </p:pic>
      <p:pic>
        <p:nvPicPr>
          <p:cNvPr id="5" name="Picture 4"/>
          <p:cNvPicPr/>
          <p:nvPr/>
        </p:nvPicPr>
        <p:blipFill>
          <a:blip r:embed="rId3"/>
          <a:stretch>
            <a:fillRect/>
          </a:stretch>
        </p:blipFill>
        <p:spPr>
          <a:xfrm>
            <a:off x="3473570" y="2915728"/>
            <a:ext cx="3152655" cy="720917"/>
          </a:xfrm>
          <a:prstGeom prst="rect">
            <a:avLst/>
          </a:prstGeom>
        </p:spPr>
      </p:pic>
      <p:pic>
        <p:nvPicPr>
          <p:cNvPr id="6" name="Picture 5"/>
          <p:cNvPicPr/>
          <p:nvPr/>
        </p:nvPicPr>
        <p:blipFill>
          <a:blip r:embed="rId4"/>
          <a:stretch>
            <a:fillRect/>
          </a:stretch>
        </p:blipFill>
        <p:spPr>
          <a:xfrm>
            <a:off x="1536550" y="4189382"/>
            <a:ext cx="1654175" cy="1009650"/>
          </a:xfrm>
          <a:prstGeom prst="rect">
            <a:avLst/>
          </a:prstGeom>
        </p:spPr>
      </p:pic>
      <p:pic>
        <p:nvPicPr>
          <p:cNvPr id="7" name="Picture 6"/>
          <p:cNvPicPr/>
          <p:nvPr/>
        </p:nvPicPr>
        <p:blipFill>
          <a:blip r:embed="rId5"/>
          <a:stretch>
            <a:fillRect/>
          </a:stretch>
        </p:blipFill>
        <p:spPr>
          <a:xfrm>
            <a:off x="4190281" y="4189381"/>
            <a:ext cx="4303862" cy="1987581"/>
          </a:xfrm>
          <a:prstGeom prst="rect">
            <a:avLst/>
          </a:prstGeom>
        </p:spPr>
      </p:pic>
    </p:spTree>
    <p:extLst>
      <p:ext uri="{BB962C8B-B14F-4D97-AF65-F5344CB8AC3E}">
        <p14:creationId xmlns:p14="http://schemas.microsoft.com/office/powerpoint/2010/main" val="1881479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Drude</a:t>
            </a:r>
            <a:r>
              <a:rPr lang="en-IN" b="1" dirty="0" smtClean="0"/>
              <a:t> Lorentz Model of metals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Polarization = (N/V)ex</a:t>
                </a:r>
              </a:p>
              <a:p>
                <a:pPr marL="0" indent="0">
                  <a:buNone/>
                </a:pPr>
                <a14:m>
                  <m:oMathPara xmlns:m="http://schemas.openxmlformats.org/officeDocument/2006/math">
                    <m:oMathParaPr>
                      <m:jc m:val="centerGroup"/>
                    </m:oMathParaPr>
                    <m:oMath xmlns:m="http://schemas.openxmlformats.org/officeDocument/2006/math">
                      <m:r>
                        <a:rPr lang="en-IN" i="1">
                          <a:latin typeface="Cambria Math"/>
                        </a:rPr>
                        <m:t>𝑃</m:t>
                      </m:r>
                      <m:r>
                        <a:rPr lang="en-IN">
                          <a:latin typeface="Cambria Math"/>
                        </a:rPr>
                        <m:t>=</m:t>
                      </m:r>
                      <m:f>
                        <m:fPr>
                          <m:ctrlPr>
                            <a:rPr lang="en-IN" i="1">
                              <a:latin typeface="Cambria Math"/>
                            </a:rPr>
                          </m:ctrlPr>
                        </m:fPr>
                        <m:num>
                          <m:sSubSup>
                            <m:sSubSupPr>
                              <m:ctrlPr>
                                <a:rPr lang="en-IN" i="1">
                                  <a:latin typeface="Cambria Math"/>
                                </a:rPr>
                              </m:ctrlPr>
                            </m:sSubSupPr>
                            <m:e>
                              <m:r>
                                <a:rPr lang="en-IN" i="1">
                                  <a:latin typeface="Cambria Math"/>
                                </a:rPr>
                                <m:t>𝜔</m:t>
                              </m:r>
                            </m:e>
                            <m:sub>
                              <m:r>
                                <a:rPr lang="en-IN" i="1">
                                  <a:latin typeface="Cambria Math"/>
                                </a:rPr>
                                <m:t>𝑝</m:t>
                              </m:r>
                            </m:sub>
                            <m:sup>
                              <m:r>
                                <a:rPr lang="en-IN" i="1">
                                  <a:latin typeface="Cambria Math"/>
                                </a:rPr>
                                <m:t>2</m:t>
                              </m:r>
                            </m:sup>
                          </m:sSubSup>
                          <m:sSub>
                            <m:sSubPr>
                              <m:ctrlPr>
                                <a:rPr lang="en-IN" i="1">
                                  <a:latin typeface="Cambria Math"/>
                                </a:rPr>
                              </m:ctrlPr>
                            </m:sSubPr>
                            <m:e>
                              <m:r>
                                <a:rPr lang="en-IN" i="1">
                                  <a:latin typeface="Cambria Math"/>
                                </a:rPr>
                                <m:t>𝜀</m:t>
                              </m:r>
                            </m:e>
                            <m:sub>
                              <m:r>
                                <a:rPr lang="en-IN" i="1">
                                  <a:latin typeface="Cambria Math"/>
                                </a:rPr>
                                <m:t>0</m:t>
                              </m:r>
                            </m:sub>
                          </m:sSub>
                          <m:r>
                            <a:rPr lang="en-IN" i="1">
                              <a:latin typeface="Cambria Math"/>
                            </a:rPr>
                            <m:t>𝐸</m:t>
                          </m:r>
                        </m:num>
                        <m:den>
                          <m:sSubSup>
                            <m:sSubSupPr>
                              <m:ctrlPr>
                                <a:rPr lang="en-IN" i="1">
                                  <a:latin typeface="Cambria Math"/>
                                </a:rPr>
                              </m:ctrlPr>
                            </m:sSubSupPr>
                            <m:e>
                              <m:r>
                                <a:rPr lang="en-IN" i="1">
                                  <a:latin typeface="Cambria Math"/>
                                </a:rPr>
                                <m:t>𝜔</m:t>
                              </m:r>
                            </m:e>
                            <m:sub>
                              <m:r>
                                <a:rPr lang="en-IN" i="1">
                                  <a:latin typeface="Cambria Math"/>
                                </a:rPr>
                                <m:t>0</m:t>
                              </m:r>
                            </m:sub>
                            <m:sup>
                              <m:r>
                                <a:rPr lang="en-IN" i="1">
                                  <a:latin typeface="Cambria Math"/>
                                </a:rPr>
                                <m:t>2</m:t>
                              </m:r>
                            </m:sup>
                          </m:sSubSup>
                          <m:r>
                            <a:rPr lang="en-IN" i="1">
                              <a:latin typeface="Cambria Math"/>
                            </a:rPr>
                            <m:t>−</m:t>
                          </m:r>
                          <m:sSup>
                            <m:sSupPr>
                              <m:ctrlPr>
                                <a:rPr lang="en-IN" i="1">
                                  <a:latin typeface="Cambria Math"/>
                                </a:rPr>
                              </m:ctrlPr>
                            </m:sSupPr>
                            <m:e>
                              <m:r>
                                <a:rPr lang="en-IN" i="1">
                                  <a:latin typeface="Cambria Math"/>
                                </a:rPr>
                                <m:t>𝜔</m:t>
                              </m:r>
                            </m:e>
                            <m:sup>
                              <m:r>
                                <a:rPr lang="en-IN" i="1">
                                  <a:latin typeface="Cambria Math"/>
                                </a:rPr>
                                <m:t>2</m:t>
                              </m:r>
                            </m:sup>
                          </m:sSup>
                          <m:r>
                            <a:rPr lang="en-IN" i="1">
                              <a:latin typeface="Cambria Math"/>
                            </a:rPr>
                            <m:t>−</m:t>
                          </m:r>
                          <m:r>
                            <a:rPr lang="en-IN" i="1">
                              <a:latin typeface="Cambria Math"/>
                            </a:rPr>
                            <m:t>𝑖</m:t>
                          </m:r>
                          <m:r>
                            <a:rPr lang="en-IN" i="1">
                              <a:latin typeface="Cambria Math"/>
                            </a:rPr>
                            <m:t>𝛾𝜔</m:t>
                          </m:r>
                        </m:den>
                      </m:f>
                    </m:oMath>
                  </m:oMathPara>
                </a14:m>
                <a:endParaRPr lang="en-IN" dirty="0"/>
              </a:p>
              <a:p>
                <a:r>
                  <a:rPr lang="en-IN" dirty="0"/>
                  <a:t>P = χε</a:t>
                </a:r>
                <a:r>
                  <a:rPr lang="en-IN" baseline="-25000" dirty="0"/>
                  <a:t>0</a:t>
                </a:r>
                <a:r>
                  <a:rPr lang="en-IN" dirty="0"/>
                  <a:t>E defines χ, and therefore also the dielectric ε = 1+χ</a:t>
                </a:r>
              </a:p>
              <a:p>
                <a:pPr marL="0" indent="0">
                  <a:buNone/>
                </a:pPr>
                <a14:m>
                  <m:oMathPara xmlns:m="http://schemas.openxmlformats.org/officeDocument/2006/math">
                    <m:oMathParaPr>
                      <m:jc m:val="centerGroup"/>
                    </m:oMathParaPr>
                    <m:oMath xmlns:m="http://schemas.openxmlformats.org/officeDocument/2006/math">
                      <m:r>
                        <a:rPr lang="en-IN" i="1">
                          <a:latin typeface="Cambria Math"/>
                        </a:rPr>
                        <m:t>𝑅𝑒</m:t>
                      </m:r>
                      <m:d>
                        <m:dPr>
                          <m:begChr m:val="{"/>
                          <m:endChr m:val="}"/>
                          <m:ctrlPr>
                            <a:rPr lang="en-IN" i="1">
                              <a:latin typeface="Cambria Math"/>
                            </a:rPr>
                          </m:ctrlPr>
                        </m:dPr>
                        <m:e>
                          <m:r>
                            <a:rPr lang="en-IN" i="1">
                              <a:latin typeface="Cambria Math"/>
                            </a:rPr>
                            <m:t>𝜀</m:t>
                          </m:r>
                        </m:e>
                      </m:d>
                      <m:r>
                        <a:rPr lang="en-IN">
                          <a:latin typeface="Cambria Math"/>
                        </a:rPr>
                        <m:t>=1+</m:t>
                      </m:r>
                      <m:f>
                        <m:fPr>
                          <m:ctrlPr>
                            <a:rPr lang="en-IN" i="1">
                              <a:latin typeface="Cambria Math"/>
                            </a:rPr>
                          </m:ctrlPr>
                        </m:fPr>
                        <m:num>
                          <m:sSubSup>
                            <m:sSubSupPr>
                              <m:ctrlPr>
                                <a:rPr lang="en-IN" i="1">
                                  <a:latin typeface="Cambria Math"/>
                                </a:rPr>
                              </m:ctrlPr>
                            </m:sSubSupPr>
                            <m:e>
                              <m:r>
                                <a:rPr lang="en-IN" i="1">
                                  <a:latin typeface="Cambria Math"/>
                                </a:rPr>
                                <m:t>𝜔</m:t>
                              </m:r>
                            </m:e>
                            <m:sub>
                              <m:r>
                                <a:rPr lang="en-IN" i="1">
                                  <a:latin typeface="Cambria Math"/>
                                </a:rPr>
                                <m:t>𝑝</m:t>
                              </m:r>
                            </m:sub>
                            <m:sup>
                              <m:r>
                                <a:rPr lang="en-IN" i="1">
                                  <a:latin typeface="Cambria Math"/>
                                </a:rPr>
                                <m:t>2</m:t>
                              </m:r>
                            </m:sup>
                          </m:sSubSup>
                          <m:r>
                            <a:rPr lang="en-IN" i="1">
                              <a:latin typeface="Cambria Math"/>
                            </a:rPr>
                            <m:t>(</m:t>
                          </m:r>
                          <m:sSubSup>
                            <m:sSubSupPr>
                              <m:ctrlPr>
                                <a:rPr lang="en-IN" i="1">
                                  <a:latin typeface="Cambria Math"/>
                                </a:rPr>
                              </m:ctrlPr>
                            </m:sSubSupPr>
                            <m:e>
                              <m:r>
                                <a:rPr lang="en-IN" i="1">
                                  <a:latin typeface="Cambria Math"/>
                                </a:rPr>
                                <m:t>𝜔</m:t>
                              </m:r>
                            </m:e>
                            <m:sub>
                              <m:r>
                                <a:rPr lang="en-IN" i="1">
                                  <a:latin typeface="Cambria Math"/>
                                </a:rPr>
                                <m:t>0</m:t>
                              </m:r>
                            </m:sub>
                            <m:sup>
                              <m:r>
                                <a:rPr lang="en-IN" i="1">
                                  <a:latin typeface="Cambria Math"/>
                                </a:rPr>
                                <m:t>2</m:t>
                              </m:r>
                            </m:sup>
                          </m:sSubSup>
                          <m:r>
                            <a:rPr lang="en-IN" i="1">
                              <a:latin typeface="Cambria Math"/>
                            </a:rPr>
                            <m:t>−</m:t>
                          </m:r>
                          <m:sSup>
                            <m:sSupPr>
                              <m:ctrlPr>
                                <a:rPr lang="en-IN" i="1">
                                  <a:latin typeface="Cambria Math"/>
                                </a:rPr>
                              </m:ctrlPr>
                            </m:sSupPr>
                            <m:e>
                              <m:r>
                                <a:rPr lang="en-IN" i="1">
                                  <a:latin typeface="Cambria Math"/>
                                </a:rPr>
                                <m:t>𝜔</m:t>
                              </m:r>
                            </m:e>
                            <m:sup>
                              <m:r>
                                <a:rPr lang="en-IN" i="1">
                                  <a:latin typeface="Cambria Math"/>
                                </a:rPr>
                                <m:t>2</m:t>
                              </m:r>
                            </m:sup>
                          </m:sSup>
                          <m:r>
                            <a:rPr lang="en-IN" i="1">
                              <a:latin typeface="Cambria Math"/>
                            </a:rPr>
                            <m:t>)</m:t>
                          </m:r>
                        </m:num>
                        <m:den>
                          <m:sSup>
                            <m:sSupPr>
                              <m:ctrlPr>
                                <a:rPr lang="en-IN" i="1">
                                  <a:latin typeface="Cambria Math"/>
                                </a:rPr>
                              </m:ctrlPr>
                            </m:sSupPr>
                            <m:e>
                              <m:sSubSup>
                                <m:sSubSupPr>
                                  <m:ctrlPr>
                                    <a:rPr lang="en-IN" i="1">
                                      <a:latin typeface="Cambria Math"/>
                                    </a:rPr>
                                  </m:ctrlPr>
                                </m:sSubSupPr>
                                <m:e>
                                  <m:r>
                                    <a:rPr lang="en-IN" i="1">
                                      <a:latin typeface="Cambria Math"/>
                                    </a:rPr>
                                    <m:t>(</m:t>
                                  </m:r>
                                  <m:r>
                                    <a:rPr lang="en-IN" i="1">
                                      <a:latin typeface="Cambria Math"/>
                                    </a:rPr>
                                    <m:t>𝜔</m:t>
                                  </m:r>
                                </m:e>
                                <m:sub>
                                  <m:r>
                                    <a:rPr lang="en-IN" i="1">
                                      <a:latin typeface="Cambria Math"/>
                                    </a:rPr>
                                    <m:t>0</m:t>
                                  </m:r>
                                </m:sub>
                                <m:sup>
                                  <m:r>
                                    <a:rPr lang="en-IN" i="1">
                                      <a:latin typeface="Cambria Math"/>
                                    </a:rPr>
                                    <m:t>2</m:t>
                                  </m:r>
                                </m:sup>
                              </m:sSubSup>
                              <m:r>
                                <a:rPr lang="en-IN" i="1">
                                  <a:latin typeface="Cambria Math"/>
                                </a:rPr>
                                <m:t>−</m:t>
                              </m:r>
                              <m:sSup>
                                <m:sSupPr>
                                  <m:ctrlPr>
                                    <a:rPr lang="en-IN" i="1">
                                      <a:latin typeface="Cambria Math"/>
                                    </a:rPr>
                                  </m:ctrlPr>
                                </m:sSupPr>
                                <m:e>
                                  <m:r>
                                    <a:rPr lang="en-IN" i="1">
                                      <a:latin typeface="Cambria Math"/>
                                    </a:rPr>
                                    <m:t>𝜔</m:t>
                                  </m:r>
                                </m:e>
                                <m:sup>
                                  <m:r>
                                    <a:rPr lang="en-IN" i="1">
                                      <a:latin typeface="Cambria Math"/>
                                    </a:rPr>
                                    <m:t>2</m:t>
                                  </m:r>
                                </m:sup>
                              </m:sSup>
                              <m:r>
                                <a:rPr lang="en-IN" i="1">
                                  <a:latin typeface="Cambria Math"/>
                                </a:rPr>
                                <m:t>)</m:t>
                              </m:r>
                            </m:e>
                            <m:sup>
                              <m:r>
                                <a:rPr lang="en-IN" i="1">
                                  <a:latin typeface="Cambria Math"/>
                                </a:rPr>
                                <m:t>2</m:t>
                              </m:r>
                            </m:sup>
                          </m:sSup>
                          <m:r>
                            <a:rPr lang="en-IN" i="1">
                              <a:latin typeface="Cambria Math"/>
                            </a:rPr>
                            <m:t>+</m:t>
                          </m:r>
                          <m:sSup>
                            <m:sSupPr>
                              <m:ctrlPr>
                                <a:rPr lang="en-IN" i="1">
                                  <a:latin typeface="Cambria Math"/>
                                </a:rPr>
                              </m:ctrlPr>
                            </m:sSupPr>
                            <m:e>
                              <m:r>
                                <a:rPr lang="en-IN" i="1">
                                  <a:latin typeface="Cambria Math"/>
                                </a:rPr>
                                <m:t>𝛾</m:t>
                              </m:r>
                            </m:e>
                            <m:sup>
                              <m:r>
                                <a:rPr lang="en-IN" i="1">
                                  <a:latin typeface="Cambria Math"/>
                                </a:rPr>
                                <m:t>2</m:t>
                              </m:r>
                            </m:sup>
                          </m:sSup>
                          <m:sSup>
                            <m:sSupPr>
                              <m:ctrlPr>
                                <a:rPr lang="en-IN" i="1">
                                  <a:latin typeface="Cambria Math"/>
                                </a:rPr>
                              </m:ctrlPr>
                            </m:sSupPr>
                            <m:e>
                              <m:r>
                                <a:rPr lang="en-IN" i="1">
                                  <a:latin typeface="Cambria Math"/>
                                </a:rPr>
                                <m:t>𝜔</m:t>
                              </m:r>
                            </m:e>
                            <m:sup>
                              <m:r>
                                <a:rPr lang="en-IN" i="1">
                                  <a:latin typeface="Cambria Math"/>
                                </a:rPr>
                                <m:t>2</m:t>
                              </m:r>
                            </m:sup>
                          </m:sSup>
                        </m:den>
                      </m:f>
                    </m:oMath>
                  </m:oMathPara>
                </a14:m>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𝐼</m:t>
                      </m:r>
                      <m:r>
                        <a:rPr lang="en-IN" i="1">
                          <a:latin typeface="Cambria Math"/>
                        </a:rPr>
                        <m:t>𝑚</m:t>
                      </m:r>
                      <m:d>
                        <m:dPr>
                          <m:begChr m:val="{"/>
                          <m:endChr m:val="}"/>
                          <m:ctrlPr>
                            <a:rPr lang="en-IN" i="1">
                              <a:latin typeface="Cambria Math"/>
                            </a:rPr>
                          </m:ctrlPr>
                        </m:dPr>
                        <m:e>
                          <m:r>
                            <a:rPr lang="en-IN" i="1">
                              <a:latin typeface="Cambria Math"/>
                            </a:rPr>
                            <m:t>𝜀</m:t>
                          </m:r>
                        </m:e>
                      </m:d>
                      <m:r>
                        <a:rPr lang="en-IN">
                          <a:latin typeface="Cambria Math"/>
                        </a:rPr>
                        <m:t>=</m:t>
                      </m:r>
                      <m:f>
                        <m:fPr>
                          <m:ctrlPr>
                            <a:rPr lang="en-IN" i="1">
                              <a:latin typeface="Cambria Math"/>
                            </a:rPr>
                          </m:ctrlPr>
                        </m:fPr>
                        <m:num>
                          <m:sSubSup>
                            <m:sSubSupPr>
                              <m:ctrlPr>
                                <a:rPr lang="en-IN" i="1">
                                  <a:latin typeface="Cambria Math"/>
                                </a:rPr>
                              </m:ctrlPr>
                            </m:sSubSupPr>
                            <m:e>
                              <m:r>
                                <a:rPr lang="en-IN" i="1">
                                  <a:latin typeface="Cambria Math"/>
                                </a:rPr>
                                <m:t>𝜔</m:t>
                              </m:r>
                            </m:e>
                            <m:sub>
                              <m:r>
                                <a:rPr lang="en-IN" i="1">
                                  <a:latin typeface="Cambria Math"/>
                                </a:rPr>
                                <m:t>𝑝</m:t>
                              </m:r>
                            </m:sub>
                            <m:sup>
                              <m:r>
                                <a:rPr lang="en-IN" i="1">
                                  <a:latin typeface="Cambria Math"/>
                                </a:rPr>
                                <m:t>2</m:t>
                              </m:r>
                            </m:sup>
                          </m:sSubSup>
                          <m:r>
                            <a:rPr lang="en-IN" i="1">
                              <a:latin typeface="Cambria Math"/>
                            </a:rPr>
                            <m:t>𝛾𝜔</m:t>
                          </m:r>
                        </m:num>
                        <m:den>
                          <m:sSup>
                            <m:sSupPr>
                              <m:ctrlPr>
                                <a:rPr lang="en-IN" i="1">
                                  <a:latin typeface="Cambria Math"/>
                                </a:rPr>
                              </m:ctrlPr>
                            </m:sSupPr>
                            <m:e>
                              <m:sSubSup>
                                <m:sSubSupPr>
                                  <m:ctrlPr>
                                    <a:rPr lang="en-IN" i="1">
                                      <a:latin typeface="Cambria Math"/>
                                    </a:rPr>
                                  </m:ctrlPr>
                                </m:sSubSupPr>
                                <m:e>
                                  <m:r>
                                    <a:rPr lang="en-IN" i="1">
                                      <a:latin typeface="Cambria Math"/>
                                    </a:rPr>
                                    <m:t>(</m:t>
                                  </m:r>
                                  <m:r>
                                    <a:rPr lang="en-IN" i="1">
                                      <a:latin typeface="Cambria Math"/>
                                    </a:rPr>
                                    <m:t>𝜔</m:t>
                                  </m:r>
                                </m:e>
                                <m:sub>
                                  <m:r>
                                    <a:rPr lang="en-IN" i="1">
                                      <a:latin typeface="Cambria Math"/>
                                    </a:rPr>
                                    <m:t>0</m:t>
                                  </m:r>
                                </m:sub>
                                <m:sup>
                                  <m:r>
                                    <a:rPr lang="en-IN" i="1">
                                      <a:latin typeface="Cambria Math"/>
                                    </a:rPr>
                                    <m:t>2</m:t>
                                  </m:r>
                                </m:sup>
                              </m:sSubSup>
                              <m:r>
                                <a:rPr lang="en-IN" i="1">
                                  <a:latin typeface="Cambria Math"/>
                                </a:rPr>
                                <m:t>−</m:t>
                              </m:r>
                              <m:sSup>
                                <m:sSupPr>
                                  <m:ctrlPr>
                                    <a:rPr lang="en-IN" i="1">
                                      <a:latin typeface="Cambria Math"/>
                                    </a:rPr>
                                  </m:ctrlPr>
                                </m:sSupPr>
                                <m:e>
                                  <m:r>
                                    <a:rPr lang="en-IN" i="1">
                                      <a:latin typeface="Cambria Math"/>
                                    </a:rPr>
                                    <m:t>𝜔</m:t>
                                  </m:r>
                                </m:e>
                                <m:sup>
                                  <m:r>
                                    <a:rPr lang="en-IN" i="1">
                                      <a:latin typeface="Cambria Math"/>
                                    </a:rPr>
                                    <m:t>2</m:t>
                                  </m:r>
                                </m:sup>
                              </m:sSup>
                              <m:r>
                                <a:rPr lang="en-IN" i="1">
                                  <a:latin typeface="Cambria Math"/>
                                </a:rPr>
                                <m:t>)</m:t>
                              </m:r>
                            </m:e>
                            <m:sup>
                              <m:r>
                                <a:rPr lang="en-IN" i="1">
                                  <a:latin typeface="Cambria Math"/>
                                </a:rPr>
                                <m:t>2</m:t>
                              </m:r>
                            </m:sup>
                          </m:sSup>
                          <m:r>
                            <a:rPr lang="en-IN" i="1">
                              <a:latin typeface="Cambria Math"/>
                            </a:rPr>
                            <m:t>+</m:t>
                          </m:r>
                          <m:sSup>
                            <m:sSupPr>
                              <m:ctrlPr>
                                <a:rPr lang="en-IN" i="1">
                                  <a:latin typeface="Cambria Math"/>
                                </a:rPr>
                              </m:ctrlPr>
                            </m:sSupPr>
                            <m:e>
                              <m:r>
                                <a:rPr lang="en-IN" i="1">
                                  <a:latin typeface="Cambria Math"/>
                                </a:rPr>
                                <m:t>𝛾</m:t>
                              </m:r>
                            </m:e>
                            <m:sup>
                              <m:r>
                                <a:rPr lang="en-IN" i="1">
                                  <a:latin typeface="Cambria Math"/>
                                </a:rPr>
                                <m:t>2</m:t>
                              </m:r>
                            </m:sup>
                          </m:sSup>
                          <m:sSup>
                            <m:sSupPr>
                              <m:ctrlPr>
                                <a:rPr lang="en-IN" i="1">
                                  <a:latin typeface="Cambria Math"/>
                                </a:rPr>
                              </m:ctrlPr>
                            </m:sSupPr>
                            <m:e>
                              <m:r>
                                <a:rPr lang="en-IN" i="1">
                                  <a:latin typeface="Cambria Math"/>
                                </a:rPr>
                                <m:t>𝜔</m:t>
                              </m:r>
                            </m:e>
                            <m:sup>
                              <m:r>
                                <a:rPr lang="en-IN" i="1">
                                  <a:latin typeface="Cambria Math"/>
                                </a:rPr>
                                <m:t>2</m:t>
                              </m:r>
                            </m:sup>
                          </m:sSup>
                        </m:den>
                      </m:f>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5" name="Picture 4"/>
          <p:cNvPicPr/>
          <p:nvPr/>
        </p:nvPicPr>
        <p:blipFill>
          <a:blip r:embed="rId3"/>
          <a:stretch>
            <a:fillRect/>
          </a:stretch>
        </p:blipFill>
        <p:spPr>
          <a:xfrm>
            <a:off x="8734425" y="3801913"/>
            <a:ext cx="3112518" cy="2375050"/>
          </a:xfrm>
          <a:prstGeom prst="rect">
            <a:avLst/>
          </a:prstGeom>
        </p:spPr>
      </p:pic>
    </p:spTree>
    <p:extLst>
      <p:ext uri="{BB962C8B-B14F-4D97-AF65-F5344CB8AC3E}">
        <p14:creationId xmlns:p14="http://schemas.microsoft.com/office/powerpoint/2010/main" val="337958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Drude</a:t>
            </a:r>
            <a:r>
              <a:rPr lang="en-IN" b="1" dirty="0" smtClean="0"/>
              <a:t> Lorentz Model of metals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Drude</a:t>
                </a:r>
                <a:r>
                  <a:rPr lang="en-IN" dirty="0"/>
                  <a:t> model free electrons hence no ω</a:t>
                </a:r>
                <a:r>
                  <a:rPr lang="en-IN" baseline="-25000" dirty="0"/>
                  <a:t>0 </a:t>
                </a:r>
                <a:r>
                  <a:rPr lang="en-IN" dirty="0"/>
                  <a:t> </a:t>
                </a:r>
                <a:r>
                  <a:rPr lang="en-IN" dirty="0" err="1"/>
                  <a:t>ie</a:t>
                </a:r>
                <a:r>
                  <a:rPr lang="en-IN" dirty="0"/>
                  <a:t>. ω</a:t>
                </a:r>
                <a:r>
                  <a:rPr lang="en-IN" baseline="-25000" dirty="0"/>
                  <a:t>0 </a:t>
                </a:r>
                <a:r>
                  <a:rPr lang="en-IN" dirty="0"/>
                  <a:t>=0</a:t>
                </a:r>
              </a:p>
              <a:p>
                <a:pPr marL="0" indent="0">
                  <a:buNone/>
                </a:pPr>
                <a14:m>
                  <m:oMathPara xmlns:m="http://schemas.openxmlformats.org/officeDocument/2006/math">
                    <m:oMathParaPr>
                      <m:jc m:val="centerGroup"/>
                    </m:oMathParaPr>
                    <m:oMath xmlns:m="http://schemas.openxmlformats.org/officeDocument/2006/math">
                      <m:r>
                        <a:rPr lang="en-IN" i="1">
                          <a:latin typeface="Cambria Math"/>
                        </a:rPr>
                        <m:t>𝑅𝑒</m:t>
                      </m:r>
                      <m:d>
                        <m:dPr>
                          <m:begChr m:val="{"/>
                          <m:endChr m:val="}"/>
                          <m:ctrlPr>
                            <a:rPr lang="en-IN" i="1">
                              <a:latin typeface="Cambria Math"/>
                            </a:rPr>
                          </m:ctrlPr>
                        </m:dPr>
                        <m:e>
                          <m:r>
                            <a:rPr lang="en-IN" i="1">
                              <a:latin typeface="Cambria Math"/>
                            </a:rPr>
                            <m:t>𝜀</m:t>
                          </m:r>
                        </m:e>
                      </m:d>
                      <m:r>
                        <a:rPr lang="en-IN">
                          <a:latin typeface="Cambria Math"/>
                        </a:rPr>
                        <m:t>=1</m:t>
                      </m:r>
                      <m:r>
                        <a:rPr lang="en-IN" i="1">
                          <a:latin typeface="Cambria Math"/>
                        </a:rPr>
                        <m:t>−</m:t>
                      </m:r>
                      <m:f>
                        <m:fPr>
                          <m:ctrlPr>
                            <a:rPr lang="en-IN" i="1">
                              <a:latin typeface="Cambria Math"/>
                            </a:rPr>
                          </m:ctrlPr>
                        </m:fPr>
                        <m:num>
                          <m:sSubSup>
                            <m:sSubSupPr>
                              <m:ctrlPr>
                                <a:rPr lang="en-IN" i="1">
                                  <a:latin typeface="Cambria Math"/>
                                </a:rPr>
                              </m:ctrlPr>
                            </m:sSubSupPr>
                            <m:e>
                              <m:r>
                                <a:rPr lang="en-IN" i="1">
                                  <a:latin typeface="Cambria Math"/>
                                </a:rPr>
                                <m:t>𝜔</m:t>
                              </m:r>
                            </m:e>
                            <m:sub>
                              <m:r>
                                <a:rPr lang="en-IN" i="1">
                                  <a:latin typeface="Cambria Math"/>
                                </a:rPr>
                                <m:t>𝑝</m:t>
                              </m:r>
                            </m:sub>
                            <m:sup>
                              <m:r>
                                <a:rPr lang="en-IN" i="1">
                                  <a:latin typeface="Cambria Math"/>
                                </a:rPr>
                                <m:t>2</m:t>
                              </m:r>
                            </m:sup>
                          </m:sSubSup>
                        </m:num>
                        <m:den>
                          <m:sSup>
                            <m:sSupPr>
                              <m:ctrlPr>
                                <a:rPr lang="en-IN" i="1">
                                  <a:latin typeface="Cambria Math"/>
                                </a:rPr>
                              </m:ctrlPr>
                            </m:sSupPr>
                            <m:e>
                              <m:r>
                                <a:rPr lang="en-IN" i="1">
                                  <a:latin typeface="Cambria Math"/>
                                </a:rPr>
                                <m:t>𝜔</m:t>
                              </m:r>
                            </m:e>
                            <m:sup>
                              <m:r>
                                <a:rPr lang="en-IN" i="1">
                                  <a:latin typeface="Cambria Math"/>
                                </a:rPr>
                                <m:t>2</m:t>
                              </m:r>
                            </m:sup>
                          </m:sSup>
                          <m:r>
                            <a:rPr lang="en-IN" i="1">
                              <a:latin typeface="Cambria Math"/>
                            </a:rPr>
                            <m:t>+</m:t>
                          </m:r>
                          <m:sSup>
                            <m:sSupPr>
                              <m:ctrlPr>
                                <a:rPr lang="en-IN" i="1">
                                  <a:latin typeface="Cambria Math"/>
                                </a:rPr>
                              </m:ctrlPr>
                            </m:sSupPr>
                            <m:e>
                              <m:r>
                                <a:rPr lang="en-IN" i="1">
                                  <a:latin typeface="Cambria Math"/>
                                </a:rPr>
                                <m:t>𝛾</m:t>
                              </m:r>
                            </m:e>
                            <m:sup>
                              <m:r>
                                <a:rPr lang="en-IN" i="1">
                                  <a:latin typeface="Cambria Math"/>
                                </a:rPr>
                                <m:t>2</m:t>
                              </m:r>
                            </m:sup>
                          </m:sSup>
                        </m:den>
                      </m:f>
                    </m:oMath>
                  </m:oMathPara>
                </a14:m>
                <a:endParaRPr lang="en-IN" dirty="0" smtClean="0"/>
              </a:p>
              <a:p>
                <a:pPr marL="0" indent="0">
                  <a:buNone/>
                </a:pPr>
                <a14:m>
                  <m:oMathPara xmlns:m="http://schemas.openxmlformats.org/officeDocument/2006/math">
                    <m:oMathParaPr>
                      <m:jc m:val="centerGroup"/>
                    </m:oMathParaPr>
                    <m:oMath xmlns:m="http://schemas.openxmlformats.org/officeDocument/2006/math">
                      <m:r>
                        <a:rPr lang="en-IN" i="1">
                          <a:latin typeface="Cambria Math"/>
                        </a:rPr>
                        <m:t>𝐼𝑚</m:t>
                      </m:r>
                      <m:d>
                        <m:dPr>
                          <m:begChr m:val="{"/>
                          <m:endChr m:val="}"/>
                          <m:ctrlPr>
                            <a:rPr lang="en-IN" i="1">
                              <a:latin typeface="Cambria Math"/>
                            </a:rPr>
                          </m:ctrlPr>
                        </m:dPr>
                        <m:e>
                          <m:r>
                            <a:rPr lang="en-IN" i="1">
                              <a:latin typeface="Cambria Math"/>
                            </a:rPr>
                            <m:t>𝜀</m:t>
                          </m:r>
                        </m:e>
                      </m:d>
                      <m:r>
                        <a:rPr lang="en-IN">
                          <a:latin typeface="Cambria Math"/>
                        </a:rPr>
                        <m:t>=</m:t>
                      </m:r>
                      <m:f>
                        <m:fPr>
                          <m:ctrlPr>
                            <a:rPr lang="en-IN" i="1">
                              <a:latin typeface="Cambria Math"/>
                            </a:rPr>
                          </m:ctrlPr>
                        </m:fPr>
                        <m:num>
                          <m:sSubSup>
                            <m:sSubSupPr>
                              <m:ctrlPr>
                                <a:rPr lang="en-IN" i="1">
                                  <a:latin typeface="Cambria Math"/>
                                </a:rPr>
                              </m:ctrlPr>
                            </m:sSubSupPr>
                            <m:e>
                              <m:r>
                                <a:rPr lang="en-IN" i="1">
                                  <a:latin typeface="Cambria Math"/>
                                </a:rPr>
                                <m:t>𝜔</m:t>
                              </m:r>
                            </m:e>
                            <m:sub>
                              <m:r>
                                <a:rPr lang="en-IN" i="1">
                                  <a:latin typeface="Cambria Math"/>
                                </a:rPr>
                                <m:t>𝑝</m:t>
                              </m:r>
                            </m:sub>
                            <m:sup>
                              <m:r>
                                <a:rPr lang="en-IN" i="1">
                                  <a:latin typeface="Cambria Math"/>
                                </a:rPr>
                                <m:t>2</m:t>
                              </m:r>
                            </m:sup>
                          </m:sSubSup>
                          <m:r>
                            <a:rPr lang="en-IN" i="1">
                              <a:latin typeface="Cambria Math"/>
                            </a:rPr>
                            <m:t>𝛾</m:t>
                          </m:r>
                        </m:num>
                        <m:den>
                          <m:r>
                            <a:rPr lang="en-IN" i="1">
                              <a:latin typeface="Cambria Math"/>
                            </a:rPr>
                            <m:t>𝜔</m:t>
                          </m:r>
                          <m:r>
                            <a:rPr lang="en-IN" i="1">
                              <a:latin typeface="Cambria Math"/>
                            </a:rPr>
                            <m:t>(</m:t>
                          </m:r>
                          <m:sSup>
                            <m:sSupPr>
                              <m:ctrlPr>
                                <a:rPr lang="en-IN" i="1">
                                  <a:latin typeface="Cambria Math"/>
                                </a:rPr>
                              </m:ctrlPr>
                            </m:sSupPr>
                            <m:e>
                              <m:r>
                                <a:rPr lang="en-IN" i="1">
                                  <a:latin typeface="Cambria Math"/>
                                </a:rPr>
                                <m:t>𝜔</m:t>
                              </m:r>
                            </m:e>
                            <m:sup>
                              <m:r>
                                <a:rPr lang="en-IN" i="1">
                                  <a:latin typeface="Cambria Math"/>
                                </a:rPr>
                                <m:t>2</m:t>
                              </m:r>
                            </m:sup>
                          </m:sSup>
                          <m:r>
                            <a:rPr lang="en-IN" i="1">
                              <a:latin typeface="Cambria Math"/>
                            </a:rPr>
                            <m:t>+</m:t>
                          </m:r>
                          <m:sSup>
                            <m:sSupPr>
                              <m:ctrlPr>
                                <a:rPr lang="en-IN" i="1">
                                  <a:latin typeface="Cambria Math"/>
                                </a:rPr>
                              </m:ctrlPr>
                            </m:sSupPr>
                            <m:e>
                              <m:r>
                                <a:rPr lang="en-IN" i="1">
                                  <a:latin typeface="Cambria Math"/>
                                </a:rPr>
                                <m:t>𝛾</m:t>
                              </m:r>
                            </m:e>
                            <m:sup>
                              <m:r>
                                <a:rPr lang="en-IN" i="1">
                                  <a:latin typeface="Cambria Math"/>
                                </a:rPr>
                                <m:t>2</m:t>
                              </m:r>
                            </m:sup>
                          </m:sSup>
                          <m:r>
                            <a:rPr lang="en-IN" i="1">
                              <a:latin typeface="Cambria Math"/>
                            </a:rPr>
                            <m:t>)</m:t>
                          </m:r>
                        </m:den>
                      </m:f>
                    </m:oMath>
                  </m:oMathPara>
                </a14:m>
                <a:endParaRPr lang="en-IN" dirty="0"/>
              </a:p>
              <a:p>
                <a:r>
                  <a:rPr lang="en-IN" dirty="0" smtClean="0"/>
                  <a:t>For </a:t>
                </a:r>
                <a:r>
                  <a:rPr lang="en-IN" dirty="0"/>
                  <a:t>ω&gt;&gt;ϒ,</a:t>
                </a:r>
              </a:p>
              <a:p>
                <a:pPr marL="0" indent="0">
                  <a:buNone/>
                </a:pPr>
                <a14:m>
                  <m:oMathPara xmlns:m="http://schemas.openxmlformats.org/officeDocument/2006/math">
                    <m:oMathParaPr>
                      <m:jc m:val="centerGroup"/>
                    </m:oMathParaPr>
                    <m:oMath xmlns:m="http://schemas.openxmlformats.org/officeDocument/2006/math">
                      <m:r>
                        <a:rPr lang="en-IN" i="1">
                          <a:latin typeface="Cambria Math"/>
                        </a:rPr>
                        <m:t>𝑅𝑒</m:t>
                      </m:r>
                      <m:d>
                        <m:dPr>
                          <m:begChr m:val="{"/>
                          <m:endChr m:val="}"/>
                          <m:ctrlPr>
                            <a:rPr lang="en-IN" i="1">
                              <a:latin typeface="Cambria Math"/>
                            </a:rPr>
                          </m:ctrlPr>
                        </m:dPr>
                        <m:e>
                          <m:r>
                            <a:rPr lang="en-IN" i="1">
                              <a:latin typeface="Cambria Math"/>
                            </a:rPr>
                            <m:t>𝜀</m:t>
                          </m:r>
                        </m:e>
                      </m:d>
                      <m:r>
                        <a:rPr lang="en-IN">
                          <a:latin typeface="Cambria Math"/>
                        </a:rPr>
                        <m:t>=1+</m:t>
                      </m:r>
                      <m:f>
                        <m:fPr>
                          <m:ctrlPr>
                            <a:rPr lang="en-IN" i="1">
                              <a:latin typeface="Cambria Math"/>
                            </a:rPr>
                          </m:ctrlPr>
                        </m:fPr>
                        <m:num>
                          <m:sSubSup>
                            <m:sSubSupPr>
                              <m:ctrlPr>
                                <a:rPr lang="en-IN" i="1">
                                  <a:latin typeface="Cambria Math"/>
                                </a:rPr>
                              </m:ctrlPr>
                            </m:sSubSupPr>
                            <m:e>
                              <m:r>
                                <a:rPr lang="en-IN" i="1">
                                  <a:latin typeface="Cambria Math"/>
                                </a:rPr>
                                <m:t>𝜔</m:t>
                              </m:r>
                            </m:e>
                            <m:sub>
                              <m:r>
                                <a:rPr lang="en-IN" i="1">
                                  <a:latin typeface="Cambria Math"/>
                                </a:rPr>
                                <m:t>𝑝</m:t>
                              </m:r>
                            </m:sub>
                            <m:sup>
                              <m:r>
                                <a:rPr lang="en-IN" i="1">
                                  <a:latin typeface="Cambria Math"/>
                                </a:rPr>
                                <m:t>2</m:t>
                              </m:r>
                            </m:sup>
                          </m:sSubSup>
                        </m:num>
                        <m:den>
                          <m:sSup>
                            <m:sSupPr>
                              <m:ctrlPr>
                                <a:rPr lang="en-IN" i="1">
                                  <a:latin typeface="Cambria Math"/>
                                </a:rPr>
                              </m:ctrlPr>
                            </m:sSupPr>
                            <m:e>
                              <m:r>
                                <a:rPr lang="en-IN" i="1">
                                  <a:latin typeface="Cambria Math"/>
                                </a:rPr>
                                <m:t>𝜔</m:t>
                              </m:r>
                            </m:e>
                            <m:sup>
                              <m:r>
                                <a:rPr lang="en-IN" i="1">
                                  <a:latin typeface="Cambria Math"/>
                                </a:rPr>
                                <m:t>2</m:t>
                              </m:r>
                            </m:sup>
                          </m:sSup>
                        </m:den>
                      </m:f>
                    </m:oMath>
                  </m:oMathPara>
                </a14:m>
                <a:endParaRPr lang="en-IN" dirty="0" smtClean="0"/>
              </a:p>
              <a:p>
                <a:pPr marL="0" indent="0">
                  <a:buNone/>
                </a:pPr>
                <a14:m>
                  <m:oMathPara xmlns:m="http://schemas.openxmlformats.org/officeDocument/2006/math">
                    <m:oMathParaPr>
                      <m:jc m:val="centerGroup"/>
                    </m:oMathParaPr>
                    <m:oMath xmlns:m="http://schemas.openxmlformats.org/officeDocument/2006/math">
                      <m:r>
                        <a:rPr lang="en-IN" i="1">
                          <a:latin typeface="Cambria Math"/>
                        </a:rPr>
                        <m:t>𝐼𝑚</m:t>
                      </m:r>
                      <m:d>
                        <m:dPr>
                          <m:begChr m:val="{"/>
                          <m:endChr m:val="}"/>
                          <m:ctrlPr>
                            <a:rPr lang="en-IN" i="1">
                              <a:latin typeface="Cambria Math"/>
                            </a:rPr>
                          </m:ctrlPr>
                        </m:dPr>
                        <m:e>
                          <m:r>
                            <a:rPr lang="en-IN" i="1">
                              <a:latin typeface="Cambria Math"/>
                            </a:rPr>
                            <m:t>𝜀</m:t>
                          </m:r>
                        </m:e>
                      </m:d>
                      <m:r>
                        <a:rPr lang="en-IN">
                          <a:latin typeface="Cambria Math"/>
                        </a:rPr>
                        <m:t>=</m:t>
                      </m:r>
                      <m:f>
                        <m:fPr>
                          <m:ctrlPr>
                            <a:rPr lang="en-IN" i="1">
                              <a:latin typeface="Cambria Math"/>
                            </a:rPr>
                          </m:ctrlPr>
                        </m:fPr>
                        <m:num>
                          <m:sSubSup>
                            <m:sSubSupPr>
                              <m:ctrlPr>
                                <a:rPr lang="en-IN" i="1">
                                  <a:latin typeface="Cambria Math"/>
                                </a:rPr>
                              </m:ctrlPr>
                            </m:sSubSupPr>
                            <m:e>
                              <m:r>
                                <a:rPr lang="en-IN" i="1">
                                  <a:latin typeface="Cambria Math"/>
                                </a:rPr>
                                <m:t>𝜔</m:t>
                              </m:r>
                            </m:e>
                            <m:sub>
                              <m:r>
                                <a:rPr lang="en-IN" i="1">
                                  <a:latin typeface="Cambria Math"/>
                                </a:rPr>
                                <m:t>𝑝</m:t>
                              </m:r>
                            </m:sub>
                            <m:sup>
                              <m:r>
                                <a:rPr lang="en-IN" i="1">
                                  <a:latin typeface="Cambria Math"/>
                                </a:rPr>
                                <m:t>2</m:t>
                              </m:r>
                            </m:sup>
                          </m:sSubSup>
                          <m:r>
                            <a:rPr lang="en-IN" i="1">
                              <a:latin typeface="Cambria Math"/>
                            </a:rPr>
                            <m:t>𝛾</m:t>
                          </m:r>
                        </m:num>
                        <m:den>
                          <m:sSup>
                            <m:sSupPr>
                              <m:ctrlPr>
                                <a:rPr lang="en-IN" i="1">
                                  <a:latin typeface="Cambria Math"/>
                                </a:rPr>
                              </m:ctrlPr>
                            </m:sSupPr>
                            <m:e>
                              <m:r>
                                <a:rPr lang="en-IN" i="1">
                                  <a:latin typeface="Cambria Math"/>
                                </a:rPr>
                                <m:t>𝜔</m:t>
                              </m:r>
                            </m:e>
                            <m:sup>
                              <m:r>
                                <a:rPr lang="en-IN" i="1">
                                  <a:latin typeface="Cambria Math"/>
                                </a:rPr>
                                <m:t>3</m:t>
                              </m:r>
                            </m:sup>
                          </m:sSup>
                        </m:den>
                      </m:f>
                    </m:oMath>
                  </m:oMathPara>
                </a14:m>
                <a:endParaRPr lang="en-IN" dirty="0"/>
              </a:p>
              <a:p>
                <a:pPr marL="0" indent="0">
                  <a:buNone/>
                </a:pP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75673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Drude</a:t>
            </a:r>
            <a:r>
              <a:rPr lang="en-IN" b="1" dirty="0" smtClean="0"/>
              <a:t> Lorentz Model of metals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Susceptibilities (χ) are additive, so can describe </a:t>
                </a:r>
                <a:r>
                  <a:rPr lang="en-IN" dirty="0" smtClean="0"/>
                  <a:t>real metals </a:t>
                </a:r>
                <a:r>
                  <a:rPr lang="en-IN" dirty="0"/>
                  <a:t>with both free and bound charges as</a:t>
                </a:r>
              </a:p>
              <a:p>
                <a:pPr marL="0" indent="0">
                  <a:buNone/>
                </a:pPr>
                <a14:m>
                  <m:oMathPara xmlns:m="http://schemas.openxmlformats.org/officeDocument/2006/math">
                    <m:oMathParaPr>
                      <m:jc m:val="centerGroup"/>
                    </m:oMathParaPr>
                    <m:oMath xmlns:m="http://schemas.openxmlformats.org/officeDocument/2006/math">
                      <m:r>
                        <m:rPr>
                          <m:sty m:val="p"/>
                        </m:rPr>
                        <a:rPr lang="en-IN">
                          <a:latin typeface="Cambria Math"/>
                        </a:rPr>
                        <m:t>ε</m:t>
                      </m:r>
                      <m:r>
                        <a:rPr lang="en-IN" i="1">
                          <a:latin typeface="Cambria Math"/>
                        </a:rPr>
                        <m:t>=1+</m:t>
                      </m:r>
                      <m:sSub>
                        <m:sSubPr>
                          <m:ctrlPr>
                            <a:rPr lang="en-IN" i="1">
                              <a:latin typeface="Cambria Math"/>
                            </a:rPr>
                          </m:ctrlPr>
                        </m:sSubPr>
                        <m:e>
                          <m:r>
                            <a:rPr lang="en-IN" i="1">
                              <a:latin typeface="Cambria Math"/>
                            </a:rPr>
                            <m:t>𝜒</m:t>
                          </m:r>
                        </m:e>
                        <m:sub>
                          <m:r>
                            <a:rPr lang="en-IN" i="1">
                              <a:latin typeface="Cambria Math"/>
                            </a:rPr>
                            <m:t>𝐷𝑟𝑢𝑑𝑒</m:t>
                          </m:r>
                        </m:sub>
                      </m:sSub>
                      <m:r>
                        <a:rPr lang="en-IN" i="1">
                          <a:latin typeface="Cambria Math"/>
                        </a:rPr>
                        <m:t>+</m:t>
                      </m:r>
                      <m:nary>
                        <m:naryPr>
                          <m:chr m:val="∑"/>
                          <m:grow m:val="on"/>
                          <m:ctrlPr>
                            <a:rPr lang="en-IN" i="1">
                              <a:latin typeface="Cambria Math"/>
                            </a:rPr>
                          </m:ctrlPr>
                        </m:naryPr>
                        <m:sub>
                          <m:r>
                            <a:rPr lang="en-IN" i="1">
                              <a:latin typeface="Cambria Math"/>
                            </a:rPr>
                            <m:t>0</m:t>
                          </m:r>
                        </m:sub>
                        <m:sup>
                          <m:r>
                            <a:rPr lang="en-IN" i="1">
                              <a:latin typeface="Cambria Math"/>
                            </a:rPr>
                            <m:t>𝑛</m:t>
                          </m:r>
                        </m:sup>
                        <m:e>
                          <m:sSub>
                            <m:sSubPr>
                              <m:ctrlPr>
                                <a:rPr lang="en-IN" i="1">
                                  <a:latin typeface="Cambria Math"/>
                                </a:rPr>
                              </m:ctrlPr>
                            </m:sSubPr>
                            <m:e>
                              <m:r>
                                <a:rPr lang="en-IN" i="1">
                                  <a:latin typeface="Cambria Math"/>
                                </a:rPr>
                                <m:t>𝜒</m:t>
                              </m:r>
                            </m:e>
                            <m:sub>
                              <m:r>
                                <a:rPr lang="en-IN" i="1">
                                  <a:latin typeface="Cambria Math"/>
                                </a:rPr>
                                <m:t>𝐿𝑜𝑟𝑒𝑛𝑡𝑧</m:t>
                              </m:r>
                            </m:sub>
                          </m:sSub>
                        </m:e>
                      </m:nary>
                    </m:oMath>
                  </m:oMathPara>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232"/>
                </a:stretch>
              </a:blipFill>
            </p:spPr>
            <p:txBody>
              <a:bodyPr/>
              <a:lstStyle/>
              <a:p>
                <a:r>
                  <a:rPr lang="en-IN">
                    <a:noFill/>
                  </a:rPr>
                  <a:t> </a:t>
                </a:r>
              </a:p>
            </p:txBody>
          </p:sp>
        </mc:Fallback>
      </mc:AlternateContent>
    </p:spTree>
    <p:extLst>
      <p:ext uri="{BB962C8B-B14F-4D97-AF65-F5344CB8AC3E}">
        <p14:creationId xmlns:p14="http://schemas.microsoft.com/office/powerpoint/2010/main" val="3774880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Light scattering off small spheres</a:t>
            </a:r>
            <a:endParaRPr lang="en-IN" dirty="0"/>
          </a:p>
        </p:txBody>
      </p:sp>
      <p:sp>
        <p:nvSpPr>
          <p:cNvPr id="3" name="Content Placeholder 2"/>
          <p:cNvSpPr>
            <a:spLocks noGrp="1"/>
          </p:cNvSpPr>
          <p:nvPr>
            <p:ph idx="1"/>
          </p:nvPr>
        </p:nvSpPr>
        <p:spPr/>
        <p:txBody>
          <a:bodyPr/>
          <a:lstStyle/>
          <a:p>
            <a:r>
              <a:rPr lang="en-IN" dirty="0"/>
              <a:t>Write field as a superposition of M, N weighted by coefficients an and bn. Here subscript “n” indicates degree of Bessel function</a:t>
            </a:r>
            <a:r>
              <a:rPr lang="en-IN" dirty="0" smtClean="0"/>
              <a:t>.</a:t>
            </a:r>
          </a:p>
          <a:p>
            <a:endParaRPr lang="en-IN" dirty="0"/>
          </a:p>
          <a:p>
            <a:endParaRPr lang="en-IN" dirty="0" smtClean="0"/>
          </a:p>
          <a:p>
            <a:r>
              <a:rPr lang="en-IN" dirty="0"/>
              <a:t>Internal field : the </a:t>
            </a:r>
            <a:r>
              <a:rPr lang="en-IN" i="1" dirty="0"/>
              <a:t>j </a:t>
            </a:r>
            <a:r>
              <a:rPr lang="en-IN" dirty="0"/>
              <a:t>Bessel functions, </a:t>
            </a:r>
            <a:r>
              <a:rPr lang="en-IN" i="1" dirty="0"/>
              <a:t>finite </a:t>
            </a:r>
            <a:r>
              <a:rPr lang="en-IN" dirty="0"/>
              <a:t>at the origin</a:t>
            </a:r>
          </a:p>
          <a:p>
            <a:r>
              <a:rPr lang="en-IN" dirty="0"/>
              <a:t>Scattered field: the </a:t>
            </a:r>
            <a:r>
              <a:rPr lang="en-IN" i="1" dirty="0"/>
              <a:t>h(1) </a:t>
            </a:r>
            <a:r>
              <a:rPr lang="en-IN" dirty="0"/>
              <a:t>Hankel functions, </a:t>
            </a:r>
            <a:r>
              <a:rPr lang="en-IN" i="1" dirty="0"/>
              <a:t>outgoing </a:t>
            </a:r>
            <a:r>
              <a:rPr lang="en-IN" dirty="0"/>
              <a:t>waves at infinity</a:t>
            </a:r>
          </a:p>
          <a:p>
            <a:r>
              <a:rPr lang="en-IN" dirty="0"/>
              <a:t>Incident field: expand the plane waves in spherical harmonics</a:t>
            </a:r>
          </a:p>
          <a:p>
            <a:endParaRPr lang="en-IN" dirty="0"/>
          </a:p>
        </p:txBody>
      </p:sp>
      <p:pic>
        <p:nvPicPr>
          <p:cNvPr id="4" name="Picture 3"/>
          <p:cNvPicPr/>
          <p:nvPr/>
        </p:nvPicPr>
        <p:blipFill>
          <a:blip r:embed="rId2"/>
          <a:stretch>
            <a:fillRect/>
          </a:stretch>
        </p:blipFill>
        <p:spPr>
          <a:xfrm>
            <a:off x="2702943" y="2840966"/>
            <a:ext cx="4566219" cy="857274"/>
          </a:xfrm>
          <a:prstGeom prst="rect">
            <a:avLst/>
          </a:prstGeom>
        </p:spPr>
      </p:pic>
    </p:spTree>
    <p:extLst>
      <p:ext uri="{BB962C8B-B14F-4D97-AF65-F5344CB8AC3E}">
        <p14:creationId xmlns:p14="http://schemas.microsoft.com/office/powerpoint/2010/main" val="3834265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Solving Maxwell’s Equations for Boundary Conditions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stretch>
            <a:fillRect/>
          </a:stretch>
        </p:blipFill>
        <p:spPr>
          <a:xfrm>
            <a:off x="960408" y="1754038"/>
            <a:ext cx="10393392" cy="4353464"/>
          </a:xfrm>
          <a:prstGeom prst="rect">
            <a:avLst/>
          </a:prstGeom>
        </p:spPr>
      </p:pic>
    </p:spTree>
    <p:extLst>
      <p:ext uri="{BB962C8B-B14F-4D97-AF65-F5344CB8AC3E}">
        <p14:creationId xmlns:p14="http://schemas.microsoft.com/office/powerpoint/2010/main" val="4277680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Mie Theory and </a:t>
            </a:r>
            <a:r>
              <a:rPr lang="en-IN" b="1" dirty="0" err="1" smtClean="0"/>
              <a:t>Frohlich</a:t>
            </a:r>
            <a:r>
              <a:rPr lang="en-IN" b="1" dirty="0" smtClean="0"/>
              <a:t> Condition</a:t>
            </a:r>
            <a:endParaRPr lang="en-IN"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54380"/>
                <a:ext cx="10515600" cy="4351338"/>
              </a:xfrm>
            </p:spPr>
            <p:txBody>
              <a:bodyPr>
                <a:normAutofit fontScale="85000" lnSpcReduction="10000"/>
              </a:bodyPr>
              <a:lstStyle/>
              <a:p>
                <a:r>
                  <a:rPr lang="en-IN" dirty="0" smtClean="0"/>
                  <a:t>For small particles using power series expansions of the j and h(1) functions to explicitly write out the first couple terms</a:t>
                </a:r>
              </a:p>
              <a:p>
                <a:endParaRPr lang="en-IN" dirty="0" smtClean="0"/>
              </a:p>
              <a:p>
                <a:endParaRPr lang="en-IN" dirty="0"/>
              </a:p>
              <a:p>
                <a:endParaRPr lang="en-IN" dirty="0" smtClean="0"/>
              </a:p>
              <a:p>
                <a:endParaRPr lang="en-IN" dirty="0"/>
              </a:p>
              <a:p>
                <a:endParaRPr lang="en-IN" dirty="0" smtClean="0"/>
              </a:p>
              <a:p>
                <a:r>
                  <a:rPr lang="en-IN" dirty="0" smtClean="0"/>
                  <a:t>The </a:t>
                </a:r>
                <a:r>
                  <a:rPr lang="en-IN" dirty="0"/>
                  <a:t>x </a:t>
                </a:r>
                <a:r>
                  <a:rPr lang="en-IN" dirty="0" err="1"/>
                  <a:t>dependance</a:t>
                </a:r>
                <a:r>
                  <a:rPr lang="en-IN" dirty="0"/>
                  <a:t>, for sufficiently small spheres a</a:t>
                </a:r>
                <a:r>
                  <a:rPr lang="en-IN" baseline="-25000" dirty="0"/>
                  <a:t>1</a:t>
                </a:r>
                <a:r>
                  <a:rPr lang="en-IN" dirty="0"/>
                  <a:t> is large to the exclusion of all other modes. Since the corresponding vector spherical harmonic is the </a:t>
                </a:r>
                <a:r>
                  <a:rPr lang="en-IN" dirty="0" err="1"/>
                  <a:t>Fröhlich</a:t>
                </a:r>
                <a:r>
                  <a:rPr lang="en-IN" dirty="0"/>
                  <a:t> (dipole) mode. The denominator of </a:t>
                </a:r>
                <a:r>
                  <a:rPr lang="en-IN" i="1" dirty="0"/>
                  <a:t>a</a:t>
                </a:r>
                <a:r>
                  <a:rPr lang="en-IN" i="1" baseline="-25000" dirty="0"/>
                  <a:t>n</a:t>
                </a:r>
                <a:r>
                  <a:rPr lang="en-IN" i="1" dirty="0"/>
                  <a:t> </a:t>
                </a:r>
                <a:r>
                  <a:rPr lang="en-IN" dirty="0"/>
                  <a:t>vanishes (therefore infinite scattering) for</a:t>
                </a:r>
                <a:r>
                  <a:rPr lang="en-IN" dirty="0" smtClean="0"/>
                  <a:t>:</a:t>
                </a:r>
              </a:p>
              <a:p>
                <a:pPr marL="0" indent="0" algn="ctr">
                  <a:buNone/>
                </a:pPr>
                <a:r>
                  <a:rPr lang="en-IN" dirty="0" smtClean="0">
                    <a:effectLst/>
                  </a:rPr>
                  <a:t> </a:t>
                </a:r>
                <a14:m>
                  <m:oMath xmlns:m="http://schemas.openxmlformats.org/officeDocument/2006/math">
                    <m:sSup>
                      <m:sSupPr>
                        <m:ctrlPr>
                          <a:rPr lang="en-IN" i="1">
                            <a:latin typeface="Cambria Math"/>
                          </a:rPr>
                        </m:ctrlPr>
                      </m:sSupPr>
                      <m:e>
                        <m:r>
                          <a:rPr lang="en-IN" i="1">
                            <a:latin typeface="Cambria Math"/>
                          </a:rPr>
                          <m:t>𝑚</m:t>
                        </m:r>
                      </m:e>
                      <m:sup>
                        <m:r>
                          <a:rPr lang="en-IN" i="1">
                            <a:latin typeface="Cambria Math"/>
                          </a:rPr>
                          <m:t>2</m:t>
                        </m:r>
                      </m:sup>
                    </m:sSup>
                    <m:r>
                      <a:rPr lang="en-IN">
                        <a:latin typeface="Cambria Math"/>
                      </a:rPr>
                      <m:t>=</m:t>
                    </m:r>
                    <m:r>
                      <a:rPr lang="en-IN" i="1">
                        <a:latin typeface="Cambria Math"/>
                      </a:rPr>
                      <m:t>−</m:t>
                    </m:r>
                    <m:f>
                      <m:fPr>
                        <m:ctrlPr>
                          <a:rPr lang="en-IN" i="1">
                            <a:latin typeface="Cambria Math"/>
                          </a:rPr>
                        </m:ctrlPr>
                      </m:fPr>
                      <m:num>
                        <m:r>
                          <m:rPr>
                            <m:sty m:val="p"/>
                          </m:rPr>
                          <a:rPr lang="en-IN">
                            <a:latin typeface="Cambria Math"/>
                          </a:rPr>
                          <m:t>n</m:t>
                        </m:r>
                        <m:r>
                          <a:rPr lang="en-IN">
                            <a:latin typeface="Cambria Math"/>
                          </a:rPr>
                          <m:t>+1</m:t>
                        </m:r>
                      </m:num>
                      <m:den>
                        <m:r>
                          <m:rPr>
                            <m:sty m:val="p"/>
                          </m:rPr>
                          <a:rPr lang="en-IN">
                            <a:latin typeface="Cambria Math"/>
                          </a:rPr>
                          <m:t>n</m:t>
                        </m:r>
                      </m:den>
                    </m:f>
                    <m:r>
                      <a:rPr lang="en-IN" i="1">
                        <a:latin typeface="Cambria Math"/>
                      </a:rPr>
                      <m:t>=−2</m:t>
                    </m:r>
                  </m:oMath>
                </a14:m>
                <a:r>
                  <a:rPr lang="en-IN" dirty="0"/>
                  <a:t> </a:t>
                </a:r>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54380"/>
                <a:ext cx="10515600" cy="4351338"/>
              </a:xfrm>
              <a:blipFill>
                <a:blip r:embed="rId2"/>
                <a:stretch>
                  <a:fillRect l="-812" t="-2661"/>
                </a:stretch>
              </a:blipFill>
            </p:spPr>
            <p:txBody>
              <a:bodyPr/>
              <a:lstStyle/>
              <a:p>
                <a:r>
                  <a:rPr lang="en-IN">
                    <a:noFill/>
                  </a:rPr>
                  <a:t> </a:t>
                </a:r>
              </a:p>
            </p:txBody>
          </p:sp>
        </mc:Fallback>
      </mc:AlternateContent>
      <p:pic>
        <p:nvPicPr>
          <p:cNvPr id="4" name="Picture 3"/>
          <p:cNvPicPr/>
          <p:nvPr/>
        </p:nvPicPr>
        <p:blipFill>
          <a:blip r:embed="rId3"/>
          <a:stretch>
            <a:fillRect/>
          </a:stretch>
        </p:blipFill>
        <p:spPr>
          <a:xfrm>
            <a:off x="1017918" y="2795587"/>
            <a:ext cx="6418052" cy="1920187"/>
          </a:xfrm>
          <a:prstGeom prst="rect">
            <a:avLst/>
          </a:prstGeom>
        </p:spPr>
      </p:pic>
    </p:spTree>
    <p:extLst>
      <p:ext uri="{BB962C8B-B14F-4D97-AF65-F5344CB8AC3E}">
        <p14:creationId xmlns:p14="http://schemas.microsoft.com/office/powerpoint/2010/main" val="2704917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Mie Theory and </a:t>
            </a:r>
            <a:r>
              <a:rPr lang="en-IN" b="1" dirty="0" err="1" smtClean="0"/>
              <a:t>Frohlich</a:t>
            </a:r>
            <a:r>
              <a:rPr lang="en-IN" b="1" dirty="0" smtClean="0"/>
              <a:t> Condition</a:t>
            </a:r>
            <a:endParaRPr lang="en-IN"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Frohlich</a:t>
                </a:r>
                <a:r>
                  <a:rPr lang="en-IN" dirty="0"/>
                  <a:t> mode n=1</a:t>
                </a:r>
                <a:endParaRPr lang="en-IN" dirty="0" smtClean="0">
                  <a:effectLst/>
                </a:endParaRPr>
              </a:p>
              <a:p>
                <a:pPr marL="0" indent="0" algn="ctr">
                  <a:buNone/>
                </a:pPr>
                <a:r>
                  <a:rPr lang="en-IN" dirty="0" smtClean="0">
                    <a:effectLst/>
                  </a:rPr>
                  <a:t> </a:t>
                </a:r>
                <a14:m>
                  <m:oMath xmlns:m="http://schemas.openxmlformats.org/officeDocument/2006/math">
                    <m:sSup>
                      <m:sSupPr>
                        <m:ctrlPr>
                          <a:rPr lang="en-IN" i="1">
                            <a:latin typeface="Cambria Math"/>
                          </a:rPr>
                        </m:ctrlPr>
                      </m:sSupPr>
                      <m:e>
                        <m:r>
                          <a:rPr lang="en-IN" i="1">
                            <a:latin typeface="Cambria Math" panose="02040503050406030204" pitchFamily="18" charset="0"/>
                          </a:rPr>
                          <m:t>𝑚</m:t>
                        </m:r>
                      </m:e>
                      <m:sup>
                        <m:r>
                          <a:rPr lang="en-IN" i="1">
                            <a:latin typeface="Cambria Math" panose="02040503050406030204" pitchFamily="18" charset="0"/>
                          </a:rPr>
                          <m:t>2</m:t>
                        </m:r>
                      </m:sup>
                    </m:sSup>
                    <m:r>
                      <a:rPr lang="en-IN">
                        <a:latin typeface="Cambria Math" panose="02040503050406030204" pitchFamily="18" charset="0"/>
                      </a:rPr>
                      <m:t>=</m:t>
                    </m:r>
                    <m:r>
                      <a:rPr lang="en-IN" i="1">
                        <a:latin typeface="Cambria Math" panose="02040503050406030204" pitchFamily="18" charset="0"/>
                      </a:rPr>
                      <m:t>−</m:t>
                    </m:r>
                    <m:f>
                      <m:fPr>
                        <m:ctrlPr>
                          <a:rPr lang="en-IN" i="1">
                            <a:latin typeface="Cambria Math"/>
                          </a:rPr>
                        </m:ctrlPr>
                      </m:fPr>
                      <m:num>
                        <m:r>
                          <m:rPr>
                            <m:sty m:val="p"/>
                          </m:rPr>
                          <a:rPr lang="en-IN">
                            <a:latin typeface="Cambria Math" panose="02040503050406030204" pitchFamily="18" charset="0"/>
                          </a:rPr>
                          <m:t>n</m:t>
                        </m:r>
                        <m:r>
                          <a:rPr lang="en-IN">
                            <a:latin typeface="Cambria Math" panose="02040503050406030204" pitchFamily="18" charset="0"/>
                          </a:rPr>
                          <m:t>+1</m:t>
                        </m:r>
                      </m:num>
                      <m:den>
                        <m:r>
                          <m:rPr>
                            <m:sty m:val="p"/>
                          </m:rPr>
                          <a:rPr lang="en-IN">
                            <a:latin typeface="Cambria Math" panose="02040503050406030204" pitchFamily="18" charset="0"/>
                          </a:rPr>
                          <m:t>n</m:t>
                        </m:r>
                      </m:den>
                    </m:f>
                    <m:r>
                      <a:rPr lang="en-IN" i="1">
                        <a:latin typeface="Cambria Math" panose="02040503050406030204" pitchFamily="18" charset="0"/>
                      </a:rPr>
                      <m:t>=−2</m:t>
                    </m:r>
                  </m:oMath>
                </a14:m>
                <a:r>
                  <a:rPr lang="en-IN" dirty="0"/>
                  <a:t> </a:t>
                </a:r>
              </a:p>
              <a:p>
                <a:r>
                  <a:rPr lang="en-IN" dirty="0" smtClean="0"/>
                  <a:t>To </a:t>
                </a:r>
                <a:r>
                  <a:rPr lang="en-IN" dirty="0"/>
                  <a:t>give </a:t>
                </a:r>
                <a14:m>
                  <m:oMath xmlns:m="http://schemas.openxmlformats.org/officeDocument/2006/math">
                    <m:r>
                      <a:rPr lang="en-IN" i="1">
                        <a:latin typeface="Cambria Math"/>
                      </a:rPr>
                      <m:t>𝜀</m:t>
                    </m:r>
                    <m:r>
                      <a:rPr lang="en-IN" i="1">
                        <a:latin typeface="Cambria Math"/>
                      </a:rPr>
                      <m:t>=−2</m:t>
                    </m:r>
                    <m:sSub>
                      <m:sSubPr>
                        <m:ctrlPr>
                          <a:rPr lang="en-IN" i="1">
                            <a:latin typeface="Cambria Math"/>
                          </a:rPr>
                        </m:ctrlPr>
                      </m:sSubPr>
                      <m:e>
                        <m:r>
                          <a:rPr lang="en-IN" i="1">
                            <a:latin typeface="Cambria Math"/>
                          </a:rPr>
                          <m:t>𝜀</m:t>
                        </m:r>
                      </m:e>
                      <m:sub>
                        <m:r>
                          <a:rPr lang="en-IN" i="1">
                            <a:latin typeface="Cambria Math"/>
                          </a:rPr>
                          <m:t>𝑚</m:t>
                        </m:r>
                      </m:sub>
                    </m:sSub>
                  </m:oMath>
                </a14:m>
                <a:endParaRPr lang="en-IN" dirty="0" smtClean="0"/>
              </a:p>
              <a:p>
                <a:r>
                  <a:rPr lang="en-IN" dirty="0"/>
                  <a:t>For </a:t>
                </a:r>
                <a:r>
                  <a:rPr lang="en-IN" dirty="0" err="1"/>
                  <a:t>Drude</a:t>
                </a:r>
                <a:r>
                  <a:rPr lang="en-IN" dirty="0"/>
                  <a:t> metal, using ε to find the </a:t>
                </a:r>
                <a:r>
                  <a:rPr lang="en-IN" dirty="0" err="1"/>
                  <a:t>Fröhlich</a:t>
                </a:r>
                <a:r>
                  <a:rPr lang="en-IN" dirty="0"/>
                  <a:t> mode frequency:</a:t>
                </a:r>
              </a:p>
              <a:p>
                <a:pPr marL="0" indent="0">
                  <a:buNone/>
                </a:pPr>
                <a14:m>
                  <m:oMathPara xmlns:m="http://schemas.openxmlformats.org/officeDocument/2006/math">
                    <m:oMathParaPr>
                      <m:jc m:val="centerGroup"/>
                    </m:oMathParaPr>
                    <m:oMath xmlns:m="http://schemas.openxmlformats.org/officeDocument/2006/math">
                      <m:sSub>
                        <m:sSubPr>
                          <m:ctrlPr>
                            <a:rPr lang="en-IN" i="1">
                              <a:latin typeface="Cambria Math"/>
                            </a:rPr>
                          </m:ctrlPr>
                        </m:sSubPr>
                        <m:e>
                          <m:r>
                            <a:rPr lang="en-IN" i="1">
                              <a:latin typeface="Cambria Math"/>
                            </a:rPr>
                            <m:t>𝜔</m:t>
                          </m:r>
                        </m:e>
                        <m:sub>
                          <m:r>
                            <a:rPr lang="en-IN" i="1">
                              <a:latin typeface="Cambria Math"/>
                            </a:rPr>
                            <m:t>𝑓</m:t>
                          </m:r>
                        </m:sub>
                      </m:sSub>
                      <m:r>
                        <a:rPr lang="en-IN" i="1">
                          <a:latin typeface="Cambria Math"/>
                        </a:rPr>
                        <m:t>=</m:t>
                      </m:r>
                      <m:f>
                        <m:fPr>
                          <m:ctrlPr>
                            <a:rPr lang="en-IN" i="1">
                              <a:latin typeface="Cambria Math"/>
                            </a:rPr>
                          </m:ctrlPr>
                        </m:fPr>
                        <m:num>
                          <m:sSub>
                            <m:sSubPr>
                              <m:ctrlPr>
                                <a:rPr lang="en-IN" i="1">
                                  <a:latin typeface="Cambria Math"/>
                                </a:rPr>
                              </m:ctrlPr>
                            </m:sSubPr>
                            <m:e>
                              <m:r>
                                <a:rPr lang="en-IN" i="1">
                                  <a:latin typeface="Cambria Math"/>
                                </a:rPr>
                                <m:t>𝜔</m:t>
                              </m:r>
                            </m:e>
                            <m:sub>
                              <m:r>
                                <a:rPr lang="en-IN" i="1">
                                  <a:latin typeface="Cambria Math"/>
                                </a:rPr>
                                <m:t>𝑝</m:t>
                              </m:r>
                            </m:sub>
                          </m:sSub>
                        </m:num>
                        <m:den>
                          <m:rad>
                            <m:radPr>
                              <m:degHide m:val="on"/>
                              <m:ctrlPr>
                                <a:rPr lang="en-IN" i="1">
                                  <a:latin typeface="Cambria Math"/>
                                </a:rPr>
                              </m:ctrlPr>
                            </m:radPr>
                            <m:deg/>
                            <m:e>
                              <m:r>
                                <a:rPr lang="en-IN" i="1">
                                  <a:latin typeface="Cambria Math"/>
                                </a:rPr>
                                <m:t>1+2</m:t>
                              </m:r>
                              <m:sSub>
                                <m:sSubPr>
                                  <m:ctrlPr>
                                    <a:rPr lang="en-IN" i="1">
                                      <a:latin typeface="Cambria Math"/>
                                    </a:rPr>
                                  </m:ctrlPr>
                                </m:sSubPr>
                                <m:e>
                                  <m:r>
                                    <a:rPr lang="en-IN" i="1">
                                      <a:latin typeface="Cambria Math"/>
                                    </a:rPr>
                                    <m:t>𝜀</m:t>
                                  </m:r>
                                </m:e>
                                <m:sub>
                                  <m:r>
                                    <a:rPr lang="en-IN" i="1">
                                      <a:latin typeface="Cambria Math"/>
                                    </a:rPr>
                                    <m:t>𝑚</m:t>
                                  </m:r>
                                </m:sub>
                              </m:sSub>
                            </m:e>
                          </m:rad>
                        </m:den>
                      </m:f>
                    </m:oMath>
                  </m:oMathPara>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01880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Index</a:t>
            </a:r>
            <a:endParaRPr lang="en-IN" b="1" dirty="0"/>
          </a:p>
        </p:txBody>
      </p:sp>
      <p:sp>
        <p:nvSpPr>
          <p:cNvPr id="3" name="Content Placeholder 2"/>
          <p:cNvSpPr>
            <a:spLocks noGrp="1"/>
          </p:cNvSpPr>
          <p:nvPr>
            <p:ph idx="1"/>
          </p:nvPr>
        </p:nvSpPr>
        <p:spPr/>
        <p:txBody>
          <a:bodyPr/>
          <a:lstStyle/>
          <a:p>
            <a:r>
              <a:rPr lang="en-IN" dirty="0" err="1" smtClean="0"/>
              <a:t>Plasmonics</a:t>
            </a:r>
            <a:r>
              <a:rPr lang="en-IN" dirty="0" smtClean="0"/>
              <a:t>: origin</a:t>
            </a:r>
            <a:r>
              <a:rPr lang="en-IN" dirty="0"/>
              <a:t>, importance </a:t>
            </a:r>
            <a:r>
              <a:rPr lang="en-IN" dirty="0" smtClean="0"/>
              <a:t>and applications</a:t>
            </a:r>
          </a:p>
          <a:p>
            <a:r>
              <a:rPr lang="en-IN" dirty="0" smtClean="0"/>
              <a:t>Enhanced Transmission through Subwavelength hole</a:t>
            </a:r>
          </a:p>
          <a:p>
            <a:r>
              <a:rPr lang="en-IN" dirty="0"/>
              <a:t>Localized Plasmon Resonances in Metal </a:t>
            </a:r>
            <a:r>
              <a:rPr lang="en-IN" dirty="0" smtClean="0"/>
              <a:t>Nanoparticles</a:t>
            </a:r>
          </a:p>
          <a:p>
            <a:r>
              <a:rPr lang="en-IN" dirty="0" smtClean="0"/>
              <a:t>Metamaterials: Specific Applications</a:t>
            </a:r>
          </a:p>
          <a:p>
            <a:r>
              <a:rPr lang="en-IN" dirty="0" smtClean="0"/>
              <a:t>Summary: Important results</a:t>
            </a:r>
          </a:p>
        </p:txBody>
      </p:sp>
    </p:spTree>
    <p:extLst>
      <p:ext uri="{BB962C8B-B14F-4D97-AF65-F5344CB8AC3E}">
        <p14:creationId xmlns:p14="http://schemas.microsoft.com/office/powerpoint/2010/main" val="756836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Mie Theory and </a:t>
            </a:r>
            <a:r>
              <a:rPr lang="en-IN" dirty="0" err="1" smtClean="0"/>
              <a:t>Frohlich</a:t>
            </a:r>
            <a:r>
              <a:rPr lang="en-IN" dirty="0" smtClean="0"/>
              <a:t> Condition</a:t>
            </a:r>
            <a:endParaRPr lang="en-IN" dirty="0"/>
          </a:p>
        </p:txBody>
      </p:sp>
      <p:sp>
        <p:nvSpPr>
          <p:cNvPr id="3" name="Content Placeholder 2"/>
          <p:cNvSpPr>
            <a:spLocks noGrp="1"/>
          </p:cNvSpPr>
          <p:nvPr>
            <p:ph idx="1"/>
          </p:nvPr>
        </p:nvSpPr>
        <p:spPr/>
        <p:txBody>
          <a:bodyPr/>
          <a:lstStyle/>
          <a:p>
            <a:r>
              <a:rPr lang="en-IN" dirty="0"/>
              <a:t>At optical frequencies, a spherical metal nanoparticle can be represented as a dipole. Large scattering coefficient or </a:t>
            </a:r>
            <a:r>
              <a:rPr lang="en-IN" dirty="0" err="1"/>
              <a:t>plasmon</a:t>
            </a:r>
            <a:r>
              <a:rPr lang="en-IN" dirty="0"/>
              <a:t> resonance occurs near the virtual pole of the dipole normal </a:t>
            </a:r>
            <a:r>
              <a:rPr lang="en-IN" dirty="0" smtClean="0"/>
              <a:t>mode</a:t>
            </a:r>
            <a:r>
              <a:rPr lang="en-IN" dirty="0"/>
              <a:t>. </a:t>
            </a:r>
            <a:endParaRPr lang="en-IN" dirty="0" smtClean="0"/>
          </a:p>
          <a:p>
            <a:r>
              <a:rPr lang="en-IN" dirty="0" smtClean="0"/>
              <a:t>This </a:t>
            </a:r>
            <a:r>
              <a:rPr lang="en-IN" dirty="0"/>
              <a:t>peak occurs in visible wavelength for Ag, Au, Cu spheres in air. </a:t>
            </a:r>
            <a:endParaRPr lang="en-IN" dirty="0" smtClean="0"/>
          </a:p>
          <a:p>
            <a:r>
              <a:rPr lang="en-IN" dirty="0" smtClean="0"/>
              <a:t>This </a:t>
            </a:r>
            <a:r>
              <a:rPr lang="en-IN" dirty="0" err="1"/>
              <a:t>quasistatic</a:t>
            </a:r>
            <a:r>
              <a:rPr lang="en-IN" dirty="0"/>
              <a:t> approximation agrees with measurements done on nanoparticles in different media.</a:t>
            </a:r>
          </a:p>
          <a:p>
            <a:endParaRPr lang="en-IN" dirty="0"/>
          </a:p>
        </p:txBody>
      </p:sp>
    </p:spTree>
    <p:extLst>
      <p:ext uri="{BB962C8B-B14F-4D97-AF65-F5344CB8AC3E}">
        <p14:creationId xmlns:p14="http://schemas.microsoft.com/office/powerpoint/2010/main" val="208784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Plasmonic</a:t>
            </a:r>
            <a:r>
              <a:rPr lang="en-IN" dirty="0"/>
              <a:t> </a:t>
            </a:r>
            <a:r>
              <a:rPr lang="en-IN" dirty="0" smtClean="0"/>
              <a:t>waveguide</a:t>
            </a:r>
            <a:endParaRPr lang="en-IN" dirty="0"/>
          </a:p>
        </p:txBody>
      </p:sp>
      <p:sp>
        <p:nvSpPr>
          <p:cNvPr id="3" name="Content Placeholder 2"/>
          <p:cNvSpPr>
            <a:spLocks noGrp="1"/>
          </p:cNvSpPr>
          <p:nvPr>
            <p:ph idx="1"/>
          </p:nvPr>
        </p:nvSpPr>
        <p:spPr/>
        <p:txBody>
          <a:bodyPr>
            <a:normAutofit fontScale="85000" lnSpcReduction="20000"/>
          </a:bodyPr>
          <a:lstStyle/>
          <a:p>
            <a:r>
              <a:rPr lang="en-IN" dirty="0"/>
              <a:t>Large number of these spherical nanoparticles kept far apart act as isolated dipoles supporting same </a:t>
            </a:r>
            <a:r>
              <a:rPr lang="en-IN" dirty="0" err="1"/>
              <a:t>plasmon</a:t>
            </a:r>
            <a:r>
              <a:rPr lang="en-IN" dirty="0"/>
              <a:t>  resonance frequency</a:t>
            </a:r>
            <a:r>
              <a:rPr lang="en-IN" dirty="0" smtClean="0"/>
              <a:t>.</a:t>
            </a:r>
          </a:p>
          <a:p>
            <a:r>
              <a:rPr lang="en-IN" dirty="0" smtClean="0"/>
              <a:t> </a:t>
            </a:r>
            <a:r>
              <a:rPr lang="en-IN" dirty="0"/>
              <a:t>Large number of spherical nanoparticles kept too close together act as a larger elliptical particle giving two modes corresponding to the major and minor axis of the ellipse. </a:t>
            </a:r>
            <a:endParaRPr lang="en-IN" dirty="0" smtClean="0"/>
          </a:p>
          <a:p>
            <a:r>
              <a:rPr lang="en-IN" dirty="0" smtClean="0"/>
              <a:t>When </a:t>
            </a:r>
            <a:r>
              <a:rPr lang="en-IN" dirty="0"/>
              <a:t>spaced at </a:t>
            </a:r>
            <a:r>
              <a:rPr lang="en-IN" dirty="0" smtClean="0"/>
              <a:t>optimal </a:t>
            </a:r>
            <a:r>
              <a:rPr lang="en-IN" dirty="0"/>
              <a:t>distance they form a waveguide in which energy hops from each particle to its neighbour whose group velocity can be determined from dispersion relation</a:t>
            </a:r>
            <a:r>
              <a:rPr lang="en-IN" dirty="0" smtClean="0"/>
              <a:t>.</a:t>
            </a:r>
          </a:p>
          <a:p>
            <a:r>
              <a:rPr lang="en-IN" dirty="0" smtClean="0"/>
              <a:t> </a:t>
            </a:r>
            <a:r>
              <a:rPr lang="en-IN" dirty="0"/>
              <a:t>Mode splitting occurs because in longitudinal mode restoring force is reduced by coupling to shift resonance to lower frequency while in transverse mode restoring force is increased by coupling to shift resonance to higher frequency. </a:t>
            </a:r>
            <a:endParaRPr lang="en-IN" dirty="0" smtClean="0"/>
          </a:p>
          <a:p>
            <a:r>
              <a:rPr lang="en-IN" dirty="0" err="1" smtClean="0"/>
              <a:t>Plasmons</a:t>
            </a:r>
            <a:r>
              <a:rPr lang="en-IN" dirty="0" smtClean="0"/>
              <a:t> confined in metal nanoparticles have discrete resonant modes. Energy hops to neighbouring dipole in near fields.</a:t>
            </a:r>
          </a:p>
          <a:p>
            <a:endParaRPr lang="en-IN" dirty="0" smtClean="0"/>
          </a:p>
          <a:p>
            <a:endParaRPr lang="en-IN" dirty="0"/>
          </a:p>
        </p:txBody>
      </p:sp>
      <p:pic>
        <p:nvPicPr>
          <p:cNvPr id="4" name="Picture 3"/>
          <p:cNvPicPr/>
          <p:nvPr/>
        </p:nvPicPr>
        <p:blipFill>
          <a:blip r:embed="rId2"/>
          <a:stretch>
            <a:fillRect/>
          </a:stretch>
        </p:blipFill>
        <p:spPr>
          <a:xfrm>
            <a:off x="1857553" y="5750943"/>
            <a:ext cx="7700513" cy="833886"/>
          </a:xfrm>
          <a:prstGeom prst="rect">
            <a:avLst/>
          </a:prstGeom>
        </p:spPr>
      </p:pic>
    </p:spTree>
    <p:extLst>
      <p:ext uri="{BB962C8B-B14F-4D97-AF65-F5344CB8AC3E}">
        <p14:creationId xmlns:p14="http://schemas.microsoft.com/office/powerpoint/2010/main" val="1846058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Splitting of transverse and longitudinal modes </a:t>
            </a:r>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stretch>
            <a:fillRect/>
          </a:stretch>
        </p:blipFill>
        <p:spPr>
          <a:xfrm>
            <a:off x="920343" y="1825624"/>
            <a:ext cx="2702751" cy="4287629"/>
          </a:xfrm>
          <a:prstGeom prst="rect">
            <a:avLst/>
          </a:prstGeom>
        </p:spPr>
      </p:pic>
      <p:pic>
        <p:nvPicPr>
          <p:cNvPr id="5" name="Picture 4"/>
          <p:cNvPicPr/>
          <p:nvPr/>
        </p:nvPicPr>
        <p:blipFill>
          <a:blip r:embed="rId3"/>
          <a:stretch>
            <a:fillRect/>
          </a:stretch>
        </p:blipFill>
        <p:spPr>
          <a:xfrm>
            <a:off x="3705237" y="1886309"/>
            <a:ext cx="3069374" cy="4140680"/>
          </a:xfrm>
          <a:prstGeom prst="rect">
            <a:avLst/>
          </a:prstGeom>
        </p:spPr>
      </p:pic>
      <p:pic>
        <p:nvPicPr>
          <p:cNvPr id="6" name="Picture 5"/>
          <p:cNvPicPr/>
          <p:nvPr/>
        </p:nvPicPr>
        <p:blipFill>
          <a:blip r:embed="rId4"/>
          <a:stretch>
            <a:fillRect/>
          </a:stretch>
        </p:blipFill>
        <p:spPr>
          <a:xfrm>
            <a:off x="6856754" y="1825625"/>
            <a:ext cx="4443849" cy="4287628"/>
          </a:xfrm>
          <a:prstGeom prst="rect">
            <a:avLst/>
          </a:prstGeom>
        </p:spPr>
      </p:pic>
    </p:spTree>
    <p:extLst>
      <p:ext uri="{BB962C8B-B14F-4D97-AF65-F5344CB8AC3E}">
        <p14:creationId xmlns:p14="http://schemas.microsoft.com/office/powerpoint/2010/main" val="1536372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Metamaterials</a:t>
            </a:r>
            <a:endParaRPr lang="en-IN" dirty="0"/>
          </a:p>
        </p:txBody>
      </p:sp>
      <p:sp>
        <p:nvSpPr>
          <p:cNvPr id="3" name="Content Placeholder 2"/>
          <p:cNvSpPr>
            <a:spLocks noGrp="1"/>
          </p:cNvSpPr>
          <p:nvPr>
            <p:ph idx="1"/>
          </p:nvPr>
        </p:nvSpPr>
        <p:spPr/>
        <p:txBody>
          <a:bodyPr>
            <a:normAutofit/>
          </a:bodyPr>
          <a:lstStyle/>
          <a:p>
            <a:r>
              <a:rPr lang="en-IN" dirty="0"/>
              <a:t>Metamaterials are artificially engineered materials specifically to have properties not found in natural materials. </a:t>
            </a:r>
            <a:endParaRPr lang="en-IN" dirty="0" smtClean="0"/>
          </a:p>
          <a:p>
            <a:r>
              <a:rPr lang="en-IN" dirty="0" smtClean="0"/>
              <a:t>Properties </a:t>
            </a:r>
            <a:r>
              <a:rPr lang="en-IN" dirty="0"/>
              <a:t>such as negative refractive index which has both negative dielectric permittivity and magnetic permeability, negative refraction  and inverse Doppler shift</a:t>
            </a:r>
            <a:r>
              <a:rPr lang="en-IN" dirty="0" smtClean="0"/>
              <a:t>.</a:t>
            </a:r>
          </a:p>
          <a:p>
            <a:r>
              <a:rPr lang="en-IN" dirty="0" smtClean="0"/>
              <a:t>Properties </a:t>
            </a:r>
            <a:r>
              <a:rPr lang="en-IN" dirty="0"/>
              <a:t>arise from structure rather than composition. </a:t>
            </a:r>
            <a:endParaRPr lang="en-IN" dirty="0" smtClean="0"/>
          </a:p>
          <a:p>
            <a:endParaRPr lang="en-IN" dirty="0"/>
          </a:p>
        </p:txBody>
      </p:sp>
    </p:spTree>
    <p:extLst>
      <p:ext uri="{BB962C8B-B14F-4D97-AF65-F5344CB8AC3E}">
        <p14:creationId xmlns:p14="http://schemas.microsoft.com/office/powerpoint/2010/main" val="2575203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Metamaterials</a:t>
            </a:r>
            <a:endParaRPr lang="en-IN" dirty="0"/>
          </a:p>
        </p:txBody>
      </p:sp>
      <p:sp>
        <p:nvSpPr>
          <p:cNvPr id="3" name="Content Placeholder 2"/>
          <p:cNvSpPr>
            <a:spLocks noGrp="1"/>
          </p:cNvSpPr>
          <p:nvPr>
            <p:ph idx="1"/>
          </p:nvPr>
        </p:nvSpPr>
        <p:spPr/>
        <p:txBody>
          <a:bodyPr>
            <a:normAutofit fontScale="92500"/>
          </a:bodyPr>
          <a:lstStyle/>
          <a:p>
            <a:r>
              <a:rPr lang="en-IN" dirty="0" smtClean="0"/>
              <a:t>Structural unit cell gives rise to specific properties which can be tuned. </a:t>
            </a:r>
          </a:p>
          <a:p>
            <a:r>
              <a:rPr lang="en-IN" dirty="0" smtClean="0"/>
              <a:t>These unit cells are arranged in periodic structures with lattice parameters lesser than the wavelength of light so that they interact with light as an effective macroscopic medium. </a:t>
            </a:r>
          </a:p>
          <a:p>
            <a:r>
              <a:rPr lang="en-IN" dirty="0" smtClean="0"/>
              <a:t>Effective parameters given by the relation</a:t>
            </a:r>
          </a:p>
          <a:p>
            <a:endParaRPr lang="en-IN" dirty="0"/>
          </a:p>
          <a:p>
            <a:endParaRPr lang="en-IN" dirty="0" smtClean="0"/>
          </a:p>
          <a:p>
            <a:r>
              <a:rPr lang="en-IN" dirty="0" smtClean="0"/>
              <a:t>Where </a:t>
            </a:r>
            <a:r>
              <a:rPr lang="en-IN" b="1" dirty="0"/>
              <a:t>D, E, B</a:t>
            </a:r>
            <a:r>
              <a:rPr lang="en-IN" dirty="0"/>
              <a:t> and</a:t>
            </a:r>
            <a:r>
              <a:rPr lang="en-IN" b="1" dirty="0"/>
              <a:t> H</a:t>
            </a:r>
            <a:r>
              <a:rPr lang="en-IN" dirty="0"/>
              <a:t> are the displacement field, electric field, magnetic flux density, and associated magnetic field, respectively. The symbol &lt; &gt; denotes a spatial average of the fields over the unit </a:t>
            </a:r>
            <a:r>
              <a:rPr lang="en-IN" dirty="0" smtClean="0"/>
              <a:t>cell.</a:t>
            </a:r>
            <a:endParaRPr lang="en-IN" dirty="0"/>
          </a:p>
        </p:txBody>
      </p:sp>
      <p:pic>
        <p:nvPicPr>
          <p:cNvPr id="4" name="Picture 3"/>
          <p:cNvPicPr/>
          <p:nvPr/>
        </p:nvPicPr>
        <p:blipFill>
          <a:blip r:embed="rId2"/>
          <a:stretch>
            <a:fillRect/>
          </a:stretch>
        </p:blipFill>
        <p:spPr>
          <a:xfrm>
            <a:off x="2909978" y="4001294"/>
            <a:ext cx="4543245" cy="905619"/>
          </a:xfrm>
          <a:prstGeom prst="rect">
            <a:avLst/>
          </a:prstGeom>
        </p:spPr>
      </p:pic>
    </p:spTree>
    <p:extLst>
      <p:ext uri="{BB962C8B-B14F-4D97-AF65-F5344CB8AC3E}">
        <p14:creationId xmlns:p14="http://schemas.microsoft.com/office/powerpoint/2010/main" val="2161532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Metamaterial Lattice</a:t>
            </a:r>
            <a:endParaRPr lang="en-IN" b="1" dirty="0"/>
          </a:p>
        </p:txBody>
      </p:sp>
      <p:sp>
        <p:nvSpPr>
          <p:cNvPr id="3" name="Content Placeholder 2"/>
          <p:cNvSpPr>
            <a:spLocks noGrp="1"/>
          </p:cNvSpPr>
          <p:nvPr>
            <p:ph idx="1"/>
          </p:nvPr>
        </p:nvSpPr>
        <p:spPr/>
        <p:txBody>
          <a:bodyPr/>
          <a:lstStyle/>
          <a:p>
            <a:r>
              <a:rPr lang="en-IN" dirty="0" smtClean="0"/>
              <a:t>Individual unit composed of metal and dielectric materials with dimensions smaller than the wavelength of interest.</a:t>
            </a:r>
            <a:endParaRPr lang="en-IN" dirty="0"/>
          </a:p>
        </p:txBody>
      </p:sp>
      <p:pic>
        <p:nvPicPr>
          <p:cNvPr id="4" name="Picture 3"/>
          <p:cNvPicPr/>
          <p:nvPr/>
        </p:nvPicPr>
        <p:blipFill>
          <a:blip r:embed="rId2"/>
          <a:stretch>
            <a:fillRect/>
          </a:stretch>
        </p:blipFill>
        <p:spPr>
          <a:xfrm>
            <a:off x="1892061" y="2812661"/>
            <a:ext cx="8235351" cy="3364302"/>
          </a:xfrm>
          <a:prstGeom prst="rect">
            <a:avLst/>
          </a:prstGeom>
        </p:spPr>
      </p:pic>
    </p:spTree>
    <p:extLst>
      <p:ext uri="{BB962C8B-B14F-4D97-AF65-F5344CB8AC3E}">
        <p14:creationId xmlns:p14="http://schemas.microsoft.com/office/powerpoint/2010/main" val="3621988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Negative Refraction </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3260786" y="1472242"/>
            <a:ext cx="4585128" cy="4133485"/>
          </a:xfrm>
          <a:prstGeom prst="rect">
            <a:avLst/>
          </a:prstGeom>
          <a:noFill/>
          <a:ln w="9525">
            <a:noFill/>
            <a:miter lim="800000"/>
            <a:headEnd/>
            <a:tailEnd/>
          </a:ln>
          <a:effectLst/>
        </p:spPr>
      </p:pic>
    </p:spTree>
    <p:extLst>
      <p:ext uri="{BB962C8B-B14F-4D97-AF65-F5344CB8AC3E}">
        <p14:creationId xmlns:p14="http://schemas.microsoft.com/office/powerpoint/2010/main" val="2621529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Negative Refraction </a:t>
            </a:r>
            <a:endParaRPr lang="en-IN" dirty="0"/>
          </a:p>
        </p:txBody>
      </p:sp>
      <p:sp>
        <p:nvSpPr>
          <p:cNvPr id="3" name="Content Placeholder 2"/>
          <p:cNvSpPr>
            <a:spLocks noGrp="1"/>
          </p:cNvSpPr>
          <p:nvPr>
            <p:ph idx="1"/>
          </p:nvPr>
        </p:nvSpPr>
        <p:spPr/>
        <p:txBody>
          <a:bodyPr>
            <a:normAutofit/>
          </a:bodyPr>
          <a:lstStyle/>
          <a:p>
            <a:r>
              <a:rPr lang="en-IN" dirty="0"/>
              <a:t>In 1968 </a:t>
            </a:r>
            <a:r>
              <a:rPr lang="en-IN" dirty="0" err="1"/>
              <a:t>Veselago</a:t>
            </a:r>
            <a:r>
              <a:rPr lang="en-IN" dirty="0"/>
              <a:t> [7] proposed a theoretical material </a:t>
            </a:r>
            <a:r>
              <a:rPr lang="en-IN" dirty="0" smtClean="0"/>
              <a:t>with simultaneous </a:t>
            </a:r>
            <a:r>
              <a:rPr lang="en-IN" dirty="0"/>
              <a:t>negative electric permittivity ϵ and magnetic permeability µ to have a negative refractive index n. </a:t>
            </a:r>
            <a:endParaRPr lang="en-IN" dirty="0" smtClean="0"/>
          </a:p>
          <a:p>
            <a:r>
              <a:rPr lang="en-IN" dirty="0" err="1" smtClean="0"/>
              <a:t>Veselago’s</a:t>
            </a:r>
            <a:r>
              <a:rPr lang="en-IN" dirty="0" smtClean="0"/>
              <a:t> idea remained obscure as no natural materials were found having these properties. </a:t>
            </a:r>
          </a:p>
          <a:p>
            <a:r>
              <a:rPr lang="en-IN" dirty="0" smtClean="0"/>
              <a:t>Maxwell’s </a:t>
            </a:r>
            <a:r>
              <a:rPr lang="en-IN" dirty="0"/>
              <a:t>equations in isotropic medium without any sources are</a:t>
            </a:r>
            <a:r>
              <a:rPr lang="en-IN" dirty="0" smtClean="0"/>
              <a:t>:</a:t>
            </a:r>
          </a:p>
          <a:p>
            <a:endParaRPr lang="en-IN" dirty="0"/>
          </a:p>
        </p:txBody>
      </p:sp>
      <p:pic>
        <p:nvPicPr>
          <p:cNvPr id="4" name="Picture 3"/>
          <p:cNvPicPr/>
          <p:nvPr/>
        </p:nvPicPr>
        <p:blipFill>
          <a:blip r:embed="rId2"/>
          <a:stretch>
            <a:fillRect/>
          </a:stretch>
        </p:blipFill>
        <p:spPr>
          <a:xfrm>
            <a:off x="2025848" y="4933145"/>
            <a:ext cx="6324523" cy="432484"/>
          </a:xfrm>
          <a:prstGeom prst="rect">
            <a:avLst/>
          </a:prstGeom>
        </p:spPr>
      </p:pic>
    </p:spTree>
    <p:extLst>
      <p:ext uri="{BB962C8B-B14F-4D97-AF65-F5344CB8AC3E}">
        <p14:creationId xmlns:p14="http://schemas.microsoft.com/office/powerpoint/2010/main" val="714860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Negative Refraction </a:t>
            </a:r>
            <a:endParaRPr lang="en-IN" dirty="0"/>
          </a:p>
        </p:txBody>
      </p:sp>
      <p:sp>
        <p:nvSpPr>
          <p:cNvPr id="3" name="Content Placeholder 2"/>
          <p:cNvSpPr>
            <a:spLocks noGrp="1"/>
          </p:cNvSpPr>
          <p:nvPr>
            <p:ph idx="1"/>
          </p:nvPr>
        </p:nvSpPr>
        <p:spPr>
          <a:xfrm>
            <a:off x="838200" y="1825625"/>
            <a:ext cx="10515600" cy="3062677"/>
          </a:xfrm>
        </p:spPr>
        <p:txBody>
          <a:bodyPr>
            <a:normAutofit fontScale="92500"/>
          </a:bodyPr>
          <a:lstStyle/>
          <a:p>
            <a:r>
              <a:rPr lang="en-IN" dirty="0" smtClean="0"/>
              <a:t>In the case of a double negative (DNG) medium, waves still can propagate through the medium but instead follow the left-handed rule</a:t>
            </a:r>
            <a:r>
              <a:rPr lang="en-IN" b="1" dirty="0" smtClean="0"/>
              <a:t> </a:t>
            </a:r>
            <a:r>
              <a:rPr lang="en-IN" dirty="0" smtClean="0"/>
              <a:t>(</a:t>
            </a:r>
            <a:r>
              <a:rPr lang="en-IN" b="1" dirty="0" smtClean="0"/>
              <a:t>E</a:t>
            </a:r>
            <a:r>
              <a:rPr lang="en-IN" dirty="0" smtClean="0"/>
              <a:t>×</a:t>
            </a:r>
            <a:r>
              <a:rPr lang="en-IN" b="1" dirty="0" smtClean="0"/>
              <a:t>H= -k</a:t>
            </a:r>
            <a:r>
              <a:rPr lang="en-IN" dirty="0" smtClean="0"/>
              <a:t>) .</a:t>
            </a:r>
          </a:p>
          <a:p>
            <a:r>
              <a:rPr lang="en-IN" dirty="0" smtClean="0"/>
              <a:t> </a:t>
            </a:r>
            <a:r>
              <a:rPr lang="en-IN" dirty="0" err="1" smtClean="0"/>
              <a:t>Poynting</a:t>
            </a:r>
            <a:r>
              <a:rPr lang="en-IN" dirty="0" smtClean="0"/>
              <a:t> vector is defined as </a:t>
            </a:r>
            <a:r>
              <a:rPr lang="en-IN" b="1" dirty="0" smtClean="0"/>
              <a:t>S=E×H</a:t>
            </a:r>
            <a:r>
              <a:rPr lang="en-IN" dirty="0" smtClean="0"/>
              <a:t>, the phase velocity (in the direction of </a:t>
            </a:r>
            <a:r>
              <a:rPr lang="en-IN" b="1" dirty="0" smtClean="0"/>
              <a:t>k </a:t>
            </a:r>
            <a:r>
              <a:rPr lang="en-IN" dirty="0" smtClean="0"/>
              <a:t>) is now opposite to the direction of group velocity (in the direction of </a:t>
            </a:r>
            <a:r>
              <a:rPr lang="en-IN" b="1" dirty="0" smtClean="0"/>
              <a:t>S </a:t>
            </a:r>
            <a:r>
              <a:rPr lang="en-IN" dirty="0" smtClean="0"/>
              <a:t>), indicating a backward propagating wave. </a:t>
            </a:r>
          </a:p>
          <a:p>
            <a:r>
              <a:rPr lang="en-IN" dirty="0" smtClean="0"/>
              <a:t>Light would then refract to the same side of the normal having antiparallel phase and group velocity. </a:t>
            </a:r>
          </a:p>
          <a:p>
            <a:endParaRPr lang="en-IN" dirty="0"/>
          </a:p>
        </p:txBody>
      </p:sp>
      <p:pic>
        <p:nvPicPr>
          <p:cNvPr id="4" name="Picture 3"/>
          <p:cNvPicPr/>
          <p:nvPr/>
        </p:nvPicPr>
        <p:blipFill>
          <a:blip r:embed="rId2"/>
          <a:stretch>
            <a:fillRect/>
          </a:stretch>
        </p:blipFill>
        <p:spPr>
          <a:xfrm>
            <a:off x="5009072" y="4269087"/>
            <a:ext cx="6188015" cy="2318618"/>
          </a:xfrm>
          <a:prstGeom prst="rect">
            <a:avLst/>
          </a:prstGeom>
        </p:spPr>
      </p:pic>
    </p:spTree>
    <p:extLst>
      <p:ext uri="{BB962C8B-B14F-4D97-AF65-F5344CB8AC3E}">
        <p14:creationId xmlns:p14="http://schemas.microsoft.com/office/powerpoint/2010/main" val="1834708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Perfect lens</a:t>
            </a:r>
            <a:r>
              <a:rPr lang="en-IN" dirty="0"/>
              <a:t> </a:t>
            </a:r>
          </a:p>
        </p:txBody>
      </p:sp>
      <p:sp>
        <p:nvSpPr>
          <p:cNvPr id="3" name="Content Placeholder 2"/>
          <p:cNvSpPr>
            <a:spLocks noGrp="1"/>
          </p:cNvSpPr>
          <p:nvPr>
            <p:ph idx="1"/>
          </p:nvPr>
        </p:nvSpPr>
        <p:spPr/>
        <p:txBody>
          <a:bodyPr/>
          <a:lstStyle/>
          <a:p>
            <a:r>
              <a:rPr lang="en-IN" dirty="0"/>
              <a:t>One important characteristics of a negative index material is its ability to resolve beyond the diffraction limit. </a:t>
            </a:r>
            <a:endParaRPr lang="en-IN" dirty="0" smtClean="0"/>
          </a:p>
          <a:p>
            <a:r>
              <a:rPr lang="en-IN" dirty="0" smtClean="0"/>
              <a:t>In </a:t>
            </a:r>
            <a:r>
              <a:rPr lang="en-IN" dirty="0"/>
              <a:t>2000, it was proposed by </a:t>
            </a:r>
            <a:r>
              <a:rPr lang="en-IN" dirty="0" err="1"/>
              <a:t>Pendry</a:t>
            </a:r>
            <a:r>
              <a:rPr lang="en-IN" dirty="0"/>
              <a:t> that a slab of negative index material can overcome the resolution limit of conventional lenses to achieve a perfect lens [5</a:t>
            </a:r>
            <a:r>
              <a:rPr lang="en-IN" dirty="0" smtClean="0"/>
              <a:t>].</a:t>
            </a:r>
            <a:endParaRPr lang="en-IN" dirty="0"/>
          </a:p>
        </p:txBody>
      </p:sp>
    </p:spTree>
    <p:extLst>
      <p:ext uri="{BB962C8B-B14F-4D97-AF65-F5344CB8AC3E}">
        <p14:creationId xmlns:p14="http://schemas.microsoft.com/office/powerpoint/2010/main" val="267850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Plasmonics</a:t>
            </a:r>
            <a:r>
              <a:rPr lang="en-IN" b="1" dirty="0" smtClean="0"/>
              <a:t>: Origin</a:t>
            </a:r>
            <a:endParaRPr lang="en-IN" b="1" dirty="0"/>
          </a:p>
        </p:txBody>
      </p:sp>
      <p:sp>
        <p:nvSpPr>
          <p:cNvPr id="3" name="Content Placeholder 2"/>
          <p:cNvSpPr>
            <a:spLocks noGrp="1"/>
          </p:cNvSpPr>
          <p:nvPr>
            <p:ph idx="1"/>
          </p:nvPr>
        </p:nvSpPr>
        <p:spPr/>
        <p:txBody>
          <a:bodyPr/>
          <a:lstStyle/>
          <a:p>
            <a:r>
              <a:rPr lang="en-IN" dirty="0" smtClean="0"/>
              <a:t>Nanotechnology: Scaling down of devices</a:t>
            </a:r>
            <a:endParaRPr lang="en-IN" dirty="0"/>
          </a:p>
          <a:p>
            <a:r>
              <a:rPr lang="en-IN" dirty="0"/>
              <a:t>Moore’s law for </a:t>
            </a:r>
            <a:r>
              <a:rPr lang="en-IN" dirty="0" smtClean="0"/>
              <a:t>electronics- doubling </a:t>
            </a:r>
            <a:r>
              <a:rPr lang="en-IN" dirty="0"/>
              <a:t>of components per unit area in transistors </a:t>
            </a:r>
            <a:r>
              <a:rPr lang="en-IN" dirty="0" smtClean="0"/>
              <a:t>but no </a:t>
            </a:r>
            <a:r>
              <a:rPr lang="en-IN" dirty="0"/>
              <a:t>corresponding observation for optical </a:t>
            </a:r>
            <a:r>
              <a:rPr lang="en-IN" dirty="0" smtClean="0"/>
              <a:t>devices</a:t>
            </a:r>
          </a:p>
          <a:p>
            <a:r>
              <a:rPr lang="en-IN" dirty="0"/>
              <a:t>Electronic component size has reduced to ten </a:t>
            </a:r>
            <a:r>
              <a:rPr lang="en-IN" dirty="0" err="1"/>
              <a:t>nanometers</a:t>
            </a:r>
            <a:r>
              <a:rPr lang="en-IN" dirty="0"/>
              <a:t> but optical components are still at hundreds of </a:t>
            </a:r>
            <a:r>
              <a:rPr lang="en-IN" dirty="0" err="1" smtClean="0"/>
              <a:t>nanometers</a:t>
            </a:r>
            <a:endParaRPr lang="en-IN" dirty="0" smtClean="0"/>
          </a:p>
          <a:p>
            <a:r>
              <a:rPr lang="en-IN" dirty="0" err="1"/>
              <a:t>Plasmonics</a:t>
            </a:r>
            <a:r>
              <a:rPr lang="en-IN" dirty="0"/>
              <a:t> gained significant attention and research input because it provided the possibility to scale down optical components to subwavelength scales</a:t>
            </a:r>
            <a:endParaRPr lang="en-IN" dirty="0" smtClean="0"/>
          </a:p>
        </p:txBody>
      </p:sp>
    </p:spTree>
    <p:extLst>
      <p:ext uri="{BB962C8B-B14F-4D97-AF65-F5344CB8AC3E}">
        <p14:creationId xmlns:p14="http://schemas.microsoft.com/office/powerpoint/2010/main" val="1896672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Perfect lens</a:t>
            </a:r>
            <a:r>
              <a:rPr lang="en-IN" dirty="0"/>
              <a:t> </a:t>
            </a:r>
          </a:p>
        </p:txBody>
      </p:sp>
      <p:sp>
        <p:nvSpPr>
          <p:cNvPr id="3" name="Content Placeholder 2"/>
          <p:cNvSpPr>
            <a:spLocks noGrp="1"/>
          </p:cNvSpPr>
          <p:nvPr>
            <p:ph idx="1"/>
          </p:nvPr>
        </p:nvSpPr>
        <p:spPr/>
        <p:txBody>
          <a:bodyPr/>
          <a:lstStyle/>
          <a:p>
            <a:r>
              <a:rPr lang="en-IN" dirty="0" smtClean="0"/>
              <a:t>Imagine we have an infinitesimal dipole of frequency ω in front of a lens. Fourier expansion of electric field yields: </a:t>
            </a:r>
          </a:p>
          <a:p>
            <a:endParaRPr lang="en-IN" dirty="0"/>
          </a:p>
          <a:p>
            <a:endParaRPr lang="en-IN" dirty="0" smtClean="0"/>
          </a:p>
          <a:p>
            <a:endParaRPr lang="en-IN" dirty="0"/>
          </a:p>
          <a:p>
            <a:endParaRPr lang="en-IN" dirty="0" smtClean="0"/>
          </a:p>
          <a:p>
            <a:r>
              <a:rPr lang="en-IN" dirty="0" smtClean="0"/>
              <a:t>For </a:t>
            </a:r>
            <a:r>
              <a:rPr lang="en-IN" dirty="0"/>
              <a:t>components satisfying  k</a:t>
            </a:r>
            <a:r>
              <a:rPr lang="en-IN" baseline="-25000" dirty="0"/>
              <a:t>x</a:t>
            </a:r>
            <a:r>
              <a:rPr lang="en-IN" baseline="30000" dirty="0"/>
              <a:t>2</a:t>
            </a:r>
            <a:r>
              <a:rPr lang="en-IN" dirty="0"/>
              <a:t>+k</a:t>
            </a:r>
            <a:r>
              <a:rPr lang="en-IN" baseline="-25000" dirty="0"/>
              <a:t>y</a:t>
            </a:r>
            <a:r>
              <a:rPr lang="en-IN" baseline="30000" dirty="0"/>
              <a:t>2</a:t>
            </a:r>
            <a:r>
              <a:rPr lang="en-IN" dirty="0"/>
              <a:t>&gt;w</a:t>
            </a:r>
            <a:r>
              <a:rPr lang="en-IN" baseline="30000" dirty="0"/>
              <a:t>2</a:t>
            </a:r>
            <a:r>
              <a:rPr lang="en-IN" dirty="0"/>
              <a:t>/c</a:t>
            </a:r>
            <a:r>
              <a:rPr lang="en-IN" baseline="30000" dirty="0"/>
              <a:t>2</a:t>
            </a:r>
            <a:r>
              <a:rPr lang="en-IN" dirty="0"/>
              <a:t> , </a:t>
            </a:r>
            <a:r>
              <a:rPr lang="en-IN" dirty="0" err="1"/>
              <a:t>kz</a:t>
            </a:r>
            <a:r>
              <a:rPr lang="en-IN" dirty="0"/>
              <a:t> becomes imaginary and therefore decaying exponentially with increasing z. </a:t>
            </a:r>
          </a:p>
        </p:txBody>
      </p:sp>
      <p:pic>
        <p:nvPicPr>
          <p:cNvPr id="4" name="Picture 3"/>
          <p:cNvPicPr/>
          <p:nvPr/>
        </p:nvPicPr>
        <p:blipFill>
          <a:blip r:embed="rId2"/>
          <a:stretch>
            <a:fillRect/>
          </a:stretch>
        </p:blipFill>
        <p:spPr>
          <a:xfrm>
            <a:off x="2955985" y="2932981"/>
            <a:ext cx="5267864" cy="684362"/>
          </a:xfrm>
          <a:prstGeom prst="rect">
            <a:avLst/>
          </a:prstGeom>
        </p:spPr>
      </p:pic>
      <p:pic>
        <p:nvPicPr>
          <p:cNvPr id="5" name="Picture 4"/>
          <p:cNvPicPr/>
          <p:nvPr/>
        </p:nvPicPr>
        <p:blipFill>
          <a:blip r:embed="rId3"/>
          <a:stretch>
            <a:fillRect/>
          </a:stretch>
        </p:blipFill>
        <p:spPr>
          <a:xfrm>
            <a:off x="3019244" y="3752280"/>
            <a:ext cx="3076755" cy="558259"/>
          </a:xfrm>
          <a:prstGeom prst="rect">
            <a:avLst/>
          </a:prstGeom>
        </p:spPr>
      </p:pic>
    </p:spTree>
    <p:extLst>
      <p:ext uri="{BB962C8B-B14F-4D97-AF65-F5344CB8AC3E}">
        <p14:creationId xmlns:p14="http://schemas.microsoft.com/office/powerpoint/2010/main" val="1860717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Perfect lens</a:t>
            </a:r>
            <a:r>
              <a:rPr lang="en-IN"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Information of subwavelength features that are stored in higher in-plane </a:t>
                </a:r>
                <a:r>
                  <a:rPr lang="en-IN" dirty="0" err="1"/>
                  <a:t>wavevectors</a:t>
                </a:r>
                <a:r>
                  <a:rPr lang="en-IN" dirty="0"/>
                  <a:t> will be lost as the observer goes far away from the object</a:t>
                </a:r>
                <a:r>
                  <a:rPr lang="en-IN" dirty="0" smtClean="0"/>
                  <a:t>.</a:t>
                </a:r>
                <a:r>
                  <a:rPr lang="en-IN" dirty="0"/>
                  <a:t> </a:t>
                </a:r>
                <a:endParaRPr lang="en-IN" dirty="0" smtClean="0"/>
              </a:p>
              <a:p>
                <a:r>
                  <a:rPr lang="en-IN" dirty="0" smtClean="0"/>
                  <a:t>Hence </a:t>
                </a:r>
                <a:r>
                  <a:rPr lang="en-IN" dirty="0"/>
                  <a:t>the resolution is determined from the maximum in-plane </a:t>
                </a:r>
                <a:r>
                  <a:rPr lang="en-IN" dirty="0" err="1"/>
                  <a:t>wavevector</a:t>
                </a:r>
                <a:r>
                  <a:rPr lang="en-IN" dirty="0"/>
                  <a:t> with real </a:t>
                </a:r>
                <a:r>
                  <a:rPr lang="en-IN" i="1" dirty="0"/>
                  <a:t> </a:t>
                </a:r>
                <a:r>
                  <a:rPr lang="en-IN" i="1" dirty="0" err="1"/>
                  <a:t>k</a:t>
                </a:r>
                <a:r>
                  <a:rPr lang="en-IN" i="1" baseline="-25000" dirty="0" err="1"/>
                  <a:t>z</a:t>
                </a:r>
                <a:r>
                  <a:rPr lang="en-IN" i="1" dirty="0"/>
                  <a:t> </a:t>
                </a:r>
                <a:r>
                  <a:rPr lang="en-IN" dirty="0"/>
                  <a:t>, given by </a:t>
                </a:r>
                <a14:m>
                  <m:oMath xmlns:m="http://schemas.openxmlformats.org/officeDocument/2006/math">
                    <m:r>
                      <a:rPr lang="en-IN" i="1">
                        <a:latin typeface="Cambria Math"/>
                      </a:rPr>
                      <m:t>∆</m:t>
                    </m:r>
                    <m:r>
                      <a:rPr lang="en-IN">
                        <a:latin typeface="Cambria Math"/>
                      </a:rPr>
                      <m:t>=</m:t>
                    </m:r>
                    <m:f>
                      <m:fPr>
                        <m:ctrlPr>
                          <a:rPr lang="en-IN" i="1">
                            <a:latin typeface="Cambria Math"/>
                          </a:rPr>
                        </m:ctrlPr>
                      </m:fPr>
                      <m:num>
                        <m:r>
                          <a:rPr lang="en-IN">
                            <a:latin typeface="Cambria Math"/>
                          </a:rPr>
                          <m:t>2</m:t>
                        </m:r>
                        <m:r>
                          <m:rPr>
                            <m:sty m:val="p"/>
                          </m:rPr>
                          <a:rPr lang="en-IN">
                            <a:latin typeface="Cambria Math"/>
                          </a:rPr>
                          <m:t>π</m:t>
                        </m:r>
                      </m:num>
                      <m:den>
                        <m:sSub>
                          <m:sSubPr>
                            <m:ctrlPr>
                              <a:rPr lang="en-IN" i="1">
                                <a:latin typeface="Cambria Math"/>
                              </a:rPr>
                            </m:ctrlPr>
                          </m:sSubPr>
                          <m:e>
                            <m:r>
                              <a:rPr lang="en-IN" i="1">
                                <a:latin typeface="Cambria Math"/>
                              </a:rPr>
                              <m:t>𝑘</m:t>
                            </m:r>
                          </m:e>
                          <m:sub>
                            <m:r>
                              <a:rPr lang="en-IN" i="1">
                                <a:latin typeface="Cambria Math"/>
                              </a:rPr>
                              <m:t>𝑚𝑎𝑥</m:t>
                            </m:r>
                          </m:sub>
                        </m:sSub>
                      </m:den>
                    </m:f>
                    <m:r>
                      <a:rPr lang="en-IN" i="1">
                        <a:latin typeface="Cambria Math"/>
                      </a:rPr>
                      <m:t>=</m:t>
                    </m:r>
                    <m:f>
                      <m:fPr>
                        <m:ctrlPr>
                          <a:rPr lang="en-IN" i="1">
                            <a:latin typeface="Cambria Math"/>
                          </a:rPr>
                        </m:ctrlPr>
                      </m:fPr>
                      <m:num>
                        <m:r>
                          <a:rPr lang="en-IN" i="1">
                            <a:latin typeface="Cambria Math"/>
                          </a:rPr>
                          <m:t>2</m:t>
                        </m:r>
                        <m:r>
                          <a:rPr lang="en-IN" i="1">
                            <a:latin typeface="Cambria Math"/>
                          </a:rPr>
                          <m:t>𝜋</m:t>
                        </m:r>
                        <m:r>
                          <a:rPr lang="en-IN" i="1">
                            <a:latin typeface="Cambria Math"/>
                          </a:rPr>
                          <m:t>𝑐</m:t>
                        </m:r>
                      </m:num>
                      <m:den>
                        <m:r>
                          <a:rPr lang="en-IN" i="1">
                            <a:latin typeface="Cambria Math"/>
                          </a:rPr>
                          <m:t>𝜔</m:t>
                        </m:r>
                      </m:den>
                    </m:f>
                  </m:oMath>
                </a14:m>
                <a:endParaRPr lang="en-IN" dirty="0" smtClean="0"/>
              </a:p>
              <a:p>
                <a:r>
                  <a:rPr lang="en-IN" dirty="0"/>
                  <a:t>However, if the medium has a negative index, the </a:t>
                </a:r>
                <a:r>
                  <a:rPr lang="en-IN" dirty="0" err="1"/>
                  <a:t>wavevector</a:t>
                </a:r>
                <a:r>
                  <a:rPr lang="en-IN" dirty="0"/>
                  <a:t> becomes opposite in sign, given by </a:t>
                </a:r>
                <a14:m>
                  <m:oMath xmlns:m="http://schemas.openxmlformats.org/officeDocument/2006/math">
                    <m:sSubSup>
                      <m:sSubSupPr>
                        <m:ctrlPr>
                          <a:rPr lang="en-IN" i="1">
                            <a:latin typeface="Cambria Math"/>
                          </a:rPr>
                        </m:ctrlPr>
                      </m:sSubSupPr>
                      <m:e>
                        <m:r>
                          <a:rPr lang="en-IN" i="1">
                            <a:latin typeface="Cambria Math"/>
                          </a:rPr>
                          <m:t>𝑘</m:t>
                        </m:r>
                      </m:e>
                      <m:sub>
                        <m:r>
                          <a:rPr lang="en-IN" i="1">
                            <a:latin typeface="Cambria Math"/>
                          </a:rPr>
                          <m:t>𝑧</m:t>
                        </m:r>
                      </m:sub>
                      <m:sup>
                        <m:r>
                          <a:rPr lang="en-IN" i="1">
                            <a:latin typeface="Cambria Math"/>
                          </a:rPr>
                          <m:t>′</m:t>
                        </m:r>
                      </m:sup>
                    </m:sSubSup>
                    <m:r>
                      <a:rPr lang="en-IN">
                        <a:latin typeface="Cambria Math"/>
                      </a:rPr>
                      <m:t>=</m:t>
                    </m:r>
                    <m:r>
                      <a:rPr lang="en-IN" i="1">
                        <a:latin typeface="Cambria Math"/>
                      </a:rPr>
                      <m:t>−</m:t>
                    </m:r>
                    <m:rad>
                      <m:radPr>
                        <m:degHide m:val="on"/>
                        <m:ctrlPr>
                          <a:rPr lang="en-IN" i="1">
                            <a:latin typeface="Cambria Math"/>
                          </a:rPr>
                        </m:ctrlPr>
                      </m:radPr>
                      <m:deg/>
                      <m:e>
                        <m:f>
                          <m:fPr>
                            <m:ctrlPr>
                              <a:rPr lang="en-IN" i="1">
                                <a:latin typeface="Cambria Math"/>
                              </a:rPr>
                            </m:ctrlPr>
                          </m:fPr>
                          <m:num>
                            <m:sSup>
                              <m:sSupPr>
                                <m:ctrlPr>
                                  <a:rPr lang="en-IN" i="1">
                                    <a:latin typeface="Cambria Math"/>
                                  </a:rPr>
                                </m:ctrlPr>
                              </m:sSupPr>
                              <m:e>
                                <m:r>
                                  <a:rPr lang="en-IN" i="1">
                                    <a:latin typeface="Cambria Math"/>
                                  </a:rPr>
                                  <m:t>𝜔</m:t>
                                </m:r>
                              </m:e>
                              <m:sup>
                                <m:r>
                                  <a:rPr lang="en-IN" i="1">
                                    <a:latin typeface="Cambria Math"/>
                                  </a:rPr>
                                  <m:t>2</m:t>
                                </m:r>
                              </m:sup>
                            </m:sSup>
                          </m:num>
                          <m:den>
                            <m:sSup>
                              <m:sSupPr>
                                <m:ctrlPr>
                                  <a:rPr lang="en-IN" i="1">
                                    <a:latin typeface="Cambria Math"/>
                                  </a:rPr>
                                </m:ctrlPr>
                              </m:sSupPr>
                              <m:e>
                                <m:r>
                                  <a:rPr lang="en-IN" i="1">
                                    <a:latin typeface="Cambria Math"/>
                                  </a:rPr>
                                  <m:t>𝑐</m:t>
                                </m:r>
                              </m:e>
                              <m:sup>
                                <m:r>
                                  <a:rPr lang="en-IN" i="1">
                                    <a:latin typeface="Cambria Math"/>
                                  </a:rPr>
                                  <m:t>2</m:t>
                                </m:r>
                              </m:sup>
                            </m:sSup>
                          </m:den>
                        </m:f>
                        <m:r>
                          <a:rPr lang="en-IN" i="1">
                            <a:latin typeface="Cambria Math"/>
                          </a:rPr>
                          <m:t>−</m:t>
                        </m:r>
                        <m:sSubSup>
                          <m:sSubSupPr>
                            <m:ctrlPr>
                              <a:rPr lang="en-IN" i="1">
                                <a:latin typeface="Cambria Math"/>
                              </a:rPr>
                            </m:ctrlPr>
                          </m:sSubSupPr>
                          <m:e>
                            <m:r>
                              <a:rPr lang="en-IN" i="1">
                                <a:latin typeface="Cambria Math"/>
                              </a:rPr>
                              <m:t>𝑘</m:t>
                            </m:r>
                          </m:e>
                          <m:sub>
                            <m:r>
                              <a:rPr lang="en-IN" i="1">
                                <a:latin typeface="Cambria Math"/>
                              </a:rPr>
                              <m:t>𝑥</m:t>
                            </m:r>
                          </m:sub>
                          <m:sup>
                            <m:r>
                              <a:rPr lang="en-IN" i="1">
                                <a:latin typeface="Cambria Math"/>
                              </a:rPr>
                              <m:t>2</m:t>
                            </m:r>
                          </m:sup>
                        </m:sSubSup>
                        <m:r>
                          <a:rPr lang="en-IN" i="1">
                            <a:latin typeface="Cambria Math"/>
                          </a:rPr>
                          <m:t>−</m:t>
                        </m:r>
                        <m:sSubSup>
                          <m:sSubSupPr>
                            <m:ctrlPr>
                              <a:rPr lang="en-IN" i="1">
                                <a:latin typeface="Cambria Math"/>
                              </a:rPr>
                            </m:ctrlPr>
                          </m:sSubSupPr>
                          <m:e>
                            <m:r>
                              <a:rPr lang="en-IN" i="1">
                                <a:latin typeface="Cambria Math"/>
                              </a:rPr>
                              <m:t>𝑘</m:t>
                            </m:r>
                          </m:e>
                          <m:sub>
                            <m:r>
                              <a:rPr lang="en-IN" i="1">
                                <a:latin typeface="Cambria Math"/>
                              </a:rPr>
                              <m:t>𝑦</m:t>
                            </m:r>
                          </m:sub>
                          <m:sup>
                            <m:r>
                              <a:rPr lang="en-IN" i="1">
                                <a:latin typeface="Cambria Math"/>
                              </a:rPr>
                              <m:t>2</m:t>
                            </m:r>
                          </m:sup>
                        </m:sSubSup>
                      </m:e>
                    </m:rad>
                  </m:oMath>
                </a14:m>
                <a:r>
                  <a:rPr lang="en-IN" dirty="0"/>
                  <a:t> , </a:t>
                </a:r>
                <a:r>
                  <a:rPr lang="en-IN" dirty="0" err="1"/>
                  <a:t>givning</a:t>
                </a:r>
                <a:r>
                  <a:rPr lang="en-IN" dirty="0"/>
                  <a:t> exponential growth of the evanescent field.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IN">
                    <a:noFill/>
                  </a:rPr>
                  <a:t> </a:t>
                </a:r>
              </a:p>
            </p:txBody>
          </p:sp>
        </mc:Fallback>
      </mc:AlternateContent>
    </p:spTree>
    <p:extLst>
      <p:ext uri="{BB962C8B-B14F-4D97-AF65-F5344CB8AC3E}">
        <p14:creationId xmlns:p14="http://schemas.microsoft.com/office/powerpoint/2010/main" val="2828934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Perfect lens</a:t>
            </a:r>
            <a:r>
              <a:rPr lang="en-IN" dirty="0" smtClean="0"/>
              <a:t> </a:t>
            </a:r>
            <a:endParaRPr lang="en-IN" dirty="0"/>
          </a:p>
        </p:txBody>
      </p:sp>
      <p:sp>
        <p:nvSpPr>
          <p:cNvPr id="3" name="Content Placeholder 2"/>
          <p:cNvSpPr>
            <a:spLocks noGrp="1"/>
          </p:cNvSpPr>
          <p:nvPr>
            <p:ph idx="1"/>
          </p:nvPr>
        </p:nvSpPr>
        <p:spPr/>
        <p:txBody>
          <a:bodyPr/>
          <a:lstStyle/>
          <a:p>
            <a:r>
              <a:rPr lang="en-IN" dirty="0"/>
              <a:t>This does not violate energy conservation because the evanescent field does not transport energy</a:t>
            </a:r>
            <a:r>
              <a:rPr lang="en-IN" dirty="0" smtClean="0"/>
              <a:t>.</a:t>
            </a:r>
          </a:p>
          <a:p>
            <a:r>
              <a:rPr lang="en-IN" dirty="0" smtClean="0"/>
              <a:t>A </a:t>
            </a:r>
            <a:r>
              <a:rPr lang="en-IN" dirty="0"/>
              <a:t>slab of negative index material can serve as a focusing lens due to negative refraction</a:t>
            </a:r>
            <a:r>
              <a:rPr lang="en-IN" dirty="0" smtClean="0"/>
              <a:t>.</a:t>
            </a:r>
            <a:endParaRPr lang="en-IN" dirty="0"/>
          </a:p>
          <a:p>
            <a:r>
              <a:rPr lang="en-IN" dirty="0"/>
              <a:t>This lens recovers not only propagating components, but also evanescent components by amplification of previously decaying components and therefore can recover information of features smaller than a wavelength</a:t>
            </a:r>
            <a:r>
              <a:rPr lang="en-IN" dirty="0" smtClean="0"/>
              <a:t>.</a:t>
            </a:r>
          </a:p>
          <a:p>
            <a:r>
              <a:rPr lang="en-IN" dirty="0"/>
              <a:t>Ideally this lens does not have a resolution limit, and is called a perfect lens.</a:t>
            </a:r>
          </a:p>
        </p:txBody>
      </p:sp>
    </p:spTree>
    <p:extLst>
      <p:ext uri="{BB962C8B-B14F-4D97-AF65-F5344CB8AC3E}">
        <p14:creationId xmlns:p14="http://schemas.microsoft.com/office/powerpoint/2010/main" val="1760092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Perfect Lens</a:t>
            </a:r>
            <a:endParaRPr lang="en-IN" b="1" dirty="0"/>
          </a:p>
        </p:txBody>
      </p:sp>
      <p:sp>
        <p:nvSpPr>
          <p:cNvPr id="3" name="Content Placeholder 2"/>
          <p:cNvSpPr>
            <a:spLocks noGrp="1"/>
          </p:cNvSpPr>
          <p:nvPr>
            <p:ph idx="1"/>
          </p:nvPr>
        </p:nvSpPr>
        <p:spPr/>
        <p:txBody>
          <a:bodyPr/>
          <a:lstStyle/>
          <a:p>
            <a:r>
              <a:rPr lang="en-IN" dirty="0"/>
              <a:t>In the optical regime, this concept was demonstrated using a silver slab lens by Fang et al. [6].</a:t>
            </a:r>
          </a:p>
        </p:txBody>
      </p:sp>
      <p:pic>
        <p:nvPicPr>
          <p:cNvPr id="4" name="Picture 3"/>
          <p:cNvPicPr/>
          <p:nvPr/>
        </p:nvPicPr>
        <p:blipFill>
          <a:blip r:embed="rId2"/>
          <a:stretch>
            <a:fillRect/>
          </a:stretch>
        </p:blipFill>
        <p:spPr>
          <a:xfrm>
            <a:off x="1253706" y="2927230"/>
            <a:ext cx="9057736" cy="3605842"/>
          </a:xfrm>
          <a:prstGeom prst="rect">
            <a:avLst/>
          </a:prstGeom>
        </p:spPr>
      </p:pic>
    </p:spTree>
    <p:extLst>
      <p:ext uri="{BB962C8B-B14F-4D97-AF65-F5344CB8AC3E}">
        <p14:creationId xmlns:p14="http://schemas.microsoft.com/office/powerpoint/2010/main" val="2405676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Advances in Negative Index Metamaterials</a:t>
            </a:r>
            <a:endParaRPr lang="en-IN" dirty="0"/>
          </a:p>
        </p:txBody>
      </p:sp>
      <p:sp>
        <p:nvSpPr>
          <p:cNvPr id="3" name="Content Placeholder 2"/>
          <p:cNvSpPr>
            <a:spLocks noGrp="1"/>
          </p:cNvSpPr>
          <p:nvPr>
            <p:ph idx="1"/>
          </p:nvPr>
        </p:nvSpPr>
        <p:spPr/>
        <p:txBody>
          <a:bodyPr>
            <a:normAutofit/>
          </a:bodyPr>
          <a:lstStyle/>
          <a:p>
            <a:r>
              <a:rPr lang="en-IN" dirty="0"/>
              <a:t>Such negative index media (NIMs) were implemented at microwave frequencies by periodic assemblies of </a:t>
            </a:r>
            <a:r>
              <a:rPr lang="en-IN" dirty="0" err="1"/>
              <a:t>millimeter</a:t>
            </a:r>
            <a:r>
              <a:rPr lang="en-IN" dirty="0"/>
              <a:t> scale split ring resonators and wires [21, 22, 23]. </a:t>
            </a:r>
            <a:endParaRPr lang="en-IN" dirty="0" smtClean="0"/>
          </a:p>
          <a:p>
            <a:r>
              <a:rPr lang="en-IN" dirty="0" smtClean="0"/>
              <a:t>It </a:t>
            </a:r>
            <a:r>
              <a:rPr lang="en-IN" dirty="0"/>
              <a:t>was found that its scaling broke down at higher frequencies as the metal making the SRR starts deviating from ideal conductor behaviour. </a:t>
            </a:r>
            <a:endParaRPr lang="en-IN" dirty="0" smtClean="0"/>
          </a:p>
          <a:p>
            <a:r>
              <a:rPr lang="en-IN" dirty="0" smtClean="0"/>
              <a:t>Three </a:t>
            </a:r>
            <a:r>
              <a:rPr lang="en-IN" dirty="0"/>
              <a:t>different groups independently found an alternating design using a pair of metal wires or plates separated by a dielectric spacer for magnetic resonance [24,25,26]. </a:t>
            </a:r>
            <a:endParaRPr lang="en-IN" dirty="0" smtClean="0"/>
          </a:p>
        </p:txBody>
      </p:sp>
    </p:spTree>
    <p:extLst>
      <p:ext uri="{BB962C8B-B14F-4D97-AF65-F5344CB8AC3E}">
        <p14:creationId xmlns:p14="http://schemas.microsoft.com/office/powerpoint/2010/main" val="1829448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Advances in Negative Index Metamaterials</a:t>
            </a:r>
            <a:endParaRPr lang="en-IN" dirty="0"/>
          </a:p>
        </p:txBody>
      </p:sp>
      <p:sp>
        <p:nvSpPr>
          <p:cNvPr id="3" name="Content Placeholder 2"/>
          <p:cNvSpPr>
            <a:spLocks noGrp="1"/>
          </p:cNvSpPr>
          <p:nvPr>
            <p:ph idx="1"/>
          </p:nvPr>
        </p:nvSpPr>
        <p:spPr/>
        <p:txBody>
          <a:bodyPr/>
          <a:lstStyle/>
          <a:p>
            <a:r>
              <a:rPr lang="en-IN" dirty="0" smtClean="0"/>
              <a:t>To increase overlap, a ‘double-fishnet’ structure was used. </a:t>
            </a:r>
          </a:p>
          <a:p>
            <a:r>
              <a:rPr lang="en-IN" dirty="0" smtClean="0"/>
              <a:t>A two dimensional negative refractive index material in blue-green visible region was demonstrated with ultrathin Au-Si3N4-Ag waveguide sustaining a surface </a:t>
            </a:r>
            <a:r>
              <a:rPr lang="en-IN" dirty="0" err="1" smtClean="0"/>
              <a:t>plasmon</a:t>
            </a:r>
            <a:r>
              <a:rPr lang="en-IN" dirty="0" smtClean="0"/>
              <a:t> </a:t>
            </a:r>
            <a:r>
              <a:rPr lang="en-IN" dirty="0" err="1" smtClean="0"/>
              <a:t>polariton</a:t>
            </a:r>
            <a:r>
              <a:rPr lang="en-IN" dirty="0" smtClean="0"/>
              <a:t> mode with antiparallel group and phase velocities [20]. </a:t>
            </a:r>
          </a:p>
        </p:txBody>
      </p:sp>
      <p:pic>
        <p:nvPicPr>
          <p:cNvPr id="4" name="Picture 3"/>
          <p:cNvPicPr/>
          <p:nvPr/>
        </p:nvPicPr>
        <p:blipFill>
          <a:blip r:embed="rId2"/>
          <a:stretch>
            <a:fillRect/>
          </a:stretch>
        </p:blipFill>
        <p:spPr>
          <a:xfrm>
            <a:off x="739140" y="4001294"/>
            <a:ext cx="10614660" cy="2738812"/>
          </a:xfrm>
          <a:prstGeom prst="rect">
            <a:avLst/>
          </a:prstGeom>
        </p:spPr>
      </p:pic>
    </p:spTree>
    <p:extLst>
      <p:ext uri="{BB962C8B-B14F-4D97-AF65-F5344CB8AC3E}">
        <p14:creationId xmlns:p14="http://schemas.microsoft.com/office/powerpoint/2010/main" val="2260956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Optical </a:t>
            </a:r>
            <a:r>
              <a:rPr lang="en-IN" b="1" dirty="0" smtClean="0"/>
              <a:t>Modulation</a:t>
            </a:r>
            <a:endParaRPr lang="en-IN" dirty="0"/>
          </a:p>
        </p:txBody>
      </p:sp>
      <p:sp>
        <p:nvSpPr>
          <p:cNvPr id="3" name="Content Placeholder 2"/>
          <p:cNvSpPr>
            <a:spLocks noGrp="1"/>
          </p:cNvSpPr>
          <p:nvPr>
            <p:ph idx="1"/>
          </p:nvPr>
        </p:nvSpPr>
        <p:spPr/>
        <p:txBody>
          <a:bodyPr>
            <a:normAutofit/>
          </a:bodyPr>
          <a:lstStyle/>
          <a:p>
            <a:r>
              <a:rPr lang="en-IN" dirty="0"/>
              <a:t>Optical modulators are usually composed of an active medium and an interferometer. </a:t>
            </a:r>
            <a:endParaRPr lang="en-IN" dirty="0" smtClean="0"/>
          </a:p>
          <a:p>
            <a:r>
              <a:rPr lang="en-IN" dirty="0" smtClean="0"/>
              <a:t>The </a:t>
            </a:r>
            <a:r>
              <a:rPr lang="en-IN" dirty="0"/>
              <a:t>active medium’s refractive index can be controlled by external stimulus. </a:t>
            </a:r>
            <a:endParaRPr lang="en-IN" dirty="0" smtClean="0"/>
          </a:p>
          <a:p>
            <a:r>
              <a:rPr lang="en-IN" dirty="0" smtClean="0"/>
              <a:t>The </a:t>
            </a:r>
            <a:r>
              <a:rPr lang="en-IN" dirty="0"/>
              <a:t>index modulation in turn induces phase modulation of light that is interacting with the medium. </a:t>
            </a:r>
            <a:endParaRPr lang="en-IN" dirty="0" smtClean="0"/>
          </a:p>
        </p:txBody>
      </p:sp>
    </p:spTree>
    <p:extLst>
      <p:ext uri="{BB962C8B-B14F-4D97-AF65-F5344CB8AC3E}">
        <p14:creationId xmlns:p14="http://schemas.microsoft.com/office/powerpoint/2010/main" val="807573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Optical Modulation</a:t>
            </a:r>
            <a:endParaRPr lang="en-IN" dirty="0"/>
          </a:p>
        </p:txBody>
      </p:sp>
      <p:sp>
        <p:nvSpPr>
          <p:cNvPr id="3" name="Content Placeholder 2"/>
          <p:cNvSpPr>
            <a:spLocks noGrp="1"/>
          </p:cNvSpPr>
          <p:nvPr>
            <p:ph idx="1"/>
          </p:nvPr>
        </p:nvSpPr>
        <p:spPr/>
        <p:txBody>
          <a:bodyPr/>
          <a:lstStyle/>
          <a:p>
            <a:r>
              <a:rPr lang="en-IN" dirty="0" smtClean="0"/>
              <a:t>The interferometer converts the phase modulation into the intensity modulation. </a:t>
            </a:r>
          </a:p>
          <a:p>
            <a:r>
              <a:rPr lang="en-IN" dirty="0" smtClean="0"/>
              <a:t>An active medium is modulated most commonly by electro-optic effects or acousto-optic or a magneto-optic effect. </a:t>
            </a:r>
          </a:p>
          <a:p>
            <a:r>
              <a:rPr lang="en-IN" dirty="0" smtClean="0"/>
              <a:t>The induced change in refractive index is very small, hence it requires either long interaction length in the device or a highly resonant cavity.</a:t>
            </a:r>
          </a:p>
          <a:p>
            <a:pPr marL="0" indent="0">
              <a:buNone/>
            </a:pPr>
            <a:endParaRPr lang="en-IN" dirty="0"/>
          </a:p>
        </p:txBody>
      </p:sp>
    </p:spTree>
    <p:extLst>
      <p:ext uri="{BB962C8B-B14F-4D97-AF65-F5344CB8AC3E}">
        <p14:creationId xmlns:p14="http://schemas.microsoft.com/office/powerpoint/2010/main" val="2792078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Optical Modulation</a:t>
            </a:r>
            <a:endParaRPr lang="en-IN" dirty="0"/>
          </a:p>
        </p:txBody>
      </p:sp>
      <p:sp>
        <p:nvSpPr>
          <p:cNvPr id="3" name="Content Placeholder 2"/>
          <p:cNvSpPr>
            <a:spLocks noGrp="1"/>
          </p:cNvSpPr>
          <p:nvPr>
            <p:ph idx="1"/>
          </p:nvPr>
        </p:nvSpPr>
        <p:spPr/>
        <p:txBody>
          <a:bodyPr>
            <a:normAutofit/>
          </a:bodyPr>
          <a:lstStyle/>
          <a:p>
            <a:r>
              <a:rPr lang="en-IN" dirty="0"/>
              <a:t>Metamaterials offer control of the effective permittivity, permeability and therefore refractive index and impedance at certain frequency. </a:t>
            </a:r>
            <a:endParaRPr lang="en-IN" dirty="0" smtClean="0"/>
          </a:p>
          <a:p>
            <a:r>
              <a:rPr lang="en-IN" dirty="0" smtClean="0"/>
              <a:t>An </a:t>
            </a:r>
            <a:r>
              <a:rPr lang="en-IN" dirty="0"/>
              <a:t>active metamaterial device operating at terahertz regime was demonstrated [15]. </a:t>
            </a:r>
            <a:endParaRPr lang="en-IN" dirty="0" smtClean="0"/>
          </a:p>
          <a:p>
            <a:r>
              <a:rPr lang="en-IN" dirty="0" smtClean="0"/>
              <a:t>The </a:t>
            </a:r>
            <a:r>
              <a:rPr lang="en-IN" dirty="0"/>
              <a:t>amount of the index change in the active medium is improved more than 16 times at telecommunication wavelengths with ultrafast response time of 1ps [27]. </a:t>
            </a:r>
            <a:endParaRPr lang="en-IN" dirty="0" smtClean="0"/>
          </a:p>
        </p:txBody>
      </p:sp>
    </p:spTree>
    <p:extLst>
      <p:ext uri="{BB962C8B-B14F-4D97-AF65-F5344CB8AC3E}">
        <p14:creationId xmlns:p14="http://schemas.microsoft.com/office/powerpoint/2010/main" val="3555546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Optical Modulation</a:t>
            </a:r>
            <a:endParaRPr lang="en-IN" dirty="0"/>
          </a:p>
        </p:txBody>
      </p:sp>
      <p:sp>
        <p:nvSpPr>
          <p:cNvPr id="3" name="Content Placeholder 2"/>
          <p:cNvSpPr>
            <a:spLocks noGrp="1"/>
          </p:cNvSpPr>
          <p:nvPr>
            <p:ph idx="1"/>
          </p:nvPr>
        </p:nvSpPr>
        <p:spPr/>
        <p:txBody>
          <a:bodyPr/>
          <a:lstStyle/>
          <a:p>
            <a:r>
              <a:rPr lang="en-IN" dirty="0" smtClean="0"/>
              <a:t>At optical frequencies, fishnet metamaterial [28,29,24] is promising for an all-optical modulation. </a:t>
            </a:r>
          </a:p>
          <a:p>
            <a:r>
              <a:rPr lang="en-IN" dirty="0" smtClean="0"/>
              <a:t>The anti-parallel current flow surrounding the dielectric medium induces a magnetic resonance, achieving negative permeability. </a:t>
            </a:r>
          </a:p>
          <a:p>
            <a:r>
              <a:rPr lang="en-IN" dirty="0" smtClean="0"/>
              <a:t>By replacing the dielectric medium by photon sensitive semiconductors, such as Si or Ge, the effective index of the metamaterial can be modulated by the external optical pump.</a:t>
            </a:r>
          </a:p>
          <a:p>
            <a:endParaRPr lang="en-IN" dirty="0"/>
          </a:p>
        </p:txBody>
      </p:sp>
    </p:spTree>
    <p:extLst>
      <p:ext uri="{BB962C8B-B14F-4D97-AF65-F5344CB8AC3E}">
        <p14:creationId xmlns:p14="http://schemas.microsoft.com/office/powerpoint/2010/main" val="229120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stopping miniaturization of optical devices?</a:t>
            </a:r>
            <a:endParaRPr lang="en-IN" dirty="0"/>
          </a:p>
        </p:txBody>
      </p:sp>
      <p:sp>
        <p:nvSpPr>
          <p:cNvPr id="3" name="Content Placeholder 2"/>
          <p:cNvSpPr>
            <a:spLocks noGrp="1"/>
          </p:cNvSpPr>
          <p:nvPr>
            <p:ph idx="1"/>
          </p:nvPr>
        </p:nvSpPr>
        <p:spPr/>
        <p:txBody>
          <a:bodyPr/>
          <a:lstStyle/>
          <a:p>
            <a:r>
              <a:rPr lang="en-IN" dirty="0" smtClean="0"/>
              <a:t>Diffraction limit</a:t>
            </a:r>
          </a:p>
          <a:p>
            <a:r>
              <a:rPr lang="en-IN" dirty="0" smtClean="0"/>
              <a:t> </a:t>
            </a:r>
            <a:r>
              <a:rPr lang="en-IN" dirty="0"/>
              <a:t>3D conventional devices limiting planar integration </a:t>
            </a:r>
            <a:endParaRPr lang="en-IN" dirty="0" smtClean="0"/>
          </a:p>
          <a:p>
            <a:r>
              <a:rPr lang="en-IN" dirty="0" smtClean="0"/>
              <a:t>Sharp </a:t>
            </a:r>
            <a:r>
              <a:rPr lang="en-IN" dirty="0"/>
              <a:t>corners being very </a:t>
            </a:r>
            <a:r>
              <a:rPr lang="en-IN" dirty="0" err="1"/>
              <a:t>lossy</a:t>
            </a:r>
            <a:r>
              <a:rPr lang="en-IN" dirty="0"/>
              <a:t> for electromagnetic fields in optical </a:t>
            </a:r>
            <a:r>
              <a:rPr lang="en-IN" dirty="0" smtClean="0"/>
              <a:t>components</a:t>
            </a:r>
            <a:endParaRPr lang="en-IN" dirty="0"/>
          </a:p>
        </p:txBody>
      </p:sp>
    </p:spTree>
    <p:extLst>
      <p:ext uri="{BB962C8B-B14F-4D97-AF65-F5344CB8AC3E}">
        <p14:creationId xmlns:p14="http://schemas.microsoft.com/office/powerpoint/2010/main" val="3073532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Optical Modulation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dirty="0" smtClean="0"/>
                  <a:t>Equivalent circuit </a:t>
                </a:r>
                <a:r>
                  <a:rPr lang="en-IN" dirty="0" err="1"/>
                  <a:t>modeling</a:t>
                </a:r>
                <a:r>
                  <a:rPr lang="en-IN" dirty="0"/>
                  <a:t> of a magnetic resonator is done. In the case of split ring resonator (SRR), the effective permeability of the metamaterial composed of LC resonators can be described by </a:t>
                </a:r>
                <a:endParaRPr lang="en-IN" dirty="0" smtClean="0"/>
              </a:p>
              <a:p>
                <a:pPr marL="0" indent="0" algn="ctr">
                  <a:buNone/>
                </a:pPr>
                <a14:m>
                  <m:oMath xmlns:m="http://schemas.openxmlformats.org/officeDocument/2006/math">
                    <m:sSub>
                      <m:sSubPr>
                        <m:ctrlPr>
                          <a:rPr lang="en-IN" i="1">
                            <a:latin typeface="Cambria Math"/>
                          </a:rPr>
                        </m:ctrlPr>
                      </m:sSubPr>
                      <m:e>
                        <m:r>
                          <a:rPr lang="en-IN" i="1">
                            <a:latin typeface="Cambria Math"/>
                          </a:rPr>
                          <m:t>𝜇</m:t>
                        </m:r>
                      </m:e>
                      <m:sub>
                        <m:r>
                          <a:rPr lang="en-IN" i="1">
                            <a:latin typeface="Cambria Math"/>
                          </a:rPr>
                          <m:t>𝑒𝑓𝑓</m:t>
                        </m:r>
                      </m:sub>
                    </m:sSub>
                    <m:r>
                      <a:rPr lang="en-IN" i="1">
                        <a:latin typeface="Cambria Math"/>
                      </a:rPr>
                      <m:t>=1−</m:t>
                    </m:r>
                    <m:f>
                      <m:fPr>
                        <m:ctrlPr>
                          <a:rPr lang="en-IN" i="1">
                            <a:latin typeface="Cambria Math"/>
                          </a:rPr>
                        </m:ctrlPr>
                      </m:fPr>
                      <m:num>
                        <m:r>
                          <a:rPr lang="en-IN" i="1">
                            <a:latin typeface="Cambria Math"/>
                          </a:rPr>
                          <m:t>𝐹</m:t>
                        </m:r>
                        <m:sSup>
                          <m:sSupPr>
                            <m:ctrlPr>
                              <a:rPr lang="en-IN" i="1">
                                <a:latin typeface="Cambria Math"/>
                              </a:rPr>
                            </m:ctrlPr>
                          </m:sSupPr>
                          <m:e>
                            <m:r>
                              <a:rPr lang="en-IN" i="1">
                                <a:latin typeface="Cambria Math"/>
                              </a:rPr>
                              <m:t>𝜔</m:t>
                            </m:r>
                          </m:e>
                          <m:sup>
                            <m:r>
                              <a:rPr lang="en-IN" i="1">
                                <a:latin typeface="Cambria Math"/>
                              </a:rPr>
                              <m:t>2</m:t>
                            </m:r>
                          </m:sup>
                        </m:sSup>
                      </m:num>
                      <m:den>
                        <m:sSup>
                          <m:sSupPr>
                            <m:ctrlPr>
                              <a:rPr lang="en-IN" i="1">
                                <a:latin typeface="Cambria Math"/>
                              </a:rPr>
                            </m:ctrlPr>
                          </m:sSupPr>
                          <m:e>
                            <m:r>
                              <a:rPr lang="en-IN" i="1">
                                <a:latin typeface="Cambria Math"/>
                              </a:rPr>
                              <m:t>𝜔</m:t>
                            </m:r>
                          </m:e>
                          <m:sup>
                            <m:r>
                              <a:rPr lang="en-IN" i="1">
                                <a:latin typeface="Cambria Math"/>
                              </a:rPr>
                              <m:t>2</m:t>
                            </m:r>
                          </m:sup>
                        </m:sSup>
                        <m:r>
                          <a:rPr lang="en-IN" i="1">
                            <a:latin typeface="Cambria Math"/>
                          </a:rPr>
                          <m:t>−</m:t>
                        </m:r>
                        <m:sSubSup>
                          <m:sSubSupPr>
                            <m:ctrlPr>
                              <a:rPr lang="en-IN" i="1">
                                <a:latin typeface="Cambria Math"/>
                              </a:rPr>
                            </m:ctrlPr>
                          </m:sSubSupPr>
                          <m:e>
                            <m:r>
                              <a:rPr lang="en-IN" i="1">
                                <a:latin typeface="Cambria Math"/>
                              </a:rPr>
                              <m:t>𝜔</m:t>
                            </m:r>
                          </m:e>
                          <m:sub>
                            <m:r>
                              <a:rPr lang="en-IN" i="1">
                                <a:latin typeface="Cambria Math"/>
                              </a:rPr>
                              <m:t>0</m:t>
                            </m:r>
                          </m:sub>
                          <m:sup>
                            <m:r>
                              <a:rPr lang="en-IN" i="1">
                                <a:latin typeface="Cambria Math"/>
                              </a:rPr>
                              <m:t>2</m:t>
                            </m:r>
                          </m:sup>
                        </m:sSubSup>
                        <m:r>
                          <a:rPr lang="en-IN" b="0" i="1" smtClean="0">
                            <a:latin typeface="Cambria Math" panose="02040503050406030204" pitchFamily="18" charset="0"/>
                          </a:rPr>
                          <m:t>+</m:t>
                        </m:r>
                        <m:r>
                          <a:rPr lang="en-IN" i="1">
                            <a:latin typeface="Cambria Math"/>
                          </a:rPr>
                          <m:t>𝑖</m:t>
                        </m:r>
                        <m:r>
                          <a:rPr lang="en-IN" i="1">
                            <a:latin typeface="Cambria Math"/>
                          </a:rPr>
                          <m:t>𝜔</m:t>
                        </m:r>
                        <m:r>
                          <m:rPr>
                            <m:sty m:val="p"/>
                          </m:rPr>
                          <a:rPr lang="en-IN">
                            <a:latin typeface="Cambria Math"/>
                          </a:rPr>
                          <m:t>Γ</m:t>
                        </m:r>
                      </m:den>
                    </m:f>
                  </m:oMath>
                </a14:m>
                <a:r>
                  <a:rPr lang="en-IN" dirty="0"/>
                  <a:t>  where </a:t>
                </a:r>
                <a14:m>
                  <m:oMath xmlns:m="http://schemas.openxmlformats.org/officeDocument/2006/math">
                    <m:sSub>
                      <m:sSubPr>
                        <m:ctrlPr>
                          <a:rPr lang="en-IN" i="1">
                            <a:latin typeface="Cambria Math"/>
                          </a:rPr>
                        </m:ctrlPr>
                      </m:sSubPr>
                      <m:e>
                        <m:r>
                          <a:rPr lang="en-IN" i="1">
                            <a:latin typeface="Cambria Math"/>
                          </a:rPr>
                          <m:t>𝜔</m:t>
                        </m:r>
                      </m:e>
                      <m:sub>
                        <m:r>
                          <a:rPr lang="en-IN" i="1">
                            <a:latin typeface="Cambria Math"/>
                          </a:rPr>
                          <m:t>0</m:t>
                        </m:r>
                      </m:sub>
                    </m:sSub>
                    <m:r>
                      <a:rPr lang="en-IN" i="1">
                        <a:latin typeface="Cambria Math"/>
                      </a:rPr>
                      <m:t>=</m:t>
                    </m:r>
                    <m:f>
                      <m:fPr>
                        <m:ctrlPr>
                          <a:rPr lang="en-IN" i="1">
                            <a:latin typeface="Cambria Math"/>
                          </a:rPr>
                        </m:ctrlPr>
                      </m:fPr>
                      <m:num>
                        <m:r>
                          <a:rPr lang="en-IN" i="1">
                            <a:latin typeface="Cambria Math"/>
                          </a:rPr>
                          <m:t>1</m:t>
                        </m:r>
                      </m:num>
                      <m:den>
                        <m:rad>
                          <m:radPr>
                            <m:degHide m:val="on"/>
                            <m:ctrlPr>
                              <a:rPr lang="en-IN" i="1">
                                <a:latin typeface="Cambria Math"/>
                              </a:rPr>
                            </m:ctrlPr>
                          </m:radPr>
                          <m:deg/>
                          <m:e>
                            <m:r>
                              <a:rPr lang="en-IN" i="1">
                                <a:latin typeface="Cambria Math"/>
                              </a:rPr>
                              <m:t>𝐿𝐶</m:t>
                            </m:r>
                          </m:e>
                        </m:rad>
                      </m:den>
                    </m:f>
                  </m:oMath>
                </a14:m>
                <a:r>
                  <a:rPr lang="en-IN" dirty="0"/>
                  <a:t> </a:t>
                </a:r>
                <a:r>
                  <a:rPr lang="en-IN" dirty="0" smtClean="0"/>
                  <a:t> </a:t>
                </a:r>
              </a:p>
              <a:p>
                <a:r>
                  <a:rPr lang="en-IN" dirty="0" smtClean="0"/>
                  <a:t>Transmission and reflection through metamaterial slab can be modulated by applied electric field. </a:t>
                </a:r>
              </a:p>
              <a:p>
                <a:r>
                  <a:rPr lang="en-IN" dirty="0" smtClean="0"/>
                  <a:t>In </a:t>
                </a:r>
                <a:r>
                  <a:rPr lang="en-IN" dirty="0"/>
                  <a:t>a fishnet metamaterial, at a certain wavelength near the resonance, the electric permittivity is negative due to the metallic wires parallel to the field direction and the magnetic permeability can be also negative due to the LC resonance of individual units.</a:t>
                </a:r>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1391"/>
                </a:stretch>
              </a:blipFill>
            </p:spPr>
            <p:txBody>
              <a:bodyPr/>
              <a:lstStyle/>
              <a:p>
                <a:r>
                  <a:rPr lang="en-IN">
                    <a:noFill/>
                  </a:rPr>
                  <a:t> </a:t>
                </a:r>
              </a:p>
            </p:txBody>
          </p:sp>
        </mc:Fallback>
      </mc:AlternateContent>
    </p:spTree>
    <p:extLst>
      <p:ext uri="{BB962C8B-B14F-4D97-AF65-F5344CB8AC3E}">
        <p14:creationId xmlns:p14="http://schemas.microsoft.com/office/powerpoint/2010/main" val="3893869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Equivalent </a:t>
            </a:r>
            <a:r>
              <a:rPr lang="en-IN" dirty="0" err="1" smtClean="0"/>
              <a:t>Curcuit</a:t>
            </a:r>
            <a:r>
              <a:rPr lang="en-IN" dirty="0" smtClean="0"/>
              <a:t> Model for Metamaterial based Optical Modulators</a:t>
            </a:r>
            <a:endParaRPr lang="en-IN" dirty="0"/>
          </a:p>
        </p:txBody>
      </p:sp>
      <p:sp>
        <p:nvSpPr>
          <p:cNvPr id="3" name="Content Placeholder 2"/>
          <p:cNvSpPr>
            <a:spLocks noGrp="1"/>
          </p:cNvSpPr>
          <p:nvPr>
            <p:ph idx="1"/>
          </p:nvPr>
        </p:nvSpPr>
        <p:spPr/>
        <p:txBody>
          <a:bodyPr/>
          <a:lstStyle/>
          <a:p>
            <a:r>
              <a:rPr lang="en-IN" i="1" dirty="0" smtClean="0"/>
              <a:t>w </a:t>
            </a:r>
            <a:r>
              <a:rPr lang="en-IN" dirty="0"/>
              <a:t>and </a:t>
            </a:r>
            <a:r>
              <a:rPr lang="en-IN" i="1" dirty="0"/>
              <a:t>l </a:t>
            </a:r>
            <a:r>
              <a:rPr lang="en-IN" dirty="0"/>
              <a:t>are the width and length of wire, respectively, and </a:t>
            </a:r>
            <a:r>
              <a:rPr lang="en-IN" i="1" dirty="0"/>
              <a:t>t </a:t>
            </a:r>
            <a:r>
              <a:rPr lang="en-IN" dirty="0"/>
              <a:t>is the thickness of dielectric layer in the unit cell (</a:t>
            </a:r>
            <a:r>
              <a:rPr lang="en-IN" i="1" dirty="0"/>
              <a:t>n </a:t>
            </a:r>
            <a:r>
              <a:rPr lang="en-IN" dirty="0"/>
              <a:t>and </a:t>
            </a:r>
            <a:r>
              <a:rPr lang="en-IN" i="1" dirty="0"/>
              <a:t>s </a:t>
            </a:r>
            <a:r>
              <a:rPr lang="en-IN" dirty="0"/>
              <a:t>indicate thicker and thinner part of the unit </a:t>
            </a:r>
            <a:r>
              <a:rPr lang="en-IN" dirty="0" smtClean="0"/>
              <a:t>cell)</a:t>
            </a:r>
            <a:endParaRPr lang="en-IN" dirty="0"/>
          </a:p>
        </p:txBody>
      </p:sp>
      <p:pic>
        <p:nvPicPr>
          <p:cNvPr id="10" name="Picture 9"/>
          <p:cNvPicPr/>
          <p:nvPr/>
        </p:nvPicPr>
        <p:blipFill>
          <a:blip r:embed="rId2"/>
          <a:stretch>
            <a:fillRect/>
          </a:stretch>
        </p:blipFill>
        <p:spPr>
          <a:xfrm>
            <a:off x="4727094" y="3014123"/>
            <a:ext cx="4819650" cy="3095625"/>
          </a:xfrm>
          <a:prstGeom prst="rect">
            <a:avLst/>
          </a:prstGeom>
        </p:spPr>
      </p:pic>
      <p:pic>
        <p:nvPicPr>
          <p:cNvPr id="11" name="Picture 10"/>
          <p:cNvPicPr/>
          <p:nvPr/>
        </p:nvPicPr>
        <p:blipFill>
          <a:blip r:embed="rId3"/>
          <a:stretch>
            <a:fillRect/>
          </a:stretch>
        </p:blipFill>
        <p:spPr>
          <a:xfrm>
            <a:off x="952590" y="3101504"/>
            <a:ext cx="2538233" cy="891241"/>
          </a:xfrm>
          <a:prstGeom prst="rect">
            <a:avLst/>
          </a:prstGeom>
        </p:spPr>
      </p:pic>
    </p:spTree>
    <p:extLst>
      <p:ext uri="{BB962C8B-B14F-4D97-AF65-F5344CB8AC3E}">
        <p14:creationId xmlns:p14="http://schemas.microsoft.com/office/powerpoint/2010/main" val="3860945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Fresnel Transmission and Reflection</a:t>
            </a:r>
            <a:endParaRPr lang="en-IN" dirty="0"/>
          </a:p>
        </p:txBody>
      </p:sp>
      <p:sp>
        <p:nvSpPr>
          <p:cNvPr id="3" name="Content Placeholder 2"/>
          <p:cNvSpPr>
            <a:spLocks noGrp="1"/>
          </p:cNvSpPr>
          <p:nvPr>
            <p:ph idx="1"/>
          </p:nvPr>
        </p:nvSpPr>
        <p:spPr/>
        <p:txBody>
          <a:bodyPr/>
          <a:lstStyle/>
          <a:p>
            <a:r>
              <a:rPr lang="en-IN" dirty="0"/>
              <a:t>With effective parameters given, transmission and reflection coefficients of a metamaterial slab is calculated using Fresnel equation:</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51472" y="3318294"/>
            <a:ext cx="4531743" cy="1168244"/>
          </a:xfrm>
          <a:prstGeom prst="rect">
            <a:avLst/>
          </a:prstGeom>
        </p:spPr>
      </p:pic>
      <p:pic>
        <p:nvPicPr>
          <p:cNvPr id="5" name="Picture 4"/>
          <p:cNvPicPr/>
          <p:nvPr/>
        </p:nvPicPr>
        <p:blipFill>
          <a:blip r:embed="rId3"/>
          <a:stretch>
            <a:fillRect/>
          </a:stretch>
        </p:blipFill>
        <p:spPr>
          <a:xfrm>
            <a:off x="1400438" y="5269679"/>
            <a:ext cx="7852829" cy="958593"/>
          </a:xfrm>
          <a:prstGeom prst="rect">
            <a:avLst/>
          </a:prstGeom>
        </p:spPr>
      </p:pic>
    </p:spTree>
    <p:extLst>
      <p:ext uri="{BB962C8B-B14F-4D97-AF65-F5344CB8AC3E}">
        <p14:creationId xmlns:p14="http://schemas.microsoft.com/office/powerpoint/2010/main" val="2509497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Fresnel Transmission and Reflection</a:t>
            </a:r>
            <a:endParaRPr lang="en-IN" dirty="0"/>
          </a:p>
        </p:txBody>
      </p:sp>
      <p:sp>
        <p:nvSpPr>
          <p:cNvPr id="3" name="Content Placeholder 2"/>
          <p:cNvSpPr>
            <a:spLocks noGrp="1"/>
          </p:cNvSpPr>
          <p:nvPr>
            <p:ph idx="1"/>
          </p:nvPr>
        </p:nvSpPr>
        <p:spPr/>
        <p:txBody>
          <a:bodyPr>
            <a:normAutofit lnSpcReduction="10000"/>
          </a:bodyPr>
          <a:lstStyle/>
          <a:p>
            <a:r>
              <a:rPr lang="en-IN" dirty="0"/>
              <a:t>After differentiation and using the fact that the thickness of metamaterial slab is very thin compared to the wavelength and the hosting medium is air, the modulation sensitivity equation for the transmission and reflection is</a:t>
            </a:r>
            <a:r>
              <a:rPr lang="en-IN" dirty="0" smtClean="0"/>
              <a:t>:</a:t>
            </a:r>
            <a:endParaRPr lang="en-IN" dirty="0"/>
          </a:p>
          <a:p>
            <a:endParaRPr lang="en-IN" dirty="0" smtClean="0"/>
          </a:p>
          <a:p>
            <a:endParaRPr lang="en-IN" dirty="0"/>
          </a:p>
          <a:p>
            <a:endParaRPr lang="en-IN" dirty="0" smtClean="0"/>
          </a:p>
          <a:p>
            <a:endParaRPr lang="en-IN" dirty="0"/>
          </a:p>
          <a:p>
            <a:r>
              <a:rPr lang="en-IN" dirty="0"/>
              <a:t>From the equations, the modulation is maximized when µ is near zero and the imaginary part of ε is maximized.</a:t>
            </a:r>
          </a:p>
          <a:p>
            <a:endParaRPr lang="en-IN" dirty="0"/>
          </a:p>
        </p:txBody>
      </p:sp>
      <p:pic>
        <p:nvPicPr>
          <p:cNvPr id="4" name="Picture 3"/>
          <p:cNvPicPr/>
          <p:nvPr/>
        </p:nvPicPr>
        <p:blipFill>
          <a:blip r:embed="rId2"/>
          <a:stretch>
            <a:fillRect/>
          </a:stretch>
        </p:blipFill>
        <p:spPr>
          <a:xfrm>
            <a:off x="1270959" y="3324046"/>
            <a:ext cx="9333781" cy="1708030"/>
          </a:xfrm>
          <a:prstGeom prst="rect">
            <a:avLst/>
          </a:prstGeom>
        </p:spPr>
      </p:pic>
    </p:spTree>
    <p:extLst>
      <p:ext uri="{BB962C8B-B14F-4D97-AF65-F5344CB8AC3E}">
        <p14:creationId xmlns:p14="http://schemas.microsoft.com/office/powerpoint/2010/main" val="2446655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Optical </a:t>
            </a:r>
            <a:r>
              <a:rPr lang="en-IN" b="1" dirty="0" err="1" smtClean="0"/>
              <a:t>Nanoantennas</a:t>
            </a:r>
            <a:endParaRPr lang="en-IN" dirty="0"/>
          </a:p>
        </p:txBody>
      </p:sp>
      <p:sp>
        <p:nvSpPr>
          <p:cNvPr id="3" name="Content Placeholder 2"/>
          <p:cNvSpPr>
            <a:spLocks noGrp="1"/>
          </p:cNvSpPr>
          <p:nvPr>
            <p:ph idx="1"/>
          </p:nvPr>
        </p:nvSpPr>
        <p:spPr/>
        <p:txBody>
          <a:bodyPr/>
          <a:lstStyle/>
          <a:p>
            <a:r>
              <a:rPr lang="en-IN" dirty="0" err="1"/>
              <a:t>Plasmonic</a:t>
            </a:r>
            <a:r>
              <a:rPr lang="en-IN" dirty="0"/>
              <a:t> based Optical </a:t>
            </a:r>
            <a:r>
              <a:rPr lang="en-IN" dirty="0" err="1"/>
              <a:t>nano</a:t>
            </a:r>
            <a:r>
              <a:rPr lang="en-IN" dirty="0"/>
              <a:t>-antennas have been used for unique applications such as cloaking [30], higher harmonic generation [31], biological and chemical sensing [32-35], sub-diffraction lithography [36], optical imaging [37], energy harvesting [38]. </a:t>
            </a:r>
            <a:endParaRPr lang="en-IN" dirty="0" smtClean="0"/>
          </a:p>
          <a:p>
            <a:r>
              <a:rPr lang="en-IN" dirty="0" smtClean="0"/>
              <a:t>Field </a:t>
            </a:r>
            <a:r>
              <a:rPr lang="en-IN" dirty="0"/>
              <a:t>enhancement in sub-wavelength regions by optical </a:t>
            </a:r>
            <a:r>
              <a:rPr lang="en-IN" dirty="0" err="1"/>
              <a:t>nano</a:t>
            </a:r>
            <a:r>
              <a:rPr lang="en-IN" dirty="0"/>
              <a:t>-antennas is used in fluorescence and Raman spectroscopy with capabilities of single molecule sensing. </a:t>
            </a:r>
          </a:p>
          <a:p>
            <a:endParaRPr lang="en-IN" dirty="0"/>
          </a:p>
        </p:txBody>
      </p:sp>
      <p:pic>
        <p:nvPicPr>
          <p:cNvPr id="4" name="Picture 3"/>
          <p:cNvPicPr/>
          <p:nvPr/>
        </p:nvPicPr>
        <p:blipFill>
          <a:blip r:embed="rId2"/>
          <a:stretch>
            <a:fillRect/>
          </a:stretch>
        </p:blipFill>
        <p:spPr>
          <a:xfrm>
            <a:off x="5175850" y="4652513"/>
            <a:ext cx="6936986" cy="2156603"/>
          </a:xfrm>
          <a:prstGeom prst="rect">
            <a:avLst/>
          </a:prstGeom>
        </p:spPr>
      </p:pic>
    </p:spTree>
    <p:extLst>
      <p:ext uri="{BB962C8B-B14F-4D97-AF65-F5344CB8AC3E}">
        <p14:creationId xmlns:p14="http://schemas.microsoft.com/office/powerpoint/2010/main" val="854227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Summary</a:t>
            </a:r>
            <a:endParaRPr lang="en-IN" dirty="0"/>
          </a:p>
        </p:txBody>
      </p:sp>
      <p:sp>
        <p:nvSpPr>
          <p:cNvPr id="3" name="Content Placeholder 2"/>
          <p:cNvSpPr>
            <a:spLocks noGrp="1"/>
          </p:cNvSpPr>
          <p:nvPr>
            <p:ph idx="1"/>
          </p:nvPr>
        </p:nvSpPr>
        <p:spPr/>
        <p:txBody>
          <a:bodyPr>
            <a:normAutofit/>
          </a:bodyPr>
          <a:lstStyle/>
          <a:p>
            <a:r>
              <a:rPr lang="en-IN" dirty="0" err="1"/>
              <a:t>Plasmonics</a:t>
            </a:r>
            <a:r>
              <a:rPr lang="en-IN" dirty="0"/>
              <a:t> and metamaterials being a rapidly growing field in research, there is a vast number of new fundamental phenomenon and its applications in technology that are exciting. </a:t>
            </a:r>
            <a:endParaRPr lang="en-IN" dirty="0" smtClean="0"/>
          </a:p>
          <a:p>
            <a:r>
              <a:rPr lang="en-IN" dirty="0" smtClean="0"/>
              <a:t>Starting </a:t>
            </a:r>
            <a:r>
              <a:rPr lang="en-IN" dirty="0"/>
              <a:t>from the diffraction limit discovered by Abbe and Rayleigh, </a:t>
            </a:r>
            <a:r>
              <a:rPr lang="en-IN" dirty="0" err="1"/>
              <a:t>Kirchhoffs</a:t>
            </a:r>
            <a:r>
              <a:rPr lang="en-IN" dirty="0"/>
              <a:t> theory for diffraction from a small hole in metal sheet to Bethe’s correction and finally the surprising experimental demonstration of enhancement of field by </a:t>
            </a:r>
            <a:r>
              <a:rPr lang="en-IN" dirty="0" err="1"/>
              <a:t>Ebbessen</a:t>
            </a:r>
            <a:r>
              <a:rPr lang="en-IN" dirty="0"/>
              <a:t> leading to consideration of </a:t>
            </a:r>
            <a:r>
              <a:rPr lang="en-IN" dirty="0" err="1"/>
              <a:t>plasmonics</a:t>
            </a:r>
            <a:r>
              <a:rPr lang="en-IN" dirty="0"/>
              <a:t> in the optical response of metals is discussed. </a:t>
            </a:r>
            <a:endParaRPr lang="en-IN" dirty="0" smtClean="0"/>
          </a:p>
          <a:p>
            <a:endParaRPr lang="en-IN" dirty="0"/>
          </a:p>
        </p:txBody>
      </p:sp>
    </p:spTree>
    <p:extLst>
      <p:ext uri="{BB962C8B-B14F-4D97-AF65-F5344CB8AC3E}">
        <p14:creationId xmlns:p14="http://schemas.microsoft.com/office/powerpoint/2010/main" val="42300713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Summary</a:t>
            </a:r>
            <a:endParaRPr lang="en-IN" b="1" dirty="0"/>
          </a:p>
        </p:txBody>
      </p:sp>
      <p:sp>
        <p:nvSpPr>
          <p:cNvPr id="3" name="Content Placeholder 2"/>
          <p:cNvSpPr>
            <a:spLocks noGrp="1"/>
          </p:cNvSpPr>
          <p:nvPr>
            <p:ph idx="1"/>
          </p:nvPr>
        </p:nvSpPr>
        <p:spPr/>
        <p:txBody>
          <a:bodyPr/>
          <a:lstStyle/>
          <a:p>
            <a:r>
              <a:rPr lang="en-IN" dirty="0" smtClean="0"/>
              <a:t>Mie and Ritchie’s study on scattering of light by spherical nanoparticles to realize localized surface </a:t>
            </a:r>
            <a:r>
              <a:rPr lang="en-IN" dirty="0" err="1" smtClean="0"/>
              <a:t>plasmons</a:t>
            </a:r>
            <a:r>
              <a:rPr lang="en-IN" dirty="0" smtClean="0"/>
              <a:t> are explained. </a:t>
            </a:r>
          </a:p>
          <a:p>
            <a:r>
              <a:rPr lang="en-IN" dirty="0" smtClean="0"/>
              <a:t>Birth of new class of materials called metamaterials having novel optical properties and their demonstration by several groups led to possibility of subwavelength photonic devices. </a:t>
            </a:r>
          </a:p>
          <a:p>
            <a:r>
              <a:rPr lang="en-IN" dirty="0" smtClean="0"/>
              <a:t>Some of the most important applications such as subwavelength imaging, </a:t>
            </a:r>
            <a:r>
              <a:rPr lang="en-IN" dirty="0" err="1" smtClean="0"/>
              <a:t>plasmonic</a:t>
            </a:r>
            <a:r>
              <a:rPr lang="en-IN" dirty="0" smtClean="0"/>
              <a:t> waveguides, perfect lens, Optical modulators and optical </a:t>
            </a:r>
            <a:r>
              <a:rPr lang="en-IN" dirty="0" err="1" smtClean="0"/>
              <a:t>nanoantennas</a:t>
            </a:r>
            <a:r>
              <a:rPr lang="en-IN" dirty="0" smtClean="0"/>
              <a:t> are described. </a:t>
            </a:r>
          </a:p>
          <a:p>
            <a:endParaRPr lang="en-IN" dirty="0"/>
          </a:p>
        </p:txBody>
      </p:sp>
    </p:spTree>
    <p:extLst>
      <p:ext uri="{BB962C8B-B14F-4D97-AF65-F5344CB8AC3E}">
        <p14:creationId xmlns:p14="http://schemas.microsoft.com/office/powerpoint/2010/main" val="2639281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Summary</a:t>
            </a:r>
            <a:endParaRPr lang="en-IN" b="1" dirty="0"/>
          </a:p>
        </p:txBody>
      </p:sp>
      <p:sp>
        <p:nvSpPr>
          <p:cNvPr id="3" name="Content Placeholder 2"/>
          <p:cNvSpPr>
            <a:spLocks noGrp="1"/>
          </p:cNvSpPr>
          <p:nvPr>
            <p:ph idx="1"/>
          </p:nvPr>
        </p:nvSpPr>
        <p:spPr/>
        <p:txBody>
          <a:bodyPr/>
          <a:lstStyle/>
          <a:p>
            <a:r>
              <a:rPr lang="en-IN" dirty="0" smtClean="0"/>
              <a:t>There are several difficulties involved with fabrication of such materials which are being tackled by researchers. </a:t>
            </a:r>
          </a:p>
          <a:p>
            <a:r>
              <a:rPr lang="en-IN" dirty="0" smtClean="0"/>
              <a:t>The possibility of optical devices replacing electronic devices can be realized much sooner than what we would have expected. There is still a huge amount of potential and applications to realize it are being searched for.</a:t>
            </a:r>
          </a:p>
          <a:p>
            <a:pPr marL="0" indent="0">
              <a:buNone/>
            </a:pPr>
            <a:endParaRPr lang="en-IN" dirty="0"/>
          </a:p>
        </p:txBody>
      </p:sp>
    </p:spTree>
    <p:extLst>
      <p:ext uri="{BB962C8B-B14F-4D97-AF65-F5344CB8AC3E}">
        <p14:creationId xmlns:p14="http://schemas.microsoft.com/office/powerpoint/2010/main" val="24512897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Autofit/>
          </a:bodyPr>
          <a:lstStyle/>
          <a:p>
            <a:pPr marL="0" indent="0">
              <a:buNone/>
            </a:pPr>
            <a:r>
              <a:rPr lang="en-IN" sz="2000" dirty="0"/>
              <a:t>[1] Abbe, E., </a:t>
            </a:r>
            <a:r>
              <a:rPr lang="en-IN" sz="2000" i="1" dirty="0"/>
              <a:t>Arch. </a:t>
            </a:r>
            <a:r>
              <a:rPr lang="en-IN" sz="2000" i="1" dirty="0" err="1"/>
              <a:t>Mikroskop</a:t>
            </a:r>
            <a:r>
              <a:rPr lang="en-IN" sz="2000" i="1" dirty="0"/>
              <a:t>. Anat</a:t>
            </a:r>
            <a:r>
              <a:rPr lang="en-IN" sz="2000" dirty="0"/>
              <a:t>. </a:t>
            </a:r>
            <a:r>
              <a:rPr lang="en-IN" sz="2000" b="1" dirty="0"/>
              <a:t>9</a:t>
            </a:r>
            <a:r>
              <a:rPr lang="en-IN" sz="2000" dirty="0"/>
              <a:t>, 413-420 (1873). </a:t>
            </a:r>
            <a:endParaRPr lang="en-IN" sz="2000" dirty="0" smtClean="0"/>
          </a:p>
          <a:p>
            <a:pPr marL="0" indent="0">
              <a:buNone/>
            </a:pPr>
            <a:r>
              <a:rPr lang="en-IN" sz="2000" dirty="0" smtClean="0"/>
              <a:t>[</a:t>
            </a:r>
            <a:r>
              <a:rPr lang="en-IN" sz="2000" dirty="0"/>
              <a:t>2] Rayleigh, L., Investigations in optics, with special reference to the spectroscope. </a:t>
            </a:r>
            <a:r>
              <a:rPr lang="en-IN" sz="2000" i="1" dirty="0"/>
              <a:t>Phil. Mag. </a:t>
            </a:r>
            <a:r>
              <a:rPr lang="en-IN" sz="2000" b="1" dirty="0"/>
              <a:t>8</a:t>
            </a:r>
            <a:r>
              <a:rPr lang="en-IN" sz="2000" dirty="0"/>
              <a:t>, 261-274/403-411/477-486 (1879). </a:t>
            </a:r>
            <a:endParaRPr lang="en-IN" sz="2000" dirty="0" smtClean="0"/>
          </a:p>
          <a:p>
            <a:pPr marL="0" indent="0">
              <a:buNone/>
            </a:pPr>
            <a:r>
              <a:rPr lang="en-IN" sz="2000" dirty="0" smtClean="0"/>
              <a:t>[</a:t>
            </a:r>
            <a:r>
              <a:rPr lang="en-IN" sz="2000" dirty="0"/>
              <a:t>3] </a:t>
            </a:r>
            <a:r>
              <a:rPr lang="en-IN" sz="2000" dirty="0" err="1"/>
              <a:t>Ebbesen</a:t>
            </a:r>
            <a:r>
              <a:rPr lang="en-IN" sz="2000" dirty="0"/>
              <a:t>, T.W. et al. Extraordinary optical transmission through sub-wavelength hole arrays. </a:t>
            </a:r>
            <a:r>
              <a:rPr lang="en-IN" sz="2000" i="1" dirty="0"/>
              <a:t>Nature </a:t>
            </a:r>
            <a:r>
              <a:rPr lang="en-IN" sz="2000" b="1" dirty="0"/>
              <a:t>391</a:t>
            </a:r>
            <a:r>
              <a:rPr lang="en-IN" sz="2000" dirty="0"/>
              <a:t>, 667-669 (1998). </a:t>
            </a:r>
            <a:endParaRPr lang="en-IN" sz="2000" dirty="0" smtClean="0"/>
          </a:p>
          <a:p>
            <a:pPr marL="0" indent="0">
              <a:buNone/>
            </a:pPr>
            <a:r>
              <a:rPr lang="en-IN" sz="2000" dirty="0" smtClean="0"/>
              <a:t>[</a:t>
            </a:r>
            <a:r>
              <a:rPr lang="en-IN" sz="2000" dirty="0"/>
              <a:t>4] The top ten advances in materials science. </a:t>
            </a:r>
            <a:r>
              <a:rPr lang="en-IN" sz="2000" i="1" dirty="0"/>
              <a:t>Materials Today </a:t>
            </a:r>
            <a:r>
              <a:rPr lang="en-IN" sz="2000" b="1" dirty="0"/>
              <a:t>11</a:t>
            </a:r>
            <a:r>
              <a:rPr lang="en-IN" sz="2000" i="1" dirty="0"/>
              <a:t>, </a:t>
            </a:r>
            <a:r>
              <a:rPr lang="en-IN" sz="2000" dirty="0"/>
              <a:t>40-45 (2008). </a:t>
            </a:r>
            <a:endParaRPr lang="en-IN" sz="2000" dirty="0" smtClean="0"/>
          </a:p>
          <a:p>
            <a:pPr marL="0" indent="0">
              <a:buNone/>
            </a:pPr>
            <a:r>
              <a:rPr lang="en-IN" sz="2000" dirty="0" smtClean="0"/>
              <a:t>[</a:t>
            </a:r>
            <a:r>
              <a:rPr lang="en-IN" sz="2000" dirty="0"/>
              <a:t>5] </a:t>
            </a:r>
            <a:r>
              <a:rPr lang="en-IN" sz="2000" dirty="0" err="1"/>
              <a:t>Pendry</a:t>
            </a:r>
            <a:r>
              <a:rPr lang="en-IN" sz="2000" dirty="0"/>
              <a:t>, J.B. Negative refraction makes a perfect lens. </a:t>
            </a:r>
            <a:r>
              <a:rPr lang="en-IN" sz="2000" i="1" dirty="0"/>
              <a:t>Physical review letters </a:t>
            </a:r>
            <a:r>
              <a:rPr lang="en-IN" sz="2000" b="1" dirty="0"/>
              <a:t>85</a:t>
            </a:r>
            <a:r>
              <a:rPr lang="en-IN" sz="2000" dirty="0"/>
              <a:t>, 3966-9 (2000). </a:t>
            </a:r>
            <a:endParaRPr lang="en-IN" sz="2000" dirty="0" smtClean="0"/>
          </a:p>
          <a:p>
            <a:pPr marL="0" indent="0">
              <a:buNone/>
            </a:pPr>
            <a:r>
              <a:rPr lang="en-IN" sz="2000" dirty="0"/>
              <a:t>[6] Fang, N. et al. Sub-diffraction-limited optical imaging with a silver </a:t>
            </a:r>
            <a:r>
              <a:rPr lang="en-IN" sz="2000" dirty="0" err="1"/>
              <a:t>superlens</a:t>
            </a:r>
            <a:r>
              <a:rPr lang="en-IN" sz="2000" dirty="0"/>
              <a:t>. </a:t>
            </a:r>
            <a:r>
              <a:rPr lang="en-IN" sz="2000" i="1" dirty="0"/>
              <a:t>Science </a:t>
            </a:r>
            <a:r>
              <a:rPr lang="en-IN" sz="2000" b="1" dirty="0"/>
              <a:t>308</a:t>
            </a:r>
            <a:r>
              <a:rPr lang="en-IN" sz="2000" dirty="0"/>
              <a:t>, 534-7 (2005). </a:t>
            </a:r>
          </a:p>
          <a:p>
            <a:pPr marL="0" indent="0">
              <a:buNone/>
            </a:pPr>
            <a:r>
              <a:rPr lang="en-IN" sz="2000" dirty="0"/>
              <a:t>[7] </a:t>
            </a:r>
            <a:r>
              <a:rPr lang="en-IN" sz="2000" dirty="0" err="1"/>
              <a:t>Veselago</a:t>
            </a:r>
            <a:r>
              <a:rPr lang="en-IN" sz="2000" dirty="0"/>
              <a:t>, V.G. The electrodynamics of substances with simultaneously negative values of </a:t>
            </a:r>
            <a:r>
              <a:rPr lang="el-GR" sz="2000" dirty="0"/>
              <a:t>ϵ </a:t>
            </a:r>
            <a:r>
              <a:rPr lang="en-IN" sz="2000" dirty="0"/>
              <a:t>and </a:t>
            </a:r>
            <a:r>
              <a:rPr lang="el-GR" sz="2000" dirty="0"/>
              <a:t>μ. </a:t>
            </a:r>
            <a:r>
              <a:rPr lang="en-IN" sz="2000" dirty="0" err="1"/>
              <a:t>Sov</a:t>
            </a:r>
            <a:r>
              <a:rPr lang="en-IN" sz="2000" dirty="0"/>
              <a:t>. Phys. </a:t>
            </a:r>
            <a:r>
              <a:rPr lang="en-IN" sz="2000" dirty="0" err="1"/>
              <a:t>Usp</a:t>
            </a:r>
            <a:r>
              <a:rPr lang="en-IN" sz="2000" dirty="0"/>
              <a:t>. 10, 509–514 (1968). </a:t>
            </a:r>
          </a:p>
          <a:p>
            <a:pPr marL="0" indent="0">
              <a:buNone/>
            </a:pPr>
            <a:r>
              <a:rPr lang="en-IN" sz="2000" dirty="0"/>
              <a:t>[8] Shelby, R.A. et al. Experimental Verification of a Negative Index of Refraction. </a:t>
            </a:r>
            <a:r>
              <a:rPr lang="en-IN" sz="2000" i="1" dirty="0"/>
              <a:t>Science </a:t>
            </a:r>
            <a:r>
              <a:rPr lang="en-IN" sz="2000" b="1" dirty="0"/>
              <a:t>292</a:t>
            </a:r>
            <a:r>
              <a:rPr lang="en-IN" sz="2000" dirty="0"/>
              <a:t>, 77-79 (2001). </a:t>
            </a:r>
          </a:p>
          <a:p>
            <a:pPr marL="0" indent="0">
              <a:buNone/>
            </a:pPr>
            <a:endParaRPr lang="en-IN" sz="2000" dirty="0" smtClean="0"/>
          </a:p>
        </p:txBody>
      </p:sp>
    </p:spTree>
    <p:extLst>
      <p:ext uri="{BB962C8B-B14F-4D97-AF65-F5344CB8AC3E}">
        <p14:creationId xmlns:p14="http://schemas.microsoft.com/office/powerpoint/2010/main" val="2097756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sz="8000" dirty="0" smtClean="0"/>
              <a:t>[</a:t>
            </a:r>
            <a:r>
              <a:rPr lang="en-IN" sz="8000" dirty="0"/>
              <a:t>9] Wolf, E. et al. Controlling Electromagnetic Fields. </a:t>
            </a:r>
            <a:r>
              <a:rPr lang="en-IN" sz="8000" i="1" dirty="0"/>
              <a:t>Science </a:t>
            </a:r>
            <a:r>
              <a:rPr lang="en-IN" sz="8000" b="1" dirty="0"/>
              <a:t>312</a:t>
            </a:r>
            <a:r>
              <a:rPr lang="en-IN" sz="8000" dirty="0"/>
              <a:t>, 1780-1782 (2006). </a:t>
            </a:r>
            <a:endParaRPr lang="en-IN" sz="8000" dirty="0" smtClean="0"/>
          </a:p>
          <a:p>
            <a:pPr marL="0" indent="0">
              <a:buNone/>
            </a:pPr>
            <a:r>
              <a:rPr lang="en-IN" sz="8000" dirty="0" smtClean="0"/>
              <a:t>[</a:t>
            </a:r>
            <a:r>
              <a:rPr lang="en-IN" sz="8000" dirty="0"/>
              <a:t>10] </a:t>
            </a:r>
            <a:r>
              <a:rPr lang="en-IN" sz="8000" dirty="0" err="1"/>
              <a:t>Schurig</a:t>
            </a:r>
            <a:r>
              <a:rPr lang="en-IN" sz="8000" dirty="0"/>
              <a:t>, D. et al. Metamaterial electromagnetic cloak at microwave frequencies. </a:t>
            </a:r>
            <a:r>
              <a:rPr lang="en-IN" sz="8000" i="1" dirty="0"/>
              <a:t>Science </a:t>
            </a:r>
            <a:r>
              <a:rPr lang="en-IN" sz="8000" b="1" dirty="0"/>
              <a:t>314</a:t>
            </a:r>
            <a:r>
              <a:rPr lang="en-IN" sz="8000" dirty="0"/>
              <a:t>, 977-80 (2006). </a:t>
            </a:r>
            <a:endParaRPr lang="en-IN" sz="8000" dirty="0" smtClean="0"/>
          </a:p>
          <a:p>
            <a:pPr marL="0" indent="0">
              <a:buNone/>
            </a:pPr>
            <a:r>
              <a:rPr lang="en-IN" sz="8000" dirty="0" smtClean="0"/>
              <a:t>[</a:t>
            </a:r>
            <a:r>
              <a:rPr lang="en-IN" sz="8000" dirty="0"/>
              <a:t>11] Oulton, R.F. et al. Plasmon lasers at deep subwavelength scale. </a:t>
            </a:r>
            <a:r>
              <a:rPr lang="en-IN" sz="8000" i="1" dirty="0"/>
              <a:t>Nature </a:t>
            </a:r>
            <a:r>
              <a:rPr lang="en-IN" sz="8000" b="1" dirty="0"/>
              <a:t>461</a:t>
            </a:r>
            <a:r>
              <a:rPr lang="en-IN" sz="8000" dirty="0"/>
              <a:t>, 629-32 (2009</a:t>
            </a:r>
            <a:r>
              <a:rPr lang="en-IN" sz="8000" dirty="0" smtClean="0"/>
              <a:t>).</a:t>
            </a:r>
          </a:p>
          <a:p>
            <a:pPr marL="0" indent="0">
              <a:buNone/>
            </a:pPr>
            <a:r>
              <a:rPr lang="en-IN" sz="8000" dirty="0" smtClean="0"/>
              <a:t>[</a:t>
            </a:r>
            <a:r>
              <a:rPr lang="en-IN" sz="8000" dirty="0"/>
              <a:t>12] </a:t>
            </a:r>
            <a:r>
              <a:rPr lang="en-IN" sz="8000" dirty="0" err="1"/>
              <a:t>Noginov</a:t>
            </a:r>
            <a:r>
              <a:rPr lang="en-IN" sz="8000" dirty="0"/>
              <a:t>, M. a et al. Demonstration of a </a:t>
            </a:r>
            <a:r>
              <a:rPr lang="en-IN" sz="8000" dirty="0" err="1"/>
              <a:t>spaser</a:t>
            </a:r>
            <a:r>
              <a:rPr lang="en-IN" sz="8000" dirty="0"/>
              <a:t>-based </a:t>
            </a:r>
            <a:r>
              <a:rPr lang="en-IN" sz="8000" dirty="0" err="1"/>
              <a:t>nanolaser</a:t>
            </a:r>
            <a:r>
              <a:rPr lang="en-IN" sz="8000" dirty="0"/>
              <a:t>. </a:t>
            </a:r>
            <a:r>
              <a:rPr lang="en-IN" sz="8000" i="1" dirty="0"/>
              <a:t>Nature </a:t>
            </a:r>
            <a:r>
              <a:rPr lang="en-IN" sz="8000" b="1" dirty="0"/>
              <a:t>460</a:t>
            </a:r>
            <a:r>
              <a:rPr lang="en-IN" sz="8000" dirty="0"/>
              <a:t>, 1110-2 (2009</a:t>
            </a:r>
            <a:r>
              <a:rPr lang="en-IN" sz="8000" dirty="0" smtClean="0"/>
              <a:t>).</a:t>
            </a:r>
          </a:p>
          <a:p>
            <a:pPr marL="0" indent="0">
              <a:buNone/>
            </a:pPr>
            <a:r>
              <a:rPr lang="en-IN" sz="8000" dirty="0" smtClean="0"/>
              <a:t> </a:t>
            </a:r>
            <a:r>
              <a:rPr lang="en-IN" sz="8000" dirty="0"/>
              <a:t>[13] Ma, R.-M. et al. Room-temperature sub-diffraction-limited </a:t>
            </a:r>
            <a:r>
              <a:rPr lang="en-IN" sz="8000" dirty="0" err="1"/>
              <a:t>plasmon</a:t>
            </a:r>
            <a:r>
              <a:rPr lang="en-IN" sz="8000" dirty="0"/>
              <a:t> laser by total internal reflection. </a:t>
            </a:r>
            <a:r>
              <a:rPr lang="en-IN" sz="8000" i="1" dirty="0"/>
              <a:t>Nature Materials </a:t>
            </a:r>
            <a:r>
              <a:rPr lang="en-IN" sz="8000" b="1" dirty="0"/>
              <a:t>10</a:t>
            </a:r>
            <a:r>
              <a:rPr lang="en-IN" sz="8000" dirty="0"/>
              <a:t>, 2-5 (2010). </a:t>
            </a:r>
            <a:endParaRPr lang="en-IN" sz="8000" dirty="0" smtClean="0"/>
          </a:p>
          <a:p>
            <a:pPr marL="0" indent="0">
              <a:buNone/>
            </a:pPr>
            <a:r>
              <a:rPr lang="en-IN" sz="8000" dirty="0" smtClean="0"/>
              <a:t>[</a:t>
            </a:r>
            <a:r>
              <a:rPr lang="en-IN" sz="8000" dirty="0"/>
              <a:t>14] Knight, M.W. et al. </a:t>
            </a:r>
            <a:r>
              <a:rPr lang="en-IN" sz="8000" dirty="0" err="1"/>
              <a:t>Photodetection</a:t>
            </a:r>
            <a:r>
              <a:rPr lang="en-IN" sz="8000" dirty="0"/>
              <a:t> with active optical antennas. </a:t>
            </a:r>
            <a:r>
              <a:rPr lang="en-IN" sz="8000" i="1" dirty="0"/>
              <a:t>Science </a:t>
            </a:r>
            <a:r>
              <a:rPr lang="en-IN" sz="8000" b="1" dirty="0"/>
              <a:t>332</a:t>
            </a:r>
            <a:r>
              <a:rPr lang="en-IN" sz="8000" dirty="0"/>
              <a:t>, 702-4 (2011). </a:t>
            </a:r>
            <a:endParaRPr lang="en-IN" sz="8000" dirty="0" smtClean="0"/>
          </a:p>
          <a:p>
            <a:pPr marL="0" indent="0">
              <a:buNone/>
            </a:pPr>
            <a:r>
              <a:rPr lang="en-IN" sz="8000" dirty="0" smtClean="0"/>
              <a:t>[</a:t>
            </a:r>
            <a:r>
              <a:rPr lang="en-IN" sz="8000" dirty="0"/>
              <a:t>15] Chen H.T. et al. Active terahertz metamaterial devices. </a:t>
            </a:r>
            <a:r>
              <a:rPr lang="en-IN" sz="8000" i="1" dirty="0"/>
              <a:t>Nature </a:t>
            </a:r>
            <a:r>
              <a:rPr lang="en-IN" sz="8000" b="1" dirty="0"/>
              <a:t>444</a:t>
            </a:r>
            <a:r>
              <a:rPr lang="en-IN" sz="8000" dirty="0"/>
              <a:t>, 597–600 (2006</a:t>
            </a:r>
            <a:r>
              <a:rPr lang="en-IN" sz="8000" dirty="0" smtClean="0"/>
              <a:t>). </a:t>
            </a:r>
          </a:p>
          <a:p>
            <a:pPr marL="0" indent="0">
              <a:buNone/>
            </a:pPr>
            <a:r>
              <a:rPr lang="en-IN" sz="8000" dirty="0" smtClean="0"/>
              <a:t>[</a:t>
            </a:r>
            <a:r>
              <a:rPr lang="en-IN" sz="8000" dirty="0"/>
              <a:t>16] Tang, L. et al. Nanometre-scale germanium photodetector enhanced by a near-infrared dipole antenna. </a:t>
            </a:r>
            <a:r>
              <a:rPr lang="en-IN" sz="8000" i="1" dirty="0"/>
              <a:t>Nature Photonics </a:t>
            </a:r>
            <a:r>
              <a:rPr lang="en-IN" sz="8000" b="1" dirty="0"/>
              <a:t>2</a:t>
            </a:r>
            <a:r>
              <a:rPr lang="en-IN" sz="8000" dirty="0"/>
              <a:t>, 226-229 (2008). </a:t>
            </a:r>
            <a:endParaRPr lang="en-IN" sz="8000" dirty="0" smtClean="0"/>
          </a:p>
          <a:p>
            <a:pPr marL="0" indent="0">
              <a:buNone/>
            </a:pPr>
            <a:r>
              <a:rPr lang="en-IN" sz="8000" dirty="0" smtClean="0"/>
              <a:t>[</a:t>
            </a:r>
            <a:r>
              <a:rPr lang="en-IN" sz="8000" dirty="0"/>
              <a:t>17] Jackson, J. </a:t>
            </a:r>
            <a:r>
              <a:rPr lang="en-IN" sz="8000" i="1" dirty="0"/>
              <a:t>Classical Electrodynamics. </a:t>
            </a:r>
            <a:r>
              <a:rPr lang="en-IN" sz="8000" dirty="0"/>
              <a:t>Chapter 10.9, 3rd Edition, Wiley (1998). </a:t>
            </a:r>
            <a:endParaRPr lang="en-IN" sz="8000" dirty="0" smtClean="0"/>
          </a:p>
          <a:p>
            <a:pPr marL="0" indent="0">
              <a:buNone/>
            </a:pPr>
            <a:r>
              <a:rPr lang="en-IN" sz="8000" dirty="0"/>
              <a:t>[18] D. R. Smith </a:t>
            </a:r>
            <a:r>
              <a:rPr lang="en-IN" sz="8000" i="1" dirty="0"/>
              <a:t>et al</a:t>
            </a:r>
            <a:r>
              <a:rPr lang="en-IN" sz="8000" dirty="0"/>
              <a:t>., </a:t>
            </a:r>
            <a:r>
              <a:rPr lang="en-IN" sz="8000" i="1" dirty="0"/>
              <a:t>Phys. Rev. Lett. </a:t>
            </a:r>
            <a:r>
              <a:rPr lang="en-IN" sz="8000" dirty="0"/>
              <a:t>84, 4184 (2000). </a:t>
            </a:r>
          </a:p>
          <a:p>
            <a:pPr marL="0" indent="0">
              <a:buNone/>
            </a:pPr>
            <a:r>
              <a:rPr lang="en-IN" sz="8000" dirty="0"/>
              <a:t>[19] A. A. Houck, J. B. Brock, I. L. Chuang, Phys. Rev. Lett. 90,137401 (2003). </a:t>
            </a:r>
            <a:endParaRPr lang="en-IN" sz="8000" dirty="0" smtClean="0"/>
          </a:p>
          <a:p>
            <a:pPr marL="0" indent="0">
              <a:buNone/>
            </a:pPr>
            <a:r>
              <a:rPr lang="en-IN" sz="8000" dirty="0"/>
              <a:t>[20] Henri J. </a:t>
            </a:r>
            <a:r>
              <a:rPr lang="en-IN" sz="8000" dirty="0" err="1"/>
              <a:t>Lezec</a:t>
            </a:r>
            <a:r>
              <a:rPr lang="en-IN" sz="8000" dirty="0"/>
              <a:t>, </a:t>
            </a:r>
            <a:r>
              <a:rPr lang="en-IN" sz="8000" i="1" dirty="0"/>
              <a:t>et </a:t>
            </a:r>
            <a:r>
              <a:rPr lang="en-IN" sz="8000" i="1" dirty="0" err="1"/>
              <a:t>al.Science</a:t>
            </a:r>
            <a:r>
              <a:rPr lang="en-IN" sz="8000" i="1" dirty="0"/>
              <a:t> </a:t>
            </a:r>
            <a:r>
              <a:rPr lang="en-IN" sz="8000" dirty="0"/>
              <a:t>316, 430 (2007);Journal of Applied Physics 98, 011101 (2005). </a:t>
            </a:r>
          </a:p>
          <a:p>
            <a:pPr marL="0" indent="0">
              <a:buNone/>
            </a:pPr>
            <a:r>
              <a:rPr lang="nb-NO" sz="8000" dirty="0"/>
              <a:t>[21] C. G. Parazzoli </a:t>
            </a:r>
            <a:r>
              <a:rPr lang="nb-NO" sz="8000" i="1" dirty="0"/>
              <a:t>et al</a:t>
            </a:r>
            <a:r>
              <a:rPr lang="nb-NO" sz="8000" dirty="0"/>
              <a:t>., </a:t>
            </a:r>
            <a:r>
              <a:rPr lang="nb-NO" sz="8000" i="1" dirty="0"/>
              <a:t>Phys. Rev. Lett. </a:t>
            </a:r>
            <a:r>
              <a:rPr lang="nb-NO" sz="8000" dirty="0"/>
              <a:t>90, 107401 (2003). </a:t>
            </a:r>
            <a:endParaRPr lang="en-IN" sz="8000" dirty="0"/>
          </a:p>
          <a:p>
            <a:pPr marL="0" indent="0">
              <a:buNone/>
            </a:pPr>
            <a:endParaRPr lang="en-IN" sz="4200" dirty="0"/>
          </a:p>
          <a:p>
            <a:endParaRPr lang="en-IN" dirty="0"/>
          </a:p>
        </p:txBody>
      </p:sp>
    </p:spTree>
    <p:extLst>
      <p:ext uri="{BB962C8B-B14F-4D97-AF65-F5344CB8AC3E}">
        <p14:creationId xmlns:p14="http://schemas.microsoft.com/office/powerpoint/2010/main" val="1124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Plasmonics</a:t>
            </a:r>
            <a:r>
              <a:rPr lang="en-IN" b="1" dirty="0" smtClean="0"/>
              <a:t>: Origin</a:t>
            </a:r>
            <a:endParaRPr lang="en-IN" b="1" dirty="0"/>
          </a:p>
        </p:txBody>
      </p:sp>
      <p:sp>
        <p:nvSpPr>
          <p:cNvPr id="3" name="Content Placeholder 2"/>
          <p:cNvSpPr>
            <a:spLocks noGrp="1"/>
          </p:cNvSpPr>
          <p:nvPr>
            <p:ph idx="1"/>
          </p:nvPr>
        </p:nvSpPr>
        <p:spPr/>
        <p:txBody>
          <a:bodyPr/>
          <a:lstStyle/>
          <a:p>
            <a:r>
              <a:rPr lang="en-IN" dirty="0"/>
              <a:t>Limitation of optical imaging </a:t>
            </a:r>
            <a:r>
              <a:rPr lang="en-IN" dirty="0" smtClean="0"/>
              <a:t>discovered </a:t>
            </a:r>
            <a:r>
              <a:rPr lang="en-IN" dirty="0"/>
              <a:t>by Abbe [1] and Rayleigh [2] </a:t>
            </a:r>
            <a:r>
              <a:rPr lang="en-IN" dirty="0" smtClean="0"/>
              <a:t>due </a:t>
            </a:r>
            <a:r>
              <a:rPr lang="en-IN" dirty="0"/>
              <a:t>to the diffraction </a:t>
            </a:r>
            <a:r>
              <a:rPr lang="en-IN" dirty="0" smtClean="0"/>
              <a:t>limit</a:t>
            </a:r>
          </a:p>
          <a:p>
            <a:r>
              <a:rPr lang="en-IN" dirty="0" err="1"/>
              <a:t>Ebbesen’s</a:t>
            </a:r>
            <a:r>
              <a:rPr lang="en-IN" dirty="0"/>
              <a:t> [3] discovery of extraordinary </a:t>
            </a:r>
            <a:r>
              <a:rPr lang="en-IN" dirty="0" smtClean="0"/>
              <a:t>transmission</a:t>
            </a:r>
          </a:p>
          <a:p>
            <a:r>
              <a:rPr lang="en-IN" dirty="0" smtClean="0"/>
              <a:t>Study </a:t>
            </a:r>
            <a:r>
              <a:rPr lang="en-IN" dirty="0"/>
              <a:t>of electromagnetic properties of metal-dielectric interface by Mie and Ritchie revealed that these interfaces can sustain coherent electron oscillations called surface </a:t>
            </a:r>
            <a:r>
              <a:rPr lang="en-IN" dirty="0" err="1"/>
              <a:t>plasmon</a:t>
            </a:r>
            <a:r>
              <a:rPr lang="en-IN" dirty="0"/>
              <a:t> </a:t>
            </a:r>
            <a:r>
              <a:rPr lang="en-IN" dirty="0" err="1"/>
              <a:t>polaritons</a:t>
            </a:r>
            <a:r>
              <a:rPr lang="en-IN" dirty="0"/>
              <a:t> (SPPs) leading to EM fields confined to the metallic surface</a:t>
            </a:r>
          </a:p>
        </p:txBody>
      </p:sp>
    </p:spTree>
    <p:extLst>
      <p:ext uri="{BB962C8B-B14F-4D97-AF65-F5344CB8AC3E}">
        <p14:creationId xmlns:p14="http://schemas.microsoft.com/office/powerpoint/2010/main" val="95569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fr-FR" sz="8000" dirty="0" smtClean="0"/>
              <a:t>[</a:t>
            </a:r>
            <a:r>
              <a:rPr lang="fr-FR" sz="8000" dirty="0"/>
              <a:t>22] M. </a:t>
            </a:r>
            <a:r>
              <a:rPr lang="fr-FR" sz="8000" dirty="0" err="1"/>
              <a:t>Bayindir</a:t>
            </a:r>
            <a:r>
              <a:rPr lang="fr-FR" sz="8000" dirty="0"/>
              <a:t> </a:t>
            </a:r>
            <a:r>
              <a:rPr lang="fr-FR" sz="8000" i="1" dirty="0"/>
              <a:t>et al</a:t>
            </a:r>
            <a:r>
              <a:rPr lang="fr-FR" sz="8000" dirty="0"/>
              <a:t>., </a:t>
            </a:r>
            <a:r>
              <a:rPr lang="fr-FR" sz="8000" i="1" dirty="0" err="1"/>
              <a:t>Appl</a:t>
            </a:r>
            <a:r>
              <a:rPr lang="fr-FR" sz="8000" i="1" dirty="0"/>
              <a:t>. Phys. </a:t>
            </a:r>
            <a:r>
              <a:rPr lang="fr-FR" sz="8000" i="1" dirty="0" err="1"/>
              <a:t>Lett</a:t>
            </a:r>
            <a:r>
              <a:rPr lang="fr-FR" sz="8000" dirty="0"/>
              <a:t>. 81, 120 (2002). </a:t>
            </a:r>
          </a:p>
          <a:p>
            <a:pPr marL="0" indent="0">
              <a:buNone/>
            </a:pPr>
            <a:r>
              <a:rPr lang="nb-NO" sz="8000" dirty="0"/>
              <a:t>[23] R. B. Greegor </a:t>
            </a:r>
            <a:r>
              <a:rPr lang="nb-NO" sz="8000" i="1" dirty="0"/>
              <a:t>et al</a:t>
            </a:r>
            <a:r>
              <a:rPr lang="nb-NO" sz="8000" dirty="0"/>
              <a:t>., </a:t>
            </a:r>
            <a:r>
              <a:rPr lang="nb-NO" sz="8000" i="1" dirty="0"/>
              <a:t>Appl. Phys. Lett</a:t>
            </a:r>
            <a:r>
              <a:rPr lang="nb-NO" sz="8000" dirty="0"/>
              <a:t>. 82, 2356 (2003). </a:t>
            </a:r>
            <a:endParaRPr lang="nb-NO" sz="8000" dirty="0" smtClean="0"/>
          </a:p>
          <a:p>
            <a:pPr marL="0" indent="0">
              <a:buNone/>
            </a:pPr>
            <a:r>
              <a:rPr lang="nb-NO" sz="8000" dirty="0" smtClean="0"/>
              <a:t>[</a:t>
            </a:r>
            <a:r>
              <a:rPr lang="nb-NO" sz="8000" dirty="0"/>
              <a:t>24] S. Zhang </a:t>
            </a:r>
            <a:r>
              <a:rPr lang="nb-NO" sz="8000" i="1" dirty="0"/>
              <a:t>et al</a:t>
            </a:r>
            <a:r>
              <a:rPr lang="nb-NO" sz="8000" dirty="0"/>
              <a:t>., </a:t>
            </a:r>
            <a:r>
              <a:rPr lang="nb-NO" sz="8000" i="1" dirty="0"/>
              <a:t>Phys. Rev. Lett. </a:t>
            </a:r>
            <a:r>
              <a:rPr lang="nb-NO" sz="8000" dirty="0"/>
              <a:t>95, 137404 (2005). </a:t>
            </a:r>
            <a:endParaRPr lang="nb-NO" sz="8000" dirty="0" smtClean="0"/>
          </a:p>
          <a:p>
            <a:pPr marL="0" indent="0">
              <a:buNone/>
            </a:pPr>
            <a:r>
              <a:rPr lang="nb-NO" sz="8000" dirty="0" smtClean="0"/>
              <a:t>[</a:t>
            </a:r>
            <a:r>
              <a:rPr lang="nb-NO" sz="8000" dirty="0"/>
              <a:t>25] G. Dolling </a:t>
            </a:r>
            <a:r>
              <a:rPr lang="nb-NO" sz="8000" i="1" dirty="0"/>
              <a:t>et al</a:t>
            </a:r>
            <a:r>
              <a:rPr lang="nb-NO" sz="8000" dirty="0"/>
              <a:t>., </a:t>
            </a:r>
            <a:r>
              <a:rPr lang="nb-NO" sz="8000" i="1" dirty="0"/>
              <a:t>Opt. Lett. </a:t>
            </a:r>
            <a:r>
              <a:rPr lang="nb-NO" sz="8000" dirty="0"/>
              <a:t>30, 3198 (2005). </a:t>
            </a:r>
          </a:p>
          <a:p>
            <a:pPr marL="0" indent="0">
              <a:buNone/>
            </a:pPr>
            <a:r>
              <a:rPr lang="en-IN" sz="8000" dirty="0"/>
              <a:t>[26]V. M. </a:t>
            </a:r>
            <a:r>
              <a:rPr lang="en-IN" sz="8000" dirty="0" err="1"/>
              <a:t>Shalaev</a:t>
            </a:r>
            <a:r>
              <a:rPr lang="en-IN" sz="8000" dirty="0"/>
              <a:t> </a:t>
            </a:r>
            <a:r>
              <a:rPr lang="en-IN" sz="8000" i="1" dirty="0"/>
              <a:t>et al</a:t>
            </a:r>
            <a:r>
              <a:rPr lang="en-IN" sz="8000" dirty="0"/>
              <a:t>., </a:t>
            </a:r>
            <a:r>
              <a:rPr lang="en-IN" sz="8000" i="1" dirty="0"/>
              <a:t>Opt. Lett. </a:t>
            </a:r>
            <a:r>
              <a:rPr lang="en-IN" sz="8000" dirty="0"/>
              <a:t>30, 3356 (2005). </a:t>
            </a:r>
            <a:endParaRPr lang="en-IN" sz="8000" dirty="0" smtClean="0"/>
          </a:p>
          <a:p>
            <a:pPr marL="0" indent="0">
              <a:buNone/>
            </a:pPr>
            <a:r>
              <a:rPr lang="en-IN" sz="8000" dirty="0" smtClean="0"/>
              <a:t>[</a:t>
            </a:r>
            <a:r>
              <a:rPr lang="en-IN" sz="8000" dirty="0"/>
              <a:t>27] Kim, E. et al. Modulation of negative index metamaterials in the near-IR range. </a:t>
            </a:r>
            <a:r>
              <a:rPr lang="en-IN" sz="8000" i="1" dirty="0"/>
              <a:t>Applied Physics Letters </a:t>
            </a:r>
            <a:r>
              <a:rPr lang="en-IN" sz="8000" b="1" dirty="0"/>
              <a:t>91</a:t>
            </a:r>
            <a:r>
              <a:rPr lang="en-IN" sz="8000" dirty="0"/>
              <a:t>, 173105 (2007). </a:t>
            </a:r>
            <a:endParaRPr lang="en-IN" sz="8000" dirty="0" smtClean="0"/>
          </a:p>
          <a:p>
            <a:pPr marL="0" indent="0">
              <a:buNone/>
            </a:pPr>
            <a:r>
              <a:rPr lang="en-IN" sz="8000" dirty="0" smtClean="0"/>
              <a:t>[</a:t>
            </a:r>
            <a:r>
              <a:rPr lang="en-IN" sz="8000" dirty="0"/>
              <a:t>28] Dolling, G. et al. Negative-index metamaterial at 780 nm wavelength. </a:t>
            </a:r>
            <a:r>
              <a:rPr lang="en-IN" sz="8000" i="1" dirty="0"/>
              <a:t>Optics Letters </a:t>
            </a:r>
            <a:r>
              <a:rPr lang="en-IN" sz="8000" b="1" dirty="0"/>
              <a:t>32</a:t>
            </a:r>
            <a:r>
              <a:rPr lang="en-IN" sz="8000" dirty="0"/>
              <a:t>, 2006-2008 (2007). </a:t>
            </a:r>
            <a:endParaRPr lang="en-IN" sz="8000" dirty="0" smtClean="0"/>
          </a:p>
          <a:p>
            <a:pPr marL="0" indent="0">
              <a:buNone/>
            </a:pPr>
            <a:r>
              <a:rPr lang="en-IN" sz="8000" dirty="0" smtClean="0"/>
              <a:t>[</a:t>
            </a:r>
            <a:r>
              <a:rPr lang="en-IN" sz="8000" dirty="0"/>
              <a:t>29] </a:t>
            </a:r>
            <a:r>
              <a:rPr lang="en-IN" sz="8000" dirty="0" err="1"/>
              <a:t>Guven</a:t>
            </a:r>
            <a:r>
              <a:rPr lang="en-IN" sz="8000" dirty="0"/>
              <a:t>, K. et al. Experimental observation of left-handed transmission in a bilayer metamaterial under normal-to-plane propagation. </a:t>
            </a:r>
            <a:r>
              <a:rPr lang="en-IN" sz="8000" i="1" dirty="0"/>
              <a:t>Optics express </a:t>
            </a:r>
            <a:r>
              <a:rPr lang="en-IN" sz="8000" b="1" dirty="0"/>
              <a:t>14</a:t>
            </a:r>
            <a:r>
              <a:rPr lang="en-IN" sz="8000" dirty="0"/>
              <a:t>, 8685-93 (2006). </a:t>
            </a:r>
            <a:endParaRPr lang="en-IN" sz="8000" dirty="0" smtClean="0"/>
          </a:p>
          <a:p>
            <a:pPr marL="0" indent="0">
              <a:buNone/>
            </a:pPr>
            <a:r>
              <a:rPr lang="en-IN" sz="8000" dirty="0"/>
              <a:t>[30] B. </a:t>
            </a:r>
            <a:r>
              <a:rPr lang="en-IN" sz="8000" dirty="0" err="1"/>
              <a:t>Baumeier</a:t>
            </a:r>
            <a:r>
              <a:rPr lang="en-IN" sz="8000" dirty="0"/>
              <a:t>, T. A. </a:t>
            </a:r>
            <a:r>
              <a:rPr lang="en-IN" sz="8000" dirty="0" err="1"/>
              <a:t>Leskova</a:t>
            </a:r>
            <a:r>
              <a:rPr lang="en-IN" sz="8000" dirty="0"/>
              <a:t>, and A. A. </a:t>
            </a:r>
            <a:r>
              <a:rPr lang="en-IN" sz="8000" dirty="0" err="1"/>
              <a:t>Maradudin</a:t>
            </a:r>
            <a:r>
              <a:rPr lang="en-IN" sz="8000" dirty="0"/>
              <a:t>, “Cloaking from surface </a:t>
            </a:r>
            <a:r>
              <a:rPr lang="en-IN" sz="8000" dirty="0" err="1"/>
              <a:t>plasmon</a:t>
            </a:r>
            <a:r>
              <a:rPr lang="en-IN" sz="8000" dirty="0"/>
              <a:t> </a:t>
            </a:r>
            <a:r>
              <a:rPr lang="en-IN" sz="8000" dirty="0" err="1"/>
              <a:t>polaritons</a:t>
            </a:r>
            <a:r>
              <a:rPr lang="en-IN" sz="8000" dirty="0"/>
              <a:t> by a circular array of point scatters,” Phys. Rev. Lett. </a:t>
            </a:r>
            <a:r>
              <a:rPr lang="en-IN" sz="8000" b="1" dirty="0"/>
              <a:t>103</a:t>
            </a:r>
            <a:r>
              <a:rPr lang="en-IN" sz="8000" dirty="0"/>
              <a:t>, 246803 (2009). </a:t>
            </a:r>
          </a:p>
          <a:p>
            <a:pPr marL="0" indent="0">
              <a:buNone/>
            </a:pPr>
            <a:r>
              <a:rPr lang="en-IN" sz="8000" dirty="0"/>
              <a:t>[31] T. H. </a:t>
            </a:r>
            <a:r>
              <a:rPr lang="en-IN" sz="8000" dirty="0" err="1"/>
              <a:t>Taminiau</a:t>
            </a:r>
            <a:r>
              <a:rPr lang="en-IN" sz="8000" dirty="0"/>
              <a:t>, F. D. Stefani, F. B. </a:t>
            </a:r>
            <a:r>
              <a:rPr lang="en-IN" sz="8000" dirty="0" err="1"/>
              <a:t>Segerink</a:t>
            </a:r>
            <a:r>
              <a:rPr lang="en-IN" sz="8000" dirty="0"/>
              <a:t>, and N. F. van </a:t>
            </a:r>
            <a:r>
              <a:rPr lang="en-IN" sz="8000" dirty="0" err="1"/>
              <a:t>Hulst</a:t>
            </a:r>
            <a:r>
              <a:rPr lang="en-IN" sz="8000" dirty="0"/>
              <a:t>, “Optical antennas direct single-molecule emission,” Nature Photon. </a:t>
            </a:r>
            <a:r>
              <a:rPr lang="en-IN" sz="8000" b="1" dirty="0"/>
              <a:t>2</a:t>
            </a:r>
            <a:r>
              <a:rPr lang="en-IN" sz="8000" dirty="0"/>
              <a:t>, 234 (2008). </a:t>
            </a:r>
            <a:endParaRPr lang="en-IN" sz="8000" dirty="0" smtClean="0"/>
          </a:p>
          <a:p>
            <a:pPr marL="0" indent="0">
              <a:buNone/>
            </a:pPr>
            <a:endParaRPr lang="en-IN" dirty="0"/>
          </a:p>
        </p:txBody>
      </p:sp>
    </p:spTree>
    <p:extLst>
      <p:ext uri="{BB962C8B-B14F-4D97-AF65-F5344CB8AC3E}">
        <p14:creationId xmlns:p14="http://schemas.microsoft.com/office/powerpoint/2010/main" val="2000269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Autofit/>
          </a:bodyPr>
          <a:lstStyle/>
          <a:p>
            <a:pPr marL="0" indent="0">
              <a:buNone/>
            </a:pPr>
            <a:r>
              <a:rPr lang="en-IN" sz="2000" dirty="0" smtClean="0"/>
              <a:t>[</a:t>
            </a:r>
            <a:r>
              <a:rPr lang="en-IN" sz="2000" dirty="0"/>
              <a:t>32] S. Kuhn, U. </a:t>
            </a:r>
            <a:r>
              <a:rPr lang="en-IN" sz="2000" dirty="0" err="1"/>
              <a:t>Hakanson</a:t>
            </a:r>
            <a:r>
              <a:rPr lang="en-IN" sz="2000" dirty="0"/>
              <a:t>, L. </a:t>
            </a:r>
            <a:r>
              <a:rPr lang="en-IN" sz="2000" dirty="0" err="1"/>
              <a:t>Rogobete</a:t>
            </a:r>
            <a:r>
              <a:rPr lang="en-IN" sz="2000" dirty="0"/>
              <a:t>, and V. </a:t>
            </a:r>
            <a:r>
              <a:rPr lang="en-IN" sz="2000" dirty="0" err="1"/>
              <a:t>Sandoghdar</a:t>
            </a:r>
            <a:r>
              <a:rPr lang="en-IN" sz="2000" dirty="0"/>
              <a:t>, “Enhancement of </a:t>
            </a:r>
            <a:r>
              <a:rPr lang="en-IN" sz="2000" dirty="0" err="1"/>
              <a:t>singlemolecule</a:t>
            </a:r>
            <a:r>
              <a:rPr lang="en-IN" sz="2000" dirty="0"/>
              <a:t> fluorescence using a gold nanoparticles as an optical </a:t>
            </a:r>
            <a:r>
              <a:rPr lang="en-IN" sz="2000" dirty="0" err="1"/>
              <a:t>nanoantenna</a:t>
            </a:r>
            <a:r>
              <a:rPr lang="en-IN" sz="2000" dirty="0"/>
              <a:t>,” Phys. Rev. Lett. </a:t>
            </a:r>
            <a:r>
              <a:rPr lang="en-IN" sz="2000" b="1" dirty="0"/>
              <a:t>97</a:t>
            </a:r>
            <a:r>
              <a:rPr lang="en-IN" sz="2000" dirty="0"/>
              <a:t>, 017402 (2006). </a:t>
            </a:r>
            <a:endParaRPr lang="en-IN" sz="2000" dirty="0" smtClean="0"/>
          </a:p>
          <a:p>
            <a:pPr marL="0" indent="0">
              <a:buNone/>
            </a:pPr>
            <a:r>
              <a:rPr lang="en-IN" sz="2000" dirty="0" smtClean="0"/>
              <a:t>[</a:t>
            </a:r>
            <a:r>
              <a:rPr lang="en-IN" sz="2000" dirty="0"/>
              <a:t>33] A. </a:t>
            </a:r>
            <a:r>
              <a:rPr lang="en-IN" sz="2000" dirty="0" err="1"/>
              <a:t>Kinkhabwala</a:t>
            </a:r>
            <a:r>
              <a:rPr lang="en-IN" sz="2000" dirty="0"/>
              <a:t>, Z. Yu, S. Fan, Y. </a:t>
            </a:r>
            <a:r>
              <a:rPr lang="en-IN" sz="2000" dirty="0" err="1"/>
              <a:t>Avlasevich</a:t>
            </a:r>
            <a:r>
              <a:rPr lang="en-IN" sz="2000" dirty="0"/>
              <a:t>, K. Mullen, and W. E. Moerner, “Large single-molecule fluorescence enhancements produced by a bowtie </a:t>
            </a:r>
            <a:r>
              <a:rPr lang="en-IN" sz="2000" dirty="0" err="1"/>
              <a:t>nanoantenna</a:t>
            </a:r>
            <a:r>
              <a:rPr lang="en-IN" sz="2000" dirty="0"/>
              <a:t>,” Nature Photon. </a:t>
            </a:r>
            <a:r>
              <a:rPr lang="en-IN" sz="2000" b="1" dirty="0"/>
              <a:t>3</a:t>
            </a:r>
            <a:r>
              <a:rPr lang="en-IN" sz="2000" dirty="0"/>
              <a:t>, 654 (2009). </a:t>
            </a:r>
            <a:endParaRPr lang="en-IN" sz="2000" dirty="0" smtClean="0"/>
          </a:p>
          <a:p>
            <a:pPr marL="0" indent="0">
              <a:buNone/>
            </a:pPr>
            <a:r>
              <a:rPr lang="en-IN" sz="2000" dirty="0" smtClean="0"/>
              <a:t>[</a:t>
            </a:r>
            <a:r>
              <a:rPr lang="en-IN" sz="2000" dirty="0"/>
              <a:t>34] N. A. </a:t>
            </a:r>
            <a:r>
              <a:rPr lang="en-IN" sz="2000" dirty="0" err="1"/>
              <a:t>Hatab</a:t>
            </a:r>
            <a:r>
              <a:rPr lang="en-IN" sz="2000" dirty="0"/>
              <a:t>, C.-H. Hsueh, A. L. Gaddis, S. T. </a:t>
            </a:r>
            <a:r>
              <a:rPr lang="en-IN" sz="2000" dirty="0" err="1"/>
              <a:t>Retterer</a:t>
            </a:r>
            <a:r>
              <a:rPr lang="en-IN" sz="2000" dirty="0"/>
              <a:t>, J.-H. Li, G. </a:t>
            </a:r>
            <a:r>
              <a:rPr lang="en-IN" sz="2000" dirty="0" err="1"/>
              <a:t>Eres</a:t>
            </a:r>
            <a:r>
              <a:rPr lang="en-IN" sz="2000" dirty="0"/>
              <a:t>, Z. Zhang, and B. </a:t>
            </a:r>
            <a:r>
              <a:rPr lang="en-IN" sz="2000" dirty="0" err="1"/>
              <a:t>Gu</a:t>
            </a:r>
            <a:r>
              <a:rPr lang="en-IN" sz="2000" dirty="0"/>
              <a:t>, “Free-standing optical gold bowtie </a:t>
            </a:r>
            <a:r>
              <a:rPr lang="en-IN" sz="2000" dirty="0" err="1"/>
              <a:t>nanoantenna</a:t>
            </a:r>
            <a:r>
              <a:rPr lang="en-IN" sz="2000" dirty="0"/>
              <a:t> with variable gap size for enhanced Raman spectroscopy,” Nano Lett. </a:t>
            </a:r>
            <a:r>
              <a:rPr lang="en-IN" sz="2000" b="1" dirty="0"/>
              <a:t>10 </a:t>
            </a:r>
            <a:r>
              <a:rPr lang="en-IN" sz="2000" dirty="0"/>
              <a:t>(12), 4952 (2010). </a:t>
            </a:r>
            <a:endParaRPr lang="en-IN" sz="2000" dirty="0" smtClean="0"/>
          </a:p>
          <a:p>
            <a:pPr marL="0" indent="0">
              <a:buNone/>
            </a:pPr>
            <a:r>
              <a:rPr lang="en-IN" sz="2000" dirty="0" smtClean="0"/>
              <a:t>[</a:t>
            </a:r>
            <a:r>
              <a:rPr lang="en-IN" sz="2000" dirty="0"/>
              <a:t>35] S. Kim, J. </a:t>
            </a:r>
            <a:r>
              <a:rPr lang="en-IN" sz="2000" dirty="0" err="1"/>
              <a:t>Jin</a:t>
            </a:r>
            <a:r>
              <a:rPr lang="en-IN" sz="2000" dirty="0"/>
              <a:t>, Y.-J. Kim, I.-Y. Park, Y. Kim, and S.-W. Kim, “High-harmonic generation by resonant </a:t>
            </a:r>
            <a:r>
              <a:rPr lang="en-IN" sz="2000" dirty="0" err="1"/>
              <a:t>plasmon</a:t>
            </a:r>
            <a:r>
              <a:rPr lang="en-IN" sz="2000" dirty="0"/>
              <a:t> field enhancement,” Nature </a:t>
            </a:r>
            <a:r>
              <a:rPr lang="en-IN" sz="2000" b="1" dirty="0"/>
              <a:t>453</a:t>
            </a:r>
            <a:r>
              <a:rPr lang="en-IN" sz="2000" dirty="0"/>
              <a:t>, 757 (2008). </a:t>
            </a:r>
            <a:endParaRPr lang="en-IN" sz="2000" dirty="0" smtClean="0"/>
          </a:p>
          <a:p>
            <a:pPr marL="0" indent="0">
              <a:buNone/>
            </a:pPr>
            <a:r>
              <a:rPr lang="en-IN" sz="2000" dirty="0" smtClean="0"/>
              <a:t>[</a:t>
            </a:r>
            <a:r>
              <a:rPr lang="en-IN" sz="2000" dirty="0"/>
              <a:t>36] A. </a:t>
            </a:r>
            <a:r>
              <a:rPr lang="en-IN" sz="2000" dirty="0" err="1"/>
              <a:t>Sundaramurthy</a:t>
            </a:r>
            <a:r>
              <a:rPr lang="en-IN" sz="2000" dirty="0"/>
              <a:t>, P. J. Schuck, N. R. Conley, D. P. Fromm, G. S. Kino, and W. E. Moerner, “Toward </a:t>
            </a:r>
            <a:r>
              <a:rPr lang="en-IN" sz="2000" dirty="0" err="1"/>
              <a:t>nanometer</a:t>
            </a:r>
            <a:r>
              <a:rPr lang="en-IN" sz="2000" dirty="0"/>
              <a:t>-scale optical photolithography: utilizing the nearfield of bowtie </a:t>
            </a:r>
            <a:r>
              <a:rPr lang="en-IN" sz="2000" dirty="0" smtClean="0"/>
              <a:t>optical </a:t>
            </a:r>
            <a:r>
              <a:rPr lang="en-IN" sz="2000" dirty="0" err="1"/>
              <a:t>nanoantennas</a:t>
            </a:r>
            <a:r>
              <a:rPr lang="en-IN" sz="2000" dirty="0"/>
              <a:t>,” Nano Lett. </a:t>
            </a:r>
            <a:r>
              <a:rPr lang="en-IN" sz="2000" b="1" dirty="0"/>
              <a:t>6 </a:t>
            </a:r>
            <a:r>
              <a:rPr lang="en-IN" sz="2000" dirty="0"/>
              <a:t>(3), 355 (2006). </a:t>
            </a:r>
            <a:endParaRPr lang="en-IN" sz="2000" dirty="0" smtClean="0"/>
          </a:p>
          <a:p>
            <a:pPr marL="0" indent="0">
              <a:buNone/>
            </a:pPr>
            <a:endParaRPr lang="en-IN" sz="2000" dirty="0"/>
          </a:p>
        </p:txBody>
      </p:sp>
    </p:spTree>
    <p:extLst>
      <p:ext uri="{BB962C8B-B14F-4D97-AF65-F5344CB8AC3E}">
        <p14:creationId xmlns:p14="http://schemas.microsoft.com/office/powerpoint/2010/main" val="39227607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pPr marL="0" indent="0">
              <a:buNone/>
            </a:pPr>
            <a:r>
              <a:rPr lang="en-IN" sz="2000" dirty="0"/>
              <a:t>[37] T. Xu, Y.-K. Wu, X. Luo, and L. J. </a:t>
            </a:r>
            <a:r>
              <a:rPr lang="en-IN" sz="2000" dirty="0" err="1"/>
              <a:t>Guo</a:t>
            </a:r>
            <a:r>
              <a:rPr lang="en-IN" sz="2000" dirty="0"/>
              <a:t>, “</a:t>
            </a:r>
            <a:r>
              <a:rPr lang="en-IN" sz="2000" dirty="0" err="1"/>
              <a:t>Plasmonic</a:t>
            </a:r>
            <a:r>
              <a:rPr lang="en-IN" sz="2000" dirty="0"/>
              <a:t> </a:t>
            </a:r>
            <a:r>
              <a:rPr lang="en-IN" sz="2000" dirty="0" err="1"/>
              <a:t>nanoresonators</a:t>
            </a:r>
            <a:r>
              <a:rPr lang="en-IN" sz="2000" dirty="0"/>
              <a:t> for </a:t>
            </a:r>
            <a:r>
              <a:rPr lang="en-IN" sz="2000" dirty="0" err="1"/>
              <a:t>highresolution</a:t>
            </a:r>
            <a:r>
              <a:rPr lang="en-IN" sz="2000" dirty="0"/>
              <a:t> colour filtering and spectral imaging,” Nature Comm. </a:t>
            </a:r>
            <a:r>
              <a:rPr lang="en-IN" sz="2000" b="1" dirty="0"/>
              <a:t>1</a:t>
            </a:r>
            <a:r>
              <a:rPr lang="en-IN" sz="2000" dirty="0"/>
              <a:t>, 59 (2010). </a:t>
            </a:r>
          </a:p>
          <a:p>
            <a:pPr marL="0" indent="0">
              <a:buNone/>
            </a:pPr>
            <a:r>
              <a:rPr lang="en-IN" sz="2000" dirty="0"/>
              <a:t>[38] H. A. Atwater and A. </a:t>
            </a:r>
            <a:r>
              <a:rPr lang="en-IN" sz="2000" dirty="0" err="1"/>
              <a:t>Polman</a:t>
            </a:r>
            <a:r>
              <a:rPr lang="en-IN" sz="2000" dirty="0"/>
              <a:t>, “Plasmonics for improved photovoltaic devices,” Nature Mater</a:t>
            </a:r>
            <a:r>
              <a:rPr lang="en-IN" sz="2000" i="1" dirty="0"/>
              <a:t>. </a:t>
            </a:r>
            <a:r>
              <a:rPr lang="en-IN" sz="2000" b="1" dirty="0"/>
              <a:t>9</a:t>
            </a:r>
            <a:r>
              <a:rPr lang="en-IN" sz="2000" dirty="0"/>
              <a:t>, 205 (2010).</a:t>
            </a:r>
          </a:p>
          <a:p>
            <a:endParaRPr lang="en-IN" dirty="0"/>
          </a:p>
        </p:txBody>
      </p:sp>
    </p:spTree>
    <p:extLst>
      <p:ext uri="{BB962C8B-B14F-4D97-AF65-F5344CB8AC3E}">
        <p14:creationId xmlns:p14="http://schemas.microsoft.com/office/powerpoint/2010/main" val="135390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Plasmonics</a:t>
            </a:r>
            <a:r>
              <a:rPr lang="en-IN" b="1" dirty="0" smtClean="0"/>
              <a:t>: Importance and Applications</a:t>
            </a:r>
            <a:endParaRPr lang="en-IN" b="1" dirty="0"/>
          </a:p>
        </p:txBody>
      </p:sp>
      <p:sp>
        <p:nvSpPr>
          <p:cNvPr id="3" name="Content Placeholder 2"/>
          <p:cNvSpPr>
            <a:spLocks noGrp="1"/>
          </p:cNvSpPr>
          <p:nvPr>
            <p:ph idx="1"/>
          </p:nvPr>
        </p:nvSpPr>
        <p:spPr/>
        <p:txBody>
          <a:bodyPr/>
          <a:lstStyle/>
          <a:p>
            <a:r>
              <a:rPr lang="en-IN" dirty="0" smtClean="0"/>
              <a:t>SPPs have wavelength </a:t>
            </a:r>
            <a:r>
              <a:rPr lang="en-IN" dirty="0"/>
              <a:t>shorter than that of light propagating in free space making on-chip subwavelength optics possible as in electrical </a:t>
            </a:r>
            <a:r>
              <a:rPr lang="en-IN" dirty="0" smtClean="0"/>
              <a:t>devices</a:t>
            </a:r>
          </a:p>
          <a:p>
            <a:r>
              <a:rPr lang="en-IN" dirty="0"/>
              <a:t>This has found application in surfaced enhanced Raman spectroscopy, electron beam lithography, ion beam milling and near field </a:t>
            </a:r>
            <a:r>
              <a:rPr lang="en-IN" dirty="0" smtClean="0"/>
              <a:t>microscopy</a:t>
            </a:r>
          </a:p>
          <a:p>
            <a:r>
              <a:rPr lang="en-IN" dirty="0" smtClean="0"/>
              <a:t>New </a:t>
            </a:r>
            <a:r>
              <a:rPr lang="en-IN" dirty="0"/>
              <a:t>generation of materials termed “</a:t>
            </a:r>
            <a:r>
              <a:rPr lang="en-IN" dirty="0" err="1"/>
              <a:t>plasmonic</a:t>
            </a:r>
            <a:r>
              <a:rPr lang="en-IN" dirty="0"/>
              <a:t> metamaterials” emerged [4</a:t>
            </a:r>
            <a:r>
              <a:rPr lang="en-IN" dirty="0" smtClean="0"/>
              <a:t>]</a:t>
            </a:r>
          </a:p>
          <a:p>
            <a:r>
              <a:rPr lang="en-IN" dirty="0" smtClean="0"/>
              <a:t>Novel optical properties- negative index of refraction have been proposed and demonstrated [5,6,7]</a:t>
            </a:r>
          </a:p>
          <a:p>
            <a:pPr marL="0" indent="0">
              <a:buNone/>
            </a:pPr>
            <a:endParaRPr lang="en-IN" dirty="0"/>
          </a:p>
        </p:txBody>
      </p:sp>
    </p:spTree>
    <p:extLst>
      <p:ext uri="{BB962C8B-B14F-4D97-AF65-F5344CB8AC3E}">
        <p14:creationId xmlns:p14="http://schemas.microsoft.com/office/powerpoint/2010/main" val="264789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Plasmonics</a:t>
            </a:r>
            <a:r>
              <a:rPr lang="en-IN" b="1" dirty="0" smtClean="0"/>
              <a:t>: Importance and Applications</a:t>
            </a:r>
            <a:endParaRPr lang="en-IN" b="1" dirty="0"/>
          </a:p>
        </p:txBody>
      </p:sp>
      <p:sp>
        <p:nvSpPr>
          <p:cNvPr id="3" name="Content Placeholder 2"/>
          <p:cNvSpPr>
            <a:spLocks noGrp="1"/>
          </p:cNvSpPr>
          <p:nvPr>
            <p:ph idx="1"/>
          </p:nvPr>
        </p:nvSpPr>
        <p:spPr/>
        <p:txBody>
          <a:bodyPr>
            <a:normAutofit lnSpcReduction="10000"/>
          </a:bodyPr>
          <a:lstStyle/>
          <a:p>
            <a:r>
              <a:rPr lang="en-IN" dirty="0" smtClean="0"/>
              <a:t>Exotic </a:t>
            </a:r>
            <a:r>
              <a:rPr lang="en-IN" dirty="0"/>
              <a:t>optical </a:t>
            </a:r>
            <a:r>
              <a:rPr lang="en-IN" dirty="0" smtClean="0"/>
              <a:t>devices- the </a:t>
            </a:r>
            <a:r>
              <a:rPr lang="en-IN" dirty="0"/>
              <a:t>invisibility </a:t>
            </a:r>
            <a:r>
              <a:rPr lang="en-IN" dirty="0" smtClean="0"/>
              <a:t>cloak </a:t>
            </a:r>
            <a:r>
              <a:rPr lang="en-IN" dirty="0"/>
              <a:t>have been realized [8, 9</a:t>
            </a:r>
            <a:r>
              <a:rPr lang="en-IN" dirty="0" smtClean="0"/>
              <a:t>] </a:t>
            </a:r>
          </a:p>
          <a:p>
            <a:r>
              <a:rPr lang="en-IN" dirty="0" smtClean="0"/>
              <a:t>Light </a:t>
            </a:r>
            <a:r>
              <a:rPr lang="en-IN" dirty="0"/>
              <a:t>generated from a </a:t>
            </a:r>
            <a:r>
              <a:rPr lang="en-IN" dirty="0" err="1"/>
              <a:t>plasmonic</a:t>
            </a:r>
            <a:r>
              <a:rPr lang="en-IN" dirty="0"/>
              <a:t> cavity displays the Purcell effect which is used to make nanoscale laser demonstrated by several groups [10, 11, 12, 13</a:t>
            </a:r>
            <a:r>
              <a:rPr lang="en-IN" dirty="0" smtClean="0"/>
              <a:t>]</a:t>
            </a:r>
          </a:p>
          <a:p>
            <a:r>
              <a:rPr lang="en-IN" dirty="0" smtClean="0"/>
              <a:t>A </a:t>
            </a:r>
            <a:r>
              <a:rPr lang="en-IN" dirty="0"/>
              <a:t>strong localized field improves solar energy harvesting in the off-bandgap near-IR region [14</a:t>
            </a:r>
            <a:r>
              <a:rPr lang="en-IN" dirty="0" smtClean="0"/>
              <a:t>]</a:t>
            </a:r>
          </a:p>
          <a:p>
            <a:r>
              <a:rPr lang="en-IN" dirty="0" smtClean="0"/>
              <a:t>The </a:t>
            </a:r>
            <a:r>
              <a:rPr lang="en-IN" dirty="0"/>
              <a:t>THz optical </a:t>
            </a:r>
            <a:r>
              <a:rPr lang="en-IN" dirty="0" smtClean="0"/>
              <a:t>modulator </a:t>
            </a:r>
            <a:r>
              <a:rPr lang="en-IN" dirty="0"/>
              <a:t>based on split ring resonator (SRR), has been demonstrated [15</a:t>
            </a:r>
            <a:r>
              <a:rPr lang="en-IN" dirty="0" smtClean="0"/>
              <a:t>]</a:t>
            </a:r>
          </a:p>
          <a:p>
            <a:r>
              <a:rPr lang="en-IN" dirty="0" smtClean="0"/>
              <a:t>A </a:t>
            </a:r>
            <a:r>
              <a:rPr lang="en-IN" dirty="0"/>
              <a:t>nanoscale </a:t>
            </a:r>
            <a:r>
              <a:rPr lang="en-IN" dirty="0" err="1" smtClean="0"/>
              <a:t>plasmonic</a:t>
            </a:r>
            <a:r>
              <a:rPr lang="en-IN" dirty="0" smtClean="0"/>
              <a:t> dipole antenna </a:t>
            </a:r>
            <a:r>
              <a:rPr lang="en-IN" dirty="0"/>
              <a:t>used to improve the efficiency of the photodetector at a near-IR range [16]</a:t>
            </a:r>
          </a:p>
        </p:txBody>
      </p:sp>
    </p:spTree>
    <p:extLst>
      <p:ext uri="{BB962C8B-B14F-4D97-AF65-F5344CB8AC3E}">
        <p14:creationId xmlns:p14="http://schemas.microsoft.com/office/powerpoint/2010/main" val="65782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Plasmonics</a:t>
            </a:r>
            <a:r>
              <a:rPr lang="en-IN" dirty="0" smtClean="0"/>
              <a:t>: </a:t>
            </a:r>
            <a:r>
              <a:rPr lang="en-IN" b="1" dirty="0" smtClean="0"/>
              <a:t>Applications</a:t>
            </a:r>
            <a:endParaRPr lang="en-IN" b="1" dirty="0"/>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stretch>
            <a:fillRect/>
          </a:stretch>
        </p:blipFill>
        <p:spPr>
          <a:xfrm>
            <a:off x="2559170" y="1938337"/>
            <a:ext cx="6238120" cy="3962131"/>
          </a:xfrm>
          <a:prstGeom prst="rect">
            <a:avLst/>
          </a:prstGeom>
        </p:spPr>
      </p:pic>
    </p:spTree>
    <p:extLst>
      <p:ext uri="{BB962C8B-B14F-4D97-AF65-F5344CB8AC3E}">
        <p14:creationId xmlns:p14="http://schemas.microsoft.com/office/powerpoint/2010/main" val="2614671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4325</Words>
  <Application>Microsoft Office PowerPoint</Application>
  <PresentationFormat>Custom</PresentationFormat>
  <Paragraphs>287</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Applied Photonics in Metamaterials</vt:lpstr>
      <vt:lpstr>Motivation for Metamaterials</vt:lpstr>
      <vt:lpstr>Index</vt:lpstr>
      <vt:lpstr>Plasmonics: Origin</vt:lpstr>
      <vt:lpstr>What is stopping miniaturization of optical devices?</vt:lpstr>
      <vt:lpstr>Plasmonics: Origin</vt:lpstr>
      <vt:lpstr>Plasmonics: Importance and Applications</vt:lpstr>
      <vt:lpstr>Plasmonics: Importance and Applications</vt:lpstr>
      <vt:lpstr>Plasmonics: Applications</vt:lpstr>
      <vt:lpstr>Plasmons</vt:lpstr>
      <vt:lpstr>SPP on Metal Dielectric interface</vt:lpstr>
      <vt:lpstr>Plasma oscillations in various geometries</vt:lpstr>
      <vt:lpstr>Enhanced Transmission through Subwavelength Hole</vt:lpstr>
      <vt:lpstr>Theory of Diffraction</vt:lpstr>
      <vt:lpstr>PowerPoint Presentation</vt:lpstr>
      <vt:lpstr>Vector Extensions of Kirchhoff’s Diffraction Theory </vt:lpstr>
      <vt:lpstr>Bethe’s Analytical solution</vt:lpstr>
      <vt:lpstr>Bethe’s Analytical solution</vt:lpstr>
      <vt:lpstr>Extraordinary transmission</vt:lpstr>
      <vt:lpstr>Localized Plasmon Resonances in Metal Nanoparticles</vt:lpstr>
      <vt:lpstr>Spherical Metal Nanoparticles</vt:lpstr>
      <vt:lpstr>Mie Theory Drude Lorentz Model of metals</vt:lpstr>
      <vt:lpstr>Drude Lorentz Model of metals</vt:lpstr>
      <vt:lpstr>Drude Lorentz Model of metals</vt:lpstr>
      <vt:lpstr>Drude Lorentz Model of metals</vt:lpstr>
      <vt:lpstr>Light scattering off small spheres</vt:lpstr>
      <vt:lpstr>Solving Maxwell’s Equations for Boundary Conditions</vt:lpstr>
      <vt:lpstr>Mie Theory and Frohlich Condition</vt:lpstr>
      <vt:lpstr>Mie Theory and Frohlich Condition</vt:lpstr>
      <vt:lpstr>Mie Theory and Frohlich Condition</vt:lpstr>
      <vt:lpstr>Plasmonic waveguide</vt:lpstr>
      <vt:lpstr>Splitting of transverse and longitudinal modes </vt:lpstr>
      <vt:lpstr>Metamaterials</vt:lpstr>
      <vt:lpstr>Metamaterials</vt:lpstr>
      <vt:lpstr>Metamaterial Lattice</vt:lpstr>
      <vt:lpstr>Negative Refraction </vt:lpstr>
      <vt:lpstr>Negative Refraction </vt:lpstr>
      <vt:lpstr>Negative Refraction </vt:lpstr>
      <vt:lpstr>Perfect lens </vt:lpstr>
      <vt:lpstr>Perfect lens </vt:lpstr>
      <vt:lpstr>Perfect lens </vt:lpstr>
      <vt:lpstr>Perfect lens </vt:lpstr>
      <vt:lpstr>Perfect Lens</vt:lpstr>
      <vt:lpstr>Advances in Negative Index Metamaterials</vt:lpstr>
      <vt:lpstr>Advances in Negative Index Metamaterials</vt:lpstr>
      <vt:lpstr>Optical Modulation</vt:lpstr>
      <vt:lpstr>Optical Modulation</vt:lpstr>
      <vt:lpstr>Optical Modulation</vt:lpstr>
      <vt:lpstr>Optical Modulation</vt:lpstr>
      <vt:lpstr>Optical Modulation</vt:lpstr>
      <vt:lpstr>Equivalent Curcuit Model for Metamaterial based Optical Modulators</vt:lpstr>
      <vt:lpstr>Fresnel Transmission and Reflection</vt:lpstr>
      <vt:lpstr>Fresnel Transmission and Reflection</vt:lpstr>
      <vt:lpstr>Optical Nanoantennas</vt:lpstr>
      <vt:lpstr>Summary</vt:lpstr>
      <vt:lpstr>Summary</vt:lpstr>
      <vt:lpstr>Summary</vt:lpstr>
      <vt:lpstr>References</vt:lpstr>
      <vt:lpstr>References</vt:lpstr>
      <vt:lpstr>References</vt:lpstr>
      <vt:lpstr>References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Photonics in Metamaterials</dc:title>
  <dc:creator>N B Ballal-TAB</dc:creator>
  <cp:lastModifiedBy>Som Phene</cp:lastModifiedBy>
  <cp:revision>30</cp:revision>
  <dcterms:created xsi:type="dcterms:W3CDTF">2018-05-06T09:20:05Z</dcterms:created>
  <dcterms:modified xsi:type="dcterms:W3CDTF">2018-11-25T12:22:04Z</dcterms:modified>
</cp:coreProperties>
</file>