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handoutMasterIdLst>
    <p:handoutMasterId r:id="rId65"/>
  </p:handoutMasterIdLst>
  <p:sldIdLst>
    <p:sldId id="796" r:id="rId2"/>
    <p:sldId id="875" r:id="rId3"/>
    <p:sldId id="2175" r:id="rId4"/>
    <p:sldId id="2176" r:id="rId5"/>
    <p:sldId id="827" r:id="rId6"/>
    <p:sldId id="2177" r:id="rId7"/>
    <p:sldId id="2172" r:id="rId8"/>
    <p:sldId id="2173" r:id="rId9"/>
    <p:sldId id="2156" r:id="rId10"/>
    <p:sldId id="2155" r:id="rId11"/>
    <p:sldId id="2147" r:id="rId12"/>
    <p:sldId id="2179" r:id="rId13"/>
    <p:sldId id="2180" r:id="rId14"/>
    <p:sldId id="815" r:id="rId15"/>
    <p:sldId id="812" r:id="rId16"/>
    <p:sldId id="2181" r:id="rId17"/>
    <p:sldId id="2182" r:id="rId18"/>
    <p:sldId id="2183" r:id="rId19"/>
    <p:sldId id="2184" r:id="rId20"/>
    <p:sldId id="2186" r:id="rId21"/>
    <p:sldId id="2185" r:id="rId22"/>
    <p:sldId id="811" r:id="rId23"/>
    <p:sldId id="800" r:id="rId24"/>
    <p:sldId id="817" r:id="rId25"/>
    <p:sldId id="2187" r:id="rId26"/>
    <p:sldId id="2217" r:id="rId27"/>
    <p:sldId id="2218" r:id="rId28"/>
    <p:sldId id="828" r:id="rId29"/>
    <p:sldId id="829" r:id="rId30"/>
    <p:sldId id="832" r:id="rId31"/>
    <p:sldId id="2189" r:id="rId32"/>
    <p:sldId id="2158" r:id="rId33"/>
    <p:sldId id="2191" r:id="rId34"/>
    <p:sldId id="2199" r:id="rId35"/>
    <p:sldId id="2160" r:id="rId36"/>
    <p:sldId id="2200" r:id="rId37"/>
    <p:sldId id="2201" r:id="rId38"/>
    <p:sldId id="2202" r:id="rId39"/>
    <p:sldId id="2203" r:id="rId40"/>
    <p:sldId id="2205" r:id="rId41"/>
    <p:sldId id="2206" r:id="rId42"/>
    <p:sldId id="2204" r:id="rId43"/>
    <p:sldId id="2207" r:id="rId44"/>
    <p:sldId id="2159" r:id="rId45"/>
    <p:sldId id="2208" r:id="rId46"/>
    <p:sldId id="2209" r:id="rId47"/>
    <p:sldId id="2210" r:id="rId48"/>
    <p:sldId id="2211" r:id="rId49"/>
    <p:sldId id="2163" r:id="rId50"/>
    <p:sldId id="847" r:id="rId51"/>
    <p:sldId id="2165" r:id="rId52"/>
    <p:sldId id="2213" r:id="rId53"/>
    <p:sldId id="2164" r:id="rId54"/>
    <p:sldId id="836" r:id="rId55"/>
    <p:sldId id="837" r:id="rId56"/>
    <p:sldId id="840" r:id="rId57"/>
    <p:sldId id="2214" r:id="rId58"/>
    <p:sldId id="843" r:id="rId59"/>
    <p:sldId id="2215" r:id="rId60"/>
    <p:sldId id="2216" r:id="rId61"/>
    <p:sldId id="2167" r:id="rId62"/>
    <p:sldId id="2149" r:id="rId63"/>
  </p:sldIdLst>
  <p:sldSz cx="9144000" cy="6858000" type="screen4x3"/>
  <p:notesSz cx="7315200" cy="9601200"/>
  <p:defaultTextStyle>
    <a:defPPr>
      <a:defRPr lang="en-GB"/>
    </a:defPPr>
    <a:lvl1pPr algn="l" rtl="0" fontAlgn="base">
      <a:spcBef>
        <a:spcPct val="0"/>
      </a:spcBef>
      <a:spcAft>
        <a:spcPct val="0"/>
      </a:spcAft>
      <a:defRPr sz="2000" b="1" u="sng" kern="1200">
        <a:solidFill>
          <a:schemeClr val="tx1"/>
        </a:solidFill>
        <a:latin typeface="Tahoma" pitchFamily="34" charset="0"/>
        <a:ea typeface="+mn-ea"/>
        <a:cs typeface="Arial" charset="0"/>
      </a:defRPr>
    </a:lvl1pPr>
    <a:lvl2pPr marL="457200" algn="l" rtl="0" fontAlgn="base">
      <a:spcBef>
        <a:spcPct val="0"/>
      </a:spcBef>
      <a:spcAft>
        <a:spcPct val="0"/>
      </a:spcAft>
      <a:defRPr sz="2000" b="1" u="sng" kern="1200">
        <a:solidFill>
          <a:schemeClr val="tx1"/>
        </a:solidFill>
        <a:latin typeface="Tahoma" pitchFamily="34" charset="0"/>
        <a:ea typeface="+mn-ea"/>
        <a:cs typeface="Arial" charset="0"/>
      </a:defRPr>
    </a:lvl2pPr>
    <a:lvl3pPr marL="914400" algn="l" rtl="0" fontAlgn="base">
      <a:spcBef>
        <a:spcPct val="0"/>
      </a:spcBef>
      <a:spcAft>
        <a:spcPct val="0"/>
      </a:spcAft>
      <a:defRPr sz="2000" b="1" u="sng" kern="1200">
        <a:solidFill>
          <a:schemeClr val="tx1"/>
        </a:solidFill>
        <a:latin typeface="Tahoma" pitchFamily="34" charset="0"/>
        <a:ea typeface="+mn-ea"/>
        <a:cs typeface="Arial" charset="0"/>
      </a:defRPr>
    </a:lvl3pPr>
    <a:lvl4pPr marL="1371600" algn="l" rtl="0" fontAlgn="base">
      <a:spcBef>
        <a:spcPct val="0"/>
      </a:spcBef>
      <a:spcAft>
        <a:spcPct val="0"/>
      </a:spcAft>
      <a:defRPr sz="2000" b="1" u="sng" kern="1200">
        <a:solidFill>
          <a:schemeClr val="tx1"/>
        </a:solidFill>
        <a:latin typeface="Tahoma" pitchFamily="34" charset="0"/>
        <a:ea typeface="+mn-ea"/>
        <a:cs typeface="Arial" charset="0"/>
      </a:defRPr>
    </a:lvl4pPr>
    <a:lvl5pPr marL="1828800" algn="l" rtl="0" fontAlgn="base">
      <a:spcBef>
        <a:spcPct val="0"/>
      </a:spcBef>
      <a:spcAft>
        <a:spcPct val="0"/>
      </a:spcAft>
      <a:defRPr sz="2000" b="1" u="sng" kern="1200">
        <a:solidFill>
          <a:schemeClr val="tx1"/>
        </a:solidFill>
        <a:latin typeface="Tahoma" pitchFamily="34" charset="0"/>
        <a:ea typeface="+mn-ea"/>
        <a:cs typeface="Arial" charset="0"/>
      </a:defRPr>
    </a:lvl5pPr>
    <a:lvl6pPr marL="2286000" algn="l" defTabSz="914400" rtl="0" eaLnBrk="1" latinLnBrk="0" hangingPunct="1">
      <a:defRPr sz="2000" b="1" u="sng" kern="1200">
        <a:solidFill>
          <a:schemeClr val="tx1"/>
        </a:solidFill>
        <a:latin typeface="Tahoma" pitchFamily="34" charset="0"/>
        <a:ea typeface="+mn-ea"/>
        <a:cs typeface="Arial" charset="0"/>
      </a:defRPr>
    </a:lvl6pPr>
    <a:lvl7pPr marL="2743200" algn="l" defTabSz="914400" rtl="0" eaLnBrk="1" latinLnBrk="0" hangingPunct="1">
      <a:defRPr sz="2000" b="1" u="sng" kern="1200">
        <a:solidFill>
          <a:schemeClr val="tx1"/>
        </a:solidFill>
        <a:latin typeface="Tahoma" pitchFamily="34" charset="0"/>
        <a:ea typeface="+mn-ea"/>
        <a:cs typeface="Arial" charset="0"/>
      </a:defRPr>
    </a:lvl7pPr>
    <a:lvl8pPr marL="3200400" algn="l" defTabSz="914400" rtl="0" eaLnBrk="1" latinLnBrk="0" hangingPunct="1">
      <a:defRPr sz="2000" b="1" u="sng" kern="1200">
        <a:solidFill>
          <a:schemeClr val="tx1"/>
        </a:solidFill>
        <a:latin typeface="Tahoma" pitchFamily="34" charset="0"/>
        <a:ea typeface="+mn-ea"/>
        <a:cs typeface="Arial" charset="0"/>
      </a:defRPr>
    </a:lvl8pPr>
    <a:lvl9pPr marL="3657600" algn="l" defTabSz="914400" rtl="0" eaLnBrk="1" latinLnBrk="0" hangingPunct="1">
      <a:defRPr sz="2000" b="1" u="sng" kern="1200">
        <a:solidFill>
          <a:schemeClr val="tx1"/>
        </a:solidFill>
        <a:latin typeface="Tahoma" pitchFamily="34" charset="0"/>
        <a:ea typeface="+mn-ea"/>
        <a:cs typeface="Arial" charset="0"/>
      </a:defRPr>
    </a:lvl9pPr>
  </p:defaultTextStyle>
  <p:extLst>
    <p:ext uri="{EFAFB233-063F-42B5-8137-9DF3F51BA10A}">
      <p15:sldGuideLst xmlns:p15="http://schemas.microsoft.com/office/powerpoint/2012/main">
        <p15:guide id="1" orient="horz" pos="528" userDrawn="1">
          <p15:clr>
            <a:srgbClr val="A4A3A4"/>
          </p15:clr>
        </p15:guide>
        <p15:guide id="2" pos="576" userDrawn="1">
          <p15:clr>
            <a:srgbClr val="A4A3A4"/>
          </p15:clr>
        </p15:guide>
        <p15:guide id="3" orient="horz" pos="405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it Khandelwal" initials="ak"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18001"/>
    <a:srgbClr val="EAF2F3"/>
    <a:srgbClr val="FFFF00"/>
    <a:srgbClr val="41A041"/>
    <a:srgbClr val="4D4DFF"/>
    <a:srgbClr val="8080FF"/>
    <a:srgbClr val="3366FF"/>
    <a:srgbClr val="008000"/>
    <a:srgbClr val="1E2D5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8" autoAdjust="0"/>
    <p:restoredTop sz="86327" autoAdjust="0"/>
  </p:normalViewPr>
  <p:slideViewPr>
    <p:cSldViewPr snapToGrid="0" showGuides="1">
      <p:cViewPr varScale="1">
        <p:scale>
          <a:sx n="98" d="100"/>
          <a:sy n="98" d="100"/>
        </p:scale>
        <p:origin x="78" y="2334"/>
      </p:cViewPr>
      <p:guideLst>
        <p:guide orient="horz" pos="528"/>
        <p:guide pos="576"/>
        <p:guide orient="horz" pos="405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bwMode="auto">
          <a:xfrm>
            <a:off x="0" y="2"/>
            <a:ext cx="3170238" cy="481013"/>
          </a:xfrm>
          <a:prstGeom prst="rect">
            <a:avLst/>
          </a:prstGeom>
          <a:noFill/>
          <a:ln w="9525">
            <a:noFill/>
            <a:miter lim="800000"/>
            <a:headEnd/>
            <a:tailEnd/>
          </a:ln>
          <a:effectLst/>
        </p:spPr>
        <p:txBody>
          <a:bodyPr vert="horz" wrap="square" lIns="93175" tIns="46588" rIns="93175" bIns="46588" numCol="1" anchor="t" anchorCtr="0" compatLnSpc="1">
            <a:prstTxWarp prst="textNoShape">
              <a:avLst/>
            </a:prstTxWarp>
          </a:bodyPr>
          <a:lstStyle>
            <a:lvl1pPr defTabSz="931631">
              <a:defRPr sz="1200" b="0" u="none">
                <a:latin typeface="Arial" charset="0"/>
                <a:cs typeface="+mn-cs"/>
              </a:defRPr>
            </a:lvl1pPr>
          </a:lstStyle>
          <a:p>
            <a:pPr>
              <a:defRPr/>
            </a:pPr>
            <a:endParaRPr lang="en-US" dirty="0"/>
          </a:p>
        </p:txBody>
      </p:sp>
      <p:sp>
        <p:nvSpPr>
          <p:cNvPr id="163843" name="Rectangle 3"/>
          <p:cNvSpPr>
            <a:spLocks noGrp="1" noChangeArrowheads="1"/>
          </p:cNvSpPr>
          <p:nvPr>
            <p:ph type="dt" sz="quarter" idx="1"/>
          </p:nvPr>
        </p:nvSpPr>
        <p:spPr bwMode="auto">
          <a:xfrm>
            <a:off x="4143375" y="2"/>
            <a:ext cx="3170238" cy="481013"/>
          </a:xfrm>
          <a:prstGeom prst="rect">
            <a:avLst/>
          </a:prstGeom>
          <a:noFill/>
          <a:ln w="9525">
            <a:noFill/>
            <a:miter lim="800000"/>
            <a:headEnd/>
            <a:tailEnd/>
          </a:ln>
          <a:effectLst/>
        </p:spPr>
        <p:txBody>
          <a:bodyPr vert="horz" wrap="square" lIns="93175" tIns="46588" rIns="93175" bIns="46588" numCol="1" anchor="t" anchorCtr="0" compatLnSpc="1">
            <a:prstTxWarp prst="textNoShape">
              <a:avLst/>
            </a:prstTxWarp>
          </a:bodyPr>
          <a:lstStyle>
            <a:lvl1pPr algn="r" defTabSz="931631">
              <a:defRPr sz="1200" b="0" u="none">
                <a:latin typeface="Arial" charset="0"/>
                <a:cs typeface="+mn-cs"/>
              </a:defRPr>
            </a:lvl1pPr>
          </a:lstStyle>
          <a:p>
            <a:pPr>
              <a:defRPr/>
            </a:pPr>
            <a:endParaRPr lang="en-US" dirty="0"/>
          </a:p>
        </p:txBody>
      </p:sp>
      <p:sp>
        <p:nvSpPr>
          <p:cNvPr id="163844" name="Rectangle 4"/>
          <p:cNvSpPr>
            <a:spLocks noGrp="1" noChangeArrowheads="1"/>
          </p:cNvSpPr>
          <p:nvPr>
            <p:ph type="ftr" sz="quarter" idx="2"/>
          </p:nvPr>
        </p:nvSpPr>
        <p:spPr bwMode="auto">
          <a:xfrm>
            <a:off x="0" y="9118602"/>
            <a:ext cx="3170238" cy="481013"/>
          </a:xfrm>
          <a:prstGeom prst="rect">
            <a:avLst/>
          </a:prstGeom>
          <a:noFill/>
          <a:ln w="9525">
            <a:noFill/>
            <a:miter lim="800000"/>
            <a:headEnd/>
            <a:tailEnd/>
          </a:ln>
          <a:effectLst/>
        </p:spPr>
        <p:txBody>
          <a:bodyPr vert="horz" wrap="square" lIns="93175" tIns="46588" rIns="93175" bIns="46588" numCol="1" anchor="b" anchorCtr="0" compatLnSpc="1">
            <a:prstTxWarp prst="textNoShape">
              <a:avLst/>
            </a:prstTxWarp>
          </a:bodyPr>
          <a:lstStyle>
            <a:lvl1pPr defTabSz="931631">
              <a:defRPr sz="1200" b="0" u="none">
                <a:latin typeface="Arial" charset="0"/>
                <a:cs typeface="+mn-cs"/>
              </a:defRPr>
            </a:lvl1pPr>
          </a:lstStyle>
          <a:p>
            <a:pPr>
              <a:defRPr/>
            </a:pPr>
            <a:endParaRPr lang="en-US" dirty="0"/>
          </a:p>
        </p:txBody>
      </p:sp>
      <p:sp>
        <p:nvSpPr>
          <p:cNvPr id="163845" name="Rectangle 5"/>
          <p:cNvSpPr>
            <a:spLocks noGrp="1" noChangeArrowheads="1"/>
          </p:cNvSpPr>
          <p:nvPr>
            <p:ph type="sldNum" sz="quarter" idx="3"/>
          </p:nvPr>
        </p:nvSpPr>
        <p:spPr bwMode="auto">
          <a:xfrm>
            <a:off x="4143375" y="9118602"/>
            <a:ext cx="3170238" cy="481013"/>
          </a:xfrm>
          <a:prstGeom prst="rect">
            <a:avLst/>
          </a:prstGeom>
          <a:noFill/>
          <a:ln w="9525">
            <a:noFill/>
            <a:miter lim="800000"/>
            <a:headEnd/>
            <a:tailEnd/>
          </a:ln>
          <a:effectLst/>
        </p:spPr>
        <p:txBody>
          <a:bodyPr vert="horz" wrap="square" lIns="93175" tIns="46588" rIns="93175" bIns="46588" numCol="1" anchor="b" anchorCtr="0" compatLnSpc="1">
            <a:prstTxWarp prst="textNoShape">
              <a:avLst/>
            </a:prstTxWarp>
          </a:bodyPr>
          <a:lstStyle>
            <a:lvl1pPr algn="r" defTabSz="931631">
              <a:defRPr sz="1200" b="0" u="none">
                <a:latin typeface="Arial" charset="0"/>
                <a:cs typeface="+mn-cs"/>
              </a:defRPr>
            </a:lvl1pPr>
          </a:lstStyle>
          <a:p>
            <a:pPr>
              <a:defRPr/>
            </a:pPr>
            <a:fld id="{3C153773-BBBC-4D70-9901-00E50FC8BCE2}" type="slidenum">
              <a:rPr lang="en-US"/>
              <a:pPr>
                <a:defRPr/>
              </a:pPr>
              <a:t>‹#›</a:t>
            </a:fld>
            <a:endParaRPr lang="en-US" dirty="0"/>
          </a:p>
        </p:txBody>
      </p:sp>
    </p:spTree>
    <p:extLst>
      <p:ext uri="{BB962C8B-B14F-4D97-AF65-F5344CB8AC3E}">
        <p14:creationId xmlns:p14="http://schemas.microsoft.com/office/powerpoint/2010/main" val="1841792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 y="2"/>
            <a:ext cx="3140075" cy="508000"/>
          </a:xfrm>
          <a:prstGeom prst="rect">
            <a:avLst/>
          </a:prstGeom>
          <a:noFill/>
          <a:ln w="9525">
            <a:noFill/>
            <a:miter lim="800000"/>
            <a:headEnd/>
            <a:tailEnd/>
          </a:ln>
          <a:effectLst/>
        </p:spPr>
        <p:txBody>
          <a:bodyPr vert="horz" wrap="square" lIns="93144" tIns="46572" rIns="93144" bIns="46572" numCol="1" anchor="t" anchorCtr="0" compatLnSpc="1">
            <a:prstTxWarp prst="textNoShape">
              <a:avLst/>
            </a:prstTxWarp>
          </a:bodyPr>
          <a:lstStyle>
            <a:lvl1pPr defTabSz="931631">
              <a:defRPr sz="1200" b="0" u="none">
                <a:latin typeface="Arial" charset="0"/>
                <a:cs typeface="+mn-cs"/>
              </a:defRPr>
            </a:lvl1pPr>
          </a:lstStyle>
          <a:p>
            <a:pPr>
              <a:defRPr/>
            </a:pPr>
            <a:endParaRPr lang="en-US" dirty="0"/>
          </a:p>
        </p:txBody>
      </p:sp>
      <p:sp>
        <p:nvSpPr>
          <p:cNvPr id="16387" name="Rectangle 3"/>
          <p:cNvSpPr>
            <a:spLocks noGrp="1" noChangeArrowheads="1"/>
          </p:cNvSpPr>
          <p:nvPr>
            <p:ph type="dt" idx="1"/>
          </p:nvPr>
        </p:nvSpPr>
        <p:spPr bwMode="auto">
          <a:xfrm>
            <a:off x="4106865" y="2"/>
            <a:ext cx="3221037" cy="508000"/>
          </a:xfrm>
          <a:prstGeom prst="rect">
            <a:avLst/>
          </a:prstGeom>
          <a:noFill/>
          <a:ln w="9525">
            <a:noFill/>
            <a:miter lim="800000"/>
            <a:headEnd/>
            <a:tailEnd/>
          </a:ln>
          <a:effectLst/>
        </p:spPr>
        <p:txBody>
          <a:bodyPr vert="horz" wrap="square" lIns="93144" tIns="46572" rIns="93144" bIns="46572" numCol="1" anchor="t" anchorCtr="0" compatLnSpc="1">
            <a:prstTxWarp prst="textNoShape">
              <a:avLst/>
            </a:prstTxWarp>
          </a:bodyPr>
          <a:lstStyle>
            <a:lvl1pPr algn="r" defTabSz="931631">
              <a:defRPr sz="1200" b="0" u="none">
                <a:latin typeface="Arial" charset="0"/>
                <a:cs typeface="+mn-cs"/>
              </a:defRPr>
            </a:lvl1pPr>
          </a:lstStyle>
          <a:p>
            <a:pPr>
              <a:defRPr/>
            </a:pPr>
            <a:endParaRPr lang="en-US" dirty="0"/>
          </a:p>
        </p:txBody>
      </p:sp>
      <p:sp>
        <p:nvSpPr>
          <p:cNvPr id="70660" name="Rectangle 4"/>
          <p:cNvSpPr>
            <a:spLocks noGrp="1" noRot="1" noChangeAspect="1" noChangeArrowheads="1" noTextEdit="1"/>
          </p:cNvSpPr>
          <p:nvPr>
            <p:ph type="sldImg" idx="2"/>
          </p:nvPr>
        </p:nvSpPr>
        <p:spPr bwMode="auto">
          <a:xfrm>
            <a:off x="1246188" y="723900"/>
            <a:ext cx="4840287" cy="3629025"/>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66788" y="4570415"/>
            <a:ext cx="5394325" cy="4281487"/>
          </a:xfrm>
          <a:prstGeom prst="rect">
            <a:avLst/>
          </a:prstGeom>
          <a:noFill/>
          <a:ln w="9525">
            <a:noFill/>
            <a:miter lim="800000"/>
            <a:headEnd/>
            <a:tailEnd/>
          </a:ln>
          <a:effectLst/>
        </p:spPr>
        <p:txBody>
          <a:bodyPr vert="horz" wrap="square" lIns="93144" tIns="46572" rIns="93144" bIns="4657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6390" name="Rectangle 6"/>
          <p:cNvSpPr>
            <a:spLocks noGrp="1" noChangeArrowheads="1"/>
          </p:cNvSpPr>
          <p:nvPr>
            <p:ph type="ftr" sz="quarter" idx="4"/>
          </p:nvPr>
        </p:nvSpPr>
        <p:spPr bwMode="auto">
          <a:xfrm>
            <a:off x="2" y="9140825"/>
            <a:ext cx="3140075" cy="436563"/>
          </a:xfrm>
          <a:prstGeom prst="rect">
            <a:avLst/>
          </a:prstGeom>
          <a:noFill/>
          <a:ln w="9525">
            <a:noFill/>
            <a:miter lim="800000"/>
            <a:headEnd/>
            <a:tailEnd/>
          </a:ln>
          <a:effectLst/>
        </p:spPr>
        <p:txBody>
          <a:bodyPr vert="horz" wrap="square" lIns="93144" tIns="46572" rIns="93144" bIns="46572" numCol="1" anchor="b" anchorCtr="0" compatLnSpc="1">
            <a:prstTxWarp prst="textNoShape">
              <a:avLst/>
            </a:prstTxWarp>
          </a:bodyPr>
          <a:lstStyle>
            <a:lvl1pPr defTabSz="931631">
              <a:defRPr sz="1200" b="0" u="none">
                <a:latin typeface="Arial" charset="0"/>
                <a:cs typeface="+mn-cs"/>
              </a:defRPr>
            </a:lvl1pPr>
          </a:lstStyle>
          <a:p>
            <a:pPr>
              <a:defRPr/>
            </a:pPr>
            <a:endParaRPr lang="en-US" dirty="0"/>
          </a:p>
        </p:txBody>
      </p:sp>
      <p:sp>
        <p:nvSpPr>
          <p:cNvPr id="16391" name="Rectangle 7"/>
          <p:cNvSpPr>
            <a:spLocks noGrp="1" noChangeArrowheads="1"/>
          </p:cNvSpPr>
          <p:nvPr>
            <p:ph type="sldNum" sz="quarter" idx="5"/>
          </p:nvPr>
        </p:nvSpPr>
        <p:spPr bwMode="auto">
          <a:xfrm>
            <a:off x="4106865" y="9140825"/>
            <a:ext cx="3221037" cy="436563"/>
          </a:xfrm>
          <a:prstGeom prst="rect">
            <a:avLst/>
          </a:prstGeom>
          <a:noFill/>
          <a:ln w="9525">
            <a:noFill/>
            <a:miter lim="800000"/>
            <a:headEnd/>
            <a:tailEnd/>
          </a:ln>
          <a:effectLst/>
        </p:spPr>
        <p:txBody>
          <a:bodyPr vert="horz" wrap="square" lIns="93144" tIns="46572" rIns="93144" bIns="46572" numCol="1" anchor="b" anchorCtr="0" compatLnSpc="1">
            <a:prstTxWarp prst="textNoShape">
              <a:avLst/>
            </a:prstTxWarp>
          </a:bodyPr>
          <a:lstStyle>
            <a:lvl1pPr algn="r" defTabSz="931631">
              <a:defRPr sz="1200" b="0" u="none">
                <a:latin typeface="Arial" charset="0"/>
                <a:cs typeface="+mn-cs"/>
              </a:defRPr>
            </a:lvl1pPr>
          </a:lstStyle>
          <a:p>
            <a:pPr>
              <a:defRPr/>
            </a:pPr>
            <a:fld id="{EE586428-1CEA-4E8A-8AB0-84B90B2FB260}" type="slidenum">
              <a:rPr lang="en-US"/>
              <a:pPr>
                <a:defRPr/>
              </a:pPr>
              <a:t>‹#›</a:t>
            </a:fld>
            <a:endParaRPr lang="en-US" dirty="0"/>
          </a:p>
        </p:txBody>
      </p:sp>
    </p:spTree>
    <p:extLst>
      <p:ext uri="{BB962C8B-B14F-4D97-AF65-F5344CB8AC3E}">
        <p14:creationId xmlns:p14="http://schemas.microsoft.com/office/powerpoint/2010/main" val="1184503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44EA03EF-7D04-4F09-A7EE-47A65F77BB55}" type="slidenum">
              <a:rPr lang="en-US" smtClean="0">
                <a:cs typeface="Arial" charset="0"/>
              </a:rPr>
              <a:pPr/>
              <a:t>1</a:t>
            </a:fld>
            <a:endParaRPr lang="en-US" dirty="0">
              <a:cs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371730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3</a:t>
            </a:fld>
            <a:endParaRPr lang="en-US" dirty="0"/>
          </a:p>
        </p:txBody>
      </p:sp>
    </p:spTree>
    <p:extLst>
      <p:ext uri="{BB962C8B-B14F-4D97-AF65-F5344CB8AC3E}">
        <p14:creationId xmlns:p14="http://schemas.microsoft.com/office/powerpoint/2010/main" val="11462342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4</a:t>
            </a:fld>
            <a:endParaRPr lang="en-US" dirty="0"/>
          </a:p>
        </p:txBody>
      </p:sp>
    </p:spTree>
    <p:extLst>
      <p:ext uri="{BB962C8B-B14F-4D97-AF65-F5344CB8AC3E}">
        <p14:creationId xmlns:p14="http://schemas.microsoft.com/office/powerpoint/2010/main" val="3428070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16</a:t>
            </a:fld>
            <a:endParaRPr lang="en-US" dirty="0"/>
          </a:p>
        </p:txBody>
      </p:sp>
    </p:spTree>
    <p:extLst>
      <p:ext uri="{BB962C8B-B14F-4D97-AF65-F5344CB8AC3E}">
        <p14:creationId xmlns:p14="http://schemas.microsoft.com/office/powerpoint/2010/main" val="1417370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6100" y="874832"/>
            <a:ext cx="7772400" cy="803844"/>
          </a:xfrm>
        </p:spPr>
        <p:txBody>
          <a:bodyPr/>
          <a:lstStyle>
            <a:lvl1pPr algn="l">
              <a:defRPr>
                <a:latin typeface="Arial" pitchFamily="34" charset="0"/>
                <a:cs typeface="Arial" pitchFamily="34" charset="0"/>
              </a:defRPr>
            </a:lvl1pPr>
          </a:lstStyle>
          <a:p>
            <a:r>
              <a:rPr lang="en-US" dirty="0"/>
              <a:t>Click to edit Master title style</a:t>
            </a:r>
          </a:p>
        </p:txBody>
      </p:sp>
      <p:sp>
        <p:nvSpPr>
          <p:cNvPr id="3" name="Subtitle 2"/>
          <p:cNvSpPr>
            <a:spLocks noGrp="1"/>
          </p:cNvSpPr>
          <p:nvPr>
            <p:ph type="subTitle" idx="1"/>
          </p:nvPr>
        </p:nvSpPr>
        <p:spPr>
          <a:xfrm>
            <a:off x="546100" y="3884613"/>
            <a:ext cx="6400800" cy="1752600"/>
          </a:xfrm>
        </p:spPr>
        <p:txBody>
          <a:bodyPr/>
          <a:lstStyle>
            <a:lvl1pPr marL="0" indent="0" algn="l">
              <a:buNone/>
              <a:defRPr>
                <a:latin typeface="Arial" pitchFamily="34" charset="0"/>
                <a:cs typeface="Arial"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5" name="Rectangle 6"/>
          <p:cNvSpPr>
            <a:spLocks noGrp="1" noChangeArrowheads="1"/>
          </p:cNvSpPr>
          <p:nvPr>
            <p:ph type="sldNum" sz="quarter" idx="11"/>
          </p:nvPr>
        </p:nvSpPr>
        <p:spPr>
          <a:ln/>
        </p:spPr>
        <p:txBody>
          <a:bodyPr/>
          <a:lstStyle>
            <a:lvl1pPr>
              <a:defRPr>
                <a:latin typeface="Arial" pitchFamily="34" charset="0"/>
                <a:cs typeface="Arial" pitchFamily="34" charset="0"/>
              </a:defRPr>
            </a:lvl1pPr>
          </a:lstStyle>
          <a:p>
            <a:pPr>
              <a:defRPr/>
            </a:pPr>
            <a:endParaRPr lang="en-GB" dirty="0"/>
          </a:p>
          <a:p>
            <a:pPr>
              <a:defRPr/>
            </a:pPr>
            <a:fld id="{FC96386F-C149-48D8-92C5-2CFDBA85534B}" type="slidenum">
              <a:rPr lang="en-GB" smtClean="0"/>
              <a:pPr>
                <a:defRPr/>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54013" y="1089025"/>
            <a:ext cx="4141787" cy="5768975"/>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089025"/>
            <a:ext cx="4143375" cy="5768975"/>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dirty="0"/>
          </a:p>
        </p:txBody>
      </p:sp>
      <p:sp>
        <p:nvSpPr>
          <p:cNvPr id="6" name="Rectangle 6"/>
          <p:cNvSpPr>
            <a:spLocks noGrp="1" noChangeArrowheads="1"/>
          </p:cNvSpPr>
          <p:nvPr>
            <p:ph type="sldNum" sz="quarter" idx="11"/>
          </p:nvPr>
        </p:nvSpPr>
        <p:spPr>
          <a:ln/>
        </p:spPr>
        <p:txBody>
          <a:bodyPr/>
          <a:lstStyle>
            <a:lvl1pPr>
              <a:defRPr/>
            </a:lvl1pPr>
          </a:lstStyle>
          <a:p>
            <a:pPr>
              <a:defRPr/>
            </a:pPr>
            <a:endParaRPr lang="en-GB" dirty="0"/>
          </a:p>
          <a:p>
            <a:pPr>
              <a:defRPr/>
            </a:pPr>
            <a:fld id="{930D94F4-7A06-4EF1-81B9-BE8C8288FE03}" type="slidenum">
              <a:rPr lang="en-GB"/>
              <a:pPr>
                <a:defRPr/>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Rectangle 6"/>
          <p:cNvSpPr>
            <a:spLocks noGrp="1" noChangeArrowheads="1"/>
          </p:cNvSpPr>
          <p:nvPr>
            <p:ph type="sldNum" sz="quarter" idx="11"/>
          </p:nvPr>
        </p:nvSpPr>
        <p:spPr>
          <a:ln/>
        </p:spPr>
        <p:txBody>
          <a:bodyPr/>
          <a:lstStyle>
            <a:lvl1pPr>
              <a:defRPr>
                <a:latin typeface="Arial" pitchFamily="34" charset="0"/>
                <a:cs typeface="Arial" pitchFamily="34" charset="0"/>
              </a:defRPr>
            </a:lvl1pPr>
          </a:lstStyle>
          <a:p>
            <a:pPr>
              <a:defRPr/>
            </a:pPr>
            <a:endParaRPr lang="en-GB" dirty="0"/>
          </a:p>
          <a:p>
            <a:pPr>
              <a:defRPr/>
            </a:pPr>
            <a:fld id="{B18DCB8B-D2FE-45D5-9D77-2EAE87C4CC26}" type="slidenum">
              <a:rPr lang="en-GB" smtClean="0"/>
              <a:pPr>
                <a:defRPr/>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354013" y="2865438"/>
            <a:ext cx="8437562" cy="723900"/>
          </a:xfrm>
        </p:spPr>
        <p:txBody>
          <a:bodyPr/>
          <a:lstStyle/>
          <a:p>
            <a:r>
              <a:rPr lang="en-US"/>
              <a:t>Click to edit Master title style</a:t>
            </a:r>
          </a:p>
        </p:txBody>
      </p:sp>
      <p:sp>
        <p:nvSpPr>
          <p:cNvPr id="4" name="Rectangle 6"/>
          <p:cNvSpPr>
            <a:spLocks noGrp="1" noChangeArrowheads="1"/>
          </p:cNvSpPr>
          <p:nvPr>
            <p:ph type="sldNum" sz="quarter" idx="11"/>
          </p:nvPr>
        </p:nvSpPr>
        <p:spPr>
          <a:ln/>
        </p:spPr>
        <p:txBody>
          <a:bodyPr/>
          <a:lstStyle>
            <a:lvl1pPr>
              <a:defRPr>
                <a:latin typeface="Arial" pitchFamily="34" charset="0"/>
                <a:cs typeface="Arial" pitchFamily="34" charset="0"/>
              </a:defRPr>
            </a:lvl1pPr>
          </a:lstStyle>
          <a:p>
            <a:pPr>
              <a:defRPr/>
            </a:pPr>
            <a:endParaRPr lang="en-GB" dirty="0"/>
          </a:p>
          <a:p>
            <a:pPr>
              <a:defRPr/>
            </a:pPr>
            <a:fld id="{B18DCB8B-D2FE-45D5-9D77-2EAE87C4CC26}" type="slidenum">
              <a:rPr lang="en-GB" smtClean="0"/>
              <a:pPr>
                <a:defRPr/>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54013" y="274638"/>
            <a:ext cx="8437562" cy="723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dirty="0"/>
              <a:t>Click to edit Master title style</a:t>
            </a:r>
          </a:p>
        </p:txBody>
      </p:sp>
      <p:sp>
        <p:nvSpPr>
          <p:cNvPr id="1027" name="Rectangle 3"/>
          <p:cNvSpPr>
            <a:spLocks noGrp="1" noChangeArrowheads="1"/>
          </p:cNvSpPr>
          <p:nvPr>
            <p:ph type="body" idx="1"/>
          </p:nvPr>
        </p:nvSpPr>
        <p:spPr bwMode="auto">
          <a:xfrm>
            <a:off x="354013" y="1089025"/>
            <a:ext cx="8437562" cy="5768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u="none">
                <a:solidFill>
                  <a:schemeClr val="accent2"/>
                </a:solidFill>
                <a:latin typeface="Tahoma" charset="0"/>
                <a:cs typeface="+mn-cs"/>
              </a:defRPr>
            </a:lvl1pPr>
          </a:lstStyle>
          <a:p>
            <a:pPr>
              <a:defRPr/>
            </a:pPr>
            <a:endParaRPr lang="en-GB" dirty="0"/>
          </a:p>
        </p:txBody>
      </p:sp>
      <p:sp>
        <p:nvSpPr>
          <p:cNvPr id="1030" name="Rectangle 6"/>
          <p:cNvSpPr>
            <a:spLocks noGrp="1" noChangeArrowheads="1"/>
          </p:cNvSpPr>
          <p:nvPr>
            <p:ph type="sldNum" sz="quarter" idx="4"/>
          </p:nvPr>
        </p:nvSpPr>
        <p:spPr bwMode="auto">
          <a:xfrm>
            <a:off x="8589963" y="6272213"/>
            <a:ext cx="4953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u="none">
                <a:solidFill>
                  <a:schemeClr val="accent2"/>
                </a:solidFill>
                <a:latin typeface="Arial" pitchFamily="34" charset="0"/>
                <a:cs typeface="Arial" pitchFamily="34" charset="0"/>
              </a:defRPr>
            </a:lvl1pPr>
          </a:lstStyle>
          <a:p>
            <a:pPr>
              <a:defRPr/>
            </a:pPr>
            <a:endParaRPr lang="en-GB" dirty="0"/>
          </a:p>
          <a:p>
            <a:pPr>
              <a:defRPr/>
            </a:pPr>
            <a:fld id="{6C53B026-E3BC-40EA-A94F-CF3D3D4CBAA7}" type="slidenum">
              <a:rPr lang="en-GB" smtClean="0"/>
              <a:pPr>
                <a:defRPr/>
              </a:pPr>
              <a:t>‹#›</a:t>
            </a:fld>
            <a:endParaRPr lang="en-GB" dirty="0"/>
          </a:p>
        </p:txBody>
      </p:sp>
      <p:sp>
        <p:nvSpPr>
          <p:cNvPr id="1034" name="Rectangle 10"/>
          <p:cNvSpPr>
            <a:spLocks noChangeArrowheads="1"/>
          </p:cNvSpPr>
          <p:nvPr/>
        </p:nvSpPr>
        <p:spPr bwMode="auto">
          <a:xfrm>
            <a:off x="0" y="3071813"/>
            <a:ext cx="9144000" cy="0"/>
          </a:xfrm>
          <a:prstGeom prst="rect">
            <a:avLst/>
          </a:prstGeom>
          <a:noFill/>
          <a:ln w="9525">
            <a:noFill/>
            <a:miter lim="800000"/>
            <a:headEnd/>
            <a:tailEnd/>
          </a:ln>
          <a:effectLst/>
        </p:spPr>
        <p:txBody>
          <a:bodyPr wrap="none" anchor="ctr">
            <a:spAutoFit/>
          </a:bodyPr>
          <a:lstStyle/>
          <a:p>
            <a:pPr>
              <a:defRPr/>
            </a:pPr>
            <a:endParaRPr lang="en-US" dirty="0">
              <a:latin typeface="Tahoma"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ctr" rtl="0" eaLnBrk="0" fontAlgn="base" hangingPunct="0">
        <a:spcBef>
          <a:spcPct val="0"/>
        </a:spcBef>
        <a:spcAft>
          <a:spcPct val="0"/>
        </a:spcAft>
        <a:defRPr sz="2400">
          <a:solidFill>
            <a:schemeClr val="accent2"/>
          </a:solidFill>
          <a:latin typeface="Arial" pitchFamily="34" charset="0"/>
          <a:ea typeface="+mj-ea"/>
          <a:cs typeface="Arial" pitchFamily="34" charset="0"/>
        </a:defRPr>
      </a:lvl1pPr>
      <a:lvl2pPr algn="ctr" rtl="0" eaLnBrk="0" fontAlgn="base" hangingPunct="0">
        <a:spcBef>
          <a:spcPct val="0"/>
        </a:spcBef>
        <a:spcAft>
          <a:spcPct val="0"/>
        </a:spcAft>
        <a:defRPr sz="2800">
          <a:solidFill>
            <a:schemeClr val="accent2"/>
          </a:solidFill>
          <a:latin typeface="Tahoma" charset="0"/>
        </a:defRPr>
      </a:lvl2pPr>
      <a:lvl3pPr algn="ctr" rtl="0" eaLnBrk="0" fontAlgn="base" hangingPunct="0">
        <a:spcBef>
          <a:spcPct val="0"/>
        </a:spcBef>
        <a:spcAft>
          <a:spcPct val="0"/>
        </a:spcAft>
        <a:defRPr sz="2800">
          <a:solidFill>
            <a:schemeClr val="accent2"/>
          </a:solidFill>
          <a:latin typeface="Tahoma" charset="0"/>
        </a:defRPr>
      </a:lvl3pPr>
      <a:lvl4pPr algn="ctr" rtl="0" eaLnBrk="0" fontAlgn="base" hangingPunct="0">
        <a:spcBef>
          <a:spcPct val="0"/>
        </a:spcBef>
        <a:spcAft>
          <a:spcPct val="0"/>
        </a:spcAft>
        <a:defRPr sz="2800">
          <a:solidFill>
            <a:schemeClr val="accent2"/>
          </a:solidFill>
          <a:latin typeface="Tahoma" charset="0"/>
        </a:defRPr>
      </a:lvl4pPr>
      <a:lvl5pPr algn="ctr" rtl="0" eaLnBrk="0" fontAlgn="base" hangingPunct="0">
        <a:spcBef>
          <a:spcPct val="0"/>
        </a:spcBef>
        <a:spcAft>
          <a:spcPct val="0"/>
        </a:spcAft>
        <a:defRPr sz="2800">
          <a:solidFill>
            <a:schemeClr val="accent2"/>
          </a:solidFill>
          <a:latin typeface="Tahoma" charset="0"/>
        </a:defRPr>
      </a:lvl5pPr>
      <a:lvl6pPr marL="457200" algn="ctr" rtl="0" fontAlgn="base">
        <a:spcBef>
          <a:spcPct val="0"/>
        </a:spcBef>
        <a:spcAft>
          <a:spcPct val="0"/>
        </a:spcAft>
        <a:defRPr sz="2800">
          <a:solidFill>
            <a:schemeClr val="accent2"/>
          </a:solidFill>
          <a:latin typeface="Tahoma" charset="0"/>
        </a:defRPr>
      </a:lvl6pPr>
      <a:lvl7pPr marL="914400" algn="ctr" rtl="0" fontAlgn="base">
        <a:spcBef>
          <a:spcPct val="0"/>
        </a:spcBef>
        <a:spcAft>
          <a:spcPct val="0"/>
        </a:spcAft>
        <a:defRPr sz="2800">
          <a:solidFill>
            <a:schemeClr val="accent2"/>
          </a:solidFill>
          <a:latin typeface="Tahoma" charset="0"/>
        </a:defRPr>
      </a:lvl7pPr>
      <a:lvl8pPr marL="1371600" algn="ctr" rtl="0" fontAlgn="base">
        <a:spcBef>
          <a:spcPct val="0"/>
        </a:spcBef>
        <a:spcAft>
          <a:spcPct val="0"/>
        </a:spcAft>
        <a:defRPr sz="2800">
          <a:solidFill>
            <a:schemeClr val="accent2"/>
          </a:solidFill>
          <a:latin typeface="Tahoma" charset="0"/>
        </a:defRPr>
      </a:lvl8pPr>
      <a:lvl9pPr marL="1828800" algn="ctr" rtl="0" fontAlgn="base">
        <a:spcBef>
          <a:spcPct val="0"/>
        </a:spcBef>
        <a:spcAft>
          <a:spcPct val="0"/>
        </a:spcAft>
        <a:defRPr sz="2800">
          <a:solidFill>
            <a:schemeClr val="accent2"/>
          </a:solidFill>
          <a:latin typeface="Tahoma" charset="0"/>
        </a:defRPr>
      </a:lvl9pPr>
    </p:titleStyle>
    <p:body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0.emf"/></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20.emf"/></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4.xml"/><Relationship Id="rId1" Type="http://schemas.openxmlformats.org/officeDocument/2006/relationships/vmlDrawing" Target="../drawings/vmlDrawing2.vml"/><Relationship Id="rId4" Type="http://schemas.openxmlformats.org/officeDocument/2006/relationships/image" Target="../media/image21.emf"/></Relationships>
</file>

<file path=ppt/slides/_rels/slide41.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openxmlformats.org/officeDocument/2006/relationships/slideLayout" Target="../slideLayouts/slideLayout4.xml"/><Relationship Id="rId1" Type="http://schemas.openxmlformats.org/officeDocument/2006/relationships/vmlDrawing" Target="../drawings/vmlDrawing3.vml"/><Relationship Id="rId4" Type="http://schemas.openxmlformats.org/officeDocument/2006/relationships/image" Target="../media/image22.emf"/></Relationships>
</file>

<file path=ppt/slides/_rels/slide42.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slideLayout" Target="../slideLayouts/slideLayout4.xml"/><Relationship Id="rId1" Type="http://schemas.openxmlformats.org/officeDocument/2006/relationships/vmlDrawing" Target="../drawings/vmlDrawing4.vml"/><Relationship Id="rId4" Type="http://schemas.openxmlformats.org/officeDocument/2006/relationships/image" Target="../media/image23.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8.gif"/><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wsj.com/articles/powering-americas-manufacturing-renaissance-foreign-robots-149054961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s://www.wsj.com/articles/powering-americas-manufacturing-renaissance-foreign-robots-1490549611"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477838" y="1416050"/>
            <a:ext cx="8128000" cy="4832350"/>
          </a:xfrm>
          <a:noFill/>
        </p:spPr>
        <p:txBody>
          <a:bodyPr lIns="0" tIns="0" rIns="0" bIns="0"/>
          <a:lstStyle/>
          <a:p>
            <a:pPr eaLnBrk="1" hangingPunct="1"/>
            <a:r>
              <a:rPr lang="en-US" sz="2000" dirty="0"/>
              <a:t>New Perspectives on the Decline </a:t>
            </a:r>
            <a:br>
              <a:rPr lang="en-US" sz="2000" dirty="0"/>
            </a:br>
            <a:r>
              <a:rPr lang="en-US" sz="2000" dirty="0"/>
              <a:t>of U.S. Manufacturing Employment</a:t>
            </a:r>
            <a:r>
              <a:rPr lang="en-GB" sz="1400" dirty="0">
                <a:solidFill>
                  <a:schemeClr val="bg1">
                    <a:lumMod val="50000"/>
                  </a:schemeClr>
                </a:solidFill>
              </a:rPr>
              <a:t/>
            </a:r>
            <a:br>
              <a:rPr lang="en-GB" sz="1400" dirty="0">
                <a:solidFill>
                  <a:schemeClr val="bg1">
                    <a:lumMod val="50000"/>
                  </a:schemeClr>
                </a:solidFill>
              </a:rPr>
            </a:br>
            <a:r>
              <a:rPr lang="en-GB" sz="1400" dirty="0">
                <a:solidFill>
                  <a:schemeClr val="bg1">
                    <a:lumMod val="50000"/>
                  </a:schemeClr>
                </a:solidFill>
              </a:rPr>
              <a:t/>
            </a:r>
            <a:br>
              <a:rPr lang="en-GB" sz="1400" dirty="0">
                <a:solidFill>
                  <a:schemeClr val="bg1">
                    <a:lumMod val="50000"/>
                  </a:schemeClr>
                </a:solidFill>
              </a:rPr>
            </a:br>
            <a:r>
              <a:rPr lang="en-GB" sz="1400" dirty="0">
                <a:solidFill>
                  <a:schemeClr val="bg1">
                    <a:lumMod val="50000"/>
                  </a:schemeClr>
                </a:solidFill>
              </a:rPr>
              <a:t/>
            </a:r>
            <a:br>
              <a:rPr lang="en-GB" sz="1400" dirty="0">
                <a:solidFill>
                  <a:schemeClr val="bg1">
                    <a:lumMod val="50000"/>
                  </a:schemeClr>
                </a:solidFill>
              </a:rPr>
            </a:br>
            <a:r>
              <a:rPr lang="en-GB" sz="1400" dirty="0">
                <a:solidFill>
                  <a:schemeClr val="bg1">
                    <a:lumMod val="50000"/>
                  </a:schemeClr>
                </a:solidFill>
              </a:rPr>
              <a:t/>
            </a:r>
            <a:br>
              <a:rPr lang="en-GB" sz="1400" dirty="0">
                <a:solidFill>
                  <a:schemeClr val="bg1">
                    <a:lumMod val="50000"/>
                  </a:schemeClr>
                </a:solidFill>
              </a:rPr>
            </a:br>
            <a:r>
              <a:rPr lang="en-GB" sz="1400" dirty="0">
                <a:solidFill>
                  <a:schemeClr val="bg1">
                    <a:lumMod val="50000"/>
                  </a:schemeClr>
                </a:solidFill>
              </a:rPr>
              <a:t/>
            </a:r>
            <a:br>
              <a:rPr lang="en-GB" sz="1400" dirty="0">
                <a:solidFill>
                  <a:schemeClr val="bg1">
                    <a:lumMod val="50000"/>
                  </a:schemeClr>
                </a:solidFill>
              </a:rPr>
            </a:br>
            <a:r>
              <a:rPr lang="en-GB" sz="1400" dirty="0">
                <a:solidFill>
                  <a:schemeClr val="bg1">
                    <a:lumMod val="50000"/>
                  </a:schemeClr>
                </a:solidFill>
              </a:rPr>
              <a:t/>
            </a:r>
            <a:br>
              <a:rPr lang="en-GB" sz="1400" dirty="0">
                <a:solidFill>
                  <a:schemeClr val="bg1">
                    <a:lumMod val="50000"/>
                  </a:schemeClr>
                </a:solidFill>
              </a:rPr>
            </a:br>
            <a:r>
              <a:rPr lang="en-GB" sz="1400" dirty="0">
                <a:solidFill>
                  <a:schemeClr val="bg1">
                    <a:lumMod val="50000"/>
                  </a:schemeClr>
                </a:solidFill>
              </a:rPr>
              <a:t/>
            </a:r>
            <a:br>
              <a:rPr lang="en-GB" sz="1400" dirty="0">
                <a:solidFill>
                  <a:schemeClr val="bg1">
                    <a:lumMod val="50000"/>
                  </a:schemeClr>
                </a:solidFill>
              </a:rPr>
            </a:br>
            <a:r>
              <a:rPr lang="en-GB" sz="1400" dirty="0">
                <a:solidFill>
                  <a:schemeClr val="bg1">
                    <a:lumMod val="50000"/>
                  </a:schemeClr>
                </a:solidFill>
              </a:rPr>
              <a:t/>
            </a:r>
            <a:br>
              <a:rPr lang="en-GB" sz="1400" dirty="0">
                <a:solidFill>
                  <a:schemeClr val="bg1">
                    <a:lumMod val="50000"/>
                  </a:schemeClr>
                </a:solidFill>
              </a:rPr>
            </a:br>
            <a:r>
              <a:rPr lang="en-GB" sz="1400" dirty="0">
                <a:solidFill>
                  <a:schemeClr val="bg1">
                    <a:lumMod val="50000"/>
                  </a:schemeClr>
                </a:solidFill>
              </a:rPr>
              <a:t/>
            </a:r>
            <a:br>
              <a:rPr lang="en-GB" sz="1400" dirty="0">
                <a:solidFill>
                  <a:schemeClr val="bg1">
                    <a:lumMod val="50000"/>
                  </a:schemeClr>
                </a:solidFill>
              </a:rPr>
            </a:br>
            <a:r>
              <a:rPr lang="en-GB" sz="1600" dirty="0">
                <a:solidFill>
                  <a:schemeClr val="bg1">
                    <a:lumMod val="50000"/>
                  </a:schemeClr>
                </a:solidFill>
              </a:rPr>
              <a:t>June 2018</a:t>
            </a:r>
            <a:r>
              <a:rPr lang="en-GB" sz="1400" dirty="0">
                <a:solidFill>
                  <a:schemeClr val="bg1">
                    <a:lumMod val="50000"/>
                  </a:schemeClr>
                </a:solidFill>
              </a:rPr>
              <a:t/>
            </a:r>
            <a:br>
              <a:rPr lang="en-GB" sz="1400" dirty="0">
                <a:solidFill>
                  <a:schemeClr val="bg1">
                    <a:lumMod val="50000"/>
                  </a:schemeClr>
                </a:solidFill>
              </a:rPr>
            </a:br>
            <a:r>
              <a:rPr lang="en-GB" sz="1400" dirty="0">
                <a:solidFill>
                  <a:schemeClr val="bg1">
                    <a:lumMod val="50000"/>
                  </a:schemeClr>
                </a:solidFill>
              </a:rPr>
              <a:t/>
            </a:r>
            <a:br>
              <a:rPr lang="en-GB" sz="1400" dirty="0">
                <a:solidFill>
                  <a:schemeClr val="bg1">
                    <a:lumMod val="50000"/>
                  </a:schemeClr>
                </a:solidFill>
              </a:rPr>
            </a:br>
            <a:r>
              <a:rPr lang="en-GB" sz="1600" dirty="0">
                <a:solidFill>
                  <a:schemeClr val="accent6"/>
                </a:solidFill>
              </a:rPr>
              <a:t>Justin R. Pierce, </a:t>
            </a:r>
            <a:r>
              <a:rPr lang="en-GB" sz="1600" dirty="0">
                <a:solidFill>
                  <a:schemeClr val="bg1">
                    <a:lumMod val="50000"/>
                  </a:schemeClr>
                </a:solidFill>
              </a:rPr>
              <a:t>Board of Governors of the Federal Reserve System</a:t>
            </a:r>
            <a:r>
              <a:rPr lang="en-GB" sz="1600" dirty="0">
                <a:solidFill>
                  <a:schemeClr val="accent6"/>
                </a:solidFill>
              </a:rPr>
              <a:t/>
            </a:r>
            <a:br>
              <a:rPr lang="en-GB" sz="1600" dirty="0">
                <a:solidFill>
                  <a:schemeClr val="accent6"/>
                </a:solidFill>
              </a:rPr>
            </a:br>
            <a:r>
              <a:rPr lang="en-GB" sz="1600" dirty="0">
                <a:solidFill>
                  <a:schemeClr val="accent6"/>
                </a:solidFill>
              </a:rPr>
              <a:t>Teresa C. Fort, </a:t>
            </a:r>
            <a:r>
              <a:rPr lang="en-GB" sz="1600" dirty="0">
                <a:solidFill>
                  <a:schemeClr val="bg1">
                    <a:lumMod val="50000"/>
                  </a:schemeClr>
                </a:solidFill>
              </a:rPr>
              <a:t>Tuck School at Dartmouth &amp; NBER</a:t>
            </a:r>
            <a:r>
              <a:rPr lang="en-GB" sz="1600" dirty="0">
                <a:solidFill>
                  <a:schemeClr val="accent6"/>
                </a:solidFill>
              </a:rPr>
              <a:t/>
            </a:r>
            <a:br>
              <a:rPr lang="en-GB" sz="1600" dirty="0">
                <a:solidFill>
                  <a:schemeClr val="accent6"/>
                </a:solidFill>
              </a:rPr>
            </a:br>
            <a:r>
              <a:rPr lang="en-GB" sz="1600" dirty="0">
                <a:solidFill>
                  <a:schemeClr val="accent6"/>
                </a:solidFill>
              </a:rPr>
              <a:t>Peter K. Schott, </a:t>
            </a:r>
            <a:r>
              <a:rPr lang="en-GB" sz="1600" dirty="0">
                <a:solidFill>
                  <a:schemeClr val="bg1">
                    <a:lumMod val="50000"/>
                  </a:schemeClr>
                </a:solidFill>
              </a:rPr>
              <a:t>Yale School of Management &amp; NBER</a:t>
            </a:r>
            <a:r>
              <a:rPr lang="en-GB" sz="2000" dirty="0"/>
              <a:t/>
            </a:r>
            <a:br>
              <a:rPr lang="en-GB" sz="2000" dirty="0"/>
            </a:br>
            <a:r>
              <a:rPr lang="en-GB" sz="1400" dirty="0"/>
              <a:t/>
            </a:r>
            <a:br>
              <a:rPr lang="en-GB" sz="1400" dirty="0"/>
            </a:br>
            <a:r>
              <a:rPr lang="en-GB" sz="1000" dirty="0"/>
              <a:t/>
            </a:r>
            <a:br>
              <a:rPr lang="en-GB" sz="1000" dirty="0"/>
            </a:br>
            <a:endParaRPr lang="en-GB"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20470" y="1556305"/>
            <a:ext cx="5116027" cy="3745390"/>
          </a:xfrm>
          <a:prstGeom prst="rect">
            <a:avLst/>
          </a:prstGeom>
        </p:spPr>
      </p:pic>
      <p:sp>
        <p:nvSpPr>
          <p:cNvPr id="2" name="Title 1">
            <a:extLst>
              <a:ext uri="{FF2B5EF4-FFF2-40B4-BE49-F238E27FC236}">
                <a16:creationId xmlns:a16="http://schemas.microsoft.com/office/drawing/2014/main" xmlns="" id="{F9EC99DF-21CC-364A-BA0D-CC3BF72D1B9D}"/>
              </a:ext>
            </a:extLst>
          </p:cNvPr>
          <p:cNvSpPr>
            <a:spLocks noGrp="1"/>
          </p:cNvSpPr>
          <p:nvPr>
            <p:ph type="title"/>
          </p:nvPr>
        </p:nvSpPr>
        <p:spPr/>
        <p:txBody>
          <a:bodyPr/>
          <a:lstStyle/>
          <a:p>
            <a:r>
              <a:rPr lang="en-US" dirty="0">
                <a:solidFill>
                  <a:srgbClr val="0000FF"/>
                </a:solidFill>
              </a:rPr>
              <a:t>Firm-Level Importing</a:t>
            </a:r>
          </a:p>
        </p:txBody>
      </p:sp>
      <p:sp>
        <p:nvSpPr>
          <p:cNvPr id="4" name="Slide Number Placeholder 3">
            <a:extLst>
              <a:ext uri="{FF2B5EF4-FFF2-40B4-BE49-F238E27FC236}">
                <a16:creationId xmlns:a16="http://schemas.microsoft.com/office/drawing/2014/main" xmlns="" id="{3122764A-CF34-4B4D-92D2-1D426D7832E1}"/>
              </a:ext>
            </a:extLst>
          </p:cNvPr>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10</a:t>
            </a:fld>
            <a:endParaRPr lang="en-GB" dirty="0"/>
          </a:p>
        </p:txBody>
      </p:sp>
      <p:sp>
        <p:nvSpPr>
          <p:cNvPr id="9" name="TextBox 8">
            <a:extLst>
              <a:ext uri="{FF2B5EF4-FFF2-40B4-BE49-F238E27FC236}">
                <a16:creationId xmlns:a16="http://schemas.microsoft.com/office/drawing/2014/main" xmlns="" id="{E4AAA814-74C9-A449-9B1E-B8748CDAF7CF}"/>
              </a:ext>
            </a:extLst>
          </p:cNvPr>
          <p:cNvSpPr txBox="1"/>
          <p:nvPr/>
        </p:nvSpPr>
        <p:spPr>
          <a:xfrm>
            <a:off x="3235108" y="3152001"/>
            <a:ext cx="693796" cy="553998"/>
          </a:xfrm>
          <a:prstGeom prst="rect">
            <a:avLst/>
          </a:prstGeom>
          <a:noFill/>
        </p:spPr>
        <p:txBody>
          <a:bodyPr wrap="square" rtlCol="0">
            <a:spAutoFit/>
          </a:bodyPr>
          <a:lstStyle/>
          <a:p>
            <a:r>
              <a:rPr lang="en-US" sz="1000" b="0" u="none" dirty="0">
                <a:solidFill>
                  <a:srgbClr val="0000FF"/>
                </a:solidFill>
                <a:latin typeface="Arial" pitchFamily="34" charset="0"/>
                <a:cs typeface="Arial" pitchFamily="34" charset="0"/>
              </a:rPr>
              <a:t>Firms that import</a:t>
            </a:r>
          </a:p>
        </p:txBody>
      </p:sp>
      <p:cxnSp>
        <p:nvCxnSpPr>
          <p:cNvPr id="10" name="Straight Arrow Connector 9">
            <a:extLst>
              <a:ext uri="{FF2B5EF4-FFF2-40B4-BE49-F238E27FC236}">
                <a16:creationId xmlns:a16="http://schemas.microsoft.com/office/drawing/2014/main" xmlns="" id="{81DC6615-3D78-1D4D-84A3-DAE5DC786AF0}"/>
              </a:ext>
            </a:extLst>
          </p:cNvPr>
          <p:cNvCxnSpPr/>
          <p:nvPr/>
        </p:nvCxnSpPr>
        <p:spPr bwMode="auto">
          <a:xfrm>
            <a:off x="3714730" y="3603495"/>
            <a:ext cx="106920" cy="238593"/>
          </a:xfrm>
          <a:prstGeom prst="straightConnector1">
            <a:avLst/>
          </a:prstGeom>
          <a:solidFill>
            <a:schemeClr val="accent1"/>
          </a:solidFill>
          <a:ln w="9525" cap="flat" cmpd="sng" algn="ctr">
            <a:solidFill>
              <a:srgbClr val="0000FF"/>
            </a:solidFill>
            <a:prstDash val="solid"/>
            <a:round/>
            <a:headEnd type="none" w="med" len="med"/>
            <a:tailEnd type="triangle"/>
          </a:ln>
          <a:effectLst/>
        </p:spPr>
      </p:cxnSp>
      <p:sp>
        <p:nvSpPr>
          <p:cNvPr id="11" name="TextBox 10">
            <a:extLst>
              <a:ext uri="{FF2B5EF4-FFF2-40B4-BE49-F238E27FC236}">
                <a16:creationId xmlns:a16="http://schemas.microsoft.com/office/drawing/2014/main" xmlns="" id="{B8C857D4-AECF-E94A-A973-210B7307966B}"/>
              </a:ext>
            </a:extLst>
          </p:cNvPr>
          <p:cNvSpPr txBox="1"/>
          <p:nvPr/>
        </p:nvSpPr>
        <p:spPr>
          <a:xfrm>
            <a:off x="2249510" y="3842088"/>
            <a:ext cx="894936" cy="553998"/>
          </a:xfrm>
          <a:prstGeom prst="rect">
            <a:avLst/>
          </a:prstGeom>
          <a:noFill/>
        </p:spPr>
        <p:txBody>
          <a:bodyPr wrap="square" rtlCol="0">
            <a:spAutoFit/>
          </a:bodyPr>
          <a:lstStyle/>
          <a:p>
            <a:r>
              <a:rPr lang="en-US" sz="1000" b="0" u="none" dirty="0">
                <a:solidFill>
                  <a:srgbClr val="0000FF"/>
                </a:solidFill>
                <a:latin typeface="Arial" pitchFamily="34" charset="0"/>
                <a:cs typeface="Arial" pitchFamily="34" charset="0"/>
              </a:rPr>
              <a:t>Firms importing China</a:t>
            </a:r>
          </a:p>
        </p:txBody>
      </p:sp>
      <p:cxnSp>
        <p:nvCxnSpPr>
          <p:cNvPr id="12" name="Straight Arrow Connector 11">
            <a:extLst>
              <a:ext uri="{FF2B5EF4-FFF2-40B4-BE49-F238E27FC236}">
                <a16:creationId xmlns:a16="http://schemas.microsoft.com/office/drawing/2014/main" xmlns="" id="{F30D819C-0CBC-0C44-AD55-A6F6DF7179AE}"/>
              </a:ext>
            </a:extLst>
          </p:cNvPr>
          <p:cNvCxnSpPr>
            <a:cxnSpLocks/>
          </p:cNvCxnSpPr>
          <p:nvPr/>
        </p:nvCxnSpPr>
        <p:spPr bwMode="auto">
          <a:xfrm>
            <a:off x="2953006" y="4102127"/>
            <a:ext cx="282102" cy="150007"/>
          </a:xfrm>
          <a:prstGeom prst="straightConnector1">
            <a:avLst/>
          </a:prstGeom>
          <a:solidFill>
            <a:schemeClr val="accent1"/>
          </a:solidFill>
          <a:ln w="9525" cap="flat" cmpd="sng" algn="ctr">
            <a:solidFill>
              <a:srgbClr val="0000FF"/>
            </a:solidFill>
            <a:prstDash val="solid"/>
            <a:round/>
            <a:headEnd type="none" w="med" len="med"/>
            <a:tailEnd type="triangle"/>
          </a:ln>
          <a:effectLst/>
        </p:spPr>
      </p:cxnSp>
      <p:sp>
        <p:nvSpPr>
          <p:cNvPr id="13" name="Content Placeholder 3"/>
          <p:cNvSpPr>
            <a:spLocks noGrp="1"/>
          </p:cNvSpPr>
          <p:nvPr>
            <p:ph sz="half" idx="4294967295"/>
          </p:nvPr>
        </p:nvSpPr>
        <p:spPr>
          <a:xfrm>
            <a:off x="6036506" y="1556306"/>
            <a:ext cx="3107494" cy="3745390"/>
          </a:xfrm>
          <a:prstGeom prst="rect">
            <a:avLst/>
          </a:prstGeom>
        </p:spPr>
        <p:txBody>
          <a:bodyPr/>
          <a:lstStyle/>
          <a:p>
            <a:endParaRPr lang="en-US" sz="1800" dirty="0"/>
          </a:p>
          <a:p>
            <a:r>
              <a:rPr lang="en-US" sz="1800" dirty="0"/>
              <a:t>Import penetration starts rising in the 1980s</a:t>
            </a:r>
          </a:p>
          <a:p>
            <a:endParaRPr lang="en-US" sz="1800" dirty="0"/>
          </a:p>
          <a:p>
            <a:r>
              <a:rPr lang="en-US" sz="1800" dirty="0"/>
              <a:t>Chinese import penetration accelerates after 2000</a:t>
            </a:r>
          </a:p>
        </p:txBody>
      </p:sp>
    </p:spTree>
    <p:extLst>
      <p:ext uri="{BB962C8B-B14F-4D97-AF65-F5344CB8AC3E}">
        <p14:creationId xmlns:p14="http://schemas.microsoft.com/office/powerpoint/2010/main" val="3835162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20475" y="1556305"/>
            <a:ext cx="5116027" cy="3745390"/>
          </a:xfrm>
          <a:prstGeom prst="rect">
            <a:avLst/>
          </a:prstGeom>
        </p:spPr>
      </p:pic>
      <p:sp>
        <p:nvSpPr>
          <p:cNvPr id="2" name="Title 1">
            <a:extLst>
              <a:ext uri="{FF2B5EF4-FFF2-40B4-BE49-F238E27FC236}">
                <a16:creationId xmlns:a16="http://schemas.microsoft.com/office/drawing/2014/main" xmlns="" id="{F9EC99DF-21CC-364A-BA0D-CC3BF72D1B9D}"/>
              </a:ext>
            </a:extLst>
          </p:cNvPr>
          <p:cNvSpPr>
            <a:spLocks noGrp="1"/>
          </p:cNvSpPr>
          <p:nvPr>
            <p:ph type="title"/>
          </p:nvPr>
        </p:nvSpPr>
        <p:spPr/>
        <p:txBody>
          <a:bodyPr/>
          <a:lstStyle/>
          <a:p>
            <a:r>
              <a:rPr lang="en-US" dirty="0">
                <a:solidFill>
                  <a:srgbClr val="018001"/>
                </a:solidFill>
              </a:rPr>
              <a:t>Firm-Level Technology</a:t>
            </a:r>
          </a:p>
        </p:txBody>
      </p:sp>
      <p:sp>
        <p:nvSpPr>
          <p:cNvPr id="4" name="Slide Number Placeholder 3">
            <a:extLst>
              <a:ext uri="{FF2B5EF4-FFF2-40B4-BE49-F238E27FC236}">
                <a16:creationId xmlns:a16="http://schemas.microsoft.com/office/drawing/2014/main" xmlns="" id="{3122764A-CF34-4B4D-92D2-1D426D7832E1}"/>
              </a:ext>
            </a:extLst>
          </p:cNvPr>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11</a:t>
            </a:fld>
            <a:endParaRPr lang="en-GB" dirty="0"/>
          </a:p>
        </p:txBody>
      </p:sp>
      <p:sp>
        <p:nvSpPr>
          <p:cNvPr id="8" name="TextBox 7">
            <a:extLst>
              <a:ext uri="{FF2B5EF4-FFF2-40B4-BE49-F238E27FC236}">
                <a16:creationId xmlns:a16="http://schemas.microsoft.com/office/drawing/2014/main" xmlns="" id="{D949FE23-5349-EA48-9C3D-6DDD21F5035E}"/>
              </a:ext>
            </a:extLst>
          </p:cNvPr>
          <p:cNvSpPr txBox="1"/>
          <p:nvPr/>
        </p:nvSpPr>
        <p:spPr>
          <a:xfrm>
            <a:off x="3478489" y="2228851"/>
            <a:ext cx="985838" cy="400110"/>
          </a:xfrm>
          <a:prstGeom prst="rect">
            <a:avLst/>
          </a:prstGeom>
          <a:noFill/>
        </p:spPr>
        <p:txBody>
          <a:bodyPr wrap="square" rtlCol="0">
            <a:spAutoFit/>
          </a:bodyPr>
          <a:lstStyle/>
          <a:p>
            <a:r>
              <a:rPr lang="en-US" sz="1000" b="0" u="none" dirty="0">
                <a:solidFill>
                  <a:srgbClr val="018001"/>
                </a:solidFill>
                <a:latin typeface="Arial" pitchFamily="34" charset="0"/>
                <a:cs typeface="Arial" pitchFamily="34" charset="0"/>
              </a:rPr>
              <a:t>Purchasing computers</a:t>
            </a:r>
          </a:p>
        </p:txBody>
      </p:sp>
      <p:cxnSp>
        <p:nvCxnSpPr>
          <p:cNvPr id="10" name="Straight Arrow Connector 9">
            <a:extLst>
              <a:ext uri="{FF2B5EF4-FFF2-40B4-BE49-F238E27FC236}">
                <a16:creationId xmlns:a16="http://schemas.microsoft.com/office/drawing/2014/main" xmlns="" id="{B7722C7D-562A-1A49-9D61-F345139F631E}"/>
              </a:ext>
            </a:extLst>
          </p:cNvPr>
          <p:cNvCxnSpPr/>
          <p:nvPr/>
        </p:nvCxnSpPr>
        <p:spPr bwMode="auto">
          <a:xfrm>
            <a:off x="4164289" y="2586038"/>
            <a:ext cx="200025" cy="142875"/>
          </a:xfrm>
          <a:prstGeom prst="straightConnector1">
            <a:avLst/>
          </a:prstGeom>
          <a:solidFill>
            <a:schemeClr val="accent1"/>
          </a:solidFill>
          <a:ln w="9525" cap="flat" cmpd="sng" algn="ctr">
            <a:solidFill>
              <a:srgbClr val="018001"/>
            </a:solidFill>
            <a:prstDash val="solid"/>
            <a:round/>
            <a:headEnd type="none" w="med" len="med"/>
            <a:tailEnd type="triangle"/>
          </a:ln>
          <a:effectLst/>
        </p:spPr>
      </p:cxnSp>
      <p:sp>
        <p:nvSpPr>
          <p:cNvPr id="11" name="TextBox 10">
            <a:extLst>
              <a:ext uri="{FF2B5EF4-FFF2-40B4-BE49-F238E27FC236}">
                <a16:creationId xmlns:a16="http://schemas.microsoft.com/office/drawing/2014/main" xmlns="" id="{C3F2A1AF-4BCB-FD4D-A415-FE6C44948AC3}"/>
              </a:ext>
            </a:extLst>
          </p:cNvPr>
          <p:cNvSpPr txBox="1"/>
          <p:nvPr/>
        </p:nvSpPr>
        <p:spPr>
          <a:xfrm>
            <a:off x="4828558" y="3514680"/>
            <a:ext cx="976524" cy="553998"/>
          </a:xfrm>
          <a:prstGeom prst="rect">
            <a:avLst/>
          </a:prstGeom>
          <a:noFill/>
        </p:spPr>
        <p:txBody>
          <a:bodyPr wrap="square" rtlCol="0">
            <a:spAutoFit/>
          </a:bodyPr>
          <a:lstStyle/>
          <a:p>
            <a:pPr algn="r"/>
            <a:r>
              <a:rPr lang="en-US" sz="1000" b="0" u="none" dirty="0">
                <a:solidFill>
                  <a:srgbClr val="018001"/>
                </a:solidFill>
                <a:latin typeface="Arial" pitchFamily="34" charset="0"/>
                <a:cs typeface="Arial" pitchFamily="34" charset="0"/>
              </a:rPr>
              <a:t>Using electronic networks</a:t>
            </a:r>
          </a:p>
        </p:txBody>
      </p:sp>
      <p:cxnSp>
        <p:nvCxnSpPr>
          <p:cNvPr id="12" name="Straight Arrow Connector 11">
            <a:extLst>
              <a:ext uri="{FF2B5EF4-FFF2-40B4-BE49-F238E27FC236}">
                <a16:creationId xmlns:a16="http://schemas.microsoft.com/office/drawing/2014/main" xmlns="" id="{2F5F0EAC-E9F8-5C46-ACEC-67592F73B51E}"/>
              </a:ext>
            </a:extLst>
          </p:cNvPr>
          <p:cNvCxnSpPr>
            <a:cxnSpLocks/>
          </p:cNvCxnSpPr>
          <p:nvPr/>
        </p:nvCxnSpPr>
        <p:spPr bwMode="auto">
          <a:xfrm flipH="1" flipV="1">
            <a:off x="5442502" y="3279100"/>
            <a:ext cx="72177" cy="273288"/>
          </a:xfrm>
          <a:prstGeom prst="straightConnector1">
            <a:avLst/>
          </a:prstGeom>
          <a:solidFill>
            <a:schemeClr val="accent1"/>
          </a:solidFill>
          <a:ln w="9525" cap="flat" cmpd="sng" algn="ctr">
            <a:solidFill>
              <a:srgbClr val="018001"/>
            </a:solidFill>
            <a:prstDash val="solid"/>
            <a:round/>
            <a:headEnd type="none" w="med" len="med"/>
            <a:tailEnd type="triangle"/>
          </a:ln>
          <a:effectLst/>
        </p:spPr>
      </p:cxnSp>
      <p:sp>
        <p:nvSpPr>
          <p:cNvPr id="13" name="Content Placeholder 3"/>
          <p:cNvSpPr>
            <a:spLocks noGrp="1"/>
          </p:cNvSpPr>
          <p:nvPr>
            <p:ph sz="half" idx="4294967295"/>
          </p:nvPr>
        </p:nvSpPr>
        <p:spPr>
          <a:xfrm>
            <a:off x="6036506" y="1556306"/>
            <a:ext cx="3107494" cy="3745390"/>
          </a:xfrm>
          <a:prstGeom prst="rect">
            <a:avLst/>
          </a:prstGeom>
        </p:spPr>
        <p:txBody>
          <a:bodyPr/>
          <a:lstStyle/>
          <a:p>
            <a:endParaRPr lang="en-US" sz="1800"/>
          </a:p>
          <a:p>
            <a:r>
              <a:rPr lang="en-US" sz="1800"/>
              <a:t>Large increase in share of plants using computers in the early 2000s</a:t>
            </a:r>
          </a:p>
          <a:p>
            <a:endParaRPr lang="en-US" sz="1800"/>
          </a:p>
          <a:p>
            <a:r>
              <a:rPr lang="en-US" sz="1800"/>
              <a:t>Use of electronic networks to control and coordinate shipments also rising during that period</a:t>
            </a:r>
            <a:endParaRPr lang="en-US" sz="1800" dirty="0"/>
          </a:p>
        </p:txBody>
      </p:sp>
    </p:spTree>
    <p:extLst>
      <p:ext uri="{BB962C8B-B14F-4D97-AF65-F5344CB8AC3E}">
        <p14:creationId xmlns:p14="http://schemas.microsoft.com/office/powerpoint/2010/main" val="1553214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and Technology Move Together!</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12</a:t>
            </a:fld>
            <a:endParaRPr lang="en-GB" dirty="0"/>
          </a:p>
        </p:txBody>
      </p:sp>
      <p:pic>
        <p:nvPicPr>
          <p:cNvPr id="4" name="Picture 3"/>
          <p:cNvPicPr>
            <a:picLocks noChangeAspect="1"/>
          </p:cNvPicPr>
          <p:nvPr/>
        </p:nvPicPr>
        <p:blipFill>
          <a:blip r:embed="rId2"/>
          <a:stretch>
            <a:fillRect/>
          </a:stretch>
        </p:blipFill>
        <p:spPr>
          <a:xfrm>
            <a:off x="920477" y="1556305"/>
            <a:ext cx="5116027" cy="3745390"/>
          </a:xfrm>
          <a:prstGeom prst="rect">
            <a:avLst/>
          </a:prstGeom>
        </p:spPr>
      </p:pic>
      <p:sp>
        <p:nvSpPr>
          <p:cNvPr id="5" name="Content Placeholder 3"/>
          <p:cNvSpPr txBox="1">
            <a:spLocks/>
          </p:cNvSpPr>
          <p:nvPr/>
        </p:nvSpPr>
        <p:spPr bwMode="auto">
          <a:xfrm>
            <a:off x="6036506" y="1556306"/>
            <a:ext cx="3107494" cy="37453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endParaRPr lang="en-US" sz="1800" b="0" u="none" kern="0" dirty="0"/>
          </a:p>
          <a:p>
            <a:r>
              <a:rPr lang="en-US" sz="1800" b="0" u="none" kern="0" dirty="0"/>
              <a:t>Over our sample period, firms’ use of trade and technology both rise!</a:t>
            </a:r>
          </a:p>
          <a:p>
            <a:endParaRPr lang="en-US" sz="1800" b="0" u="none" kern="0" dirty="0"/>
          </a:p>
          <a:p>
            <a:r>
              <a:rPr lang="en-US" sz="1800" b="0" u="none" kern="0" dirty="0"/>
              <a:t>Hard to disentangle</a:t>
            </a:r>
          </a:p>
          <a:p>
            <a:endParaRPr lang="en-US" sz="1800" b="0" u="none" kern="0" dirty="0"/>
          </a:p>
          <a:p>
            <a:r>
              <a:rPr lang="en-US" sz="1800" b="0" u="none" kern="0" dirty="0"/>
              <a:t>Goal in this paper is to highlight new dimensions of employment loss to gain deeper insights</a:t>
            </a:r>
          </a:p>
        </p:txBody>
      </p:sp>
    </p:spTree>
    <p:extLst>
      <p:ext uri="{BB962C8B-B14F-4D97-AF65-F5344CB8AC3E}">
        <p14:creationId xmlns:p14="http://schemas.microsoft.com/office/powerpoint/2010/main" val="1643045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Examine Three Margins of Adjustment</a:t>
            </a:r>
          </a:p>
        </p:txBody>
      </p:sp>
      <p:sp>
        <p:nvSpPr>
          <p:cNvPr id="3" name="Content Placeholder 2"/>
          <p:cNvSpPr>
            <a:spLocks noGrp="1"/>
          </p:cNvSpPr>
          <p:nvPr>
            <p:ph idx="1"/>
          </p:nvPr>
        </p:nvSpPr>
        <p:spPr/>
        <p:txBody>
          <a:bodyPr/>
          <a:lstStyle/>
          <a:p>
            <a:endParaRPr lang="en-US" dirty="0"/>
          </a:p>
          <a:p>
            <a:r>
              <a:rPr lang="en-US" dirty="0"/>
              <a:t>Industry-level</a:t>
            </a:r>
          </a:p>
          <a:p>
            <a:pPr lvl="1"/>
            <a:r>
              <a:rPr lang="en-US" dirty="0"/>
              <a:t>Few clear examples of “sunrise” and “sunset” industries</a:t>
            </a:r>
          </a:p>
          <a:p>
            <a:pPr lvl="1"/>
            <a:r>
              <a:rPr lang="en-US" dirty="0"/>
              <a:t>Trade shocks affect outputs AND inputs</a:t>
            </a:r>
          </a:p>
          <a:p>
            <a:pPr lvl="1"/>
            <a:endParaRPr lang="en-US" dirty="0"/>
          </a:p>
          <a:p>
            <a:r>
              <a:rPr lang="en-US" dirty="0"/>
              <a:t>Firm-level </a:t>
            </a:r>
          </a:p>
          <a:p>
            <a:pPr lvl="1"/>
            <a:r>
              <a:rPr lang="en-US" dirty="0"/>
              <a:t>75% of decline occurs in continuing firms!</a:t>
            </a:r>
          </a:p>
          <a:p>
            <a:pPr lvl="1"/>
            <a:r>
              <a:rPr lang="en-US" dirty="0"/>
              <a:t>NM growth offsets M declines before 2000!</a:t>
            </a:r>
          </a:p>
          <a:p>
            <a:pPr lvl="1"/>
            <a:endParaRPr lang="en-US" dirty="0"/>
          </a:p>
          <a:p>
            <a:r>
              <a:rPr lang="en-US" dirty="0"/>
              <a:t>Region-level</a:t>
            </a:r>
          </a:p>
          <a:p>
            <a:pPr lvl="1"/>
            <a:r>
              <a:rPr lang="en-US" dirty="0"/>
              <a:t>Pre-2000, manufacturing employment moves west and south</a:t>
            </a:r>
          </a:p>
          <a:p>
            <a:pPr lvl="1"/>
            <a:r>
              <a:rPr lang="en-US" dirty="0"/>
              <a:t>After 2000, it falls everywhere</a:t>
            </a:r>
          </a:p>
        </p:txBody>
      </p:sp>
      <p:sp>
        <p:nvSpPr>
          <p:cNvPr id="4" name="Slide Number Placeholder 3"/>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13</a:t>
            </a:fld>
            <a:endParaRPr lang="en-GB" dirty="0"/>
          </a:p>
        </p:txBody>
      </p:sp>
    </p:spTree>
    <p:extLst>
      <p:ext uri="{BB962C8B-B14F-4D97-AF65-F5344CB8AC3E}">
        <p14:creationId xmlns:p14="http://schemas.microsoft.com/office/powerpoint/2010/main" val="2716325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lstStyle/>
          <a:p>
            <a:endParaRPr lang="en-US" dirty="0"/>
          </a:p>
          <a:p>
            <a:r>
              <a:rPr lang="en-US" dirty="0">
                <a:solidFill>
                  <a:schemeClr val="accent6"/>
                </a:solidFill>
              </a:rPr>
              <a:t>Industry margins of adjustment</a:t>
            </a:r>
          </a:p>
          <a:p>
            <a:endParaRPr lang="en-US" dirty="0">
              <a:solidFill>
                <a:schemeClr val="bg1">
                  <a:lumMod val="50000"/>
                </a:schemeClr>
              </a:solidFill>
            </a:endParaRPr>
          </a:p>
          <a:p>
            <a:r>
              <a:rPr lang="en-US" dirty="0">
                <a:solidFill>
                  <a:schemeClr val="bg1">
                    <a:lumMod val="50000"/>
                  </a:schemeClr>
                </a:solidFill>
              </a:rPr>
              <a:t>Firm margins of adjustment</a:t>
            </a:r>
          </a:p>
          <a:p>
            <a:endParaRPr lang="en-US" dirty="0">
              <a:solidFill>
                <a:schemeClr val="bg1">
                  <a:lumMod val="50000"/>
                </a:schemeClr>
              </a:solidFill>
            </a:endParaRPr>
          </a:p>
          <a:p>
            <a:r>
              <a:rPr lang="en-US" dirty="0">
                <a:solidFill>
                  <a:schemeClr val="bg1">
                    <a:lumMod val="50000"/>
                  </a:schemeClr>
                </a:solidFill>
              </a:rPr>
              <a:t>Regional margins of adjustment</a:t>
            </a:r>
          </a:p>
          <a:p>
            <a:endParaRPr lang="en-US" dirty="0">
              <a:solidFill>
                <a:schemeClr val="bg1">
                  <a:lumMod val="50000"/>
                </a:schemeClr>
              </a:solidFill>
            </a:endParaRPr>
          </a:p>
          <a:p>
            <a:r>
              <a:rPr lang="en-US" dirty="0">
                <a:solidFill>
                  <a:schemeClr val="bg1">
                    <a:lumMod val="50000"/>
                  </a:schemeClr>
                </a:solidFill>
              </a:rPr>
              <a:t>Conclusion </a:t>
            </a:r>
          </a:p>
        </p:txBody>
      </p:sp>
      <p:sp>
        <p:nvSpPr>
          <p:cNvPr id="4" name="Slide Number Placeholder 3"/>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14</a:t>
            </a:fld>
            <a:endParaRPr lang="en-GB" dirty="0"/>
          </a:p>
        </p:txBody>
      </p:sp>
    </p:spTree>
    <p:extLst>
      <p:ext uri="{BB962C8B-B14F-4D97-AF65-F5344CB8AC3E}">
        <p14:creationId xmlns:p14="http://schemas.microsoft.com/office/powerpoint/2010/main" val="1649819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Industry Margins of Adjustment</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15</a:t>
            </a:fld>
            <a:endParaRPr lang="en-GB" dirty="0"/>
          </a:p>
        </p:txBody>
      </p:sp>
    </p:spTree>
    <p:extLst>
      <p:ext uri="{BB962C8B-B14F-4D97-AF65-F5344CB8AC3E}">
        <p14:creationId xmlns:p14="http://schemas.microsoft.com/office/powerpoint/2010/main" val="2317912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xmlns="" id="{5CA54E01-3CA4-5549-B414-AE3F83304A21}"/>
              </a:ext>
            </a:extLst>
          </p:cNvPr>
          <p:cNvPicPr>
            <a:picLocks noChangeAspect="1"/>
          </p:cNvPicPr>
          <p:nvPr/>
        </p:nvPicPr>
        <p:blipFill>
          <a:blip r:embed="rId3"/>
          <a:stretch>
            <a:fillRect/>
          </a:stretch>
        </p:blipFill>
        <p:spPr>
          <a:xfrm>
            <a:off x="914212" y="1209172"/>
            <a:ext cx="7315200" cy="4572000"/>
          </a:xfrm>
          <a:prstGeom prst="rect">
            <a:avLst/>
          </a:prstGeom>
        </p:spPr>
      </p:pic>
      <p:sp>
        <p:nvSpPr>
          <p:cNvPr id="2" name="Title 1"/>
          <p:cNvSpPr>
            <a:spLocks noGrp="1"/>
          </p:cNvSpPr>
          <p:nvPr>
            <p:ph type="title"/>
          </p:nvPr>
        </p:nvSpPr>
        <p:spPr/>
        <p:txBody>
          <a:bodyPr/>
          <a:lstStyle/>
          <a:p>
            <a:r>
              <a:rPr lang="en-US" dirty="0"/>
              <a:t>Sunset, Sunrise Industries Exist, But are Scarce</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16</a:t>
            </a:fld>
            <a:endParaRPr lang="en-GB" dirty="0"/>
          </a:p>
        </p:txBody>
      </p:sp>
      <p:sp>
        <p:nvSpPr>
          <p:cNvPr id="13" name="Rectangle 12">
            <a:extLst>
              <a:ext uri="{FF2B5EF4-FFF2-40B4-BE49-F238E27FC236}">
                <a16:creationId xmlns:a16="http://schemas.microsoft.com/office/drawing/2014/main" xmlns="" id="{CB7B85B0-23B3-D548-A9B5-36CDAD497DAF}"/>
              </a:ext>
            </a:extLst>
          </p:cNvPr>
          <p:cNvSpPr/>
          <p:nvPr/>
        </p:nvSpPr>
        <p:spPr>
          <a:xfrm>
            <a:off x="4572000" y="1582152"/>
            <a:ext cx="3657600" cy="4114800"/>
          </a:xfrm>
          <a:prstGeom prst="rect">
            <a:avLst/>
          </a:prstGeom>
          <a:solidFill>
            <a:srgbClr val="EAF2F3"/>
          </a:solidFill>
          <a:ln>
            <a:noFill/>
          </a:ln>
        </p:spPr>
        <p:txBody>
          <a:bodyPr wrap="square" rtlCol="0" anchor="ctr">
            <a:spAutoFit/>
          </a:bodyPr>
          <a:lstStyle/>
          <a:p>
            <a:pPr algn="ctr"/>
            <a:endParaRPr lang="en-US" sz="1800" b="0" u="none" dirty="0">
              <a:solidFill>
                <a:schemeClr val="accent6"/>
              </a:solidFill>
              <a:latin typeface="Arial" pitchFamily="34" charset="0"/>
              <a:cs typeface="Arial" pitchFamily="34" charset="0"/>
            </a:endParaRPr>
          </a:p>
        </p:txBody>
      </p:sp>
      <p:pic>
        <p:nvPicPr>
          <p:cNvPr id="15" name="Picture 14">
            <a:extLst>
              <a:ext uri="{FF2B5EF4-FFF2-40B4-BE49-F238E27FC236}">
                <a16:creationId xmlns:a16="http://schemas.microsoft.com/office/drawing/2014/main" xmlns="" id="{4EF806D1-F4D3-A94A-8C4D-E2CF31D88821}"/>
              </a:ext>
            </a:extLst>
          </p:cNvPr>
          <p:cNvPicPr>
            <a:picLocks noChangeAspect="1"/>
          </p:cNvPicPr>
          <p:nvPr/>
        </p:nvPicPr>
        <p:blipFill rotWithShape="1">
          <a:blip r:embed="rId4"/>
          <a:srcRect l="69039" t="5774" r="4067" b="87590"/>
          <a:stretch/>
        </p:blipFill>
        <p:spPr>
          <a:xfrm>
            <a:off x="3557392" y="1821947"/>
            <a:ext cx="1014420" cy="455069"/>
          </a:xfrm>
          <a:prstGeom prst="rect">
            <a:avLst/>
          </a:prstGeom>
        </p:spPr>
      </p:pic>
    </p:spTree>
    <p:extLst>
      <p:ext uri="{BB962C8B-B14F-4D97-AF65-F5344CB8AC3E}">
        <p14:creationId xmlns:p14="http://schemas.microsoft.com/office/powerpoint/2010/main" val="3239792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Sunset, Sunrise Industries Exist, But are Scarce</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17</a:t>
            </a:fld>
            <a:endParaRPr lang="en-GB" dirty="0"/>
          </a:p>
        </p:txBody>
      </p:sp>
      <p:sp>
        <p:nvSpPr>
          <p:cNvPr id="16" name="Content Placeholder 3"/>
          <p:cNvSpPr txBox="1">
            <a:spLocks/>
          </p:cNvSpPr>
          <p:nvPr/>
        </p:nvSpPr>
        <p:spPr bwMode="auto">
          <a:xfrm>
            <a:off x="870332" y="5999746"/>
            <a:ext cx="7403335" cy="79324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r>
              <a:rPr lang="en-US" sz="1800" b="0" u="none" kern="0" dirty="0"/>
              <a:t>Leather, Apparel: employment and output both fall</a:t>
            </a:r>
          </a:p>
          <a:p>
            <a:r>
              <a:rPr lang="en-US" sz="1800" b="0" u="none" kern="0" dirty="0"/>
              <a:t>In most sectors, output rises as employment falls</a:t>
            </a:r>
          </a:p>
        </p:txBody>
      </p:sp>
      <p:pic>
        <p:nvPicPr>
          <p:cNvPr id="21" name="Picture 20">
            <a:extLst>
              <a:ext uri="{FF2B5EF4-FFF2-40B4-BE49-F238E27FC236}">
                <a16:creationId xmlns:a16="http://schemas.microsoft.com/office/drawing/2014/main" xmlns="" id="{D8046EA5-2E00-E247-B125-5A5093B74DC1}"/>
              </a:ext>
            </a:extLst>
          </p:cNvPr>
          <p:cNvPicPr>
            <a:picLocks noChangeAspect="1"/>
          </p:cNvPicPr>
          <p:nvPr/>
        </p:nvPicPr>
        <p:blipFill>
          <a:blip r:embed="rId2"/>
          <a:stretch>
            <a:fillRect/>
          </a:stretch>
        </p:blipFill>
        <p:spPr>
          <a:xfrm>
            <a:off x="914212" y="1209172"/>
            <a:ext cx="7315200" cy="4572000"/>
          </a:xfrm>
          <a:prstGeom prst="rect">
            <a:avLst/>
          </a:prstGeom>
        </p:spPr>
      </p:pic>
      <p:sp>
        <p:nvSpPr>
          <p:cNvPr id="22" name="Rectangle 21">
            <a:extLst>
              <a:ext uri="{FF2B5EF4-FFF2-40B4-BE49-F238E27FC236}">
                <a16:creationId xmlns:a16="http://schemas.microsoft.com/office/drawing/2014/main" xmlns="" id="{B72327BF-EF81-7840-A8B9-9C2DD7E151D5}"/>
              </a:ext>
            </a:extLst>
          </p:cNvPr>
          <p:cNvSpPr/>
          <p:nvPr/>
        </p:nvSpPr>
        <p:spPr>
          <a:xfrm>
            <a:off x="4572000" y="1582152"/>
            <a:ext cx="3657600" cy="4114800"/>
          </a:xfrm>
          <a:prstGeom prst="rect">
            <a:avLst/>
          </a:prstGeom>
          <a:solidFill>
            <a:srgbClr val="EAF2F3"/>
          </a:solidFill>
          <a:ln>
            <a:noFill/>
          </a:ln>
        </p:spPr>
        <p:txBody>
          <a:bodyPr wrap="square" rtlCol="0" anchor="ctr">
            <a:spAutoFit/>
          </a:bodyPr>
          <a:lstStyle/>
          <a:p>
            <a:pPr algn="ctr"/>
            <a:endParaRPr lang="en-US" sz="1800" b="0" u="none" dirty="0">
              <a:solidFill>
                <a:schemeClr val="accent6"/>
              </a:solidFill>
              <a:latin typeface="Arial" pitchFamily="34" charset="0"/>
              <a:cs typeface="Arial" pitchFamily="34" charset="0"/>
            </a:endParaRPr>
          </a:p>
        </p:txBody>
      </p:sp>
      <p:cxnSp>
        <p:nvCxnSpPr>
          <p:cNvPr id="5" name="Straight Arrow Connector 4"/>
          <p:cNvCxnSpPr>
            <a:cxnSpLocks/>
          </p:cNvCxnSpPr>
          <p:nvPr/>
        </p:nvCxnSpPr>
        <p:spPr bwMode="auto">
          <a:xfrm>
            <a:off x="698500" y="1991150"/>
            <a:ext cx="647568"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cxnSp>
        <p:nvCxnSpPr>
          <p:cNvPr id="13" name="Straight Arrow Connector 12"/>
          <p:cNvCxnSpPr>
            <a:cxnSpLocks/>
          </p:cNvCxnSpPr>
          <p:nvPr/>
        </p:nvCxnSpPr>
        <p:spPr bwMode="auto">
          <a:xfrm>
            <a:off x="685800" y="2096416"/>
            <a:ext cx="660268"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pic>
        <p:nvPicPr>
          <p:cNvPr id="23" name="Picture 22">
            <a:extLst>
              <a:ext uri="{FF2B5EF4-FFF2-40B4-BE49-F238E27FC236}">
                <a16:creationId xmlns:a16="http://schemas.microsoft.com/office/drawing/2014/main" xmlns="" id="{11D4985B-BEF1-4945-8FE6-96A46FCE1D28}"/>
              </a:ext>
            </a:extLst>
          </p:cNvPr>
          <p:cNvPicPr>
            <a:picLocks noChangeAspect="1"/>
          </p:cNvPicPr>
          <p:nvPr/>
        </p:nvPicPr>
        <p:blipFill rotWithShape="1">
          <a:blip r:embed="rId3"/>
          <a:srcRect l="69039" t="5774" r="4067" b="87590"/>
          <a:stretch/>
        </p:blipFill>
        <p:spPr>
          <a:xfrm>
            <a:off x="3557392" y="1821947"/>
            <a:ext cx="1014420" cy="455069"/>
          </a:xfrm>
          <a:prstGeom prst="rect">
            <a:avLst/>
          </a:prstGeom>
        </p:spPr>
      </p:pic>
    </p:spTree>
    <p:extLst>
      <p:ext uri="{BB962C8B-B14F-4D97-AF65-F5344CB8AC3E}">
        <p14:creationId xmlns:p14="http://schemas.microsoft.com/office/powerpoint/2010/main" val="1299873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Computers </a:t>
            </a:r>
            <a:r>
              <a:rPr lang="en-US" u="sng" dirty="0"/>
              <a:t>Dominate</a:t>
            </a:r>
            <a:r>
              <a:rPr lang="en-US" dirty="0"/>
              <a:t> Real Value Added (RVA) Growth</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18</a:t>
            </a:fld>
            <a:endParaRPr lang="en-GB" dirty="0"/>
          </a:p>
        </p:txBody>
      </p:sp>
      <p:pic>
        <p:nvPicPr>
          <p:cNvPr id="20" name="Picture 19">
            <a:extLst>
              <a:ext uri="{FF2B5EF4-FFF2-40B4-BE49-F238E27FC236}">
                <a16:creationId xmlns:a16="http://schemas.microsoft.com/office/drawing/2014/main" xmlns="" id="{DF57A844-92FD-6C43-9840-48A4A7B0AECE}"/>
              </a:ext>
            </a:extLst>
          </p:cNvPr>
          <p:cNvPicPr>
            <a:picLocks noChangeAspect="1"/>
          </p:cNvPicPr>
          <p:nvPr/>
        </p:nvPicPr>
        <p:blipFill>
          <a:blip r:embed="rId2"/>
          <a:stretch>
            <a:fillRect/>
          </a:stretch>
        </p:blipFill>
        <p:spPr>
          <a:xfrm>
            <a:off x="914212" y="1209172"/>
            <a:ext cx="7315200" cy="4572000"/>
          </a:xfrm>
          <a:prstGeom prst="rect">
            <a:avLst/>
          </a:prstGeom>
        </p:spPr>
      </p:pic>
      <p:sp>
        <p:nvSpPr>
          <p:cNvPr id="21" name="Rectangle 20">
            <a:extLst>
              <a:ext uri="{FF2B5EF4-FFF2-40B4-BE49-F238E27FC236}">
                <a16:creationId xmlns:a16="http://schemas.microsoft.com/office/drawing/2014/main" xmlns="" id="{9E1E7CC6-586A-EF45-ABEB-8F3A42755701}"/>
              </a:ext>
            </a:extLst>
          </p:cNvPr>
          <p:cNvSpPr/>
          <p:nvPr/>
        </p:nvSpPr>
        <p:spPr>
          <a:xfrm>
            <a:off x="4572000" y="1582152"/>
            <a:ext cx="3657600" cy="4114800"/>
          </a:xfrm>
          <a:prstGeom prst="rect">
            <a:avLst/>
          </a:prstGeom>
          <a:solidFill>
            <a:srgbClr val="EAF2F3"/>
          </a:solidFill>
          <a:ln>
            <a:noFill/>
          </a:ln>
        </p:spPr>
        <p:txBody>
          <a:bodyPr wrap="square" rtlCol="0" anchor="ctr">
            <a:spAutoFit/>
          </a:bodyPr>
          <a:lstStyle/>
          <a:p>
            <a:pPr algn="ctr"/>
            <a:endParaRPr lang="en-US" sz="1800" b="0" u="none" dirty="0">
              <a:solidFill>
                <a:schemeClr val="accent6"/>
              </a:solidFill>
              <a:latin typeface="Arial" pitchFamily="34" charset="0"/>
              <a:cs typeface="Arial" pitchFamily="34" charset="0"/>
            </a:endParaRPr>
          </a:p>
        </p:txBody>
      </p:sp>
      <p:pic>
        <p:nvPicPr>
          <p:cNvPr id="22" name="Picture 21">
            <a:extLst>
              <a:ext uri="{FF2B5EF4-FFF2-40B4-BE49-F238E27FC236}">
                <a16:creationId xmlns:a16="http://schemas.microsoft.com/office/drawing/2014/main" xmlns="" id="{12C0EEC2-3EFB-2044-966F-D8AFA383E9C2}"/>
              </a:ext>
            </a:extLst>
          </p:cNvPr>
          <p:cNvPicPr>
            <a:picLocks noChangeAspect="1"/>
          </p:cNvPicPr>
          <p:nvPr/>
        </p:nvPicPr>
        <p:blipFill rotWithShape="1">
          <a:blip r:embed="rId3"/>
          <a:srcRect l="69039" t="5774" r="4067" b="87590"/>
          <a:stretch/>
        </p:blipFill>
        <p:spPr>
          <a:xfrm>
            <a:off x="3557392" y="1821947"/>
            <a:ext cx="1014420" cy="455069"/>
          </a:xfrm>
          <a:prstGeom prst="rect">
            <a:avLst/>
          </a:prstGeom>
        </p:spPr>
      </p:pic>
      <p:cxnSp>
        <p:nvCxnSpPr>
          <p:cNvPr id="23" name="Straight Arrow Connector 22">
            <a:extLst>
              <a:ext uri="{FF2B5EF4-FFF2-40B4-BE49-F238E27FC236}">
                <a16:creationId xmlns:a16="http://schemas.microsoft.com/office/drawing/2014/main" xmlns="" id="{D41EAC89-46A7-8E42-925E-2D51EB1D50E1}"/>
              </a:ext>
            </a:extLst>
          </p:cNvPr>
          <p:cNvCxnSpPr/>
          <p:nvPr/>
        </p:nvCxnSpPr>
        <p:spPr bwMode="auto">
          <a:xfrm>
            <a:off x="708450" y="5131716"/>
            <a:ext cx="358218" cy="0"/>
          </a:xfrm>
          <a:prstGeom prst="straightConnector1">
            <a:avLst/>
          </a:prstGeom>
          <a:solidFill>
            <a:schemeClr val="accent1"/>
          </a:solidFill>
          <a:ln w="381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39247248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Computers Dominate Real Value Added (RVA) Growth</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19</a:t>
            </a:fld>
            <a:endParaRPr lang="en-GB" dirty="0"/>
          </a:p>
        </p:txBody>
      </p:sp>
      <p:sp>
        <p:nvSpPr>
          <p:cNvPr id="17" name="Content Placeholder 3"/>
          <p:cNvSpPr txBox="1">
            <a:spLocks/>
          </p:cNvSpPr>
          <p:nvPr/>
        </p:nvSpPr>
        <p:spPr bwMode="auto">
          <a:xfrm>
            <a:off x="870332" y="6128084"/>
            <a:ext cx="7403336" cy="456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r>
              <a:rPr lang="en-US" sz="1800" b="0" u="none" kern="0" dirty="0"/>
              <a:t>After 2000, more sectors with employment decline and fewer with with output growth; computers remains outlier</a:t>
            </a:r>
          </a:p>
        </p:txBody>
      </p:sp>
      <p:pic>
        <p:nvPicPr>
          <p:cNvPr id="16" name="Picture 15">
            <a:extLst>
              <a:ext uri="{FF2B5EF4-FFF2-40B4-BE49-F238E27FC236}">
                <a16:creationId xmlns:a16="http://schemas.microsoft.com/office/drawing/2014/main" xmlns="" id="{9E2ECC48-799A-0549-861B-4A6D4C61296F}"/>
              </a:ext>
            </a:extLst>
          </p:cNvPr>
          <p:cNvPicPr>
            <a:picLocks noChangeAspect="1"/>
          </p:cNvPicPr>
          <p:nvPr/>
        </p:nvPicPr>
        <p:blipFill>
          <a:blip r:embed="rId2"/>
          <a:stretch>
            <a:fillRect/>
          </a:stretch>
        </p:blipFill>
        <p:spPr>
          <a:xfrm>
            <a:off x="914212" y="1209172"/>
            <a:ext cx="7315200" cy="4572000"/>
          </a:xfrm>
          <a:prstGeom prst="rect">
            <a:avLst/>
          </a:prstGeom>
        </p:spPr>
      </p:pic>
      <p:pic>
        <p:nvPicPr>
          <p:cNvPr id="19" name="Picture 18">
            <a:extLst>
              <a:ext uri="{FF2B5EF4-FFF2-40B4-BE49-F238E27FC236}">
                <a16:creationId xmlns:a16="http://schemas.microsoft.com/office/drawing/2014/main" xmlns="" id="{34D28557-729F-D24A-A527-ADC829380A6B}"/>
              </a:ext>
            </a:extLst>
          </p:cNvPr>
          <p:cNvPicPr>
            <a:picLocks noChangeAspect="1"/>
          </p:cNvPicPr>
          <p:nvPr/>
        </p:nvPicPr>
        <p:blipFill rotWithShape="1">
          <a:blip r:embed="rId3"/>
          <a:srcRect l="69039" t="5774" r="4067" b="87590"/>
          <a:stretch/>
        </p:blipFill>
        <p:spPr>
          <a:xfrm>
            <a:off x="3557392" y="1821947"/>
            <a:ext cx="1014420" cy="455069"/>
          </a:xfrm>
          <a:prstGeom prst="rect">
            <a:avLst/>
          </a:prstGeom>
        </p:spPr>
      </p:pic>
    </p:spTree>
    <p:extLst>
      <p:ext uri="{BB962C8B-B14F-4D97-AF65-F5344CB8AC3E}">
        <p14:creationId xmlns:p14="http://schemas.microsoft.com/office/powerpoint/2010/main" val="2450358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Disclaimer</a:t>
            </a:r>
            <a:endParaRPr lang="en-US" dirty="0"/>
          </a:p>
        </p:txBody>
      </p:sp>
      <p:sp>
        <p:nvSpPr>
          <p:cNvPr id="3" name="Content Placeholder 2"/>
          <p:cNvSpPr>
            <a:spLocks noGrp="1"/>
          </p:cNvSpPr>
          <p:nvPr>
            <p:ph idx="1"/>
          </p:nvPr>
        </p:nvSpPr>
        <p:spPr/>
        <p:txBody>
          <a:bodyPr/>
          <a:lstStyle/>
          <a:p>
            <a:r>
              <a:rPr lang="en-US" dirty="0"/>
              <a:t>Any opinions and conclusions expressed herein are those of the authors and do not necessarily reflect the views of the U.S. Census Bureau, the Board of Governors or its research staff.  All results have been reviewed to ensure that no confidential information has been disclosed.</a:t>
            </a:r>
          </a:p>
        </p:txBody>
      </p:sp>
      <p:sp>
        <p:nvSpPr>
          <p:cNvPr id="4" name="Slide Number Placeholder 3"/>
          <p:cNvSpPr>
            <a:spLocks noGrp="1"/>
          </p:cNvSpPr>
          <p:nvPr>
            <p:ph type="sldNum" sz="quarter" idx="11"/>
          </p:nvPr>
        </p:nvSpPr>
        <p:spPr/>
        <p:txBody>
          <a:bodyPr/>
          <a:lstStyle/>
          <a:p>
            <a:pPr>
              <a:defRPr/>
            </a:pPr>
            <a:endParaRPr lang="en-GB" dirty="0"/>
          </a:p>
          <a:p>
            <a:pPr>
              <a:defRPr/>
            </a:pPr>
            <a:fld id="{FC96386F-C149-48D8-92C5-2CFDBA85534B}" type="slidenum">
              <a:rPr lang="en-GB" smtClean="0"/>
              <a:pPr>
                <a:defRPr/>
              </a:pPr>
              <a:t>2</a:t>
            </a:fld>
            <a:endParaRPr lang="en-GB" dirty="0"/>
          </a:p>
        </p:txBody>
      </p:sp>
    </p:spTree>
    <p:extLst>
      <p:ext uri="{BB962C8B-B14F-4D97-AF65-F5344CB8AC3E}">
        <p14:creationId xmlns:p14="http://schemas.microsoft.com/office/powerpoint/2010/main" val="344740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Import Penetration is Everywhere (</a:t>
            </a:r>
            <a:r>
              <a:rPr lang="en-US" dirty="0">
                <a:solidFill>
                  <a:schemeClr val="bg1">
                    <a:lumMod val="50000"/>
                  </a:schemeClr>
                </a:solidFill>
              </a:rPr>
              <a:t>Not Just Apparel!</a:t>
            </a:r>
            <a:r>
              <a:rPr lang="en-US" dirty="0"/>
              <a:t>)</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20</a:t>
            </a:fld>
            <a:endParaRPr lang="en-GB" dirty="0"/>
          </a:p>
        </p:txBody>
      </p:sp>
      <p:sp>
        <p:nvSpPr>
          <p:cNvPr id="6" name="Content Placeholder 3"/>
          <p:cNvSpPr txBox="1">
            <a:spLocks/>
          </p:cNvSpPr>
          <p:nvPr/>
        </p:nvSpPr>
        <p:spPr bwMode="auto">
          <a:xfrm>
            <a:off x="6032500" y="1746893"/>
            <a:ext cx="3111500" cy="299631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endParaRPr lang="en-US" sz="1600" b="0" u="none" kern="0" dirty="0"/>
          </a:p>
          <a:p>
            <a:r>
              <a:rPr lang="en-US" sz="1600" b="0" u="none" kern="0" dirty="0"/>
              <a:t>Computers/Electronics has highest growth in import penetration</a:t>
            </a:r>
          </a:p>
          <a:p>
            <a:endParaRPr lang="en-US" sz="1600" b="0" u="none" kern="0" dirty="0"/>
          </a:p>
          <a:p>
            <a:r>
              <a:rPr lang="en-US" sz="1600" b="0" u="none" kern="0" dirty="0"/>
              <a:t>Suggests differential impact of import penetration on </a:t>
            </a:r>
            <a:r>
              <a:rPr lang="en-US" sz="1600" b="0" u="none" kern="0" dirty="0">
                <a:solidFill>
                  <a:srgbClr val="00B0F0"/>
                </a:solidFill>
              </a:rPr>
              <a:t>Outputs</a:t>
            </a:r>
            <a:r>
              <a:rPr lang="en-US" sz="1600" b="0" u="none" kern="0" dirty="0"/>
              <a:t> vs </a:t>
            </a:r>
            <a:r>
              <a:rPr lang="en-US" sz="1600" b="0" u="none" kern="0" dirty="0">
                <a:solidFill>
                  <a:srgbClr val="00B0F0"/>
                </a:solidFill>
              </a:rPr>
              <a:t>Inputs</a:t>
            </a:r>
            <a:r>
              <a:rPr lang="en-US" sz="1600" b="0" u="none" kern="0" dirty="0">
                <a:solidFill>
                  <a:schemeClr val="accent6"/>
                </a:solidFill>
              </a:rPr>
              <a:t>?</a:t>
            </a:r>
          </a:p>
        </p:txBody>
      </p:sp>
      <p:pic>
        <p:nvPicPr>
          <p:cNvPr id="10" name="Picture 9"/>
          <p:cNvPicPr>
            <a:picLocks noChangeAspect="1"/>
          </p:cNvPicPr>
          <p:nvPr/>
        </p:nvPicPr>
        <p:blipFill>
          <a:blip r:embed="rId2"/>
          <a:stretch>
            <a:fillRect/>
          </a:stretch>
        </p:blipFill>
        <p:spPr>
          <a:xfrm>
            <a:off x="914400" y="1676400"/>
            <a:ext cx="5118100" cy="3746500"/>
          </a:xfrm>
          <a:prstGeom prst="rect">
            <a:avLst/>
          </a:prstGeom>
        </p:spPr>
      </p:pic>
    </p:spTree>
    <p:extLst>
      <p:ext uri="{BB962C8B-B14F-4D97-AF65-F5344CB8AC3E}">
        <p14:creationId xmlns:p14="http://schemas.microsoft.com/office/powerpoint/2010/main" val="2405987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Substantial Import Penetration </a:t>
            </a:r>
            <a:r>
              <a:rPr lang="en-US" u="sng" dirty="0"/>
              <a:t>Within</a:t>
            </a:r>
            <a:r>
              <a:rPr lang="en-US" dirty="0"/>
              <a:t> Computers</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21</a:t>
            </a:fld>
            <a:endParaRPr lang="en-GB" dirty="0"/>
          </a:p>
        </p:txBody>
      </p:sp>
      <p:sp>
        <p:nvSpPr>
          <p:cNvPr id="6" name="Content Placeholder 3"/>
          <p:cNvSpPr txBox="1">
            <a:spLocks/>
          </p:cNvSpPr>
          <p:nvPr/>
        </p:nvSpPr>
        <p:spPr bwMode="auto">
          <a:xfrm>
            <a:off x="6032500" y="1676401"/>
            <a:ext cx="3111500" cy="374649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r>
              <a:rPr lang="en-US" sz="1600" b="0" u="none" kern="0" dirty="0"/>
              <a:t>Semiconductors accounts for 71% percent of real value added in manufacturing over this period</a:t>
            </a:r>
          </a:p>
          <a:p>
            <a:endParaRPr lang="en-US" sz="1600" b="0" u="none" kern="0" dirty="0"/>
          </a:p>
          <a:p>
            <a:r>
              <a:rPr lang="en-US" sz="1600" b="0" u="none" kern="0" dirty="0"/>
              <a:t>Computers accounts for 11% percent</a:t>
            </a:r>
          </a:p>
          <a:p>
            <a:endParaRPr lang="en-US" sz="1600" b="0" u="none" kern="0" dirty="0"/>
          </a:p>
          <a:p>
            <a:r>
              <a:rPr lang="en-US" sz="1600" b="0" u="none" kern="0" dirty="0"/>
              <a:t>Both industries make use of offshoring and factory-less goods production</a:t>
            </a:r>
          </a:p>
        </p:txBody>
      </p:sp>
      <p:pic>
        <p:nvPicPr>
          <p:cNvPr id="11" name="Picture 10"/>
          <p:cNvPicPr>
            <a:picLocks noChangeAspect="1"/>
          </p:cNvPicPr>
          <p:nvPr/>
        </p:nvPicPr>
        <p:blipFill>
          <a:blip r:embed="rId2"/>
          <a:stretch>
            <a:fillRect/>
          </a:stretch>
        </p:blipFill>
        <p:spPr>
          <a:xfrm>
            <a:off x="914400" y="1676400"/>
            <a:ext cx="5118100" cy="3746500"/>
          </a:xfrm>
          <a:prstGeom prst="rect">
            <a:avLst/>
          </a:prstGeom>
        </p:spPr>
      </p:pic>
    </p:spTree>
    <p:extLst>
      <p:ext uri="{BB962C8B-B14F-4D97-AF65-F5344CB8AC3E}">
        <p14:creationId xmlns:p14="http://schemas.microsoft.com/office/powerpoint/2010/main" val="1338141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Firm Margins of Adjustment</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22</a:t>
            </a:fld>
            <a:endParaRPr lang="en-GB" dirty="0"/>
          </a:p>
        </p:txBody>
      </p:sp>
    </p:spTree>
    <p:extLst>
      <p:ext uri="{BB962C8B-B14F-4D97-AF65-F5344CB8AC3E}">
        <p14:creationId xmlns:p14="http://schemas.microsoft.com/office/powerpoint/2010/main" val="33711153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solidFill>
              </a:rPr>
              <a:t>Data</a:t>
            </a:r>
          </a:p>
        </p:txBody>
      </p:sp>
      <p:sp>
        <p:nvSpPr>
          <p:cNvPr id="3" name="Content Placeholder 2"/>
          <p:cNvSpPr>
            <a:spLocks noGrp="1"/>
          </p:cNvSpPr>
          <p:nvPr>
            <p:ph idx="1"/>
          </p:nvPr>
        </p:nvSpPr>
        <p:spPr/>
        <p:txBody>
          <a:bodyPr/>
          <a:lstStyle/>
          <a:p>
            <a:endParaRPr lang="en-US" dirty="0"/>
          </a:p>
          <a:p>
            <a:r>
              <a:rPr lang="en-US" dirty="0"/>
              <a:t>Longitudinal Business Database,1977-2012</a:t>
            </a:r>
          </a:p>
          <a:p>
            <a:pPr lvl="1"/>
            <a:r>
              <a:rPr lang="en-US" dirty="0"/>
              <a:t>All private, employer, non-farm establishments</a:t>
            </a:r>
          </a:p>
          <a:p>
            <a:pPr lvl="1"/>
            <a:r>
              <a:rPr lang="en-US" dirty="0"/>
              <a:t>Consistent Firm &amp; establishment identifiers</a:t>
            </a:r>
          </a:p>
          <a:p>
            <a:pPr lvl="1"/>
            <a:r>
              <a:rPr lang="en-US" dirty="0"/>
              <a:t>Consistent NAICS codes from Fort and Klimek (2016)</a:t>
            </a:r>
          </a:p>
          <a:p>
            <a:pPr lvl="1"/>
            <a:endParaRPr lang="en-US" dirty="0"/>
          </a:p>
          <a:p>
            <a:r>
              <a:rPr lang="en-US" dirty="0"/>
              <a:t>Census of Manufactures, 1977(5)2012</a:t>
            </a:r>
          </a:p>
          <a:p>
            <a:pPr lvl="1"/>
            <a:r>
              <a:rPr lang="en-US" dirty="0"/>
              <a:t>All manufacturing establishments</a:t>
            </a:r>
          </a:p>
          <a:p>
            <a:pPr lvl="1"/>
            <a:r>
              <a:rPr lang="en-US" dirty="0"/>
              <a:t>Observe trade/technology adoption measures displayed earlier</a:t>
            </a:r>
          </a:p>
          <a:p>
            <a:pPr lvl="1"/>
            <a:endParaRPr lang="en-US" dirty="0"/>
          </a:p>
          <a:p>
            <a:r>
              <a:rPr lang="en-US" dirty="0"/>
              <a:t>Longitudinal Foreign Trade Transaction Database, 1992-2012</a:t>
            </a:r>
          </a:p>
          <a:p>
            <a:pPr lvl="1"/>
            <a:r>
              <a:rPr lang="en-US" dirty="0"/>
              <a:t>Transaction-level trade data at firm level</a:t>
            </a:r>
          </a:p>
        </p:txBody>
      </p:sp>
      <p:sp>
        <p:nvSpPr>
          <p:cNvPr id="4" name="Slide Number Placeholder 3"/>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23</a:t>
            </a:fld>
            <a:endParaRPr lang="en-GB" dirty="0"/>
          </a:p>
        </p:txBody>
      </p:sp>
    </p:spTree>
    <p:extLst>
      <p:ext uri="{BB962C8B-B14F-4D97-AF65-F5344CB8AC3E}">
        <p14:creationId xmlns:p14="http://schemas.microsoft.com/office/powerpoint/2010/main" val="197256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 end="1"/>
                                            </p:txEl>
                                          </p:spTgt>
                                        </p:tgtEl>
                                        <p:attrNameLst>
                                          <p:attrName>ppt_c</p:attrName>
                                        </p:attrNameLst>
                                      </p:cBhvr>
                                      <p:to>
                                        <a:schemeClr val="bg2"/>
                                      </p:to>
                                    </p:animClr>
                                  </p:sub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2" end="2"/>
                                            </p:txEl>
                                          </p:spTgt>
                                        </p:tgtEl>
                                        <p:attrNameLst>
                                          <p:attrName>ppt_c</p:attrName>
                                        </p:attrNameLst>
                                      </p:cBhvr>
                                      <p:to>
                                        <a:schemeClr val="bg2"/>
                                      </p:to>
                                    </p:animClr>
                                  </p:sub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bg2"/>
                                      </p:to>
                                    </p:animClr>
                                  </p:sub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bg2"/>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6" end="6"/>
                                            </p:txEl>
                                          </p:spTgt>
                                        </p:tgtEl>
                                        <p:attrNameLst>
                                          <p:attrName>ppt_c</p:attrName>
                                        </p:attrNameLst>
                                      </p:cBhvr>
                                      <p:to>
                                        <a:schemeClr val="bg2"/>
                                      </p:to>
                                    </p:animClr>
                                  </p:sub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7" end="7"/>
                                            </p:txEl>
                                          </p:spTgt>
                                        </p:tgtEl>
                                        <p:attrNameLst>
                                          <p:attrName>ppt_c</p:attrName>
                                        </p:attrNameLst>
                                      </p:cBhvr>
                                      <p:to>
                                        <a:schemeClr val="bg2"/>
                                      </p:to>
                                    </p:animClr>
                                  </p:subTnLst>
                                </p:cTn>
                              </p:par>
                              <p:par>
                                <p:cTn id="19" presetID="1" presetClass="entr" presetSubtype="0" fill="hold" grpId="0"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8" end="8"/>
                                            </p:txEl>
                                          </p:spTgt>
                                        </p:tgtEl>
                                        <p:attrNameLst>
                                          <p:attrName>ppt_c</p:attrName>
                                        </p:attrNameLst>
                                      </p:cBhvr>
                                      <p:to>
                                        <a:schemeClr val="bg2"/>
                                      </p:to>
                                    </p:animClr>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0" end="10"/>
                                            </p:txEl>
                                          </p:spTgt>
                                        </p:tgtEl>
                                        <p:attrNameLst>
                                          <p:attrName>ppt_c</p:attrName>
                                        </p:attrNameLst>
                                      </p:cBhvr>
                                      <p:to>
                                        <a:schemeClr val="bg2"/>
                                      </p:to>
                                    </p:animClr>
                                  </p:subTnLst>
                                </p:cTn>
                              </p:par>
                              <p:par>
                                <p:cTn id="25" presetID="1" presetClass="entr" presetSubtype="0" fill="hold" grpId="0"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11" end="11"/>
                                            </p:txEl>
                                          </p:spTgt>
                                        </p:tgtEl>
                                        <p:attrNameLst>
                                          <p:attrName>ppt_c</p:attrName>
                                        </p:attrNameLst>
                                      </p:cBhvr>
                                      <p:to>
                                        <a:schemeClr val="bg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t>Employment</a:t>
            </a:r>
          </a:p>
          <a:p>
            <a:pPr lvl="1"/>
            <a:r>
              <a:rPr lang="en-US" dirty="0"/>
              <a:t>Classified according to establishments</a:t>
            </a:r>
          </a:p>
          <a:p>
            <a:pPr lvl="1"/>
            <a:r>
              <a:rPr lang="en-US" dirty="0"/>
              <a:t>All workers in a manufacturing establishment are in manufacturing</a:t>
            </a:r>
          </a:p>
          <a:p>
            <a:pPr lvl="1"/>
            <a:endParaRPr lang="en-US" dirty="0"/>
          </a:p>
          <a:p>
            <a:r>
              <a:rPr lang="en-US" dirty="0"/>
              <a:t>We define manufacturing </a:t>
            </a:r>
            <a:r>
              <a:rPr lang="en-US" u="sng" dirty="0"/>
              <a:t>firm</a:t>
            </a:r>
            <a:r>
              <a:rPr lang="en-US" dirty="0"/>
              <a:t> as a firm that ever has a manufacturing plant between 1977-2012</a:t>
            </a:r>
          </a:p>
          <a:p>
            <a:pPr lvl="1"/>
            <a:r>
              <a:rPr lang="en-US" dirty="0"/>
              <a:t>Broad definition</a:t>
            </a:r>
          </a:p>
          <a:p>
            <a:pPr lvl="1"/>
            <a:r>
              <a:rPr lang="en-US" dirty="0"/>
              <a:t>Big firms often have both M and NM establishments</a:t>
            </a:r>
          </a:p>
          <a:p>
            <a:pPr lvl="1"/>
            <a:endParaRPr lang="en-US" dirty="0"/>
          </a:p>
          <a:p>
            <a:r>
              <a:rPr lang="en-US" dirty="0"/>
              <a:t>Firm birth/death </a:t>
            </a:r>
          </a:p>
          <a:p>
            <a:pPr lvl="1"/>
            <a:r>
              <a:rPr lang="en-US" dirty="0"/>
              <a:t>Follow </a:t>
            </a:r>
            <a:r>
              <a:rPr lang="en-US" dirty="0" err="1"/>
              <a:t>Haltiwanger</a:t>
            </a:r>
            <a:r>
              <a:rPr lang="en-US" dirty="0"/>
              <a:t> et al. (2013)</a:t>
            </a:r>
          </a:p>
          <a:p>
            <a:pPr lvl="1"/>
            <a:r>
              <a:rPr lang="en-US" dirty="0"/>
              <a:t>Firm is a “birth” if all establishments are new</a:t>
            </a:r>
          </a:p>
          <a:p>
            <a:pPr lvl="1"/>
            <a:r>
              <a:rPr lang="en-US" dirty="0"/>
              <a:t>Firms is a “death” if all establishments exit (forever)</a:t>
            </a:r>
          </a:p>
        </p:txBody>
      </p:sp>
      <p:sp>
        <p:nvSpPr>
          <p:cNvPr id="4" name="Slide Number Placeholder 3"/>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24</a:t>
            </a:fld>
            <a:endParaRPr lang="en-GB" dirty="0"/>
          </a:p>
        </p:txBody>
      </p:sp>
    </p:spTree>
    <p:extLst>
      <p:ext uri="{BB962C8B-B14F-4D97-AF65-F5344CB8AC3E}">
        <p14:creationId xmlns:p14="http://schemas.microsoft.com/office/powerpoint/2010/main" val="3310203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Decompositions of Employment Across Firm Margins</a:t>
            </a:r>
          </a:p>
        </p:txBody>
      </p:sp>
      <p:sp>
        <p:nvSpPr>
          <p:cNvPr id="3" name="Content Placeholder 2"/>
          <p:cNvSpPr>
            <a:spLocks noGrp="1"/>
          </p:cNvSpPr>
          <p:nvPr>
            <p:ph idx="1"/>
          </p:nvPr>
        </p:nvSpPr>
        <p:spPr/>
        <p:txBody>
          <a:bodyPr/>
          <a:lstStyle/>
          <a:p>
            <a:endParaRPr lang="en-US" dirty="0"/>
          </a:p>
          <a:p>
            <a:r>
              <a:rPr lang="en-US" dirty="0"/>
              <a:t>We decompose the overall change in US manufacturing employment along firm net margins of adjustment</a:t>
            </a:r>
          </a:p>
          <a:p>
            <a:endParaRPr lang="en-US" dirty="0"/>
          </a:p>
          <a:p>
            <a:r>
              <a:rPr lang="en-US" dirty="0"/>
              <a:t>Net margins are relative to  </a:t>
            </a:r>
            <a:r>
              <a:rPr lang="en-US" u="sng" dirty="0">
                <a:solidFill>
                  <a:srgbClr val="00B0F0"/>
                </a:solidFill>
              </a:rPr>
              <a:t>1977</a:t>
            </a:r>
          </a:p>
          <a:p>
            <a:pPr lvl="1"/>
            <a:r>
              <a:rPr lang="en-US" b="1" dirty="0">
                <a:solidFill>
                  <a:srgbClr val="018001"/>
                </a:solidFill>
              </a:rPr>
              <a:t>Net firm birth since 1977</a:t>
            </a:r>
          </a:p>
          <a:p>
            <a:pPr lvl="1"/>
            <a:r>
              <a:rPr lang="en-US" dirty="0"/>
              <a:t>Continuing firms’ </a:t>
            </a:r>
            <a:r>
              <a:rPr lang="en-US" dirty="0" err="1"/>
              <a:t>estabs</a:t>
            </a:r>
            <a:r>
              <a:rPr lang="en-US" dirty="0"/>
              <a:t>’ birth/death since 1977</a:t>
            </a:r>
          </a:p>
          <a:p>
            <a:pPr lvl="1"/>
            <a:r>
              <a:rPr lang="en-US" dirty="0"/>
              <a:t>Continuing firms’ continuing </a:t>
            </a:r>
            <a:r>
              <a:rPr lang="en-US" dirty="0" err="1"/>
              <a:t>estabs</a:t>
            </a:r>
            <a:r>
              <a:rPr lang="en-US" dirty="0"/>
              <a:t> net growth since 1977</a:t>
            </a:r>
          </a:p>
          <a:p>
            <a:pPr lvl="1"/>
            <a:endParaRPr lang="en-US" dirty="0"/>
          </a:p>
          <a:p>
            <a:pPr marL="457200" lvl="1" indent="0">
              <a:buNone/>
            </a:pPr>
            <a:endParaRPr lang="en-US" dirty="0"/>
          </a:p>
          <a:p>
            <a:pPr marL="1257300" lvl="3" indent="0">
              <a:buNone/>
            </a:pPr>
            <a:r>
              <a:rPr lang="en-US" dirty="0" err="1">
                <a:solidFill>
                  <a:srgbClr val="FF0000"/>
                </a:solidFill>
                <a:latin typeface="Symbol" panose="05050102010706020507" pitchFamily="18" charset="2"/>
              </a:rPr>
              <a:t>D</a:t>
            </a:r>
            <a:r>
              <a:rPr lang="en-US" dirty="0" err="1">
                <a:solidFill>
                  <a:srgbClr val="FF0000"/>
                </a:solidFill>
              </a:rPr>
              <a:t>E</a:t>
            </a:r>
            <a:r>
              <a:rPr lang="en-US" baseline="-25000" dirty="0" err="1">
                <a:solidFill>
                  <a:srgbClr val="FF0000"/>
                </a:solidFill>
              </a:rPr>
              <a:t>t</a:t>
            </a:r>
            <a:r>
              <a:rPr lang="en-US" dirty="0">
                <a:solidFill>
                  <a:srgbClr val="FF0000"/>
                </a:solidFill>
              </a:rPr>
              <a:t> </a:t>
            </a:r>
            <a:r>
              <a:rPr lang="en-US" dirty="0"/>
              <a:t>	= </a:t>
            </a:r>
            <a:r>
              <a:rPr lang="en-US" b="1" dirty="0">
                <a:solidFill>
                  <a:srgbClr val="018001"/>
                </a:solidFill>
              </a:rPr>
              <a:t>(</a:t>
            </a:r>
            <a:r>
              <a:rPr lang="en-US" b="1" dirty="0" err="1">
                <a:solidFill>
                  <a:srgbClr val="018001"/>
                </a:solidFill>
              </a:rPr>
              <a:t>E</a:t>
            </a:r>
            <a:r>
              <a:rPr lang="en-US" b="1" baseline="-25000" dirty="0" err="1">
                <a:solidFill>
                  <a:srgbClr val="018001"/>
                </a:solidFill>
              </a:rPr>
              <a:t>t</a:t>
            </a:r>
            <a:r>
              <a:rPr lang="en-US" b="1" baseline="30000" dirty="0" err="1">
                <a:solidFill>
                  <a:srgbClr val="018001"/>
                </a:solidFill>
              </a:rPr>
              <a:t>Firm</a:t>
            </a:r>
            <a:r>
              <a:rPr lang="en-US" b="1" baseline="30000" dirty="0">
                <a:solidFill>
                  <a:srgbClr val="018001"/>
                </a:solidFill>
              </a:rPr>
              <a:t> Birth</a:t>
            </a:r>
            <a:r>
              <a:rPr lang="en-US" b="1" dirty="0">
                <a:solidFill>
                  <a:srgbClr val="018001"/>
                </a:solidFill>
              </a:rPr>
              <a:t> - </a:t>
            </a:r>
            <a:r>
              <a:rPr lang="en-US" b="1" dirty="0" err="1">
                <a:solidFill>
                  <a:srgbClr val="018001"/>
                </a:solidFill>
              </a:rPr>
              <a:t>E</a:t>
            </a:r>
            <a:r>
              <a:rPr lang="en-US" b="1" baseline="-25000" dirty="0" err="1">
                <a:solidFill>
                  <a:srgbClr val="018001"/>
                </a:solidFill>
              </a:rPr>
              <a:t>t</a:t>
            </a:r>
            <a:r>
              <a:rPr lang="en-US" b="1" baseline="30000" dirty="0" err="1">
                <a:solidFill>
                  <a:srgbClr val="018001"/>
                </a:solidFill>
              </a:rPr>
              <a:t>Firm</a:t>
            </a:r>
            <a:r>
              <a:rPr lang="en-US" b="1" baseline="30000" dirty="0">
                <a:solidFill>
                  <a:srgbClr val="018001"/>
                </a:solidFill>
              </a:rPr>
              <a:t> Death</a:t>
            </a:r>
            <a:r>
              <a:rPr lang="en-US" b="1" dirty="0">
                <a:solidFill>
                  <a:srgbClr val="018001"/>
                </a:solidFill>
              </a:rPr>
              <a:t>) </a:t>
            </a:r>
          </a:p>
          <a:p>
            <a:pPr marL="1257300" lvl="3" indent="0">
              <a:buNone/>
            </a:pPr>
            <a:r>
              <a:rPr lang="en-US" dirty="0"/>
              <a:t>	+ (</a:t>
            </a:r>
            <a:r>
              <a:rPr lang="en-US" dirty="0" err="1"/>
              <a:t>E</a:t>
            </a:r>
            <a:r>
              <a:rPr lang="en-US" baseline="-25000" dirty="0" err="1"/>
              <a:t>t</a:t>
            </a:r>
            <a:r>
              <a:rPr lang="en-US" baseline="30000" dirty="0" err="1"/>
              <a:t>Continuing</a:t>
            </a:r>
            <a:r>
              <a:rPr lang="en-US" baseline="30000" dirty="0"/>
              <a:t> Firm </a:t>
            </a:r>
            <a:r>
              <a:rPr lang="en-US" baseline="30000" dirty="0" err="1"/>
              <a:t>Estab</a:t>
            </a:r>
            <a:r>
              <a:rPr lang="en-US" baseline="30000" dirty="0"/>
              <a:t> Birth</a:t>
            </a:r>
            <a:r>
              <a:rPr lang="en-US" dirty="0"/>
              <a:t>	- </a:t>
            </a:r>
            <a:r>
              <a:rPr lang="en-US" dirty="0" err="1"/>
              <a:t>E</a:t>
            </a:r>
            <a:r>
              <a:rPr lang="en-US" baseline="-25000" dirty="0" err="1"/>
              <a:t>t</a:t>
            </a:r>
            <a:r>
              <a:rPr lang="en-US" baseline="30000" dirty="0" err="1"/>
              <a:t>Continuing</a:t>
            </a:r>
            <a:r>
              <a:rPr lang="en-US" baseline="30000" dirty="0"/>
              <a:t> Firm </a:t>
            </a:r>
            <a:r>
              <a:rPr lang="en-US" baseline="30000" dirty="0" err="1"/>
              <a:t>Estab</a:t>
            </a:r>
            <a:r>
              <a:rPr lang="en-US" baseline="30000" dirty="0"/>
              <a:t> Death</a:t>
            </a:r>
            <a:r>
              <a:rPr lang="en-US" dirty="0"/>
              <a:t>) </a:t>
            </a:r>
          </a:p>
          <a:p>
            <a:pPr marL="1257300" lvl="3" indent="0">
              <a:buNone/>
            </a:pPr>
            <a:r>
              <a:rPr lang="en-US" dirty="0"/>
              <a:t>	+ (</a:t>
            </a:r>
            <a:r>
              <a:rPr lang="en-US" dirty="0" err="1"/>
              <a:t>E</a:t>
            </a:r>
            <a:r>
              <a:rPr lang="en-US" baseline="-25000" dirty="0" err="1"/>
              <a:t>t</a:t>
            </a:r>
            <a:r>
              <a:rPr lang="en-US" baseline="30000" dirty="0" err="1"/>
              <a:t>Continuing</a:t>
            </a:r>
            <a:r>
              <a:rPr lang="en-US" baseline="30000" dirty="0"/>
              <a:t> Firm </a:t>
            </a:r>
            <a:r>
              <a:rPr lang="en-US" baseline="30000" dirty="0" err="1"/>
              <a:t>Estab</a:t>
            </a:r>
            <a:r>
              <a:rPr lang="en-US" baseline="30000" dirty="0"/>
              <a:t> Growth</a:t>
            </a:r>
            <a:r>
              <a:rPr lang="en-US" dirty="0"/>
              <a:t> - </a:t>
            </a:r>
            <a:r>
              <a:rPr lang="en-US" dirty="0" err="1"/>
              <a:t>E</a:t>
            </a:r>
            <a:r>
              <a:rPr lang="en-US" baseline="-25000" dirty="0" err="1"/>
              <a:t>t</a:t>
            </a:r>
            <a:r>
              <a:rPr lang="en-US" baseline="30000" dirty="0" err="1"/>
              <a:t>Continuing</a:t>
            </a:r>
            <a:r>
              <a:rPr lang="en-US" baseline="30000" dirty="0"/>
              <a:t> Firm </a:t>
            </a:r>
            <a:r>
              <a:rPr lang="en-US" baseline="30000" dirty="0" err="1"/>
              <a:t>Estab</a:t>
            </a:r>
            <a:r>
              <a:rPr lang="en-US" baseline="30000" dirty="0"/>
              <a:t> Shrink</a:t>
            </a:r>
            <a:r>
              <a:rPr lang="en-US" dirty="0"/>
              <a:t>)</a:t>
            </a:r>
          </a:p>
        </p:txBody>
      </p:sp>
      <p:sp>
        <p:nvSpPr>
          <p:cNvPr id="4" name="Slide Number Placeholder 3"/>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25</a:t>
            </a:fld>
            <a:endParaRPr lang="en-GB" dirty="0"/>
          </a:p>
        </p:txBody>
      </p:sp>
    </p:spTree>
    <p:extLst>
      <p:ext uri="{BB962C8B-B14F-4D97-AF65-F5344CB8AC3E}">
        <p14:creationId xmlns:p14="http://schemas.microsoft.com/office/powerpoint/2010/main" val="29637651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Decompositions of Employment Across Firm Margins</a:t>
            </a:r>
          </a:p>
        </p:txBody>
      </p:sp>
      <p:sp>
        <p:nvSpPr>
          <p:cNvPr id="3" name="Content Placeholder 2"/>
          <p:cNvSpPr>
            <a:spLocks noGrp="1"/>
          </p:cNvSpPr>
          <p:nvPr>
            <p:ph idx="1"/>
          </p:nvPr>
        </p:nvSpPr>
        <p:spPr/>
        <p:txBody>
          <a:bodyPr/>
          <a:lstStyle/>
          <a:p>
            <a:endParaRPr lang="en-US" dirty="0"/>
          </a:p>
          <a:p>
            <a:r>
              <a:rPr lang="en-US" dirty="0"/>
              <a:t>We decompose the overall change in US manufacturing employment along firm net margins of adjustment</a:t>
            </a:r>
          </a:p>
          <a:p>
            <a:endParaRPr lang="en-US" dirty="0"/>
          </a:p>
          <a:p>
            <a:r>
              <a:rPr lang="en-US" dirty="0"/>
              <a:t>Net margins are relative to  </a:t>
            </a:r>
            <a:r>
              <a:rPr lang="en-US" u="sng" dirty="0">
                <a:solidFill>
                  <a:srgbClr val="00B0F0"/>
                </a:solidFill>
              </a:rPr>
              <a:t>1977</a:t>
            </a:r>
          </a:p>
          <a:p>
            <a:pPr lvl="1"/>
            <a:r>
              <a:rPr lang="en-US" dirty="0"/>
              <a:t>Net firm birth since 1977</a:t>
            </a:r>
          </a:p>
          <a:p>
            <a:pPr lvl="1"/>
            <a:r>
              <a:rPr lang="en-US" b="1" dirty="0">
                <a:solidFill>
                  <a:srgbClr val="0000FF"/>
                </a:solidFill>
              </a:rPr>
              <a:t>Continuing firms’ </a:t>
            </a:r>
            <a:r>
              <a:rPr lang="en-US" b="1" dirty="0" err="1">
                <a:solidFill>
                  <a:srgbClr val="0000FF"/>
                </a:solidFill>
              </a:rPr>
              <a:t>estabs</a:t>
            </a:r>
            <a:r>
              <a:rPr lang="en-US" b="1" dirty="0">
                <a:solidFill>
                  <a:srgbClr val="0000FF"/>
                </a:solidFill>
              </a:rPr>
              <a:t>’ birth/death since 1977</a:t>
            </a:r>
          </a:p>
          <a:p>
            <a:pPr lvl="1"/>
            <a:r>
              <a:rPr lang="en-US" dirty="0"/>
              <a:t>Continuing firms’ continuing </a:t>
            </a:r>
            <a:r>
              <a:rPr lang="en-US" dirty="0" err="1"/>
              <a:t>estabs</a:t>
            </a:r>
            <a:r>
              <a:rPr lang="en-US" dirty="0"/>
              <a:t> net growth since 1977</a:t>
            </a:r>
          </a:p>
          <a:p>
            <a:pPr lvl="1"/>
            <a:endParaRPr lang="en-US" dirty="0"/>
          </a:p>
          <a:p>
            <a:pPr marL="457200" lvl="1" indent="0">
              <a:buNone/>
            </a:pPr>
            <a:endParaRPr lang="en-US" dirty="0"/>
          </a:p>
          <a:p>
            <a:pPr marL="1257300" lvl="3" indent="0">
              <a:buNone/>
            </a:pPr>
            <a:r>
              <a:rPr lang="en-US" dirty="0" err="1">
                <a:solidFill>
                  <a:srgbClr val="FF0000"/>
                </a:solidFill>
                <a:latin typeface="Symbol" panose="05050102010706020507" pitchFamily="18" charset="2"/>
              </a:rPr>
              <a:t>D</a:t>
            </a:r>
            <a:r>
              <a:rPr lang="en-US" dirty="0" err="1">
                <a:solidFill>
                  <a:srgbClr val="FF0000"/>
                </a:solidFill>
              </a:rPr>
              <a:t>E</a:t>
            </a:r>
            <a:r>
              <a:rPr lang="en-US" baseline="-25000" dirty="0" err="1">
                <a:solidFill>
                  <a:srgbClr val="FF0000"/>
                </a:solidFill>
              </a:rPr>
              <a:t>t</a:t>
            </a:r>
            <a:r>
              <a:rPr lang="en-US" dirty="0"/>
              <a:t> 	= (</a:t>
            </a:r>
            <a:r>
              <a:rPr lang="en-US" dirty="0" err="1"/>
              <a:t>E</a:t>
            </a:r>
            <a:r>
              <a:rPr lang="en-US" baseline="-25000" dirty="0" err="1"/>
              <a:t>t</a:t>
            </a:r>
            <a:r>
              <a:rPr lang="en-US" baseline="30000" dirty="0" err="1"/>
              <a:t>Firm</a:t>
            </a:r>
            <a:r>
              <a:rPr lang="en-US" baseline="30000" dirty="0"/>
              <a:t> Birth</a:t>
            </a:r>
            <a:r>
              <a:rPr lang="en-US" dirty="0"/>
              <a:t> - </a:t>
            </a:r>
            <a:r>
              <a:rPr lang="en-US" dirty="0" err="1"/>
              <a:t>E</a:t>
            </a:r>
            <a:r>
              <a:rPr lang="en-US" baseline="-25000" dirty="0" err="1"/>
              <a:t>t</a:t>
            </a:r>
            <a:r>
              <a:rPr lang="en-US" baseline="30000" dirty="0" err="1"/>
              <a:t>Firm</a:t>
            </a:r>
            <a:r>
              <a:rPr lang="en-US" baseline="30000" dirty="0"/>
              <a:t> Death</a:t>
            </a:r>
            <a:r>
              <a:rPr lang="en-US" dirty="0"/>
              <a:t>) </a:t>
            </a:r>
          </a:p>
          <a:p>
            <a:pPr marL="1257300" lvl="3" indent="0">
              <a:buNone/>
            </a:pPr>
            <a:r>
              <a:rPr lang="en-US" dirty="0"/>
              <a:t>	</a:t>
            </a:r>
            <a:r>
              <a:rPr lang="en-US" b="1" dirty="0">
                <a:solidFill>
                  <a:srgbClr val="0000FF"/>
                </a:solidFill>
              </a:rPr>
              <a:t>+ (</a:t>
            </a:r>
            <a:r>
              <a:rPr lang="en-US" b="1" dirty="0" err="1">
                <a:solidFill>
                  <a:srgbClr val="0000FF"/>
                </a:solidFill>
              </a:rPr>
              <a:t>E</a:t>
            </a:r>
            <a:r>
              <a:rPr lang="en-US" b="1" baseline="-25000" dirty="0" err="1">
                <a:solidFill>
                  <a:srgbClr val="0000FF"/>
                </a:solidFill>
              </a:rPr>
              <a:t>t</a:t>
            </a:r>
            <a:r>
              <a:rPr lang="en-US" b="1" baseline="30000" dirty="0" err="1">
                <a:solidFill>
                  <a:srgbClr val="0000FF"/>
                </a:solidFill>
              </a:rPr>
              <a:t>Continuing</a:t>
            </a:r>
            <a:r>
              <a:rPr lang="en-US" b="1" baseline="30000" dirty="0">
                <a:solidFill>
                  <a:srgbClr val="0000FF"/>
                </a:solidFill>
              </a:rPr>
              <a:t> Firm </a:t>
            </a:r>
            <a:r>
              <a:rPr lang="en-US" b="1" baseline="30000" dirty="0" err="1">
                <a:solidFill>
                  <a:srgbClr val="0000FF"/>
                </a:solidFill>
              </a:rPr>
              <a:t>Estab</a:t>
            </a:r>
            <a:r>
              <a:rPr lang="en-US" b="1" baseline="30000" dirty="0">
                <a:solidFill>
                  <a:srgbClr val="0000FF"/>
                </a:solidFill>
              </a:rPr>
              <a:t> Birth</a:t>
            </a:r>
            <a:r>
              <a:rPr lang="en-US" b="1" dirty="0">
                <a:solidFill>
                  <a:srgbClr val="0000FF"/>
                </a:solidFill>
              </a:rPr>
              <a:t>- </a:t>
            </a:r>
            <a:r>
              <a:rPr lang="en-US" b="1" dirty="0" err="1">
                <a:solidFill>
                  <a:srgbClr val="0000FF"/>
                </a:solidFill>
              </a:rPr>
              <a:t>E</a:t>
            </a:r>
            <a:r>
              <a:rPr lang="en-US" b="1" baseline="-25000" dirty="0" err="1">
                <a:solidFill>
                  <a:srgbClr val="0000FF"/>
                </a:solidFill>
              </a:rPr>
              <a:t>t</a:t>
            </a:r>
            <a:r>
              <a:rPr lang="en-US" b="1" baseline="30000" dirty="0" err="1">
                <a:solidFill>
                  <a:srgbClr val="0000FF"/>
                </a:solidFill>
              </a:rPr>
              <a:t>Continuing</a:t>
            </a:r>
            <a:r>
              <a:rPr lang="en-US" b="1" baseline="30000" dirty="0">
                <a:solidFill>
                  <a:srgbClr val="0000FF"/>
                </a:solidFill>
              </a:rPr>
              <a:t> Firm </a:t>
            </a:r>
            <a:r>
              <a:rPr lang="en-US" b="1" baseline="30000" dirty="0" err="1">
                <a:solidFill>
                  <a:srgbClr val="0000FF"/>
                </a:solidFill>
              </a:rPr>
              <a:t>Estab</a:t>
            </a:r>
            <a:r>
              <a:rPr lang="en-US" b="1" baseline="30000" dirty="0">
                <a:solidFill>
                  <a:srgbClr val="0000FF"/>
                </a:solidFill>
              </a:rPr>
              <a:t> Death</a:t>
            </a:r>
            <a:r>
              <a:rPr lang="en-US" b="1" dirty="0">
                <a:solidFill>
                  <a:srgbClr val="0000FF"/>
                </a:solidFill>
              </a:rPr>
              <a:t>) </a:t>
            </a:r>
          </a:p>
          <a:p>
            <a:pPr marL="1257300" lvl="3" indent="0">
              <a:buNone/>
            </a:pPr>
            <a:r>
              <a:rPr lang="en-US" dirty="0"/>
              <a:t>	+ (</a:t>
            </a:r>
            <a:r>
              <a:rPr lang="en-US" dirty="0" err="1"/>
              <a:t>E</a:t>
            </a:r>
            <a:r>
              <a:rPr lang="en-US" baseline="-25000" dirty="0" err="1"/>
              <a:t>t</a:t>
            </a:r>
            <a:r>
              <a:rPr lang="en-US" baseline="30000" dirty="0" err="1"/>
              <a:t>Continuing</a:t>
            </a:r>
            <a:r>
              <a:rPr lang="en-US" baseline="30000" dirty="0"/>
              <a:t> Firm </a:t>
            </a:r>
            <a:r>
              <a:rPr lang="en-US" baseline="30000" dirty="0" err="1"/>
              <a:t>Estab</a:t>
            </a:r>
            <a:r>
              <a:rPr lang="en-US" baseline="30000" dirty="0"/>
              <a:t> Growth</a:t>
            </a:r>
            <a:r>
              <a:rPr lang="en-US" dirty="0"/>
              <a:t> - </a:t>
            </a:r>
            <a:r>
              <a:rPr lang="en-US" dirty="0" err="1"/>
              <a:t>E</a:t>
            </a:r>
            <a:r>
              <a:rPr lang="en-US" baseline="-25000" dirty="0" err="1"/>
              <a:t>t</a:t>
            </a:r>
            <a:r>
              <a:rPr lang="en-US" baseline="30000" dirty="0" err="1"/>
              <a:t>Continuing</a:t>
            </a:r>
            <a:r>
              <a:rPr lang="en-US" baseline="30000" dirty="0"/>
              <a:t> Firm </a:t>
            </a:r>
            <a:r>
              <a:rPr lang="en-US" baseline="30000" dirty="0" err="1"/>
              <a:t>Estab</a:t>
            </a:r>
            <a:r>
              <a:rPr lang="en-US" baseline="30000" dirty="0"/>
              <a:t> Shrink</a:t>
            </a:r>
            <a:r>
              <a:rPr lang="en-US" dirty="0"/>
              <a:t>)</a:t>
            </a:r>
          </a:p>
        </p:txBody>
      </p:sp>
      <p:sp>
        <p:nvSpPr>
          <p:cNvPr id="4" name="Slide Number Placeholder 3"/>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26</a:t>
            </a:fld>
            <a:endParaRPr lang="en-GB" dirty="0"/>
          </a:p>
        </p:txBody>
      </p:sp>
    </p:spTree>
    <p:extLst>
      <p:ext uri="{BB962C8B-B14F-4D97-AF65-F5344CB8AC3E}">
        <p14:creationId xmlns:p14="http://schemas.microsoft.com/office/powerpoint/2010/main" val="3047604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Decompositions of Employment Across Firm Margins</a:t>
            </a:r>
          </a:p>
        </p:txBody>
      </p:sp>
      <p:sp>
        <p:nvSpPr>
          <p:cNvPr id="3" name="Content Placeholder 2"/>
          <p:cNvSpPr>
            <a:spLocks noGrp="1"/>
          </p:cNvSpPr>
          <p:nvPr>
            <p:ph idx="1"/>
          </p:nvPr>
        </p:nvSpPr>
        <p:spPr/>
        <p:txBody>
          <a:bodyPr/>
          <a:lstStyle/>
          <a:p>
            <a:endParaRPr lang="en-US" dirty="0"/>
          </a:p>
          <a:p>
            <a:r>
              <a:rPr lang="en-US" dirty="0"/>
              <a:t>We decompose the overall change in US manufacturing employment along firm net margins of adjustment</a:t>
            </a:r>
          </a:p>
          <a:p>
            <a:endParaRPr lang="en-US" dirty="0"/>
          </a:p>
          <a:p>
            <a:r>
              <a:rPr lang="en-US" dirty="0"/>
              <a:t>Net margins are relative to  </a:t>
            </a:r>
            <a:r>
              <a:rPr lang="en-US" u="sng" dirty="0">
                <a:solidFill>
                  <a:srgbClr val="00B0F0"/>
                </a:solidFill>
              </a:rPr>
              <a:t>1977</a:t>
            </a:r>
          </a:p>
          <a:p>
            <a:pPr lvl="1"/>
            <a:r>
              <a:rPr lang="en-US" dirty="0"/>
              <a:t>Net firm birth since 1977</a:t>
            </a:r>
          </a:p>
          <a:p>
            <a:pPr lvl="1"/>
            <a:r>
              <a:rPr lang="en-US" dirty="0"/>
              <a:t>Continuing firms’ </a:t>
            </a:r>
            <a:r>
              <a:rPr lang="en-US" dirty="0" err="1"/>
              <a:t>estabs</a:t>
            </a:r>
            <a:r>
              <a:rPr lang="en-US" dirty="0"/>
              <a:t>’ birth/death since 1977</a:t>
            </a:r>
          </a:p>
          <a:p>
            <a:pPr lvl="1"/>
            <a:r>
              <a:rPr lang="en-US" b="1" dirty="0">
                <a:solidFill>
                  <a:schemeClr val="tx1"/>
                </a:solidFill>
              </a:rPr>
              <a:t>Continuing firms’ continuing </a:t>
            </a:r>
            <a:r>
              <a:rPr lang="en-US" b="1" dirty="0" err="1">
                <a:solidFill>
                  <a:schemeClr val="tx1"/>
                </a:solidFill>
              </a:rPr>
              <a:t>estabs</a:t>
            </a:r>
            <a:r>
              <a:rPr lang="en-US" b="1" dirty="0">
                <a:solidFill>
                  <a:schemeClr val="tx1"/>
                </a:solidFill>
              </a:rPr>
              <a:t> net growth since 1977</a:t>
            </a:r>
          </a:p>
          <a:p>
            <a:pPr lvl="1"/>
            <a:endParaRPr lang="en-US" dirty="0"/>
          </a:p>
          <a:p>
            <a:pPr marL="457200" lvl="1" indent="0">
              <a:buNone/>
            </a:pPr>
            <a:endParaRPr lang="en-US" dirty="0"/>
          </a:p>
          <a:p>
            <a:pPr marL="1257300" lvl="3" indent="0">
              <a:buNone/>
            </a:pPr>
            <a:r>
              <a:rPr lang="en-US" dirty="0" err="1">
                <a:solidFill>
                  <a:srgbClr val="FF0000"/>
                </a:solidFill>
                <a:latin typeface="Symbol" panose="05050102010706020507" pitchFamily="18" charset="2"/>
              </a:rPr>
              <a:t>D</a:t>
            </a:r>
            <a:r>
              <a:rPr lang="en-US" dirty="0" err="1">
                <a:solidFill>
                  <a:srgbClr val="FF0000"/>
                </a:solidFill>
              </a:rPr>
              <a:t>E</a:t>
            </a:r>
            <a:r>
              <a:rPr lang="en-US" baseline="-25000" dirty="0" err="1">
                <a:solidFill>
                  <a:srgbClr val="FF0000"/>
                </a:solidFill>
              </a:rPr>
              <a:t>t</a:t>
            </a:r>
            <a:r>
              <a:rPr lang="en-US" dirty="0"/>
              <a:t> 	= (</a:t>
            </a:r>
            <a:r>
              <a:rPr lang="en-US" dirty="0" err="1"/>
              <a:t>E</a:t>
            </a:r>
            <a:r>
              <a:rPr lang="en-US" baseline="-25000" dirty="0" err="1"/>
              <a:t>t</a:t>
            </a:r>
            <a:r>
              <a:rPr lang="en-US" baseline="30000" dirty="0" err="1"/>
              <a:t>Firm</a:t>
            </a:r>
            <a:r>
              <a:rPr lang="en-US" baseline="30000" dirty="0"/>
              <a:t> Birth</a:t>
            </a:r>
            <a:r>
              <a:rPr lang="en-US" dirty="0"/>
              <a:t> - </a:t>
            </a:r>
            <a:r>
              <a:rPr lang="en-US" dirty="0" err="1"/>
              <a:t>E</a:t>
            </a:r>
            <a:r>
              <a:rPr lang="en-US" baseline="-25000" dirty="0" err="1"/>
              <a:t>t</a:t>
            </a:r>
            <a:r>
              <a:rPr lang="en-US" baseline="30000" dirty="0" err="1"/>
              <a:t>Firm</a:t>
            </a:r>
            <a:r>
              <a:rPr lang="en-US" baseline="30000" dirty="0"/>
              <a:t> Death</a:t>
            </a:r>
            <a:r>
              <a:rPr lang="en-US" dirty="0"/>
              <a:t>) </a:t>
            </a:r>
          </a:p>
          <a:p>
            <a:pPr marL="1257300" lvl="3" indent="0">
              <a:buNone/>
            </a:pPr>
            <a:r>
              <a:rPr lang="en-US" dirty="0"/>
              <a:t>	+ (</a:t>
            </a:r>
            <a:r>
              <a:rPr lang="en-US" dirty="0" err="1"/>
              <a:t>E</a:t>
            </a:r>
            <a:r>
              <a:rPr lang="en-US" baseline="-25000" dirty="0" err="1"/>
              <a:t>t</a:t>
            </a:r>
            <a:r>
              <a:rPr lang="en-US" baseline="30000" dirty="0" err="1"/>
              <a:t>Continuing</a:t>
            </a:r>
            <a:r>
              <a:rPr lang="en-US" baseline="30000" dirty="0"/>
              <a:t> Firm </a:t>
            </a:r>
            <a:r>
              <a:rPr lang="en-US" baseline="30000" dirty="0" err="1"/>
              <a:t>Estab</a:t>
            </a:r>
            <a:r>
              <a:rPr lang="en-US" baseline="30000" dirty="0"/>
              <a:t> Birth</a:t>
            </a:r>
            <a:r>
              <a:rPr lang="en-US" dirty="0"/>
              <a:t>	- </a:t>
            </a:r>
            <a:r>
              <a:rPr lang="en-US" dirty="0" err="1"/>
              <a:t>E</a:t>
            </a:r>
            <a:r>
              <a:rPr lang="en-US" baseline="-25000" dirty="0" err="1"/>
              <a:t>t</a:t>
            </a:r>
            <a:r>
              <a:rPr lang="en-US" baseline="30000" dirty="0" err="1"/>
              <a:t>Continuing</a:t>
            </a:r>
            <a:r>
              <a:rPr lang="en-US" baseline="30000" dirty="0"/>
              <a:t> Firm </a:t>
            </a:r>
            <a:r>
              <a:rPr lang="en-US" baseline="30000" dirty="0" err="1"/>
              <a:t>Estab</a:t>
            </a:r>
            <a:r>
              <a:rPr lang="en-US" baseline="30000" dirty="0"/>
              <a:t> Death</a:t>
            </a:r>
            <a:r>
              <a:rPr lang="en-US" dirty="0"/>
              <a:t>) </a:t>
            </a:r>
          </a:p>
          <a:p>
            <a:pPr marL="1257300" lvl="3" indent="0">
              <a:buNone/>
            </a:pPr>
            <a:r>
              <a:rPr lang="en-US" dirty="0"/>
              <a:t>	</a:t>
            </a:r>
            <a:r>
              <a:rPr lang="en-US" b="1" dirty="0">
                <a:solidFill>
                  <a:schemeClr val="tx1"/>
                </a:solidFill>
              </a:rPr>
              <a:t>+ (</a:t>
            </a:r>
            <a:r>
              <a:rPr lang="en-US" b="1" dirty="0" err="1">
                <a:solidFill>
                  <a:schemeClr val="tx1"/>
                </a:solidFill>
              </a:rPr>
              <a:t>E</a:t>
            </a:r>
            <a:r>
              <a:rPr lang="en-US" b="1" baseline="-25000" dirty="0" err="1">
                <a:solidFill>
                  <a:schemeClr val="tx1"/>
                </a:solidFill>
              </a:rPr>
              <a:t>t</a:t>
            </a:r>
            <a:r>
              <a:rPr lang="en-US" b="1" baseline="30000" dirty="0" err="1">
                <a:solidFill>
                  <a:schemeClr val="tx1"/>
                </a:solidFill>
              </a:rPr>
              <a:t>Continuing</a:t>
            </a:r>
            <a:r>
              <a:rPr lang="en-US" b="1" baseline="30000" dirty="0">
                <a:solidFill>
                  <a:schemeClr val="tx1"/>
                </a:solidFill>
              </a:rPr>
              <a:t> Firm </a:t>
            </a:r>
            <a:r>
              <a:rPr lang="en-US" b="1" baseline="30000" dirty="0" err="1">
                <a:solidFill>
                  <a:schemeClr val="tx1"/>
                </a:solidFill>
              </a:rPr>
              <a:t>Estab</a:t>
            </a:r>
            <a:r>
              <a:rPr lang="en-US" b="1" baseline="30000" dirty="0">
                <a:solidFill>
                  <a:schemeClr val="tx1"/>
                </a:solidFill>
              </a:rPr>
              <a:t> Growth</a:t>
            </a:r>
            <a:r>
              <a:rPr lang="en-US" b="1" dirty="0">
                <a:solidFill>
                  <a:schemeClr val="tx1"/>
                </a:solidFill>
              </a:rPr>
              <a:t> - </a:t>
            </a:r>
            <a:r>
              <a:rPr lang="en-US" b="1" dirty="0" err="1">
                <a:solidFill>
                  <a:schemeClr val="tx1"/>
                </a:solidFill>
              </a:rPr>
              <a:t>E</a:t>
            </a:r>
            <a:r>
              <a:rPr lang="en-US" b="1" baseline="-25000" dirty="0" err="1">
                <a:solidFill>
                  <a:schemeClr val="tx1"/>
                </a:solidFill>
              </a:rPr>
              <a:t>t</a:t>
            </a:r>
            <a:r>
              <a:rPr lang="en-US" b="1" baseline="30000" dirty="0" err="1">
                <a:solidFill>
                  <a:schemeClr val="tx1"/>
                </a:solidFill>
              </a:rPr>
              <a:t>Continuing</a:t>
            </a:r>
            <a:r>
              <a:rPr lang="en-US" b="1" baseline="30000" dirty="0">
                <a:solidFill>
                  <a:schemeClr val="tx1"/>
                </a:solidFill>
              </a:rPr>
              <a:t> Firm </a:t>
            </a:r>
            <a:r>
              <a:rPr lang="en-US" b="1" baseline="30000" dirty="0" err="1">
                <a:solidFill>
                  <a:schemeClr val="tx1"/>
                </a:solidFill>
              </a:rPr>
              <a:t>Estab</a:t>
            </a:r>
            <a:r>
              <a:rPr lang="en-US" b="1" baseline="30000" dirty="0">
                <a:solidFill>
                  <a:schemeClr val="tx1"/>
                </a:solidFill>
              </a:rPr>
              <a:t> Shrink</a:t>
            </a:r>
            <a:r>
              <a:rPr lang="en-US" b="1" dirty="0">
                <a:solidFill>
                  <a:schemeClr val="tx1"/>
                </a:solidFill>
              </a:rPr>
              <a:t>)</a:t>
            </a:r>
          </a:p>
        </p:txBody>
      </p:sp>
      <p:sp>
        <p:nvSpPr>
          <p:cNvPr id="4" name="Slide Number Placeholder 3"/>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27</a:t>
            </a:fld>
            <a:endParaRPr lang="en-GB" dirty="0"/>
          </a:p>
        </p:txBody>
      </p:sp>
    </p:spTree>
    <p:extLst>
      <p:ext uri="{BB962C8B-B14F-4D97-AF65-F5344CB8AC3E}">
        <p14:creationId xmlns:p14="http://schemas.microsoft.com/office/powerpoint/2010/main" val="4289998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Decline is Not Even Across Margins</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28</a:t>
            </a:fld>
            <a:endParaRPr lang="en-GB" dirty="0"/>
          </a:p>
        </p:txBody>
      </p:sp>
      <p:pic>
        <p:nvPicPr>
          <p:cNvPr id="4" name="Picture 3"/>
          <p:cNvPicPr>
            <a:picLocks noChangeAspect="1"/>
          </p:cNvPicPr>
          <p:nvPr/>
        </p:nvPicPr>
        <p:blipFill>
          <a:blip r:embed="rId2"/>
          <a:stretch>
            <a:fillRect/>
          </a:stretch>
        </p:blipFill>
        <p:spPr>
          <a:xfrm>
            <a:off x="922560" y="1708705"/>
            <a:ext cx="5116027" cy="3745390"/>
          </a:xfrm>
          <a:prstGeom prst="rect">
            <a:avLst/>
          </a:prstGeom>
        </p:spPr>
      </p:pic>
      <p:sp>
        <p:nvSpPr>
          <p:cNvPr id="6" name="Content Placeholder 3"/>
          <p:cNvSpPr txBox="1">
            <a:spLocks/>
          </p:cNvSpPr>
          <p:nvPr/>
        </p:nvSpPr>
        <p:spPr bwMode="auto">
          <a:xfrm>
            <a:off x="6036506" y="1556306"/>
            <a:ext cx="3107494" cy="37453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endParaRPr lang="en-US" sz="1800" b="0" u="none" kern="0" dirty="0"/>
          </a:p>
          <a:p>
            <a:r>
              <a:rPr lang="en-US" sz="1800" b="0" u="none" kern="0" dirty="0"/>
              <a:t>The aggregate decline is 6.7 million between 1977-2012</a:t>
            </a:r>
          </a:p>
          <a:p>
            <a:endParaRPr lang="en-US" sz="1800" b="0" u="none" kern="0" dirty="0"/>
          </a:p>
          <a:p>
            <a:r>
              <a:rPr lang="en-US" sz="1800" b="0" u="none" kern="0" dirty="0"/>
              <a:t>We can decompose this aggregate decline into three net margins</a:t>
            </a:r>
          </a:p>
        </p:txBody>
      </p:sp>
    </p:spTree>
    <p:extLst>
      <p:ext uri="{BB962C8B-B14F-4D97-AF65-F5344CB8AC3E}">
        <p14:creationId xmlns:p14="http://schemas.microsoft.com/office/powerpoint/2010/main" val="27560509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Decline is Not Even Across Margins</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29</a:t>
            </a:fld>
            <a:endParaRPr lang="en-GB" dirty="0"/>
          </a:p>
        </p:txBody>
      </p:sp>
      <p:pic>
        <p:nvPicPr>
          <p:cNvPr id="5" name="Picture 4"/>
          <p:cNvPicPr>
            <a:picLocks noChangeAspect="1"/>
          </p:cNvPicPr>
          <p:nvPr/>
        </p:nvPicPr>
        <p:blipFill>
          <a:blip r:embed="rId2"/>
          <a:stretch>
            <a:fillRect/>
          </a:stretch>
        </p:blipFill>
        <p:spPr>
          <a:xfrm>
            <a:off x="922560" y="1708705"/>
            <a:ext cx="5116027" cy="3745390"/>
          </a:xfrm>
          <a:prstGeom prst="rect">
            <a:avLst/>
          </a:prstGeom>
        </p:spPr>
      </p:pic>
      <p:sp>
        <p:nvSpPr>
          <p:cNvPr id="13" name="Oval 12">
            <a:extLst>
              <a:ext uri="{FF2B5EF4-FFF2-40B4-BE49-F238E27FC236}">
                <a16:creationId xmlns:a16="http://schemas.microsoft.com/office/drawing/2014/main" xmlns="" id="{607766C5-6B26-9A46-A23C-73A0E545B59E}"/>
              </a:ext>
            </a:extLst>
          </p:cNvPr>
          <p:cNvSpPr/>
          <p:nvPr/>
        </p:nvSpPr>
        <p:spPr>
          <a:xfrm>
            <a:off x="5764231" y="3078274"/>
            <a:ext cx="93271" cy="91475"/>
          </a:xfrm>
          <a:prstGeom prst="ellipse">
            <a:avLst/>
          </a:prstGeom>
          <a:solidFill>
            <a:schemeClr val="tx1"/>
          </a:solidFill>
          <a:ln>
            <a:solidFill>
              <a:schemeClr val="tx1"/>
            </a:solidFill>
          </a:ln>
        </p:spPr>
        <p:txBody>
          <a:bodyPr wrap="square" rtlCol="0" anchor="ctr">
            <a:spAutoFit/>
          </a:bodyPr>
          <a:lstStyle/>
          <a:p>
            <a:pPr algn="ctr"/>
            <a:endParaRPr lang="en-US" sz="1800" b="0" u="none" dirty="0">
              <a:solidFill>
                <a:schemeClr val="accent6"/>
              </a:solidFill>
              <a:latin typeface="Arial" pitchFamily="34" charset="0"/>
              <a:cs typeface="Arial" pitchFamily="34" charset="0"/>
            </a:endParaRPr>
          </a:p>
        </p:txBody>
      </p:sp>
      <p:sp>
        <p:nvSpPr>
          <p:cNvPr id="14" name="Content Placeholder 3"/>
          <p:cNvSpPr txBox="1">
            <a:spLocks/>
          </p:cNvSpPr>
          <p:nvPr/>
        </p:nvSpPr>
        <p:spPr bwMode="auto">
          <a:xfrm>
            <a:off x="6297560" y="1708704"/>
            <a:ext cx="2846439" cy="35929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pPr marL="0" indent="0">
              <a:spcBef>
                <a:spcPts val="0"/>
              </a:spcBef>
              <a:buNone/>
            </a:pPr>
            <a:r>
              <a:rPr lang="en-US" sz="1600" b="0" u="none" kern="0" dirty="0">
                <a:solidFill>
                  <a:schemeClr val="tx1"/>
                </a:solidFill>
              </a:rPr>
              <a:t>Continuing firm-plants account for 12% of the aggregate decline</a:t>
            </a:r>
          </a:p>
        </p:txBody>
      </p:sp>
      <p:cxnSp>
        <p:nvCxnSpPr>
          <p:cNvPr id="6" name="Straight Arrow Connector 5">
            <a:extLst>
              <a:ext uri="{FF2B5EF4-FFF2-40B4-BE49-F238E27FC236}">
                <a16:creationId xmlns:a16="http://schemas.microsoft.com/office/drawing/2014/main" xmlns="" id="{BB9C1043-0EB8-1C4F-BA45-E98D3ED6D519}"/>
              </a:ext>
            </a:extLst>
          </p:cNvPr>
          <p:cNvCxnSpPr>
            <a:cxnSpLocks/>
          </p:cNvCxnSpPr>
          <p:nvPr/>
        </p:nvCxnSpPr>
        <p:spPr bwMode="auto">
          <a:xfrm flipV="1">
            <a:off x="5886998" y="2123768"/>
            <a:ext cx="410563" cy="88490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809779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013986" y="1556305"/>
            <a:ext cx="5116027" cy="3745390"/>
          </a:xfrm>
          <a:prstGeom prst="rect">
            <a:avLst/>
          </a:prstGeom>
        </p:spPr>
      </p:pic>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3</a:t>
            </a:fld>
            <a:endParaRPr lang="en-GB" dirty="0"/>
          </a:p>
        </p:txBody>
      </p:sp>
      <p:sp>
        <p:nvSpPr>
          <p:cNvPr id="9" name="Title 1"/>
          <p:cNvSpPr>
            <a:spLocks noGrp="1"/>
          </p:cNvSpPr>
          <p:nvPr>
            <p:ph type="title"/>
          </p:nvPr>
        </p:nvSpPr>
        <p:spPr>
          <a:xfrm>
            <a:off x="354013" y="274638"/>
            <a:ext cx="8437562" cy="723900"/>
          </a:xfrm>
        </p:spPr>
        <p:txBody>
          <a:bodyPr/>
          <a:lstStyle/>
          <a:p>
            <a:r>
              <a:rPr lang="en-US" dirty="0"/>
              <a:t>US Manufacturing Employment is Declining</a:t>
            </a:r>
          </a:p>
        </p:txBody>
      </p:sp>
      <p:sp>
        <p:nvSpPr>
          <p:cNvPr id="10" name="TextBox 9"/>
          <p:cNvSpPr txBox="1"/>
          <p:nvPr/>
        </p:nvSpPr>
        <p:spPr>
          <a:xfrm>
            <a:off x="5890360" y="3006659"/>
            <a:ext cx="482824" cy="246221"/>
          </a:xfrm>
          <a:prstGeom prst="rect">
            <a:avLst/>
          </a:prstGeom>
          <a:noFill/>
        </p:spPr>
        <p:txBody>
          <a:bodyPr wrap="none" rtlCol="0">
            <a:spAutoFit/>
          </a:bodyPr>
          <a:lstStyle/>
          <a:p>
            <a:pPr algn="just"/>
            <a:r>
              <a:rPr lang="en-US" sz="1000" b="0" u="none" dirty="0">
                <a:solidFill>
                  <a:srgbClr val="FF0000"/>
                </a:solidFill>
                <a:latin typeface="Arial" pitchFamily="34" charset="0"/>
                <a:cs typeface="Arial" pitchFamily="34" charset="0"/>
              </a:rPr>
              <a:t>-17%</a:t>
            </a:r>
          </a:p>
        </p:txBody>
      </p:sp>
      <p:sp>
        <p:nvSpPr>
          <p:cNvPr id="12" name="TextBox 11"/>
          <p:cNvSpPr txBox="1"/>
          <p:nvPr/>
        </p:nvSpPr>
        <p:spPr>
          <a:xfrm>
            <a:off x="6367614" y="3873410"/>
            <a:ext cx="482824" cy="246221"/>
          </a:xfrm>
          <a:prstGeom prst="rect">
            <a:avLst/>
          </a:prstGeom>
          <a:noFill/>
        </p:spPr>
        <p:txBody>
          <a:bodyPr wrap="none" rtlCol="0">
            <a:spAutoFit/>
          </a:bodyPr>
          <a:lstStyle/>
          <a:p>
            <a:pPr algn="just"/>
            <a:r>
              <a:rPr lang="en-US" sz="1000" b="0" u="none" dirty="0">
                <a:solidFill>
                  <a:srgbClr val="FF0000"/>
                </a:solidFill>
                <a:latin typeface="Arial" pitchFamily="34" charset="0"/>
                <a:cs typeface="Arial" pitchFamily="34" charset="0"/>
              </a:rPr>
              <a:t>-18%</a:t>
            </a:r>
          </a:p>
        </p:txBody>
      </p:sp>
      <p:cxnSp>
        <p:nvCxnSpPr>
          <p:cNvPr id="6" name="Straight Arrow Connector 5"/>
          <p:cNvCxnSpPr/>
          <p:nvPr/>
        </p:nvCxnSpPr>
        <p:spPr bwMode="auto">
          <a:xfrm>
            <a:off x="4586000" y="2203140"/>
            <a:ext cx="1304360" cy="60473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1" name="TextBox 10"/>
          <p:cNvSpPr txBox="1"/>
          <p:nvPr/>
        </p:nvSpPr>
        <p:spPr>
          <a:xfrm>
            <a:off x="5320986" y="2382394"/>
            <a:ext cx="482824" cy="246221"/>
          </a:xfrm>
          <a:prstGeom prst="rect">
            <a:avLst/>
          </a:prstGeom>
          <a:noFill/>
        </p:spPr>
        <p:txBody>
          <a:bodyPr wrap="none" rtlCol="0">
            <a:spAutoFit/>
          </a:bodyPr>
          <a:lstStyle/>
          <a:p>
            <a:pPr algn="just"/>
            <a:r>
              <a:rPr lang="en-US" sz="1000" b="0" u="none" dirty="0">
                <a:solidFill>
                  <a:srgbClr val="FF0000"/>
                </a:solidFill>
                <a:latin typeface="Arial" pitchFamily="34" charset="0"/>
                <a:cs typeface="Arial" pitchFamily="34" charset="0"/>
              </a:rPr>
              <a:t>-12%</a:t>
            </a:r>
          </a:p>
        </p:txBody>
      </p:sp>
    </p:spTree>
    <p:extLst>
      <p:ext uri="{BB962C8B-B14F-4D97-AF65-F5344CB8AC3E}">
        <p14:creationId xmlns:p14="http://schemas.microsoft.com/office/powerpoint/2010/main" val="3554073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922562" y="1708705"/>
            <a:ext cx="5116027" cy="3745390"/>
          </a:xfrm>
          <a:prstGeom prst="rect">
            <a:avLst/>
          </a:prstGeom>
        </p:spPr>
      </p:pic>
      <p:sp>
        <p:nvSpPr>
          <p:cNvPr id="2" name="Title 1"/>
          <p:cNvSpPr>
            <a:spLocks noGrp="1"/>
          </p:cNvSpPr>
          <p:nvPr>
            <p:ph type="title"/>
          </p:nvPr>
        </p:nvSpPr>
        <p:spPr/>
        <p:txBody>
          <a:bodyPr/>
          <a:lstStyle/>
          <a:p>
            <a:r>
              <a:rPr lang="en-US" dirty="0"/>
              <a:t>Decline is Not Even Across Margins</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30</a:t>
            </a:fld>
            <a:endParaRPr lang="en-GB" dirty="0"/>
          </a:p>
        </p:txBody>
      </p:sp>
      <p:sp>
        <p:nvSpPr>
          <p:cNvPr id="21" name="Oval 20"/>
          <p:cNvSpPr/>
          <p:nvPr/>
        </p:nvSpPr>
        <p:spPr>
          <a:xfrm>
            <a:off x="5764233" y="3353086"/>
            <a:ext cx="93271" cy="91475"/>
          </a:xfrm>
          <a:prstGeom prst="ellipse">
            <a:avLst/>
          </a:prstGeom>
          <a:solidFill>
            <a:srgbClr val="008000"/>
          </a:solidFill>
          <a:ln>
            <a:solidFill>
              <a:srgbClr val="008000"/>
            </a:solidFill>
          </a:ln>
        </p:spPr>
        <p:txBody>
          <a:bodyPr wrap="square" rtlCol="0" anchor="ctr">
            <a:spAutoFit/>
          </a:bodyPr>
          <a:lstStyle/>
          <a:p>
            <a:pPr algn="ctr"/>
            <a:endParaRPr lang="en-US" sz="1800" b="0" u="none" dirty="0">
              <a:solidFill>
                <a:schemeClr val="accent6"/>
              </a:solidFill>
              <a:latin typeface="Arial" pitchFamily="34" charset="0"/>
              <a:cs typeface="Arial" pitchFamily="34" charset="0"/>
            </a:endParaRPr>
          </a:p>
        </p:txBody>
      </p:sp>
      <p:sp>
        <p:nvSpPr>
          <p:cNvPr id="14" name="Content Placeholder 3"/>
          <p:cNvSpPr txBox="1">
            <a:spLocks/>
          </p:cNvSpPr>
          <p:nvPr/>
        </p:nvSpPr>
        <p:spPr bwMode="auto">
          <a:xfrm>
            <a:off x="6275522" y="1708704"/>
            <a:ext cx="2868478" cy="35929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pPr marL="0" indent="0">
              <a:buNone/>
            </a:pPr>
            <a:r>
              <a:rPr lang="en-US" sz="1600" b="0" u="none" kern="0" dirty="0">
                <a:solidFill>
                  <a:schemeClr val="tx1"/>
                </a:solidFill>
              </a:rPr>
              <a:t>Continuing firm-plants account for 12% of the aggregate decline</a:t>
            </a:r>
          </a:p>
          <a:p>
            <a:pPr marL="0" indent="0">
              <a:buNone/>
            </a:pPr>
            <a:endParaRPr lang="en-US" sz="1600" b="0" u="none" kern="0" dirty="0">
              <a:solidFill>
                <a:srgbClr val="018001"/>
              </a:solidFill>
            </a:endParaRPr>
          </a:p>
          <a:p>
            <a:pPr marL="0" indent="0">
              <a:buNone/>
            </a:pPr>
            <a:r>
              <a:rPr lang="en-US" sz="1600" b="0" u="none" kern="0" dirty="0">
                <a:solidFill>
                  <a:srgbClr val="018001"/>
                </a:solidFill>
              </a:rPr>
              <a:t>Net firm birth accounts for another 25%</a:t>
            </a:r>
          </a:p>
        </p:txBody>
      </p:sp>
      <p:cxnSp>
        <p:nvCxnSpPr>
          <p:cNvPr id="7" name="Straight Arrow Connector 6">
            <a:extLst>
              <a:ext uri="{FF2B5EF4-FFF2-40B4-BE49-F238E27FC236}">
                <a16:creationId xmlns:a16="http://schemas.microsoft.com/office/drawing/2014/main" xmlns="" id="{477480BB-287A-9F42-AA6A-36299E925FD1}"/>
              </a:ext>
            </a:extLst>
          </p:cNvPr>
          <p:cNvCxnSpPr>
            <a:cxnSpLocks/>
          </p:cNvCxnSpPr>
          <p:nvPr/>
        </p:nvCxnSpPr>
        <p:spPr bwMode="auto">
          <a:xfrm flipV="1">
            <a:off x="5915435" y="3141406"/>
            <a:ext cx="302156" cy="211680"/>
          </a:xfrm>
          <a:prstGeom prst="straightConnector1">
            <a:avLst/>
          </a:prstGeom>
          <a:solidFill>
            <a:schemeClr val="accent1"/>
          </a:solidFill>
          <a:ln w="9525" cap="flat" cmpd="sng" algn="ctr">
            <a:solidFill>
              <a:srgbClr val="018001"/>
            </a:solidFill>
            <a:prstDash val="solid"/>
            <a:round/>
            <a:headEnd type="none" w="med" len="med"/>
            <a:tailEnd type="triangle"/>
          </a:ln>
          <a:effectLst/>
        </p:spPr>
      </p:cxnSp>
    </p:spTree>
    <p:extLst>
      <p:ext uri="{BB962C8B-B14F-4D97-AF65-F5344CB8AC3E}">
        <p14:creationId xmlns:p14="http://schemas.microsoft.com/office/powerpoint/2010/main" val="34922785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Decline is Not Even Across Margins</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31</a:t>
            </a:fld>
            <a:endParaRPr lang="en-GB" dirty="0"/>
          </a:p>
        </p:txBody>
      </p:sp>
      <p:sp>
        <p:nvSpPr>
          <p:cNvPr id="4" name="Content Placeholder 3"/>
          <p:cNvSpPr txBox="1">
            <a:spLocks/>
          </p:cNvSpPr>
          <p:nvPr/>
        </p:nvSpPr>
        <p:spPr bwMode="auto">
          <a:xfrm>
            <a:off x="6263633" y="1708704"/>
            <a:ext cx="2880367" cy="35929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pPr marL="0" indent="0">
              <a:buNone/>
            </a:pPr>
            <a:r>
              <a:rPr lang="en-US" sz="1600" b="0" u="none" kern="0" dirty="0">
                <a:solidFill>
                  <a:schemeClr val="tx1"/>
                </a:solidFill>
              </a:rPr>
              <a:t>Continuing firm-plants account for 12% of the aggregate decline</a:t>
            </a:r>
          </a:p>
          <a:p>
            <a:pPr marL="0" indent="0">
              <a:buNone/>
            </a:pPr>
            <a:endParaRPr lang="en-US" sz="1600" b="0" u="none" kern="0" dirty="0">
              <a:solidFill>
                <a:srgbClr val="018001"/>
              </a:solidFill>
            </a:endParaRPr>
          </a:p>
          <a:p>
            <a:pPr marL="0" indent="0">
              <a:buNone/>
            </a:pPr>
            <a:r>
              <a:rPr lang="en-US" sz="1600" b="0" u="none" kern="0" dirty="0">
                <a:solidFill>
                  <a:srgbClr val="018001"/>
                </a:solidFill>
              </a:rPr>
              <a:t>Net firm birth accounts for another 25%</a:t>
            </a:r>
          </a:p>
          <a:p>
            <a:pPr marL="0" indent="0">
              <a:buNone/>
            </a:pPr>
            <a:endParaRPr lang="en-US" sz="1600" b="0" u="none" kern="0" dirty="0">
              <a:solidFill>
                <a:srgbClr val="018001"/>
              </a:solidFill>
            </a:endParaRPr>
          </a:p>
          <a:p>
            <a:pPr marL="0" indent="0">
              <a:buNone/>
            </a:pPr>
            <a:r>
              <a:rPr lang="en-US" sz="1600" b="0" u="none" kern="0" dirty="0">
                <a:solidFill>
                  <a:srgbClr val="0000FF"/>
                </a:solidFill>
              </a:rPr>
              <a:t>Net plant birth within continuing firms accounts for the remaining 63%!</a:t>
            </a:r>
          </a:p>
        </p:txBody>
      </p:sp>
      <p:pic>
        <p:nvPicPr>
          <p:cNvPr id="5" name="Picture 4"/>
          <p:cNvPicPr>
            <a:picLocks noChangeAspect="1"/>
          </p:cNvPicPr>
          <p:nvPr/>
        </p:nvPicPr>
        <p:blipFill>
          <a:blip r:embed="rId2"/>
          <a:stretch>
            <a:fillRect/>
          </a:stretch>
        </p:blipFill>
        <p:spPr>
          <a:xfrm>
            <a:off x="919622" y="1708705"/>
            <a:ext cx="5116027" cy="3745390"/>
          </a:xfrm>
          <a:prstGeom prst="rect">
            <a:avLst/>
          </a:prstGeom>
        </p:spPr>
      </p:pic>
      <p:sp>
        <p:nvSpPr>
          <p:cNvPr id="6" name="Oval 5"/>
          <p:cNvSpPr/>
          <p:nvPr/>
        </p:nvSpPr>
        <p:spPr>
          <a:xfrm>
            <a:off x="5764233" y="4022390"/>
            <a:ext cx="93271" cy="91475"/>
          </a:xfrm>
          <a:prstGeom prst="ellipse">
            <a:avLst/>
          </a:prstGeom>
          <a:solidFill>
            <a:srgbClr val="0000FF"/>
          </a:solidFill>
          <a:ln>
            <a:solidFill>
              <a:srgbClr val="0000FF"/>
            </a:solidFill>
          </a:ln>
        </p:spPr>
        <p:txBody>
          <a:bodyPr wrap="square" rtlCol="0" anchor="ctr">
            <a:spAutoFit/>
          </a:bodyPr>
          <a:lstStyle/>
          <a:p>
            <a:pPr algn="ctr"/>
            <a:endParaRPr lang="en-US" sz="1800" b="0" u="none" dirty="0">
              <a:solidFill>
                <a:schemeClr val="accent6"/>
              </a:solidFill>
              <a:latin typeface="Arial" pitchFamily="34" charset="0"/>
              <a:cs typeface="Arial" pitchFamily="34" charset="0"/>
            </a:endParaRPr>
          </a:p>
        </p:txBody>
      </p:sp>
      <p:cxnSp>
        <p:nvCxnSpPr>
          <p:cNvPr id="7" name="Straight Arrow Connector 6">
            <a:extLst>
              <a:ext uri="{FF2B5EF4-FFF2-40B4-BE49-F238E27FC236}">
                <a16:creationId xmlns:a16="http://schemas.microsoft.com/office/drawing/2014/main" xmlns="" id="{91A96151-4733-A543-A289-9D37AB4DD0A2}"/>
              </a:ext>
            </a:extLst>
          </p:cNvPr>
          <p:cNvCxnSpPr>
            <a:cxnSpLocks/>
          </p:cNvCxnSpPr>
          <p:nvPr/>
        </p:nvCxnSpPr>
        <p:spPr bwMode="auto">
          <a:xfrm flipV="1">
            <a:off x="5912066" y="3834581"/>
            <a:ext cx="297005" cy="187810"/>
          </a:xfrm>
          <a:prstGeom prst="straightConnector1">
            <a:avLst/>
          </a:prstGeom>
          <a:solidFill>
            <a:schemeClr val="accent1"/>
          </a:solidFill>
          <a:ln w="9525" cap="flat" cmpd="sng" algn="ctr">
            <a:solidFill>
              <a:srgbClr val="0000FF"/>
            </a:solidFill>
            <a:prstDash val="solid"/>
            <a:round/>
            <a:headEnd type="none" w="med" len="med"/>
            <a:tailEnd type="triangle"/>
          </a:ln>
          <a:effectLst/>
        </p:spPr>
      </p:cxnSp>
    </p:spTree>
    <p:extLst>
      <p:ext uri="{BB962C8B-B14F-4D97-AF65-F5344CB8AC3E}">
        <p14:creationId xmlns:p14="http://schemas.microsoft.com/office/powerpoint/2010/main" val="19408339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Decline is Not Even Across Margins</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32</a:t>
            </a:fld>
            <a:endParaRPr lang="en-GB" dirty="0"/>
          </a:p>
        </p:txBody>
      </p:sp>
      <p:sp>
        <p:nvSpPr>
          <p:cNvPr id="15" name="Content Placeholder 2"/>
          <p:cNvSpPr txBox="1">
            <a:spLocks/>
          </p:cNvSpPr>
          <p:nvPr/>
        </p:nvSpPr>
        <p:spPr>
          <a:xfrm>
            <a:off x="6000984" y="1708705"/>
            <a:ext cx="3143015" cy="5149296"/>
          </a:xfrm>
          <a:prstGeom prst="rect">
            <a:avLst/>
          </a:prstGeom>
        </p:spPr>
        <p:txBody>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r>
              <a:rPr lang="en-US" sz="1600" b="0" u="none" kern="0" dirty="0"/>
              <a:t>After 2000, net firm birth/death relatively more important</a:t>
            </a:r>
          </a:p>
          <a:p>
            <a:endParaRPr lang="en-US" sz="1600" b="0" u="none" kern="0" dirty="0"/>
          </a:p>
          <a:p>
            <a:r>
              <a:rPr lang="en-US" sz="1600" b="0" u="none" kern="0" dirty="0"/>
              <a:t>Consistent with change in US trade policy towards China  (Pierce and Schott 2016; </a:t>
            </a:r>
            <a:r>
              <a:rPr lang="en-US" sz="1600" b="0" u="none" kern="0" dirty="0" err="1"/>
              <a:t>Autor</a:t>
            </a:r>
            <a:r>
              <a:rPr lang="en-US" sz="1600" b="0" u="none" kern="0" dirty="0"/>
              <a:t> et al. 2013)</a:t>
            </a:r>
          </a:p>
          <a:p>
            <a:endParaRPr lang="en-US" sz="1600" b="0" u="none" kern="0" dirty="0"/>
          </a:p>
        </p:txBody>
      </p:sp>
      <p:pic>
        <p:nvPicPr>
          <p:cNvPr id="21" name="Picture 20"/>
          <p:cNvPicPr>
            <a:picLocks noChangeAspect="1"/>
          </p:cNvPicPr>
          <p:nvPr/>
        </p:nvPicPr>
        <p:blipFill>
          <a:blip r:embed="rId2"/>
          <a:stretch>
            <a:fillRect/>
          </a:stretch>
        </p:blipFill>
        <p:spPr>
          <a:xfrm>
            <a:off x="884958" y="1708705"/>
            <a:ext cx="5116027" cy="3745390"/>
          </a:xfrm>
          <a:prstGeom prst="rect">
            <a:avLst/>
          </a:prstGeom>
        </p:spPr>
      </p:pic>
      <p:sp>
        <p:nvSpPr>
          <p:cNvPr id="4" name="Rectangle 3"/>
          <p:cNvSpPr/>
          <p:nvPr/>
        </p:nvSpPr>
        <p:spPr>
          <a:xfrm>
            <a:off x="4394724" y="2271860"/>
            <a:ext cx="1432874" cy="2752627"/>
          </a:xfrm>
          <a:prstGeom prst="rect">
            <a:avLst/>
          </a:prstGeom>
          <a:solidFill>
            <a:srgbClr val="FFFF00">
              <a:alpha val="25098"/>
            </a:srgbClr>
          </a:solidFill>
          <a:ln>
            <a:noFill/>
          </a:ln>
        </p:spPr>
        <p:txBody>
          <a:bodyPr wrap="square" rtlCol="0" anchor="ctr">
            <a:spAutoFit/>
          </a:bodyPr>
          <a:lstStyle/>
          <a:p>
            <a:pPr algn="ctr"/>
            <a:endParaRPr lang="en-US" sz="1800" b="0" u="none" dirty="0">
              <a:solidFill>
                <a:schemeClr val="accent6"/>
              </a:solidFill>
              <a:latin typeface="Arial" pitchFamily="34" charset="0"/>
              <a:cs typeface="Arial" pitchFamily="34" charset="0"/>
            </a:endParaRPr>
          </a:p>
        </p:txBody>
      </p:sp>
    </p:spTree>
    <p:extLst>
      <p:ext uri="{BB962C8B-B14F-4D97-AF65-F5344CB8AC3E}">
        <p14:creationId xmlns:p14="http://schemas.microsoft.com/office/powerpoint/2010/main" val="8899426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Decline is Not Even Across Margins</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33</a:t>
            </a:fld>
            <a:endParaRPr lang="en-GB" dirty="0"/>
          </a:p>
        </p:txBody>
      </p:sp>
      <p:sp>
        <p:nvSpPr>
          <p:cNvPr id="4" name="Content Placeholder 3"/>
          <p:cNvSpPr txBox="1">
            <a:spLocks/>
          </p:cNvSpPr>
          <p:nvPr/>
        </p:nvSpPr>
        <p:spPr bwMode="auto">
          <a:xfrm>
            <a:off x="6036506" y="1708704"/>
            <a:ext cx="3107494" cy="35929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r>
              <a:rPr lang="en-US" sz="1600" b="0" u="none" kern="0" dirty="0">
                <a:solidFill>
                  <a:schemeClr val="accent6"/>
                </a:solidFill>
              </a:rPr>
              <a:t>Overall, 75% of the decline takes place within firms! </a:t>
            </a:r>
          </a:p>
          <a:p>
            <a:endParaRPr lang="en-US" sz="1600" b="0" u="none" kern="0" dirty="0">
              <a:solidFill>
                <a:schemeClr val="accent6"/>
              </a:solidFill>
            </a:endParaRPr>
          </a:p>
          <a:p>
            <a:r>
              <a:rPr lang="en-US" sz="1600" b="0" u="none" kern="0" dirty="0">
                <a:solidFill>
                  <a:schemeClr val="accent6"/>
                </a:solidFill>
              </a:rPr>
              <a:t>Raises several questions</a:t>
            </a:r>
          </a:p>
          <a:p>
            <a:pPr lvl="1"/>
            <a:r>
              <a:rPr lang="en-US" sz="1600" b="0" u="none" kern="0" dirty="0">
                <a:solidFill>
                  <a:schemeClr val="accent6"/>
                </a:solidFill>
              </a:rPr>
              <a:t>Why not more reallocation due </a:t>
            </a:r>
            <a:r>
              <a:rPr lang="en-US" sz="1600" b="0" u="none" kern="0" dirty="0" err="1">
                <a:solidFill>
                  <a:schemeClr val="accent6"/>
                </a:solidFill>
              </a:rPr>
              <a:t>tio</a:t>
            </a:r>
            <a:r>
              <a:rPr lang="en-US" sz="1600" b="0" u="none" kern="0" dirty="0">
                <a:solidFill>
                  <a:schemeClr val="accent6"/>
                </a:solidFill>
              </a:rPr>
              <a:t> firm death?</a:t>
            </a:r>
          </a:p>
          <a:p>
            <a:pPr lvl="1"/>
            <a:r>
              <a:rPr lang="en-US" sz="1600" b="0" u="none" kern="0" dirty="0">
                <a:solidFill>
                  <a:schemeClr val="accent6"/>
                </a:solidFill>
              </a:rPr>
              <a:t>What is it about these legacy firms that allows them to survive? </a:t>
            </a:r>
          </a:p>
          <a:p>
            <a:endParaRPr lang="en-US" sz="1600" b="0" u="none" kern="0" dirty="0">
              <a:solidFill>
                <a:schemeClr val="accent6"/>
              </a:solidFill>
            </a:endParaRPr>
          </a:p>
        </p:txBody>
      </p:sp>
      <p:pic>
        <p:nvPicPr>
          <p:cNvPr id="5" name="Picture 4"/>
          <p:cNvPicPr>
            <a:picLocks noChangeAspect="1"/>
          </p:cNvPicPr>
          <p:nvPr/>
        </p:nvPicPr>
        <p:blipFill>
          <a:blip r:embed="rId2"/>
          <a:stretch>
            <a:fillRect/>
          </a:stretch>
        </p:blipFill>
        <p:spPr>
          <a:xfrm>
            <a:off x="919622" y="1708705"/>
            <a:ext cx="5116027" cy="3745390"/>
          </a:xfrm>
          <a:prstGeom prst="rect">
            <a:avLst/>
          </a:prstGeom>
        </p:spPr>
      </p:pic>
      <p:sp>
        <p:nvSpPr>
          <p:cNvPr id="6" name="Oval 5"/>
          <p:cNvSpPr/>
          <p:nvPr/>
        </p:nvSpPr>
        <p:spPr>
          <a:xfrm>
            <a:off x="5764233" y="4022390"/>
            <a:ext cx="93271" cy="91475"/>
          </a:xfrm>
          <a:prstGeom prst="ellipse">
            <a:avLst/>
          </a:prstGeom>
          <a:solidFill>
            <a:srgbClr val="0000FF"/>
          </a:solidFill>
          <a:ln>
            <a:solidFill>
              <a:srgbClr val="0000FF"/>
            </a:solidFill>
          </a:ln>
        </p:spPr>
        <p:txBody>
          <a:bodyPr wrap="square" rtlCol="0" anchor="ctr">
            <a:spAutoFit/>
          </a:bodyPr>
          <a:lstStyle/>
          <a:p>
            <a:pPr algn="ctr"/>
            <a:endParaRPr lang="en-US" sz="1800" b="0" u="none" dirty="0">
              <a:solidFill>
                <a:schemeClr val="accent6"/>
              </a:solidFill>
              <a:latin typeface="Arial" pitchFamily="34" charset="0"/>
              <a:cs typeface="Arial" pitchFamily="34" charset="0"/>
            </a:endParaRPr>
          </a:p>
        </p:txBody>
      </p:sp>
      <p:sp>
        <p:nvSpPr>
          <p:cNvPr id="7" name="Oval 6">
            <a:extLst>
              <a:ext uri="{FF2B5EF4-FFF2-40B4-BE49-F238E27FC236}">
                <a16:creationId xmlns:a16="http://schemas.microsoft.com/office/drawing/2014/main" xmlns="" id="{607766C5-6B26-9A46-A23C-73A0E545B59E}"/>
              </a:ext>
            </a:extLst>
          </p:cNvPr>
          <p:cNvSpPr/>
          <p:nvPr/>
        </p:nvSpPr>
        <p:spPr>
          <a:xfrm>
            <a:off x="5764231" y="3078274"/>
            <a:ext cx="93271" cy="91475"/>
          </a:xfrm>
          <a:prstGeom prst="ellipse">
            <a:avLst/>
          </a:prstGeom>
          <a:solidFill>
            <a:schemeClr val="tx1"/>
          </a:solidFill>
          <a:ln>
            <a:solidFill>
              <a:schemeClr val="tx1"/>
            </a:solidFill>
          </a:ln>
        </p:spPr>
        <p:txBody>
          <a:bodyPr wrap="square" rtlCol="0" anchor="ctr">
            <a:spAutoFit/>
          </a:bodyPr>
          <a:lstStyle/>
          <a:p>
            <a:pPr algn="ctr"/>
            <a:endParaRPr lang="en-US" sz="1800" b="0" u="none" dirty="0">
              <a:solidFill>
                <a:schemeClr val="accent6"/>
              </a:solidFill>
              <a:latin typeface="Arial" pitchFamily="34" charset="0"/>
              <a:cs typeface="Arial" pitchFamily="34" charset="0"/>
            </a:endParaRPr>
          </a:p>
        </p:txBody>
      </p:sp>
    </p:spTree>
    <p:extLst>
      <p:ext uri="{BB962C8B-B14F-4D97-AF65-F5344CB8AC3E}">
        <p14:creationId xmlns:p14="http://schemas.microsoft.com/office/powerpoint/2010/main" val="274073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 Adoption of Trade, Technology Easier for Incumbents?</a:t>
            </a:r>
          </a:p>
        </p:txBody>
      </p:sp>
      <p:sp>
        <p:nvSpPr>
          <p:cNvPr id="3" name="Content Placeholder 2"/>
          <p:cNvSpPr>
            <a:spLocks noGrp="1"/>
          </p:cNvSpPr>
          <p:nvPr>
            <p:ph idx="1"/>
          </p:nvPr>
        </p:nvSpPr>
        <p:spPr/>
        <p:txBody>
          <a:bodyPr/>
          <a:lstStyle/>
          <a:p>
            <a:endParaRPr lang="en-US" dirty="0"/>
          </a:p>
          <a:p>
            <a:r>
              <a:rPr lang="en-US" dirty="0"/>
              <a:t>Estimate size and productivity advantages by year</a:t>
            </a:r>
          </a:p>
          <a:p>
            <a:endParaRPr lang="en-US" dirty="0"/>
          </a:p>
          <a:p>
            <a:pPr marL="0" indent="0" algn="ctr">
              <a:buNone/>
            </a:pPr>
            <a:r>
              <a:rPr lang="en-US" dirty="0"/>
              <a:t>ln(</a:t>
            </a:r>
            <a:r>
              <a:rPr lang="en-US" dirty="0" err="1"/>
              <a:t>Attribute</a:t>
            </a:r>
            <a:r>
              <a:rPr lang="en-US" baseline="30000" dirty="0" err="1"/>
              <a:t>f</a:t>
            </a:r>
            <a:r>
              <a:rPr lang="en-US" baseline="-25000" dirty="0" err="1"/>
              <a:t>t</a:t>
            </a:r>
            <a:r>
              <a:rPr lang="en-US" dirty="0"/>
              <a:t>) = </a:t>
            </a:r>
            <a:r>
              <a:rPr lang="en-US" dirty="0">
                <a:latin typeface="Symbol" panose="05050102010706020507" pitchFamily="18" charset="2"/>
              </a:rPr>
              <a:t>a</a:t>
            </a:r>
            <a:r>
              <a:rPr lang="en-US" dirty="0"/>
              <a:t> + </a:t>
            </a:r>
            <a:r>
              <a:rPr lang="en-US" dirty="0" err="1">
                <a:latin typeface="Symbol" panose="05050102010706020507" pitchFamily="18" charset="2"/>
              </a:rPr>
              <a:t>b</a:t>
            </a:r>
            <a:r>
              <a:rPr lang="en-US" baseline="-25000" dirty="0" err="1"/>
              <a:t>t</a:t>
            </a:r>
            <a:r>
              <a:rPr lang="en-US" dirty="0" err="1"/>
              <a:t>Activity</a:t>
            </a:r>
            <a:r>
              <a:rPr lang="en-US" baseline="30000" dirty="0" err="1"/>
              <a:t>f</a:t>
            </a:r>
            <a:r>
              <a:rPr lang="en-US" baseline="-25000" dirty="0" err="1"/>
              <a:t>t</a:t>
            </a:r>
            <a:r>
              <a:rPr lang="en-US" dirty="0"/>
              <a:t> + </a:t>
            </a:r>
            <a:r>
              <a:rPr lang="en-US" dirty="0" err="1">
                <a:latin typeface="Symbol" panose="05050102010706020507" pitchFamily="18" charset="2"/>
              </a:rPr>
              <a:t>h</a:t>
            </a:r>
            <a:r>
              <a:rPr lang="en-US" baseline="30000" dirty="0" err="1"/>
              <a:t>j</a:t>
            </a:r>
            <a:r>
              <a:rPr lang="en-US" baseline="-25000" dirty="0" err="1"/>
              <a:t>t</a:t>
            </a:r>
            <a:r>
              <a:rPr lang="en-US" dirty="0"/>
              <a:t> + </a:t>
            </a:r>
            <a:r>
              <a:rPr lang="en-US" dirty="0">
                <a:latin typeface="Symbol" panose="05050102010706020507" pitchFamily="18" charset="2"/>
              </a:rPr>
              <a:t>e</a:t>
            </a:r>
            <a:r>
              <a:rPr lang="en-US" baseline="30000" dirty="0"/>
              <a:t>f</a:t>
            </a:r>
            <a:r>
              <a:rPr lang="en-US" baseline="-25000" dirty="0"/>
              <a:t>t </a:t>
            </a:r>
            <a:endParaRPr lang="en-US" dirty="0"/>
          </a:p>
          <a:p>
            <a:endParaRPr lang="en-US" dirty="0"/>
          </a:p>
          <a:p>
            <a:r>
              <a:rPr lang="en-US" dirty="0"/>
              <a:t>Attributes</a:t>
            </a:r>
          </a:p>
          <a:p>
            <a:pPr lvl="1"/>
            <a:r>
              <a:rPr lang="en-US" dirty="0"/>
              <a:t>Employment, productivity</a:t>
            </a:r>
          </a:p>
          <a:p>
            <a:r>
              <a:rPr lang="en-US" dirty="0"/>
              <a:t>Activities</a:t>
            </a:r>
          </a:p>
          <a:p>
            <a:pPr lvl="1"/>
            <a:r>
              <a:rPr lang="en-US" dirty="0"/>
              <a:t>Importing, purchasing computers, importing robots, </a:t>
            </a:r>
            <a:r>
              <a:rPr lang="en-US" dirty="0" err="1"/>
              <a:t>usingelectronic</a:t>
            </a:r>
            <a:r>
              <a:rPr lang="en-US" dirty="0"/>
              <a:t> networks</a:t>
            </a:r>
          </a:p>
          <a:p>
            <a:r>
              <a:rPr lang="en-US" dirty="0"/>
              <a:t>Estimate separately by year</a:t>
            </a:r>
          </a:p>
        </p:txBody>
      </p:sp>
      <p:sp>
        <p:nvSpPr>
          <p:cNvPr id="4" name="Slide Number Placeholder 3"/>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34</a:t>
            </a:fld>
            <a:endParaRPr lang="en-GB" dirty="0"/>
          </a:p>
        </p:txBody>
      </p:sp>
    </p:spTree>
    <p:extLst>
      <p:ext uri="{BB962C8B-B14F-4D97-AF65-F5344CB8AC3E}">
        <p14:creationId xmlns:p14="http://schemas.microsoft.com/office/powerpoint/2010/main" val="3330220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B88B45-2BB2-DF40-9EDD-B6A99B49B6AA}"/>
              </a:ext>
            </a:extLst>
          </p:cNvPr>
          <p:cNvSpPr>
            <a:spLocks noGrp="1"/>
          </p:cNvSpPr>
          <p:nvPr>
            <p:ph type="title"/>
          </p:nvPr>
        </p:nvSpPr>
        <p:spPr/>
        <p:txBody>
          <a:bodyPr/>
          <a:lstStyle/>
          <a:p>
            <a:r>
              <a:rPr lang="en-US" dirty="0"/>
              <a:t>Technology and Trading Premia</a:t>
            </a:r>
          </a:p>
        </p:txBody>
      </p:sp>
      <p:sp>
        <p:nvSpPr>
          <p:cNvPr id="4" name="Slide Number Placeholder 3">
            <a:extLst>
              <a:ext uri="{FF2B5EF4-FFF2-40B4-BE49-F238E27FC236}">
                <a16:creationId xmlns:a16="http://schemas.microsoft.com/office/drawing/2014/main" xmlns="" id="{B4799128-E1B2-B04B-BC4B-22D511FFEFD4}"/>
              </a:ext>
            </a:extLst>
          </p:cNvPr>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35</a:t>
            </a:fld>
            <a:endParaRPr lang="en-GB" dirty="0"/>
          </a:p>
        </p:txBody>
      </p:sp>
      <p:pic>
        <p:nvPicPr>
          <p:cNvPr id="3" name="Picture 2"/>
          <p:cNvPicPr>
            <a:picLocks noChangeAspect="1"/>
          </p:cNvPicPr>
          <p:nvPr/>
        </p:nvPicPr>
        <p:blipFill>
          <a:blip r:embed="rId2"/>
          <a:stretch>
            <a:fillRect/>
          </a:stretch>
        </p:blipFill>
        <p:spPr>
          <a:xfrm>
            <a:off x="920481" y="1556305"/>
            <a:ext cx="5116027" cy="3745390"/>
          </a:xfrm>
          <a:prstGeom prst="rect">
            <a:avLst/>
          </a:prstGeom>
        </p:spPr>
      </p:pic>
      <p:sp>
        <p:nvSpPr>
          <p:cNvPr id="8" name="Content Placeholder 3"/>
          <p:cNvSpPr txBox="1">
            <a:spLocks/>
          </p:cNvSpPr>
          <p:nvPr/>
        </p:nvSpPr>
        <p:spPr bwMode="auto">
          <a:xfrm>
            <a:off x="6036506" y="1708704"/>
            <a:ext cx="3107494" cy="35929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pPr>
              <a:spcBef>
                <a:spcPts val="0"/>
              </a:spcBef>
            </a:pPr>
            <a:r>
              <a:rPr lang="en-US" sz="1600" b="0" u="none" kern="0" dirty="0">
                <a:solidFill>
                  <a:schemeClr val="accent6"/>
                </a:solidFill>
              </a:rPr>
              <a:t>Firms using computers are much larger than firms that don’t before 1997</a:t>
            </a:r>
          </a:p>
          <a:p>
            <a:pPr>
              <a:spcBef>
                <a:spcPts val="0"/>
              </a:spcBef>
            </a:pPr>
            <a:endParaRPr lang="en-US" sz="1600" b="0" u="none" kern="0" dirty="0">
              <a:solidFill>
                <a:schemeClr val="accent6"/>
              </a:solidFill>
            </a:endParaRPr>
          </a:p>
          <a:p>
            <a:pPr>
              <a:spcBef>
                <a:spcPts val="0"/>
              </a:spcBef>
            </a:pPr>
            <a:r>
              <a:rPr lang="en-US" sz="1600" b="0" u="none" kern="0" dirty="0">
                <a:solidFill>
                  <a:schemeClr val="accent6"/>
                </a:solidFill>
              </a:rPr>
              <a:t>After that, computers are become ubiquitous </a:t>
            </a:r>
          </a:p>
        </p:txBody>
      </p:sp>
      <p:grpSp>
        <p:nvGrpSpPr>
          <p:cNvPr id="13" name="Group 12"/>
          <p:cNvGrpSpPr/>
          <p:nvPr/>
        </p:nvGrpSpPr>
        <p:grpSpPr>
          <a:xfrm>
            <a:off x="1630837" y="2328421"/>
            <a:ext cx="1847657" cy="857839"/>
            <a:chOff x="1630837" y="2328421"/>
            <a:chExt cx="1847657" cy="857839"/>
          </a:xfrm>
        </p:grpSpPr>
        <p:sp>
          <p:nvSpPr>
            <p:cNvPr id="9" name="TextBox 8"/>
            <p:cNvSpPr txBox="1"/>
            <p:nvPr/>
          </p:nvSpPr>
          <p:spPr>
            <a:xfrm>
              <a:off x="2082754" y="2328421"/>
              <a:ext cx="1395740" cy="553998"/>
            </a:xfrm>
            <a:prstGeom prst="rect">
              <a:avLst/>
            </a:prstGeom>
            <a:noFill/>
          </p:spPr>
          <p:txBody>
            <a:bodyPr wrap="square" rtlCol="0">
              <a:spAutoFit/>
            </a:bodyPr>
            <a:lstStyle/>
            <a:p>
              <a:r>
                <a:rPr lang="en-US" sz="1000" b="0" u="none" dirty="0">
                  <a:solidFill>
                    <a:srgbClr val="FF0000"/>
                  </a:solidFill>
                  <a:latin typeface="Arial" pitchFamily="34" charset="0"/>
                  <a:cs typeface="Arial" pitchFamily="34" charset="0"/>
                </a:rPr>
                <a:t>Log size differential of computer purchaser in 1977</a:t>
              </a:r>
            </a:p>
          </p:txBody>
        </p:sp>
        <p:sp>
          <p:nvSpPr>
            <p:cNvPr id="10" name="Oval 9"/>
            <p:cNvSpPr/>
            <p:nvPr/>
          </p:nvSpPr>
          <p:spPr>
            <a:xfrm>
              <a:off x="1630837" y="2818614"/>
              <a:ext cx="443060" cy="367646"/>
            </a:xfrm>
            <a:prstGeom prst="ellipse">
              <a:avLst/>
            </a:prstGeom>
            <a:noFill/>
            <a:ln>
              <a:solidFill>
                <a:srgbClr val="FF0000"/>
              </a:solidFill>
            </a:ln>
          </p:spPr>
          <p:txBody>
            <a:bodyPr wrap="square" rtlCol="0" anchor="ctr">
              <a:spAutoFit/>
            </a:bodyPr>
            <a:lstStyle/>
            <a:p>
              <a:pPr algn="ctr"/>
              <a:endParaRPr lang="en-US" sz="1800" b="0" u="none" dirty="0">
                <a:solidFill>
                  <a:schemeClr val="accent6"/>
                </a:solidFill>
                <a:latin typeface="Arial" pitchFamily="34" charset="0"/>
                <a:cs typeface="Arial" pitchFamily="34" charset="0"/>
              </a:endParaRPr>
            </a:p>
          </p:txBody>
        </p:sp>
        <p:cxnSp>
          <p:nvCxnSpPr>
            <p:cNvPr id="12" name="Curved Connector 11"/>
            <p:cNvCxnSpPr>
              <a:stCxn id="9" idx="1"/>
              <a:endCxn id="10" idx="0"/>
            </p:cNvCxnSpPr>
            <p:nvPr/>
          </p:nvCxnSpPr>
          <p:spPr bwMode="auto">
            <a:xfrm rot="10800000" flipV="1">
              <a:off x="1852368" y="2605420"/>
              <a:ext cx="230387" cy="213194"/>
            </a:xfrm>
            <a:prstGeom prst="curvedConnector2">
              <a:avLst/>
            </a:prstGeom>
            <a:solidFill>
              <a:schemeClr val="accent1"/>
            </a:solidFill>
            <a:ln w="9525" cap="flat" cmpd="sng" algn="ctr">
              <a:solidFill>
                <a:srgbClr val="FF0000"/>
              </a:solidFill>
              <a:prstDash val="solid"/>
              <a:round/>
              <a:headEnd type="none" w="med" len="med"/>
              <a:tailEnd type="triangle"/>
            </a:ln>
            <a:effectLst/>
          </p:spPr>
        </p:cxnSp>
      </p:grpSp>
    </p:spTree>
    <p:extLst>
      <p:ext uri="{BB962C8B-B14F-4D97-AF65-F5344CB8AC3E}">
        <p14:creationId xmlns:p14="http://schemas.microsoft.com/office/powerpoint/2010/main" val="3865298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B88B45-2BB2-DF40-9EDD-B6A99B49B6AA}"/>
              </a:ext>
            </a:extLst>
          </p:cNvPr>
          <p:cNvSpPr>
            <a:spLocks noGrp="1"/>
          </p:cNvSpPr>
          <p:nvPr>
            <p:ph type="title"/>
          </p:nvPr>
        </p:nvSpPr>
        <p:spPr/>
        <p:txBody>
          <a:bodyPr/>
          <a:lstStyle/>
          <a:p>
            <a:r>
              <a:rPr lang="en-US" dirty="0"/>
              <a:t>Technology and Trading Premia</a:t>
            </a:r>
          </a:p>
        </p:txBody>
      </p:sp>
      <p:sp>
        <p:nvSpPr>
          <p:cNvPr id="4" name="Slide Number Placeholder 3">
            <a:extLst>
              <a:ext uri="{FF2B5EF4-FFF2-40B4-BE49-F238E27FC236}">
                <a16:creationId xmlns:a16="http://schemas.microsoft.com/office/drawing/2014/main" xmlns="" id="{B4799128-E1B2-B04B-BC4B-22D511FFEFD4}"/>
              </a:ext>
            </a:extLst>
          </p:cNvPr>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36</a:t>
            </a:fld>
            <a:endParaRPr lang="en-GB" dirty="0"/>
          </a:p>
        </p:txBody>
      </p:sp>
      <p:sp>
        <p:nvSpPr>
          <p:cNvPr id="8" name="Content Placeholder 3"/>
          <p:cNvSpPr txBox="1">
            <a:spLocks/>
          </p:cNvSpPr>
          <p:nvPr/>
        </p:nvSpPr>
        <p:spPr bwMode="auto">
          <a:xfrm>
            <a:off x="6036506" y="1708704"/>
            <a:ext cx="3107494" cy="35929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pPr>
              <a:spcBef>
                <a:spcPts val="0"/>
              </a:spcBef>
            </a:pPr>
            <a:r>
              <a:rPr lang="en-US" sz="1600" b="0" u="none" kern="0" dirty="0">
                <a:solidFill>
                  <a:schemeClr val="accent6"/>
                </a:solidFill>
              </a:rPr>
              <a:t>Firms that import directly are also larger than firms that don’t</a:t>
            </a:r>
          </a:p>
          <a:p>
            <a:pPr>
              <a:spcBef>
                <a:spcPts val="0"/>
              </a:spcBef>
            </a:pPr>
            <a:endParaRPr lang="en-US" sz="1600" b="0" u="none" kern="0" dirty="0">
              <a:solidFill>
                <a:schemeClr val="accent6"/>
              </a:solidFill>
            </a:endParaRPr>
          </a:p>
          <a:p>
            <a:pPr>
              <a:spcBef>
                <a:spcPts val="0"/>
              </a:spcBef>
            </a:pPr>
            <a:r>
              <a:rPr lang="en-US" sz="1600" b="0" u="none" kern="0" dirty="0">
                <a:solidFill>
                  <a:schemeClr val="accent6"/>
                </a:solidFill>
              </a:rPr>
              <a:t>In contrast to computer use, their </a:t>
            </a:r>
            <a:r>
              <a:rPr lang="en-US" sz="1600" b="0" u="none" kern="0" dirty="0" err="1">
                <a:solidFill>
                  <a:schemeClr val="accent6"/>
                </a:solidFill>
              </a:rPr>
              <a:t>premia</a:t>
            </a:r>
            <a:r>
              <a:rPr lang="en-US" sz="1600" b="0" u="none" kern="0" dirty="0">
                <a:solidFill>
                  <a:schemeClr val="accent6"/>
                </a:solidFill>
              </a:rPr>
              <a:t> are relatively flat over time</a:t>
            </a:r>
          </a:p>
        </p:txBody>
      </p:sp>
      <p:pic>
        <p:nvPicPr>
          <p:cNvPr id="5" name="Picture 4"/>
          <p:cNvPicPr>
            <a:picLocks noChangeAspect="1"/>
          </p:cNvPicPr>
          <p:nvPr/>
        </p:nvPicPr>
        <p:blipFill>
          <a:blip r:embed="rId2"/>
          <a:stretch>
            <a:fillRect/>
          </a:stretch>
        </p:blipFill>
        <p:spPr>
          <a:xfrm>
            <a:off x="920475" y="1556305"/>
            <a:ext cx="5116027" cy="3745390"/>
          </a:xfrm>
          <a:prstGeom prst="rect">
            <a:avLst/>
          </a:prstGeom>
        </p:spPr>
      </p:pic>
      <p:grpSp>
        <p:nvGrpSpPr>
          <p:cNvPr id="9" name="Group 8"/>
          <p:cNvGrpSpPr/>
          <p:nvPr/>
        </p:nvGrpSpPr>
        <p:grpSpPr>
          <a:xfrm>
            <a:off x="3733015" y="3157979"/>
            <a:ext cx="1847657" cy="933692"/>
            <a:chOff x="1630837" y="2328421"/>
            <a:chExt cx="1847657" cy="933692"/>
          </a:xfrm>
        </p:grpSpPr>
        <p:sp>
          <p:nvSpPr>
            <p:cNvPr id="10" name="TextBox 9"/>
            <p:cNvSpPr txBox="1"/>
            <p:nvPr/>
          </p:nvSpPr>
          <p:spPr>
            <a:xfrm>
              <a:off x="2082754" y="2328421"/>
              <a:ext cx="1395740" cy="553998"/>
            </a:xfrm>
            <a:prstGeom prst="rect">
              <a:avLst/>
            </a:prstGeom>
            <a:noFill/>
          </p:spPr>
          <p:txBody>
            <a:bodyPr wrap="square" rtlCol="0">
              <a:spAutoFit/>
            </a:bodyPr>
            <a:lstStyle/>
            <a:p>
              <a:r>
                <a:rPr lang="en-US" sz="1000" b="0" u="none" dirty="0">
                  <a:solidFill>
                    <a:srgbClr val="0000FF"/>
                  </a:solidFill>
                  <a:latin typeface="Arial" pitchFamily="34" charset="0"/>
                  <a:cs typeface="Arial" pitchFamily="34" charset="0"/>
                </a:rPr>
                <a:t>Log size differential of firm importing directly in 1997</a:t>
              </a:r>
            </a:p>
          </p:txBody>
        </p:sp>
        <p:sp>
          <p:nvSpPr>
            <p:cNvPr id="11" name="Oval 10"/>
            <p:cNvSpPr/>
            <p:nvPr/>
          </p:nvSpPr>
          <p:spPr>
            <a:xfrm>
              <a:off x="1630837" y="2742762"/>
              <a:ext cx="443060" cy="519351"/>
            </a:xfrm>
            <a:prstGeom prst="ellipse">
              <a:avLst/>
            </a:prstGeom>
            <a:noFill/>
            <a:ln>
              <a:solidFill>
                <a:srgbClr val="0000FF"/>
              </a:solidFill>
            </a:ln>
          </p:spPr>
          <p:txBody>
            <a:bodyPr wrap="square" rtlCol="0" anchor="ctr">
              <a:spAutoFit/>
            </a:bodyPr>
            <a:lstStyle/>
            <a:p>
              <a:pPr algn="ctr"/>
              <a:endParaRPr lang="en-US" sz="1800" b="0" u="none" dirty="0">
                <a:solidFill>
                  <a:srgbClr val="0000FF"/>
                </a:solidFill>
                <a:latin typeface="Arial" pitchFamily="34" charset="0"/>
                <a:cs typeface="Arial" pitchFamily="34" charset="0"/>
              </a:endParaRPr>
            </a:p>
          </p:txBody>
        </p:sp>
        <p:cxnSp>
          <p:nvCxnSpPr>
            <p:cNvPr id="12" name="Curved Connector 11"/>
            <p:cNvCxnSpPr>
              <a:stCxn id="10" idx="1"/>
              <a:endCxn id="11" idx="0"/>
            </p:cNvCxnSpPr>
            <p:nvPr/>
          </p:nvCxnSpPr>
          <p:spPr bwMode="auto">
            <a:xfrm rot="10800000" flipV="1">
              <a:off x="1852368" y="2605420"/>
              <a:ext cx="230387" cy="137342"/>
            </a:xfrm>
            <a:prstGeom prst="curvedConnector2">
              <a:avLst/>
            </a:prstGeom>
            <a:solidFill>
              <a:schemeClr val="accent1"/>
            </a:solidFill>
            <a:ln w="9525" cap="flat" cmpd="sng" algn="ctr">
              <a:solidFill>
                <a:srgbClr val="0000FF"/>
              </a:solidFill>
              <a:prstDash val="solid"/>
              <a:round/>
              <a:headEnd type="none" w="med" len="med"/>
              <a:tailEnd type="triangle"/>
            </a:ln>
            <a:effectLst/>
          </p:spPr>
        </p:cxnSp>
      </p:grpSp>
    </p:spTree>
    <p:extLst>
      <p:ext uri="{BB962C8B-B14F-4D97-AF65-F5344CB8AC3E}">
        <p14:creationId xmlns:p14="http://schemas.microsoft.com/office/powerpoint/2010/main" val="366881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B88B45-2BB2-DF40-9EDD-B6A99B49B6AA}"/>
              </a:ext>
            </a:extLst>
          </p:cNvPr>
          <p:cNvSpPr>
            <a:spLocks noGrp="1"/>
          </p:cNvSpPr>
          <p:nvPr>
            <p:ph type="title"/>
          </p:nvPr>
        </p:nvSpPr>
        <p:spPr/>
        <p:txBody>
          <a:bodyPr/>
          <a:lstStyle/>
          <a:p>
            <a:r>
              <a:rPr lang="en-US" dirty="0"/>
              <a:t>Technology and Trading Premia</a:t>
            </a:r>
          </a:p>
        </p:txBody>
      </p:sp>
      <p:sp>
        <p:nvSpPr>
          <p:cNvPr id="4" name="Slide Number Placeholder 3">
            <a:extLst>
              <a:ext uri="{FF2B5EF4-FFF2-40B4-BE49-F238E27FC236}">
                <a16:creationId xmlns:a16="http://schemas.microsoft.com/office/drawing/2014/main" xmlns="" id="{B4799128-E1B2-B04B-BC4B-22D511FFEFD4}"/>
              </a:ext>
            </a:extLst>
          </p:cNvPr>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37</a:t>
            </a:fld>
            <a:endParaRPr lang="en-GB" dirty="0"/>
          </a:p>
        </p:txBody>
      </p:sp>
      <p:sp>
        <p:nvSpPr>
          <p:cNvPr id="8" name="Content Placeholder 3"/>
          <p:cNvSpPr txBox="1">
            <a:spLocks/>
          </p:cNvSpPr>
          <p:nvPr/>
        </p:nvSpPr>
        <p:spPr bwMode="auto">
          <a:xfrm>
            <a:off x="6036506" y="1708704"/>
            <a:ext cx="3107494" cy="35929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pPr>
              <a:spcBef>
                <a:spcPts val="0"/>
              </a:spcBef>
            </a:pPr>
            <a:r>
              <a:rPr lang="en-US" sz="1600" b="0" u="none" kern="0" dirty="0">
                <a:solidFill>
                  <a:schemeClr val="accent6"/>
                </a:solidFill>
              </a:rPr>
              <a:t>Firms that import industrial robots directly have the highest </a:t>
            </a:r>
            <a:r>
              <a:rPr lang="en-US" sz="1600" b="0" u="none" kern="0" dirty="0" err="1">
                <a:solidFill>
                  <a:schemeClr val="accent6"/>
                </a:solidFill>
              </a:rPr>
              <a:t>premia</a:t>
            </a:r>
            <a:endParaRPr lang="en-US" sz="1600" b="0" u="none" kern="0" dirty="0">
              <a:solidFill>
                <a:schemeClr val="accent6"/>
              </a:solidFill>
            </a:endParaRPr>
          </a:p>
          <a:p>
            <a:pPr>
              <a:spcBef>
                <a:spcPts val="0"/>
              </a:spcBef>
            </a:pPr>
            <a:endParaRPr lang="en-US" sz="1600" b="0" u="none" kern="0" dirty="0">
              <a:solidFill>
                <a:schemeClr val="accent6"/>
              </a:solidFill>
            </a:endParaRPr>
          </a:p>
          <a:p>
            <a:pPr>
              <a:spcBef>
                <a:spcPts val="0"/>
              </a:spcBef>
            </a:pPr>
            <a:endParaRPr lang="en-US" sz="1600" b="0" u="none" kern="0" dirty="0">
              <a:solidFill>
                <a:schemeClr val="accent6"/>
              </a:solidFill>
            </a:endParaRPr>
          </a:p>
        </p:txBody>
      </p:sp>
      <p:pic>
        <p:nvPicPr>
          <p:cNvPr id="3" name="Picture 2"/>
          <p:cNvPicPr>
            <a:picLocks noChangeAspect="1"/>
          </p:cNvPicPr>
          <p:nvPr/>
        </p:nvPicPr>
        <p:blipFill>
          <a:blip r:embed="rId2"/>
          <a:stretch>
            <a:fillRect/>
          </a:stretch>
        </p:blipFill>
        <p:spPr>
          <a:xfrm>
            <a:off x="920481" y="1556305"/>
            <a:ext cx="5116027" cy="3745390"/>
          </a:xfrm>
          <a:prstGeom prst="rect">
            <a:avLst/>
          </a:prstGeom>
        </p:spPr>
      </p:pic>
      <p:grpSp>
        <p:nvGrpSpPr>
          <p:cNvPr id="9" name="Group 8"/>
          <p:cNvGrpSpPr/>
          <p:nvPr/>
        </p:nvGrpSpPr>
        <p:grpSpPr>
          <a:xfrm>
            <a:off x="3087140" y="2318431"/>
            <a:ext cx="1088934" cy="698146"/>
            <a:chOff x="3087140" y="2318431"/>
            <a:chExt cx="1088934" cy="698146"/>
          </a:xfrm>
        </p:grpSpPr>
        <p:sp>
          <p:nvSpPr>
            <p:cNvPr id="7" name="TextBox 6"/>
            <p:cNvSpPr txBox="1"/>
            <p:nvPr/>
          </p:nvSpPr>
          <p:spPr>
            <a:xfrm>
              <a:off x="3087140" y="2318431"/>
              <a:ext cx="782708" cy="246221"/>
            </a:xfrm>
            <a:prstGeom prst="rect">
              <a:avLst/>
            </a:prstGeom>
            <a:noFill/>
          </p:spPr>
          <p:txBody>
            <a:bodyPr wrap="square" rtlCol="0">
              <a:spAutoFit/>
            </a:bodyPr>
            <a:lstStyle/>
            <a:p>
              <a:pPr algn="r"/>
              <a:r>
                <a:rPr lang="en-US" sz="1000" b="0" u="none" dirty="0">
                  <a:latin typeface="Arial" pitchFamily="34" charset="0"/>
                  <a:cs typeface="Arial" pitchFamily="34" charset="0"/>
                </a:rPr>
                <a:t>Robots</a:t>
              </a:r>
            </a:p>
          </p:txBody>
        </p:sp>
        <p:sp>
          <p:nvSpPr>
            <p:cNvPr id="6" name="Oval 5"/>
            <p:cNvSpPr/>
            <p:nvPr/>
          </p:nvSpPr>
          <p:spPr>
            <a:xfrm>
              <a:off x="3723588" y="2441542"/>
              <a:ext cx="452486" cy="575035"/>
            </a:xfrm>
            <a:prstGeom prst="ellipse">
              <a:avLst/>
            </a:prstGeom>
            <a:noFill/>
            <a:ln>
              <a:solidFill>
                <a:schemeClr val="tx1"/>
              </a:solidFill>
            </a:ln>
          </p:spPr>
          <p:txBody>
            <a:bodyPr wrap="square" rtlCol="0" anchor="ctr">
              <a:spAutoFit/>
            </a:bodyPr>
            <a:lstStyle/>
            <a:p>
              <a:pPr algn="ctr"/>
              <a:endParaRPr lang="en-US" sz="1800" b="0" u="none" dirty="0">
                <a:solidFill>
                  <a:schemeClr val="accent6"/>
                </a:solidFill>
                <a:latin typeface="Arial" pitchFamily="34" charset="0"/>
                <a:cs typeface="Arial" pitchFamily="34" charset="0"/>
              </a:endParaRPr>
            </a:p>
          </p:txBody>
        </p:sp>
      </p:grpSp>
      <p:grpSp>
        <p:nvGrpSpPr>
          <p:cNvPr id="11" name="Group 10"/>
          <p:cNvGrpSpPr/>
          <p:nvPr/>
        </p:nvGrpSpPr>
        <p:grpSpPr>
          <a:xfrm>
            <a:off x="3558477" y="4022399"/>
            <a:ext cx="1140176" cy="505074"/>
            <a:chOff x="3014010" y="2530767"/>
            <a:chExt cx="1140176" cy="505074"/>
          </a:xfrm>
        </p:grpSpPr>
        <p:sp>
          <p:nvSpPr>
            <p:cNvPr id="12" name="TextBox 11"/>
            <p:cNvSpPr txBox="1"/>
            <p:nvPr/>
          </p:nvSpPr>
          <p:spPr>
            <a:xfrm>
              <a:off x="3014010" y="2635731"/>
              <a:ext cx="782708" cy="400110"/>
            </a:xfrm>
            <a:prstGeom prst="rect">
              <a:avLst/>
            </a:prstGeom>
            <a:noFill/>
          </p:spPr>
          <p:txBody>
            <a:bodyPr wrap="square" rtlCol="0">
              <a:spAutoFit/>
            </a:bodyPr>
            <a:lstStyle/>
            <a:p>
              <a:pPr algn="r"/>
              <a:r>
                <a:rPr lang="en-US" sz="1000" b="0" u="none" dirty="0">
                  <a:solidFill>
                    <a:srgbClr val="018001"/>
                  </a:solidFill>
                  <a:latin typeface="Arial" pitchFamily="34" charset="0"/>
                  <a:cs typeface="Arial" pitchFamily="34" charset="0"/>
                </a:rPr>
                <a:t>Electronic Network</a:t>
              </a:r>
            </a:p>
          </p:txBody>
        </p:sp>
        <p:sp>
          <p:nvSpPr>
            <p:cNvPr id="13" name="Oval 12"/>
            <p:cNvSpPr/>
            <p:nvPr/>
          </p:nvSpPr>
          <p:spPr>
            <a:xfrm>
              <a:off x="3701700" y="2530767"/>
              <a:ext cx="452486" cy="305019"/>
            </a:xfrm>
            <a:prstGeom prst="ellipse">
              <a:avLst/>
            </a:prstGeom>
            <a:noFill/>
            <a:ln>
              <a:solidFill>
                <a:srgbClr val="018001"/>
              </a:solidFill>
            </a:ln>
          </p:spPr>
          <p:txBody>
            <a:bodyPr wrap="square" rtlCol="0" anchor="ctr">
              <a:noAutofit/>
            </a:bodyPr>
            <a:lstStyle/>
            <a:p>
              <a:pPr algn="ctr"/>
              <a:endParaRPr lang="en-US" sz="1800" b="0" u="none" dirty="0">
                <a:solidFill>
                  <a:schemeClr val="accent6"/>
                </a:solidFill>
                <a:latin typeface="Arial" pitchFamily="34" charset="0"/>
                <a:cs typeface="Arial" pitchFamily="34" charset="0"/>
              </a:endParaRPr>
            </a:p>
          </p:txBody>
        </p:sp>
      </p:grpSp>
    </p:spTree>
    <p:extLst>
      <p:ext uri="{BB962C8B-B14F-4D97-AF65-F5344CB8AC3E}">
        <p14:creationId xmlns:p14="http://schemas.microsoft.com/office/powerpoint/2010/main" val="2117679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Plant Closure and Trade versus Technology Adoption</a:t>
            </a:r>
          </a:p>
        </p:txBody>
      </p:sp>
      <p:sp>
        <p:nvSpPr>
          <p:cNvPr id="3" name="Content Placeholder 2"/>
          <p:cNvSpPr>
            <a:spLocks noGrp="1"/>
          </p:cNvSpPr>
          <p:nvPr>
            <p:ph idx="1"/>
          </p:nvPr>
        </p:nvSpPr>
        <p:spPr/>
        <p:txBody>
          <a:bodyPr/>
          <a:lstStyle/>
          <a:p>
            <a:endParaRPr lang="en-US" dirty="0"/>
          </a:p>
          <a:p>
            <a:r>
              <a:rPr lang="en-US" dirty="0"/>
              <a:t>Estimate probability that plant </a:t>
            </a:r>
            <a:r>
              <a:rPr lang="en-US" dirty="0" err="1"/>
              <a:t>i</a:t>
            </a:r>
            <a:r>
              <a:rPr lang="en-US" dirty="0"/>
              <a:t> in firm f and industry j exits over next 5 years</a:t>
            </a:r>
          </a:p>
          <a:p>
            <a:endParaRPr lang="en-US" dirty="0"/>
          </a:p>
          <a:p>
            <a:pPr marL="0" indent="0" algn="ctr">
              <a:buNone/>
            </a:pPr>
            <a:r>
              <a:rPr lang="en-US" dirty="0" err="1"/>
              <a:t>Pr</a:t>
            </a:r>
            <a:r>
              <a:rPr lang="en-US" dirty="0"/>
              <a:t>(Death</a:t>
            </a:r>
            <a:r>
              <a:rPr lang="en-US" baseline="-25000" dirty="0"/>
              <a:t>ijf</a:t>
            </a:r>
            <a:r>
              <a:rPr lang="en-US" baseline="30000" dirty="0"/>
              <a:t>t:t+5</a:t>
            </a:r>
            <a:r>
              <a:rPr lang="en-US" dirty="0"/>
              <a:t>=1|X</a:t>
            </a:r>
            <a:r>
              <a:rPr lang="en-US" baseline="-25000" dirty="0"/>
              <a:t>ijf</a:t>
            </a:r>
            <a:r>
              <a:rPr lang="en-US" baseline="30000" dirty="0"/>
              <a:t>t</a:t>
            </a:r>
            <a:r>
              <a:rPr lang="en-US" dirty="0"/>
              <a:t>) = </a:t>
            </a:r>
            <a:r>
              <a:rPr lang="en-US" dirty="0">
                <a:latin typeface="Symbol" panose="05050102010706020507" pitchFamily="18" charset="2"/>
              </a:rPr>
              <a:t>a</a:t>
            </a:r>
            <a:r>
              <a:rPr lang="en-US" dirty="0"/>
              <a:t> + </a:t>
            </a:r>
            <a:r>
              <a:rPr lang="en-US" dirty="0" err="1">
                <a:latin typeface="Symbol" panose="05050102010706020507" pitchFamily="18" charset="2"/>
              </a:rPr>
              <a:t>b</a:t>
            </a:r>
            <a:r>
              <a:rPr lang="en-US" dirty="0" err="1"/>
              <a:t>Activity</a:t>
            </a:r>
            <a:r>
              <a:rPr lang="en-US" baseline="-25000" dirty="0" err="1"/>
              <a:t>ijf</a:t>
            </a:r>
            <a:r>
              <a:rPr lang="en-US" baseline="30000" dirty="0" err="1"/>
              <a:t>t</a:t>
            </a:r>
            <a:r>
              <a:rPr lang="en-US" dirty="0"/>
              <a:t> + </a:t>
            </a:r>
            <a:r>
              <a:rPr lang="en-US" dirty="0" err="1">
                <a:latin typeface="Symbol" panose="05050102010706020507" pitchFamily="18" charset="2"/>
              </a:rPr>
              <a:t>g</a:t>
            </a:r>
            <a:r>
              <a:rPr lang="en-US" dirty="0" err="1"/>
              <a:t>ln</a:t>
            </a:r>
            <a:r>
              <a:rPr lang="en-US" dirty="0"/>
              <a:t>(</a:t>
            </a:r>
            <a:r>
              <a:rPr lang="en-US" dirty="0" err="1"/>
              <a:t>E</a:t>
            </a:r>
            <a:r>
              <a:rPr lang="en-US" baseline="-25000" dirty="0" err="1"/>
              <a:t>ijf</a:t>
            </a:r>
            <a:r>
              <a:rPr lang="en-US" baseline="30000" dirty="0" err="1"/>
              <a:t>t</a:t>
            </a:r>
            <a:r>
              <a:rPr lang="en-US" dirty="0"/>
              <a:t>) + </a:t>
            </a:r>
            <a:r>
              <a:rPr lang="en-US" dirty="0" err="1">
                <a:latin typeface="Symbol" panose="05050102010706020507" pitchFamily="18" charset="2"/>
              </a:rPr>
              <a:t>h</a:t>
            </a:r>
            <a:r>
              <a:rPr lang="en-US" baseline="30000" dirty="0" err="1"/>
              <a:t>f</a:t>
            </a:r>
            <a:r>
              <a:rPr lang="en-US" dirty="0"/>
              <a:t> +</a:t>
            </a:r>
            <a:r>
              <a:rPr lang="en-US" dirty="0">
                <a:latin typeface="Symbol" panose="05050102010706020507" pitchFamily="18" charset="2"/>
              </a:rPr>
              <a:t> </a:t>
            </a:r>
            <a:r>
              <a:rPr lang="en-US" dirty="0" err="1">
                <a:latin typeface="Symbol" panose="05050102010706020507" pitchFamily="18" charset="2"/>
              </a:rPr>
              <a:t>d</a:t>
            </a:r>
            <a:r>
              <a:rPr lang="en-US" baseline="-25000" dirty="0" err="1"/>
              <a:t>t</a:t>
            </a:r>
            <a:r>
              <a:rPr lang="en-US" dirty="0"/>
              <a:t> +</a:t>
            </a:r>
            <a:r>
              <a:rPr lang="en-US" dirty="0">
                <a:latin typeface="Symbol" panose="05050102010706020507" pitchFamily="18" charset="2"/>
              </a:rPr>
              <a:t>e</a:t>
            </a:r>
            <a:r>
              <a:rPr lang="en-US" baseline="-25000" dirty="0"/>
              <a:t>ijf</a:t>
            </a:r>
            <a:r>
              <a:rPr lang="en-US" baseline="30000" dirty="0"/>
              <a:t>t:t+5</a:t>
            </a:r>
            <a:r>
              <a:rPr lang="en-US" baseline="-25000" dirty="0"/>
              <a:t> </a:t>
            </a:r>
            <a:endParaRPr lang="en-US" dirty="0"/>
          </a:p>
          <a:p>
            <a:endParaRPr lang="en-US" dirty="0"/>
          </a:p>
          <a:p>
            <a:r>
              <a:rPr lang="en-US" dirty="0"/>
              <a:t>Activities</a:t>
            </a:r>
          </a:p>
          <a:p>
            <a:pPr lvl="1"/>
            <a:r>
              <a:rPr lang="en-US" dirty="0"/>
              <a:t>Purchasing computers, using electronic networks, concurrent changes in industry import penetration</a:t>
            </a:r>
          </a:p>
          <a:p>
            <a:r>
              <a:rPr lang="en-US" dirty="0"/>
              <a:t>Estimate separately for pre and post 2000</a:t>
            </a:r>
          </a:p>
          <a:p>
            <a:r>
              <a:rPr lang="en-US" dirty="0"/>
              <a:t>Control for plant size</a:t>
            </a:r>
          </a:p>
        </p:txBody>
      </p:sp>
      <p:sp>
        <p:nvSpPr>
          <p:cNvPr id="4" name="Slide Number Placeholder 3"/>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38</a:t>
            </a:fld>
            <a:endParaRPr lang="en-GB" dirty="0"/>
          </a:p>
        </p:txBody>
      </p:sp>
    </p:spTree>
    <p:extLst>
      <p:ext uri="{BB962C8B-B14F-4D97-AF65-F5344CB8AC3E}">
        <p14:creationId xmlns:p14="http://schemas.microsoft.com/office/powerpoint/2010/main" val="39167412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Extensive Margins Relate to Trade and Technology</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39</a:t>
            </a:fld>
            <a:endParaRPr lang="en-GB" dirty="0"/>
          </a:p>
        </p:txBody>
      </p:sp>
      <p:graphicFrame>
        <p:nvGraphicFramePr>
          <p:cNvPr id="5" name="Object 4"/>
          <p:cNvGraphicFramePr>
            <a:graphicFrameLocks noChangeAspect="1"/>
          </p:cNvGraphicFramePr>
          <p:nvPr>
            <p:extLst>
              <p:ext uri="{D42A27DB-BD31-4B8C-83A1-F6EECF244321}">
                <p14:modId xmlns:p14="http://schemas.microsoft.com/office/powerpoint/2010/main" val="4119770707"/>
              </p:ext>
            </p:extLst>
          </p:nvPr>
        </p:nvGraphicFramePr>
        <p:xfrm>
          <a:off x="2486025" y="1366838"/>
          <a:ext cx="4171950" cy="4124325"/>
        </p:xfrm>
        <a:graphic>
          <a:graphicData uri="http://schemas.openxmlformats.org/presentationml/2006/ole">
            <mc:AlternateContent xmlns:mc="http://schemas.openxmlformats.org/markup-compatibility/2006">
              <mc:Choice xmlns:v="urn:schemas-microsoft-com:vml" Requires="v">
                <p:oleObj spid="_x0000_s1069" name="Worksheet" r:id="rId3" imgW="4172085" imgH="4124390" progId="Excel.Sheet.12">
                  <p:embed/>
                </p:oleObj>
              </mc:Choice>
              <mc:Fallback>
                <p:oleObj name="Worksheet" r:id="rId3" imgW="4172085" imgH="4124390" progId="Excel.Sheet.12">
                  <p:embed/>
                  <p:pic>
                    <p:nvPicPr>
                      <p:cNvPr id="0" name=""/>
                      <p:cNvPicPr/>
                      <p:nvPr/>
                    </p:nvPicPr>
                    <p:blipFill>
                      <a:blip r:embed="rId4"/>
                      <a:stretch>
                        <a:fillRect/>
                      </a:stretch>
                    </p:blipFill>
                    <p:spPr>
                      <a:xfrm>
                        <a:off x="2486025" y="1366838"/>
                        <a:ext cx="4171950" cy="4124325"/>
                      </a:xfrm>
                      <a:prstGeom prst="rect">
                        <a:avLst/>
                      </a:prstGeom>
                    </p:spPr>
                  </p:pic>
                </p:oleObj>
              </mc:Fallback>
            </mc:AlternateContent>
          </a:graphicData>
        </a:graphic>
      </p:graphicFrame>
    </p:spTree>
    <p:extLst>
      <p:ext uri="{BB962C8B-B14F-4D97-AF65-F5344CB8AC3E}">
        <p14:creationId xmlns:p14="http://schemas.microsoft.com/office/powerpoint/2010/main" val="3390392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4</a:t>
            </a:fld>
            <a:endParaRPr lang="en-GB" dirty="0"/>
          </a:p>
        </p:txBody>
      </p:sp>
      <p:sp>
        <p:nvSpPr>
          <p:cNvPr id="9" name="Title 1"/>
          <p:cNvSpPr>
            <a:spLocks noGrp="1"/>
          </p:cNvSpPr>
          <p:nvPr>
            <p:ph type="title"/>
          </p:nvPr>
        </p:nvSpPr>
        <p:spPr>
          <a:xfrm>
            <a:off x="354013" y="274638"/>
            <a:ext cx="8437562" cy="723900"/>
          </a:xfrm>
        </p:spPr>
        <p:txBody>
          <a:bodyPr/>
          <a:lstStyle/>
          <a:p>
            <a:r>
              <a:rPr lang="en-US" dirty="0"/>
              <a:t>Manufacturing Employment vs Real Value Added</a:t>
            </a:r>
          </a:p>
        </p:txBody>
      </p:sp>
      <p:pic>
        <p:nvPicPr>
          <p:cNvPr id="8" name="Picture 7"/>
          <p:cNvPicPr>
            <a:picLocks noChangeAspect="1"/>
          </p:cNvPicPr>
          <p:nvPr/>
        </p:nvPicPr>
        <p:blipFill>
          <a:blip r:embed="rId3"/>
          <a:stretch>
            <a:fillRect/>
          </a:stretch>
        </p:blipFill>
        <p:spPr>
          <a:xfrm>
            <a:off x="2013986" y="1556305"/>
            <a:ext cx="5116027" cy="3745390"/>
          </a:xfrm>
          <a:prstGeom prst="rect">
            <a:avLst/>
          </a:prstGeom>
        </p:spPr>
      </p:pic>
    </p:spTree>
    <p:extLst>
      <p:ext uri="{BB962C8B-B14F-4D97-AF65-F5344CB8AC3E}">
        <p14:creationId xmlns:p14="http://schemas.microsoft.com/office/powerpoint/2010/main" val="15867295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Extensive Margins Relate to Trade and Technology</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40</a:t>
            </a:fld>
            <a:endParaRPr lang="en-GB" dirty="0"/>
          </a:p>
        </p:txBody>
      </p:sp>
      <p:graphicFrame>
        <p:nvGraphicFramePr>
          <p:cNvPr id="5" name="Object 4"/>
          <p:cNvGraphicFramePr>
            <a:graphicFrameLocks noChangeAspect="1"/>
          </p:cNvGraphicFramePr>
          <p:nvPr>
            <p:extLst>
              <p:ext uri="{D42A27DB-BD31-4B8C-83A1-F6EECF244321}">
                <p14:modId xmlns:p14="http://schemas.microsoft.com/office/powerpoint/2010/main" val="849372177"/>
              </p:ext>
            </p:extLst>
          </p:nvPr>
        </p:nvGraphicFramePr>
        <p:xfrm>
          <a:off x="2486025" y="1366838"/>
          <a:ext cx="4171950" cy="4124325"/>
        </p:xfrm>
        <a:graphic>
          <a:graphicData uri="http://schemas.openxmlformats.org/presentationml/2006/ole">
            <mc:AlternateContent xmlns:mc="http://schemas.openxmlformats.org/markup-compatibility/2006">
              <mc:Choice xmlns:v="urn:schemas-microsoft-com:vml" Requires="v">
                <p:oleObj spid="_x0000_s2093" name="Worksheet" r:id="rId3" imgW="4172085" imgH="4124390" progId="Excel.Sheet.12">
                  <p:embed/>
                </p:oleObj>
              </mc:Choice>
              <mc:Fallback>
                <p:oleObj name="Worksheet" r:id="rId3" imgW="4172085" imgH="4124390" progId="Excel.Sheet.12">
                  <p:embed/>
                  <p:pic>
                    <p:nvPicPr>
                      <p:cNvPr id="0" name=""/>
                      <p:cNvPicPr/>
                      <p:nvPr/>
                    </p:nvPicPr>
                    <p:blipFill>
                      <a:blip r:embed="rId4"/>
                      <a:stretch>
                        <a:fillRect/>
                      </a:stretch>
                    </p:blipFill>
                    <p:spPr>
                      <a:xfrm>
                        <a:off x="2486025" y="1366838"/>
                        <a:ext cx="4171950" cy="4124325"/>
                      </a:xfrm>
                      <a:prstGeom prst="rect">
                        <a:avLst/>
                      </a:prstGeom>
                    </p:spPr>
                  </p:pic>
                </p:oleObj>
              </mc:Fallback>
            </mc:AlternateContent>
          </a:graphicData>
        </a:graphic>
      </p:graphicFrame>
    </p:spTree>
    <p:extLst>
      <p:ext uri="{BB962C8B-B14F-4D97-AF65-F5344CB8AC3E}">
        <p14:creationId xmlns:p14="http://schemas.microsoft.com/office/powerpoint/2010/main" val="32751282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Extensive Margins Relate to Trade and Technology</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41</a:t>
            </a:fld>
            <a:endParaRPr lang="en-GB" dirty="0"/>
          </a:p>
        </p:txBody>
      </p:sp>
      <p:graphicFrame>
        <p:nvGraphicFramePr>
          <p:cNvPr id="5" name="Object 4"/>
          <p:cNvGraphicFramePr>
            <a:graphicFrameLocks noChangeAspect="1"/>
          </p:cNvGraphicFramePr>
          <p:nvPr>
            <p:extLst>
              <p:ext uri="{D42A27DB-BD31-4B8C-83A1-F6EECF244321}">
                <p14:modId xmlns:p14="http://schemas.microsoft.com/office/powerpoint/2010/main" val="3252728275"/>
              </p:ext>
            </p:extLst>
          </p:nvPr>
        </p:nvGraphicFramePr>
        <p:xfrm>
          <a:off x="2486025" y="1366838"/>
          <a:ext cx="4171950" cy="4124325"/>
        </p:xfrm>
        <a:graphic>
          <a:graphicData uri="http://schemas.openxmlformats.org/presentationml/2006/ole">
            <mc:AlternateContent xmlns:mc="http://schemas.openxmlformats.org/markup-compatibility/2006">
              <mc:Choice xmlns:v="urn:schemas-microsoft-com:vml" Requires="v">
                <p:oleObj spid="_x0000_s3117" name="Worksheet" r:id="rId3" imgW="4172085" imgH="4124390" progId="Excel.Sheet.12">
                  <p:embed/>
                </p:oleObj>
              </mc:Choice>
              <mc:Fallback>
                <p:oleObj name="Worksheet" r:id="rId3" imgW="4172085" imgH="4124390" progId="Excel.Sheet.12">
                  <p:embed/>
                  <p:pic>
                    <p:nvPicPr>
                      <p:cNvPr id="0" name=""/>
                      <p:cNvPicPr/>
                      <p:nvPr/>
                    </p:nvPicPr>
                    <p:blipFill>
                      <a:blip r:embed="rId4"/>
                      <a:stretch>
                        <a:fillRect/>
                      </a:stretch>
                    </p:blipFill>
                    <p:spPr>
                      <a:xfrm>
                        <a:off x="2486025" y="1366838"/>
                        <a:ext cx="4171950" cy="4124325"/>
                      </a:xfrm>
                      <a:prstGeom prst="rect">
                        <a:avLst/>
                      </a:prstGeom>
                    </p:spPr>
                  </p:pic>
                </p:oleObj>
              </mc:Fallback>
            </mc:AlternateContent>
          </a:graphicData>
        </a:graphic>
      </p:graphicFrame>
    </p:spTree>
    <p:extLst>
      <p:ext uri="{BB962C8B-B14F-4D97-AF65-F5344CB8AC3E}">
        <p14:creationId xmlns:p14="http://schemas.microsoft.com/office/powerpoint/2010/main" val="34946460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Extensive Margins Relate to Trade and Technology</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42</a:t>
            </a:fld>
            <a:endParaRPr lang="en-GB" dirty="0"/>
          </a:p>
        </p:txBody>
      </p:sp>
      <p:graphicFrame>
        <p:nvGraphicFramePr>
          <p:cNvPr id="6" name="Object 5"/>
          <p:cNvGraphicFramePr>
            <a:graphicFrameLocks noChangeAspect="1"/>
          </p:cNvGraphicFramePr>
          <p:nvPr>
            <p:extLst>
              <p:ext uri="{D42A27DB-BD31-4B8C-83A1-F6EECF244321}">
                <p14:modId xmlns:p14="http://schemas.microsoft.com/office/powerpoint/2010/main" val="3231983859"/>
              </p:ext>
            </p:extLst>
          </p:nvPr>
        </p:nvGraphicFramePr>
        <p:xfrm>
          <a:off x="2486025" y="1366838"/>
          <a:ext cx="4171950" cy="4124325"/>
        </p:xfrm>
        <a:graphic>
          <a:graphicData uri="http://schemas.openxmlformats.org/presentationml/2006/ole">
            <mc:AlternateContent xmlns:mc="http://schemas.openxmlformats.org/markup-compatibility/2006">
              <mc:Choice xmlns:v="urn:schemas-microsoft-com:vml" Requires="v">
                <p:oleObj spid="_x0000_s4141" name="Worksheet" r:id="rId3" imgW="4172085" imgH="4124390" progId="Excel.Sheet.12">
                  <p:embed/>
                </p:oleObj>
              </mc:Choice>
              <mc:Fallback>
                <p:oleObj name="Worksheet" r:id="rId3" imgW="4172085" imgH="4124390" progId="Excel.Sheet.12">
                  <p:embed/>
                  <p:pic>
                    <p:nvPicPr>
                      <p:cNvPr id="0" name=""/>
                      <p:cNvPicPr/>
                      <p:nvPr/>
                    </p:nvPicPr>
                    <p:blipFill>
                      <a:blip r:embed="rId4"/>
                      <a:stretch>
                        <a:fillRect/>
                      </a:stretch>
                    </p:blipFill>
                    <p:spPr>
                      <a:xfrm>
                        <a:off x="2486025" y="1366838"/>
                        <a:ext cx="4171950" cy="4124325"/>
                      </a:xfrm>
                      <a:prstGeom prst="rect">
                        <a:avLst/>
                      </a:prstGeom>
                    </p:spPr>
                  </p:pic>
                </p:oleObj>
              </mc:Fallback>
            </mc:AlternateContent>
          </a:graphicData>
        </a:graphic>
      </p:graphicFrame>
    </p:spTree>
    <p:extLst>
      <p:ext uri="{BB962C8B-B14F-4D97-AF65-F5344CB8AC3E}">
        <p14:creationId xmlns:p14="http://schemas.microsoft.com/office/powerpoint/2010/main" val="33371205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Eight Gross Margins of Adjustment</a:t>
            </a:r>
          </a:p>
        </p:txBody>
      </p:sp>
      <p:sp>
        <p:nvSpPr>
          <p:cNvPr id="3" name="Content Placeholder 2"/>
          <p:cNvSpPr>
            <a:spLocks noGrp="1"/>
          </p:cNvSpPr>
          <p:nvPr>
            <p:ph idx="1"/>
          </p:nvPr>
        </p:nvSpPr>
        <p:spPr/>
        <p:txBody>
          <a:bodyPr/>
          <a:lstStyle/>
          <a:p>
            <a:r>
              <a:rPr lang="en-US" dirty="0"/>
              <a:t>Decompose each margin in previous figure into </a:t>
            </a:r>
          </a:p>
          <a:p>
            <a:pPr lvl="1"/>
            <a:r>
              <a:rPr lang="en-US" dirty="0">
                <a:solidFill>
                  <a:schemeClr val="accent6"/>
                </a:solidFill>
              </a:rPr>
              <a:t>Gross job creation </a:t>
            </a:r>
            <a:r>
              <a:rPr lang="en-US" dirty="0">
                <a:solidFill>
                  <a:schemeClr val="bg1">
                    <a:lumMod val="50000"/>
                  </a:schemeClr>
                </a:solidFill>
              </a:rPr>
              <a:t>(e.g., expanding continuing firm-plant)</a:t>
            </a:r>
          </a:p>
          <a:p>
            <a:pPr lvl="1"/>
            <a:r>
              <a:rPr lang="en-US" dirty="0">
                <a:solidFill>
                  <a:schemeClr val="accent6"/>
                </a:solidFill>
              </a:rPr>
              <a:t>Gross job destruction </a:t>
            </a:r>
            <a:r>
              <a:rPr lang="en-US" dirty="0">
                <a:solidFill>
                  <a:schemeClr val="bg1">
                    <a:lumMod val="50000"/>
                  </a:schemeClr>
                </a:solidFill>
              </a:rPr>
              <a:t>(e.g., shrinking continuing firm-plant)</a:t>
            </a:r>
          </a:p>
          <a:p>
            <a:endParaRPr lang="en-US" dirty="0"/>
          </a:p>
          <a:p>
            <a:r>
              <a:rPr lang="en-US" dirty="0"/>
              <a:t>Add additional margin</a:t>
            </a:r>
          </a:p>
          <a:p>
            <a:pPr lvl="1"/>
            <a:r>
              <a:rPr lang="en-US" dirty="0"/>
              <a:t>Establishments that switch into or out of manufacturing </a:t>
            </a:r>
          </a:p>
          <a:p>
            <a:pPr lvl="1"/>
            <a:r>
              <a:rPr lang="en-US" dirty="0">
                <a:solidFill>
                  <a:schemeClr val="accent6"/>
                </a:solidFill>
              </a:rPr>
              <a:t>(</a:t>
            </a:r>
            <a:r>
              <a:rPr lang="en-US" dirty="0">
                <a:solidFill>
                  <a:schemeClr val="bg1">
                    <a:lumMod val="50000"/>
                  </a:schemeClr>
                </a:solidFill>
              </a:rPr>
              <a:t>By definition this has to be along the intensive margin</a:t>
            </a:r>
            <a:r>
              <a:rPr lang="en-US" dirty="0">
                <a:solidFill>
                  <a:schemeClr val="accent6"/>
                </a:solidFill>
              </a:rPr>
              <a:t>)</a:t>
            </a:r>
          </a:p>
          <a:p>
            <a:pPr lvl="1"/>
            <a:endParaRPr lang="en-US" dirty="0">
              <a:solidFill>
                <a:schemeClr val="accent6"/>
              </a:solidFill>
            </a:endParaRPr>
          </a:p>
          <a:p>
            <a:r>
              <a:rPr lang="en-US" dirty="0">
                <a:solidFill>
                  <a:schemeClr val="accent6"/>
                </a:solidFill>
              </a:rPr>
              <a:t>Here, reset the margins each decade</a:t>
            </a:r>
          </a:p>
          <a:p>
            <a:pPr lvl="1"/>
            <a:r>
              <a:rPr lang="en-US" dirty="0">
                <a:solidFill>
                  <a:schemeClr val="accent6"/>
                </a:solidFill>
              </a:rPr>
              <a:t>I.e., 1977, 1990, 2000</a:t>
            </a:r>
          </a:p>
        </p:txBody>
      </p:sp>
      <p:sp>
        <p:nvSpPr>
          <p:cNvPr id="4" name="Slide Number Placeholder 3"/>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43</a:t>
            </a:fld>
            <a:endParaRPr lang="en-GB" dirty="0"/>
          </a:p>
        </p:txBody>
      </p:sp>
    </p:spTree>
    <p:extLst>
      <p:ext uri="{BB962C8B-B14F-4D97-AF65-F5344CB8AC3E}">
        <p14:creationId xmlns:p14="http://schemas.microsoft.com/office/powerpoint/2010/main" val="17872527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2"/>
          <a:stretch>
            <a:fillRect/>
          </a:stretch>
        </p:blipFill>
        <p:spPr>
          <a:xfrm>
            <a:off x="354013" y="1708705"/>
            <a:ext cx="5116027" cy="3745390"/>
          </a:xfrm>
          <a:prstGeom prst="rect">
            <a:avLst/>
          </a:prstGeom>
        </p:spPr>
      </p:pic>
      <p:sp>
        <p:nvSpPr>
          <p:cNvPr id="2" name="Title 1"/>
          <p:cNvSpPr>
            <a:spLocks noGrp="1"/>
          </p:cNvSpPr>
          <p:nvPr>
            <p:ph type="title"/>
          </p:nvPr>
        </p:nvSpPr>
        <p:spPr/>
        <p:txBody>
          <a:bodyPr/>
          <a:lstStyle/>
          <a:p>
            <a:r>
              <a:rPr lang="en-US" dirty="0"/>
              <a:t>Decline is Not Even Across Margins</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44</a:t>
            </a:fld>
            <a:endParaRPr lang="en-GB" dirty="0"/>
          </a:p>
        </p:txBody>
      </p:sp>
      <p:sp>
        <p:nvSpPr>
          <p:cNvPr id="30" name="TextBox 29"/>
          <p:cNvSpPr txBox="1"/>
          <p:nvPr/>
        </p:nvSpPr>
        <p:spPr>
          <a:xfrm>
            <a:off x="300848" y="5400930"/>
            <a:ext cx="942887" cy="246221"/>
          </a:xfrm>
          <a:prstGeom prst="rect">
            <a:avLst/>
          </a:prstGeom>
          <a:noFill/>
        </p:spPr>
        <p:txBody>
          <a:bodyPr wrap="none" rtlCol="0">
            <a:spAutoFit/>
          </a:bodyPr>
          <a:lstStyle/>
          <a:p>
            <a:pPr algn="ctr"/>
            <a:r>
              <a:rPr lang="en-US" sz="1000" b="0" u="none" dirty="0">
                <a:latin typeface="Arial" pitchFamily="34" charset="0"/>
                <a:cs typeface="Arial" pitchFamily="34" charset="0"/>
              </a:rPr>
              <a:t>Source: LBD.</a:t>
            </a:r>
          </a:p>
        </p:txBody>
      </p:sp>
      <p:sp>
        <p:nvSpPr>
          <p:cNvPr id="24" name="Oval 23">
            <a:extLst>
              <a:ext uri="{FF2B5EF4-FFF2-40B4-BE49-F238E27FC236}">
                <a16:creationId xmlns:a16="http://schemas.microsoft.com/office/drawing/2014/main" xmlns="" id="{02F30DEB-FC50-CC4D-91AC-F72326F4ECA6}"/>
              </a:ext>
            </a:extLst>
          </p:cNvPr>
          <p:cNvSpPr/>
          <p:nvPr/>
        </p:nvSpPr>
        <p:spPr>
          <a:xfrm>
            <a:off x="5189196" y="3078274"/>
            <a:ext cx="93271" cy="91475"/>
          </a:xfrm>
          <a:prstGeom prst="ellipse">
            <a:avLst/>
          </a:prstGeom>
          <a:solidFill>
            <a:schemeClr val="tx1"/>
          </a:solidFill>
          <a:ln>
            <a:solidFill>
              <a:schemeClr val="tx1"/>
            </a:solidFill>
          </a:ln>
        </p:spPr>
        <p:txBody>
          <a:bodyPr wrap="square" rtlCol="0" anchor="ctr">
            <a:spAutoFit/>
          </a:bodyPr>
          <a:lstStyle/>
          <a:p>
            <a:pPr algn="ctr"/>
            <a:endParaRPr lang="en-US" sz="1800" b="0" u="none" dirty="0">
              <a:solidFill>
                <a:schemeClr val="accent6"/>
              </a:solidFill>
              <a:latin typeface="Arial" pitchFamily="34" charset="0"/>
              <a:cs typeface="Arial" pitchFamily="34" charset="0"/>
            </a:endParaRPr>
          </a:p>
        </p:txBody>
      </p:sp>
      <p:sp>
        <p:nvSpPr>
          <p:cNvPr id="25" name="Content Placeholder 2">
            <a:extLst>
              <a:ext uri="{FF2B5EF4-FFF2-40B4-BE49-F238E27FC236}">
                <a16:creationId xmlns:a16="http://schemas.microsoft.com/office/drawing/2014/main" xmlns="" id="{C3B07F2D-D615-6D45-BF42-462B1270B3CD}"/>
              </a:ext>
            </a:extLst>
          </p:cNvPr>
          <p:cNvSpPr txBox="1">
            <a:spLocks/>
          </p:cNvSpPr>
          <p:nvPr/>
        </p:nvSpPr>
        <p:spPr>
          <a:xfrm>
            <a:off x="5470040" y="1708705"/>
            <a:ext cx="3673960" cy="5149296"/>
          </a:xfrm>
          <a:prstGeom prst="rect">
            <a:avLst/>
          </a:prstGeom>
        </p:spPr>
        <p:txBody>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r>
              <a:rPr lang="en-US" sz="1600" b="0" u="none" kern="0" dirty="0"/>
              <a:t>Small contribution of intensive margin masks considerable gross churn along that margin</a:t>
            </a:r>
          </a:p>
        </p:txBody>
      </p:sp>
    </p:spTree>
    <p:extLst>
      <p:ext uri="{BB962C8B-B14F-4D97-AF65-F5344CB8AC3E}">
        <p14:creationId xmlns:p14="http://schemas.microsoft.com/office/powerpoint/2010/main" val="294972994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Slide Number Placeholder 3"/>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45</a:t>
            </a:fld>
            <a:endParaRPr lang="en-GB" dirty="0"/>
          </a:p>
        </p:txBody>
      </p:sp>
      <p:pic>
        <p:nvPicPr>
          <p:cNvPr id="5" name="Picture 4"/>
          <p:cNvPicPr>
            <a:picLocks noChangeAspect="1"/>
          </p:cNvPicPr>
          <p:nvPr/>
        </p:nvPicPr>
        <p:blipFill>
          <a:blip r:embed="rId2"/>
          <a:stretch>
            <a:fillRect/>
          </a:stretch>
        </p:blipFill>
        <p:spPr>
          <a:xfrm>
            <a:off x="920479" y="1556305"/>
            <a:ext cx="5116027" cy="3745390"/>
          </a:xfrm>
          <a:prstGeom prst="rect">
            <a:avLst/>
          </a:prstGeom>
        </p:spPr>
      </p:pic>
      <p:sp>
        <p:nvSpPr>
          <p:cNvPr id="6" name="Content Placeholder 3"/>
          <p:cNvSpPr txBox="1">
            <a:spLocks/>
          </p:cNvSpPr>
          <p:nvPr/>
        </p:nvSpPr>
        <p:spPr bwMode="auto">
          <a:xfrm>
            <a:off x="6036506" y="1556306"/>
            <a:ext cx="3107494" cy="37453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pPr>
              <a:spcBef>
                <a:spcPts val="0"/>
              </a:spcBef>
            </a:pPr>
            <a:r>
              <a:rPr lang="en-US" sz="1600" b="0" u="none" kern="0" dirty="0">
                <a:solidFill>
                  <a:schemeClr val="accent6"/>
                </a:solidFill>
              </a:rPr>
              <a:t>Job creation and destruction within continuing firm-plants dominates the other margins</a:t>
            </a:r>
          </a:p>
        </p:txBody>
      </p:sp>
    </p:spTree>
    <p:extLst>
      <p:ext uri="{BB962C8B-B14F-4D97-AF65-F5344CB8AC3E}">
        <p14:creationId xmlns:p14="http://schemas.microsoft.com/office/powerpoint/2010/main" val="36991223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46</a:t>
            </a:fld>
            <a:endParaRPr lang="en-GB" dirty="0"/>
          </a:p>
        </p:txBody>
      </p:sp>
      <p:pic>
        <p:nvPicPr>
          <p:cNvPr id="4" name="Picture 3"/>
          <p:cNvPicPr>
            <a:picLocks noChangeAspect="1"/>
          </p:cNvPicPr>
          <p:nvPr/>
        </p:nvPicPr>
        <p:blipFill>
          <a:blip r:embed="rId2"/>
          <a:stretch>
            <a:fillRect/>
          </a:stretch>
        </p:blipFill>
        <p:spPr>
          <a:xfrm>
            <a:off x="920479" y="1556305"/>
            <a:ext cx="5116027" cy="3745390"/>
          </a:xfrm>
          <a:prstGeom prst="rect">
            <a:avLst/>
          </a:prstGeom>
        </p:spPr>
      </p:pic>
      <p:sp>
        <p:nvSpPr>
          <p:cNvPr id="5" name="Content Placeholder 3"/>
          <p:cNvSpPr txBox="1">
            <a:spLocks/>
          </p:cNvSpPr>
          <p:nvPr/>
        </p:nvSpPr>
        <p:spPr bwMode="auto">
          <a:xfrm>
            <a:off x="6036506" y="1556306"/>
            <a:ext cx="3107494" cy="37453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pPr>
              <a:spcBef>
                <a:spcPts val="0"/>
              </a:spcBef>
            </a:pPr>
            <a:r>
              <a:rPr lang="en-US" sz="1600" b="0" u="none" kern="0" dirty="0">
                <a:solidFill>
                  <a:schemeClr val="accent6"/>
                </a:solidFill>
              </a:rPr>
              <a:t>Job creation and destruction within continuing firm-plants dominates the other margins</a:t>
            </a:r>
          </a:p>
          <a:p>
            <a:pPr>
              <a:spcBef>
                <a:spcPts val="0"/>
              </a:spcBef>
            </a:pPr>
            <a:endParaRPr lang="en-US" sz="1600" b="0" u="none" kern="0" dirty="0">
              <a:solidFill>
                <a:schemeClr val="accent6"/>
              </a:solidFill>
            </a:endParaRPr>
          </a:p>
          <a:p>
            <a:pPr>
              <a:spcBef>
                <a:spcPts val="0"/>
              </a:spcBef>
            </a:pPr>
            <a:r>
              <a:rPr lang="en-US" sz="1600" b="0" u="none" kern="0" dirty="0">
                <a:solidFill>
                  <a:schemeClr val="accent6"/>
                </a:solidFill>
              </a:rPr>
              <a:t>Over time, gross job creation margins contribute less</a:t>
            </a:r>
          </a:p>
        </p:txBody>
      </p:sp>
    </p:spTree>
    <p:extLst>
      <p:ext uri="{BB962C8B-B14F-4D97-AF65-F5344CB8AC3E}">
        <p14:creationId xmlns:p14="http://schemas.microsoft.com/office/powerpoint/2010/main" val="37614974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47</a:t>
            </a:fld>
            <a:endParaRPr lang="en-GB" dirty="0"/>
          </a:p>
        </p:txBody>
      </p:sp>
      <p:pic>
        <p:nvPicPr>
          <p:cNvPr id="4" name="Picture 3"/>
          <p:cNvPicPr>
            <a:picLocks noChangeAspect="1"/>
          </p:cNvPicPr>
          <p:nvPr/>
        </p:nvPicPr>
        <p:blipFill>
          <a:blip r:embed="rId2"/>
          <a:stretch>
            <a:fillRect/>
          </a:stretch>
        </p:blipFill>
        <p:spPr>
          <a:xfrm>
            <a:off x="920477" y="1556305"/>
            <a:ext cx="5116027" cy="3745390"/>
          </a:xfrm>
          <a:prstGeom prst="rect">
            <a:avLst/>
          </a:prstGeom>
        </p:spPr>
      </p:pic>
      <p:sp>
        <p:nvSpPr>
          <p:cNvPr id="5" name="Content Placeholder 3"/>
          <p:cNvSpPr txBox="1">
            <a:spLocks/>
          </p:cNvSpPr>
          <p:nvPr/>
        </p:nvSpPr>
        <p:spPr bwMode="auto">
          <a:xfrm>
            <a:off x="6036506" y="1556305"/>
            <a:ext cx="3107494" cy="37453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pPr>
              <a:spcBef>
                <a:spcPts val="0"/>
              </a:spcBef>
            </a:pPr>
            <a:r>
              <a:rPr lang="en-US" sz="1600" b="0" u="none" kern="0" dirty="0">
                <a:solidFill>
                  <a:schemeClr val="accent6"/>
                </a:solidFill>
              </a:rPr>
              <a:t>Job creation and destruction within continuing firm-plants dominates the other margins</a:t>
            </a:r>
          </a:p>
          <a:p>
            <a:pPr>
              <a:spcBef>
                <a:spcPts val="0"/>
              </a:spcBef>
            </a:pPr>
            <a:endParaRPr lang="en-US" sz="1600" b="0" u="none" kern="0" dirty="0">
              <a:solidFill>
                <a:schemeClr val="accent6"/>
              </a:solidFill>
            </a:endParaRPr>
          </a:p>
          <a:p>
            <a:pPr>
              <a:spcBef>
                <a:spcPts val="0"/>
              </a:spcBef>
            </a:pPr>
            <a:r>
              <a:rPr lang="en-US" sz="1600" b="0" u="none" kern="0" dirty="0">
                <a:solidFill>
                  <a:schemeClr val="accent6"/>
                </a:solidFill>
              </a:rPr>
              <a:t>Over time, gross job creation margins contribute less</a:t>
            </a:r>
          </a:p>
          <a:p>
            <a:pPr>
              <a:spcBef>
                <a:spcPts val="0"/>
              </a:spcBef>
            </a:pPr>
            <a:endParaRPr lang="en-US" sz="1600" b="0" u="none" kern="0" dirty="0">
              <a:solidFill>
                <a:schemeClr val="accent6"/>
              </a:solidFill>
            </a:endParaRPr>
          </a:p>
          <a:p>
            <a:pPr>
              <a:spcBef>
                <a:spcPts val="0"/>
              </a:spcBef>
            </a:pPr>
            <a:r>
              <a:rPr lang="en-US" sz="1600" b="0" u="none" kern="0" dirty="0">
                <a:solidFill>
                  <a:schemeClr val="accent6"/>
                </a:solidFill>
              </a:rPr>
              <a:t>Especially after 2000</a:t>
            </a:r>
          </a:p>
          <a:p>
            <a:pPr lvl="1">
              <a:spcBef>
                <a:spcPts val="0"/>
              </a:spcBef>
            </a:pPr>
            <a:r>
              <a:rPr lang="en-US" sz="1600" b="0" u="none" kern="0" dirty="0">
                <a:solidFill>
                  <a:schemeClr val="accent6"/>
                </a:solidFill>
              </a:rPr>
              <a:t>Within firms, establishments are shutting down, shrinking</a:t>
            </a:r>
          </a:p>
        </p:txBody>
      </p:sp>
    </p:spTree>
    <p:extLst>
      <p:ext uri="{BB962C8B-B14F-4D97-AF65-F5344CB8AC3E}">
        <p14:creationId xmlns:p14="http://schemas.microsoft.com/office/powerpoint/2010/main" val="10641068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Manufacturing Plants and Employment/Plant</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48</a:t>
            </a:fld>
            <a:endParaRPr lang="en-GB" dirty="0"/>
          </a:p>
        </p:txBody>
      </p:sp>
      <p:pic>
        <p:nvPicPr>
          <p:cNvPr id="6" name="Picture 5"/>
          <p:cNvPicPr>
            <a:picLocks noChangeAspect="1"/>
          </p:cNvPicPr>
          <p:nvPr/>
        </p:nvPicPr>
        <p:blipFill>
          <a:blip r:embed="rId2"/>
          <a:stretch>
            <a:fillRect/>
          </a:stretch>
        </p:blipFill>
        <p:spPr>
          <a:xfrm>
            <a:off x="919621" y="1708705"/>
            <a:ext cx="5116027" cy="3745390"/>
          </a:xfrm>
          <a:prstGeom prst="rect">
            <a:avLst/>
          </a:prstGeom>
        </p:spPr>
      </p:pic>
      <p:sp>
        <p:nvSpPr>
          <p:cNvPr id="7" name="Content Placeholder 3"/>
          <p:cNvSpPr txBox="1">
            <a:spLocks/>
          </p:cNvSpPr>
          <p:nvPr/>
        </p:nvSpPr>
        <p:spPr bwMode="auto">
          <a:xfrm>
            <a:off x="6036506" y="1708704"/>
            <a:ext cx="3107494" cy="35929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pPr>
              <a:spcBef>
                <a:spcPts val="0"/>
              </a:spcBef>
            </a:pPr>
            <a:r>
              <a:rPr lang="en-US" sz="1600" b="0" u="none" kern="0" dirty="0">
                <a:solidFill>
                  <a:schemeClr val="accent6"/>
                </a:solidFill>
              </a:rPr>
              <a:t>Can also see this trend in data showing overall number of US manufacturing establishments, and their average size, over time</a:t>
            </a:r>
          </a:p>
        </p:txBody>
      </p:sp>
    </p:spTree>
    <p:extLst>
      <p:ext uri="{BB962C8B-B14F-4D97-AF65-F5344CB8AC3E}">
        <p14:creationId xmlns:p14="http://schemas.microsoft.com/office/powerpoint/2010/main" val="105900552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96D6D7-BA0A-8F4E-B165-EB5BC27929F5}"/>
              </a:ext>
            </a:extLst>
          </p:cNvPr>
          <p:cNvSpPr>
            <a:spLocks noGrp="1"/>
          </p:cNvSpPr>
          <p:nvPr>
            <p:ph type="title"/>
          </p:nvPr>
        </p:nvSpPr>
        <p:spPr/>
        <p:txBody>
          <a:bodyPr/>
          <a:lstStyle/>
          <a:p>
            <a:r>
              <a:rPr lang="en-US" dirty="0"/>
              <a:t>Geographic Margins of Adjustment</a:t>
            </a:r>
          </a:p>
        </p:txBody>
      </p:sp>
      <p:sp>
        <p:nvSpPr>
          <p:cNvPr id="3" name="Slide Number Placeholder 2">
            <a:extLst>
              <a:ext uri="{FF2B5EF4-FFF2-40B4-BE49-F238E27FC236}">
                <a16:creationId xmlns:a16="http://schemas.microsoft.com/office/drawing/2014/main" xmlns="" id="{37B5BB00-23D3-A948-A6B9-73C0A5CD9940}"/>
              </a:ext>
            </a:extLst>
          </p:cNvPr>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49</a:t>
            </a:fld>
            <a:endParaRPr lang="en-GB" dirty="0"/>
          </a:p>
        </p:txBody>
      </p:sp>
    </p:spTree>
    <p:extLst>
      <p:ext uri="{BB962C8B-B14F-4D97-AF65-F5344CB8AC3E}">
        <p14:creationId xmlns:p14="http://schemas.microsoft.com/office/powerpoint/2010/main" val="2124580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Explanations?</a:t>
            </a:r>
          </a:p>
        </p:txBody>
      </p:sp>
      <p:sp>
        <p:nvSpPr>
          <p:cNvPr id="3" name="Content Placeholder 2"/>
          <p:cNvSpPr>
            <a:spLocks noGrp="1"/>
          </p:cNvSpPr>
          <p:nvPr>
            <p:ph idx="1"/>
          </p:nvPr>
        </p:nvSpPr>
        <p:spPr/>
        <p:txBody>
          <a:bodyPr/>
          <a:lstStyle/>
          <a:p>
            <a:r>
              <a:rPr lang="en-US" dirty="0"/>
              <a:t>Import competition, especially from China in 2000s</a:t>
            </a:r>
          </a:p>
          <a:p>
            <a:pPr lvl="1"/>
            <a:r>
              <a:rPr lang="en-US" dirty="0"/>
              <a:t>Bernard, Jensen and Schott (2006), </a:t>
            </a:r>
            <a:r>
              <a:rPr lang="en-US" dirty="0" err="1"/>
              <a:t>Autor</a:t>
            </a:r>
            <a:r>
              <a:rPr lang="en-US" dirty="0"/>
              <a:t>, Dorn and Hanson (2013), </a:t>
            </a:r>
            <a:r>
              <a:rPr lang="en-US" dirty="0" err="1"/>
              <a:t>Acemoglu</a:t>
            </a:r>
            <a:r>
              <a:rPr lang="en-US" dirty="0"/>
              <a:t> et al. (2016), Pierce and Schott (2016), </a:t>
            </a:r>
            <a:r>
              <a:rPr lang="en-US" dirty="0" err="1"/>
              <a:t>Autor</a:t>
            </a:r>
            <a:r>
              <a:rPr lang="en-US" dirty="0"/>
              <a:t> et al. (2016), Caliendo et al. (2017) </a:t>
            </a:r>
          </a:p>
          <a:p>
            <a:pPr lvl="1"/>
            <a:endParaRPr lang="en-US" dirty="0"/>
          </a:p>
          <a:p>
            <a:r>
              <a:rPr lang="en-US" dirty="0"/>
              <a:t>Foreign sourcing and offshoring</a:t>
            </a:r>
          </a:p>
          <a:p>
            <a:pPr lvl="1"/>
            <a:r>
              <a:rPr lang="en-US" dirty="0"/>
              <a:t>Harrison and McMillan (2011), Antras, Fort and </a:t>
            </a:r>
            <a:r>
              <a:rPr lang="en-US" dirty="0" err="1"/>
              <a:t>Tintelot</a:t>
            </a:r>
            <a:r>
              <a:rPr lang="en-US" dirty="0"/>
              <a:t> (2017), Boehme, Flaaen and </a:t>
            </a:r>
            <a:r>
              <a:rPr lang="en-US" dirty="0" err="1"/>
              <a:t>Pandalai-Nayer</a:t>
            </a:r>
            <a:r>
              <a:rPr lang="en-US" dirty="0"/>
              <a:t> (2017), Kovak, </a:t>
            </a:r>
            <a:r>
              <a:rPr lang="en-US" dirty="0" err="1"/>
              <a:t>Oldenski</a:t>
            </a:r>
            <a:r>
              <a:rPr lang="en-US" dirty="0"/>
              <a:t> and Sly (2018)</a:t>
            </a:r>
          </a:p>
          <a:p>
            <a:pPr lvl="1"/>
            <a:endParaRPr lang="en-US" dirty="0"/>
          </a:p>
          <a:p>
            <a:r>
              <a:rPr lang="en-US" dirty="0"/>
              <a:t>Technology adoption and automation</a:t>
            </a:r>
          </a:p>
          <a:p>
            <a:pPr lvl="1"/>
            <a:r>
              <a:rPr lang="en-US" dirty="0" err="1"/>
              <a:t>Autor</a:t>
            </a:r>
            <a:r>
              <a:rPr lang="en-US" dirty="0"/>
              <a:t>, Levy and </a:t>
            </a:r>
            <a:r>
              <a:rPr lang="en-US" dirty="0" err="1"/>
              <a:t>Murname</a:t>
            </a:r>
            <a:r>
              <a:rPr lang="en-US" dirty="0"/>
              <a:t> (2003), </a:t>
            </a:r>
            <a:r>
              <a:rPr lang="en-US" dirty="0" err="1"/>
              <a:t>Autor</a:t>
            </a:r>
            <a:r>
              <a:rPr lang="en-US" dirty="0"/>
              <a:t> and Dorn (2013), </a:t>
            </a:r>
            <a:r>
              <a:rPr lang="en-US" dirty="0" err="1"/>
              <a:t>Acemoglu</a:t>
            </a:r>
            <a:r>
              <a:rPr lang="en-US" dirty="0"/>
              <a:t> and </a:t>
            </a:r>
            <a:r>
              <a:rPr lang="en-US" dirty="0" err="1"/>
              <a:t>Restrepo</a:t>
            </a:r>
            <a:r>
              <a:rPr lang="en-US" dirty="0"/>
              <a:t> (2017), </a:t>
            </a:r>
            <a:r>
              <a:rPr lang="en-US" dirty="0" err="1"/>
              <a:t>Graetz</a:t>
            </a:r>
            <a:r>
              <a:rPr lang="en-US" dirty="0"/>
              <a:t> and Michaels (2017)</a:t>
            </a:r>
          </a:p>
          <a:p>
            <a:pPr lvl="1"/>
            <a:endParaRPr lang="en-US" dirty="0"/>
          </a:p>
          <a:p>
            <a:endParaRPr lang="en-US" dirty="0"/>
          </a:p>
          <a:p>
            <a:pPr lvl="1"/>
            <a:endParaRPr lang="en-US" dirty="0"/>
          </a:p>
          <a:p>
            <a:pPr lvl="1"/>
            <a:endParaRPr lang="en-US" dirty="0"/>
          </a:p>
          <a:p>
            <a:endParaRPr lang="en-US" dirty="0"/>
          </a:p>
        </p:txBody>
      </p:sp>
      <p:sp>
        <p:nvSpPr>
          <p:cNvPr id="4" name="Slide Number Placeholder 3"/>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5</a:t>
            </a:fld>
            <a:endParaRPr lang="en-GB" dirty="0"/>
          </a:p>
        </p:txBody>
      </p:sp>
    </p:spTree>
    <p:extLst>
      <p:ext uri="{BB962C8B-B14F-4D97-AF65-F5344CB8AC3E}">
        <p14:creationId xmlns:p14="http://schemas.microsoft.com/office/powerpoint/2010/main" val="307981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50</a:t>
            </a:fld>
            <a:endParaRPr lang="en-GB" dirty="0"/>
          </a:p>
        </p:txBody>
      </p:sp>
      <p:pic>
        <p:nvPicPr>
          <p:cNvPr id="1026" name="Picture 2" descr="Image result for census region ma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4784" y="1265309"/>
            <a:ext cx="6374431" cy="5491163"/>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xmlns="" id="{A3D0DF5A-03AD-1F41-80A9-99400D720638}"/>
              </a:ext>
            </a:extLst>
          </p:cNvPr>
          <p:cNvSpPr>
            <a:spLocks noGrp="1"/>
          </p:cNvSpPr>
          <p:nvPr>
            <p:ph type="title"/>
          </p:nvPr>
        </p:nvSpPr>
        <p:spPr>
          <a:xfrm>
            <a:off x="354013" y="274638"/>
            <a:ext cx="8437562" cy="723900"/>
          </a:xfrm>
        </p:spPr>
        <p:txBody>
          <a:bodyPr/>
          <a:lstStyle/>
          <a:p>
            <a:r>
              <a:rPr lang="en-US" dirty="0"/>
              <a:t>We Examine Census Regions</a:t>
            </a:r>
          </a:p>
        </p:txBody>
      </p:sp>
      <p:sp>
        <p:nvSpPr>
          <p:cNvPr id="2" name="Oval 1">
            <a:extLst>
              <a:ext uri="{FF2B5EF4-FFF2-40B4-BE49-F238E27FC236}">
                <a16:creationId xmlns:a16="http://schemas.microsoft.com/office/drawing/2014/main" xmlns="" id="{4F65970C-67E4-814A-A039-6DD092835F61}"/>
              </a:ext>
            </a:extLst>
          </p:cNvPr>
          <p:cNvSpPr/>
          <p:nvPr/>
        </p:nvSpPr>
        <p:spPr>
          <a:xfrm>
            <a:off x="4890798" y="1984667"/>
            <a:ext cx="3006292" cy="2337954"/>
          </a:xfrm>
          <a:prstGeom prst="ellipse">
            <a:avLst/>
          </a:prstGeom>
          <a:noFill/>
          <a:ln w="57150">
            <a:solidFill>
              <a:srgbClr val="FF0000"/>
            </a:solidFill>
            <a:prstDash val="dash"/>
          </a:ln>
        </p:spPr>
        <p:txBody>
          <a:bodyPr wrap="square" rtlCol="0" anchor="ctr">
            <a:noAutofit/>
          </a:bodyPr>
          <a:lstStyle/>
          <a:p>
            <a:pPr algn="ctr"/>
            <a:endParaRPr lang="en-US" sz="1800" b="0" u="none" dirty="0">
              <a:solidFill>
                <a:schemeClr val="accent6"/>
              </a:solidFill>
              <a:latin typeface="Arial" pitchFamily="34" charset="0"/>
              <a:cs typeface="Arial" pitchFamily="34" charset="0"/>
            </a:endParaRPr>
          </a:p>
        </p:txBody>
      </p:sp>
    </p:spTree>
    <p:extLst>
      <p:ext uri="{BB962C8B-B14F-4D97-AF65-F5344CB8AC3E}">
        <p14:creationId xmlns:p14="http://schemas.microsoft.com/office/powerpoint/2010/main" val="265651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54013" y="1703800"/>
            <a:ext cx="5116027" cy="3745390"/>
          </a:xfrm>
          <a:prstGeom prst="rect">
            <a:avLst/>
          </a:prstGeom>
        </p:spPr>
      </p:pic>
      <p:sp>
        <p:nvSpPr>
          <p:cNvPr id="2" name="Title 1"/>
          <p:cNvSpPr>
            <a:spLocks noGrp="1"/>
          </p:cNvSpPr>
          <p:nvPr>
            <p:ph type="title"/>
          </p:nvPr>
        </p:nvSpPr>
        <p:spPr/>
        <p:txBody>
          <a:bodyPr/>
          <a:lstStyle/>
          <a:p>
            <a:r>
              <a:rPr lang="en-US" dirty="0"/>
              <a:t>Manufacturing Firm Employment Across US Regions</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51</a:t>
            </a:fld>
            <a:endParaRPr lang="en-GB" dirty="0"/>
          </a:p>
        </p:txBody>
      </p:sp>
      <p:sp>
        <p:nvSpPr>
          <p:cNvPr id="8" name="TextBox 7"/>
          <p:cNvSpPr txBox="1"/>
          <p:nvPr/>
        </p:nvSpPr>
        <p:spPr>
          <a:xfrm>
            <a:off x="4572000" y="2538152"/>
            <a:ext cx="612668" cy="200055"/>
          </a:xfrm>
          <a:prstGeom prst="rect">
            <a:avLst/>
          </a:prstGeom>
          <a:noFill/>
        </p:spPr>
        <p:txBody>
          <a:bodyPr wrap="none" rtlCol="0">
            <a:spAutoFit/>
          </a:bodyPr>
          <a:lstStyle/>
          <a:p>
            <a:r>
              <a:rPr lang="en-US" sz="700" b="0" u="none" dirty="0">
                <a:latin typeface="Arial" pitchFamily="34" charset="0"/>
                <a:cs typeface="Arial" pitchFamily="34" charset="0"/>
              </a:rPr>
              <a:t>1977-1989</a:t>
            </a:r>
          </a:p>
        </p:txBody>
      </p:sp>
      <p:sp>
        <p:nvSpPr>
          <p:cNvPr id="9" name="Rectangle 8"/>
          <p:cNvSpPr/>
          <p:nvPr/>
        </p:nvSpPr>
        <p:spPr>
          <a:xfrm>
            <a:off x="4218536" y="2576498"/>
            <a:ext cx="401774" cy="129986"/>
          </a:xfrm>
          <a:prstGeom prst="rect">
            <a:avLst/>
          </a:prstGeom>
          <a:solidFill>
            <a:schemeClr val="tx1"/>
          </a:solidFill>
          <a:ln>
            <a:noFill/>
          </a:ln>
        </p:spPr>
        <p:txBody>
          <a:bodyPr wrap="square" rtlCol="0" anchor="ctr">
            <a:spAutoFit/>
          </a:bodyPr>
          <a:lstStyle/>
          <a:p>
            <a:pPr algn="ctr"/>
            <a:endParaRPr lang="en-US" sz="1800" b="0" u="none" dirty="0">
              <a:solidFill>
                <a:schemeClr val="accent6"/>
              </a:solidFill>
              <a:latin typeface="Arial" pitchFamily="34" charset="0"/>
              <a:cs typeface="Arial" pitchFamily="34" charset="0"/>
            </a:endParaRPr>
          </a:p>
        </p:txBody>
      </p:sp>
      <p:sp>
        <p:nvSpPr>
          <p:cNvPr id="10" name="TextBox 9"/>
          <p:cNvSpPr txBox="1"/>
          <p:nvPr/>
        </p:nvSpPr>
        <p:spPr>
          <a:xfrm>
            <a:off x="4572000" y="2706655"/>
            <a:ext cx="612668" cy="200055"/>
          </a:xfrm>
          <a:prstGeom prst="rect">
            <a:avLst/>
          </a:prstGeom>
          <a:noFill/>
        </p:spPr>
        <p:txBody>
          <a:bodyPr wrap="none" rtlCol="0">
            <a:spAutoFit/>
          </a:bodyPr>
          <a:lstStyle/>
          <a:p>
            <a:r>
              <a:rPr lang="en-US" sz="700" b="0" u="none" dirty="0">
                <a:latin typeface="Arial" pitchFamily="34" charset="0"/>
                <a:cs typeface="Arial" pitchFamily="34" charset="0"/>
              </a:rPr>
              <a:t>1990-2000</a:t>
            </a:r>
          </a:p>
        </p:txBody>
      </p:sp>
      <p:sp>
        <p:nvSpPr>
          <p:cNvPr id="11" name="Rectangle 10"/>
          <p:cNvSpPr/>
          <p:nvPr/>
        </p:nvSpPr>
        <p:spPr>
          <a:xfrm>
            <a:off x="4218536" y="2745002"/>
            <a:ext cx="401774" cy="129986"/>
          </a:xfrm>
          <a:prstGeom prst="rect">
            <a:avLst/>
          </a:prstGeom>
          <a:solidFill>
            <a:srgbClr val="939393"/>
          </a:solidFill>
          <a:ln>
            <a:noFill/>
          </a:ln>
        </p:spPr>
        <p:txBody>
          <a:bodyPr wrap="square" rtlCol="0" anchor="ctr">
            <a:spAutoFit/>
          </a:bodyPr>
          <a:lstStyle/>
          <a:p>
            <a:pPr algn="ctr"/>
            <a:endParaRPr lang="en-US" sz="1800" b="0" u="none" dirty="0">
              <a:solidFill>
                <a:schemeClr val="accent6"/>
              </a:solidFill>
              <a:latin typeface="Arial" pitchFamily="34" charset="0"/>
              <a:cs typeface="Arial" pitchFamily="34" charset="0"/>
            </a:endParaRPr>
          </a:p>
        </p:txBody>
      </p:sp>
      <p:sp>
        <p:nvSpPr>
          <p:cNvPr id="12" name="TextBox 11"/>
          <p:cNvSpPr txBox="1"/>
          <p:nvPr/>
        </p:nvSpPr>
        <p:spPr>
          <a:xfrm>
            <a:off x="4572000" y="2886581"/>
            <a:ext cx="612668" cy="200055"/>
          </a:xfrm>
          <a:prstGeom prst="rect">
            <a:avLst/>
          </a:prstGeom>
          <a:noFill/>
        </p:spPr>
        <p:txBody>
          <a:bodyPr wrap="none" rtlCol="0">
            <a:spAutoFit/>
          </a:bodyPr>
          <a:lstStyle/>
          <a:p>
            <a:r>
              <a:rPr lang="en-US" sz="700" b="0" u="none" dirty="0">
                <a:latin typeface="Arial" pitchFamily="34" charset="0"/>
                <a:cs typeface="Arial" pitchFamily="34" charset="0"/>
              </a:rPr>
              <a:t>2000-2012</a:t>
            </a:r>
          </a:p>
        </p:txBody>
      </p:sp>
      <p:sp>
        <p:nvSpPr>
          <p:cNvPr id="13" name="Rectangle 12"/>
          <p:cNvSpPr/>
          <p:nvPr/>
        </p:nvSpPr>
        <p:spPr>
          <a:xfrm>
            <a:off x="4218536" y="2924927"/>
            <a:ext cx="401774" cy="129986"/>
          </a:xfrm>
          <a:prstGeom prst="rect">
            <a:avLst/>
          </a:prstGeom>
          <a:solidFill>
            <a:srgbClr val="D0D0D0"/>
          </a:solidFill>
          <a:ln>
            <a:noFill/>
          </a:ln>
        </p:spPr>
        <p:txBody>
          <a:bodyPr wrap="square" rtlCol="0" anchor="ctr">
            <a:spAutoFit/>
          </a:bodyPr>
          <a:lstStyle/>
          <a:p>
            <a:pPr algn="ctr"/>
            <a:endParaRPr lang="en-US" sz="1800" b="0" u="none" dirty="0">
              <a:solidFill>
                <a:schemeClr val="accent6"/>
              </a:solidFill>
              <a:latin typeface="Arial" pitchFamily="34" charset="0"/>
              <a:cs typeface="Arial" pitchFamily="34" charset="0"/>
            </a:endParaRPr>
          </a:p>
        </p:txBody>
      </p:sp>
      <p:sp>
        <p:nvSpPr>
          <p:cNvPr id="14" name="Content Placeholder 2"/>
          <p:cNvSpPr txBox="1">
            <a:spLocks/>
          </p:cNvSpPr>
          <p:nvPr/>
        </p:nvSpPr>
        <p:spPr>
          <a:xfrm>
            <a:off x="5470040" y="1428751"/>
            <a:ext cx="3673960" cy="5429250"/>
          </a:xfrm>
          <a:prstGeom prst="rect">
            <a:avLst/>
          </a:prstGeom>
        </p:spPr>
        <p:txBody>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pPr lvl="1"/>
            <a:endParaRPr lang="en-US" sz="1600" b="0" u="none" kern="0" dirty="0"/>
          </a:p>
          <a:p>
            <a:r>
              <a:rPr lang="en-US" sz="1600" b="0" u="none" kern="0" dirty="0"/>
              <a:t>NE and MA decline throughout the 1977-2012 sample period</a:t>
            </a:r>
          </a:p>
          <a:p>
            <a:pPr lvl="1"/>
            <a:endParaRPr lang="en-US" sz="1600" b="0" u="none" kern="0" dirty="0"/>
          </a:p>
          <a:p>
            <a:r>
              <a:rPr lang="en-US" sz="1600" b="0" u="none" kern="0" dirty="0"/>
              <a:t>Some regions grow in the 1990s</a:t>
            </a:r>
          </a:p>
          <a:p>
            <a:pPr lvl="1"/>
            <a:r>
              <a:rPr lang="en-US" sz="1600" b="0" u="none" kern="0" dirty="0"/>
              <a:t>Domestic “offshoring” from north and east to south and west?</a:t>
            </a:r>
          </a:p>
          <a:p>
            <a:pPr lvl="1"/>
            <a:endParaRPr lang="en-US" sz="1600" b="0" u="none" kern="0" dirty="0"/>
          </a:p>
          <a:p>
            <a:r>
              <a:rPr lang="en-US" sz="1600" b="0" u="none" kern="0" dirty="0"/>
              <a:t>All regions decline in the 2000s</a:t>
            </a:r>
          </a:p>
          <a:p>
            <a:endParaRPr lang="en-US" sz="1600" b="0" u="none" kern="0" dirty="0"/>
          </a:p>
        </p:txBody>
      </p:sp>
      <p:sp>
        <p:nvSpPr>
          <p:cNvPr id="6" name="Rectangle 5">
            <a:extLst>
              <a:ext uri="{FF2B5EF4-FFF2-40B4-BE49-F238E27FC236}">
                <a16:creationId xmlns:a16="http://schemas.microsoft.com/office/drawing/2014/main" xmlns="" id="{F7FBA586-5D77-8346-AFAB-896272A00892}"/>
              </a:ext>
            </a:extLst>
          </p:cNvPr>
          <p:cNvSpPr/>
          <p:nvPr/>
        </p:nvSpPr>
        <p:spPr>
          <a:xfrm>
            <a:off x="4070554" y="2389239"/>
            <a:ext cx="1128862" cy="781665"/>
          </a:xfrm>
          <a:prstGeom prst="rect">
            <a:avLst/>
          </a:prstGeom>
          <a:noFill/>
          <a:ln w="28575">
            <a:solidFill>
              <a:srgbClr val="FF0000"/>
            </a:solidFill>
          </a:ln>
        </p:spPr>
        <p:txBody>
          <a:bodyPr wrap="square" rtlCol="0" anchor="ctr">
            <a:spAutoFit/>
          </a:bodyPr>
          <a:lstStyle/>
          <a:p>
            <a:pPr algn="ctr"/>
            <a:endParaRPr lang="en-US" sz="1800" b="0" u="none" dirty="0">
              <a:solidFill>
                <a:schemeClr val="accent6"/>
              </a:solidFill>
              <a:latin typeface="Arial" pitchFamily="34" charset="0"/>
              <a:cs typeface="Arial" pitchFamily="34" charset="0"/>
            </a:endParaRPr>
          </a:p>
        </p:txBody>
      </p:sp>
    </p:spTree>
    <p:extLst>
      <p:ext uri="{BB962C8B-B14F-4D97-AF65-F5344CB8AC3E}">
        <p14:creationId xmlns:p14="http://schemas.microsoft.com/office/powerpoint/2010/main" val="242301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uiExpand="1" build="p"/>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0" y="1741143"/>
            <a:ext cx="9144000" cy="3375713"/>
          </a:xfrm>
          <a:prstGeom prst="rect">
            <a:avLst/>
          </a:prstGeom>
        </p:spPr>
      </p:pic>
      <p:sp>
        <p:nvSpPr>
          <p:cNvPr id="2" name="Title 1"/>
          <p:cNvSpPr>
            <a:spLocks noGrp="1"/>
          </p:cNvSpPr>
          <p:nvPr>
            <p:ph type="title"/>
          </p:nvPr>
        </p:nvSpPr>
        <p:spPr/>
        <p:txBody>
          <a:bodyPr/>
          <a:lstStyle/>
          <a:p>
            <a:r>
              <a:rPr lang="en-US" dirty="0"/>
              <a:t>Manufacturing Employment Margins Vary Across Regions</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52</a:t>
            </a:fld>
            <a:endParaRPr lang="en-GB" dirty="0"/>
          </a:p>
        </p:txBody>
      </p:sp>
      <p:sp>
        <p:nvSpPr>
          <p:cNvPr id="6" name="Rectangle 5"/>
          <p:cNvSpPr/>
          <p:nvPr/>
        </p:nvSpPr>
        <p:spPr>
          <a:xfrm>
            <a:off x="282804" y="4194926"/>
            <a:ext cx="8802459" cy="56561"/>
          </a:xfrm>
          <a:prstGeom prst="rect">
            <a:avLst/>
          </a:prstGeom>
          <a:solidFill>
            <a:srgbClr val="EAF2F3"/>
          </a:solidFill>
          <a:ln>
            <a:noFill/>
          </a:ln>
        </p:spPr>
        <p:txBody>
          <a:bodyPr wrap="square" rtlCol="0" anchor="ctr">
            <a:spAutoFit/>
          </a:bodyPr>
          <a:lstStyle/>
          <a:p>
            <a:pPr algn="ctr"/>
            <a:endParaRPr lang="en-US" sz="1800" b="0" u="none" dirty="0">
              <a:solidFill>
                <a:schemeClr val="accent6"/>
              </a:solidFill>
              <a:latin typeface="Arial" pitchFamily="34" charset="0"/>
              <a:cs typeface="Arial" pitchFamily="34" charset="0"/>
            </a:endParaRPr>
          </a:p>
        </p:txBody>
      </p:sp>
      <p:sp>
        <p:nvSpPr>
          <p:cNvPr id="9" name="Content Placeholder 3"/>
          <p:cNvSpPr txBox="1">
            <a:spLocks/>
          </p:cNvSpPr>
          <p:nvPr/>
        </p:nvSpPr>
        <p:spPr bwMode="auto">
          <a:xfrm>
            <a:off x="354013" y="5129425"/>
            <a:ext cx="8437561" cy="14485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r>
              <a:rPr lang="en-US" sz="1800" b="0" u="none" kern="0" dirty="0"/>
              <a:t>In Northeast and Mid-Atlantic, the majority of employment loss is from death</a:t>
            </a:r>
          </a:p>
          <a:p>
            <a:r>
              <a:rPr lang="en-US" sz="1800" b="0" u="none" kern="0" dirty="0"/>
              <a:t>Mountain and Pacific have net employment gains from firm births</a:t>
            </a:r>
          </a:p>
        </p:txBody>
      </p:sp>
    </p:spTree>
    <p:extLst>
      <p:ext uri="{BB962C8B-B14F-4D97-AF65-F5344CB8AC3E}">
        <p14:creationId xmlns:p14="http://schemas.microsoft.com/office/powerpoint/2010/main" val="4523044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96D6D7-BA0A-8F4E-B165-EB5BC27929F5}"/>
              </a:ext>
            </a:extLst>
          </p:cNvPr>
          <p:cNvSpPr>
            <a:spLocks noGrp="1"/>
          </p:cNvSpPr>
          <p:nvPr>
            <p:ph type="title"/>
          </p:nvPr>
        </p:nvSpPr>
        <p:spPr/>
        <p:txBody>
          <a:bodyPr/>
          <a:lstStyle/>
          <a:p>
            <a:r>
              <a:rPr lang="en-US" dirty="0"/>
              <a:t>Manufacturing Firms’ Non-Manufacturing Employment</a:t>
            </a:r>
          </a:p>
        </p:txBody>
      </p:sp>
      <p:sp>
        <p:nvSpPr>
          <p:cNvPr id="3" name="Slide Number Placeholder 2">
            <a:extLst>
              <a:ext uri="{FF2B5EF4-FFF2-40B4-BE49-F238E27FC236}">
                <a16:creationId xmlns:a16="http://schemas.microsoft.com/office/drawing/2014/main" xmlns="" id="{37B5BB00-23D3-A948-A6B9-73C0A5CD9940}"/>
              </a:ext>
            </a:extLst>
          </p:cNvPr>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53</a:t>
            </a:fld>
            <a:endParaRPr lang="en-GB" dirty="0"/>
          </a:p>
        </p:txBody>
      </p:sp>
    </p:spTree>
    <p:extLst>
      <p:ext uri="{BB962C8B-B14F-4D97-AF65-F5344CB8AC3E}">
        <p14:creationId xmlns:p14="http://schemas.microsoft.com/office/powerpoint/2010/main" val="27586797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Manufacturing Firms’ Have Non-Manufacturing Employment</a:t>
            </a:r>
          </a:p>
        </p:txBody>
      </p:sp>
      <p:sp>
        <p:nvSpPr>
          <p:cNvPr id="4" name="Slide Number Placeholder 3"/>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54</a:t>
            </a:fld>
            <a:endParaRPr lang="en-GB" dirty="0"/>
          </a:p>
        </p:txBody>
      </p:sp>
      <p:pic>
        <p:nvPicPr>
          <p:cNvPr id="3" name="Picture 2"/>
          <p:cNvPicPr>
            <a:picLocks noChangeAspect="1"/>
          </p:cNvPicPr>
          <p:nvPr/>
        </p:nvPicPr>
        <p:blipFill>
          <a:blip r:embed="rId2"/>
          <a:stretch>
            <a:fillRect/>
          </a:stretch>
        </p:blipFill>
        <p:spPr>
          <a:xfrm>
            <a:off x="922051" y="1708705"/>
            <a:ext cx="5116027" cy="3745390"/>
          </a:xfrm>
          <a:prstGeom prst="rect">
            <a:avLst/>
          </a:prstGeom>
        </p:spPr>
      </p:pic>
      <p:grpSp>
        <p:nvGrpSpPr>
          <p:cNvPr id="8" name="Group 7">
            <a:extLst>
              <a:ext uri="{FF2B5EF4-FFF2-40B4-BE49-F238E27FC236}">
                <a16:creationId xmlns:a16="http://schemas.microsoft.com/office/drawing/2014/main" xmlns="" id="{20179FB7-5B9B-7046-BBD3-E388444B72AC}"/>
              </a:ext>
            </a:extLst>
          </p:cNvPr>
          <p:cNvGrpSpPr/>
          <p:nvPr/>
        </p:nvGrpSpPr>
        <p:grpSpPr>
          <a:xfrm>
            <a:off x="5802237" y="4283242"/>
            <a:ext cx="2479944" cy="600164"/>
            <a:chOff x="5189196" y="2870379"/>
            <a:chExt cx="2479944" cy="600164"/>
          </a:xfrm>
        </p:grpSpPr>
        <p:sp>
          <p:nvSpPr>
            <p:cNvPr id="9" name="TextBox 8">
              <a:extLst>
                <a:ext uri="{FF2B5EF4-FFF2-40B4-BE49-F238E27FC236}">
                  <a16:creationId xmlns:a16="http://schemas.microsoft.com/office/drawing/2014/main" xmlns="" id="{E4EF5024-D308-7045-B045-ED2D7015C687}"/>
                </a:ext>
              </a:extLst>
            </p:cNvPr>
            <p:cNvSpPr txBox="1"/>
            <p:nvPr/>
          </p:nvSpPr>
          <p:spPr>
            <a:xfrm>
              <a:off x="5654097" y="2870379"/>
              <a:ext cx="2015043" cy="600164"/>
            </a:xfrm>
            <a:prstGeom prst="rect">
              <a:avLst/>
            </a:prstGeom>
            <a:noFill/>
          </p:spPr>
          <p:txBody>
            <a:bodyPr wrap="square" rtlCol="0">
              <a:spAutoFit/>
            </a:bodyPr>
            <a:lstStyle/>
            <a:p>
              <a:r>
                <a:rPr lang="en-US" sz="1100" b="0" u="none" dirty="0">
                  <a:solidFill>
                    <a:srgbClr val="0000FF"/>
                  </a:solidFill>
                  <a:latin typeface="Arial" pitchFamily="34" charset="0"/>
                  <a:cs typeface="Arial" pitchFamily="34" charset="0"/>
                </a:rPr>
                <a:t>Manufacturing firms manufacturing employment falls from 17.8 to 11.1 million</a:t>
              </a:r>
            </a:p>
          </p:txBody>
        </p:sp>
        <p:cxnSp>
          <p:nvCxnSpPr>
            <p:cNvPr id="10" name="Straight Arrow Connector 9">
              <a:extLst>
                <a:ext uri="{FF2B5EF4-FFF2-40B4-BE49-F238E27FC236}">
                  <a16:creationId xmlns:a16="http://schemas.microsoft.com/office/drawing/2014/main" xmlns="" id="{5313F280-1CCF-9C44-9BA5-E0C9795FA884}"/>
                </a:ext>
              </a:extLst>
            </p:cNvPr>
            <p:cNvCxnSpPr>
              <a:cxnSpLocks/>
              <a:stCxn id="9" idx="1"/>
            </p:cNvCxnSpPr>
            <p:nvPr/>
          </p:nvCxnSpPr>
          <p:spPr bwMode="auto">
            <a:xfrm flipH="1" flipV="1">
              <a:off x="5353597" y="3142595"/>
              <a:ext cx="300500" cy="27866"/>
            </a:xfrm>
            <a:prstGeom prst="straightConnector1">
              <a:avLst/>
            </a:prstGeom>
            <a:solidFill>
              <a:schemeClr val="accent1"/>
            </a:solidFill>
            <a:ln w="9525" cap="flat" cmpd="sng" algn="ctr">
              <a:solidFill>
                <a:srgbClr val="0000FF"/>
              </a:solidFill>
              <a:prstDash val="solid"/>
              <a:round/>
              <a:headEnd type="none" w="med" len="med"/>
              <a:tailEnd type="triangle"/>
            </a:ln>
            <a:effectLst/>
          </p:spPr>
        </p:cxnSp>
        <p:sp>
          <p:nvSpPr>
            <p:cNvPr id="11" name="Oval 10">
              <a:extLst>
                <a:ext uri="{FF2B5EF4-FFF2-40B4-BE49-F238E27FC236}">
                  <a16:creationId xmlns:a16="http://schemas.microsoft.com/office/drawing/2014/main" xmlns="" id="{23287CB7-934F-C542-B582-6C00CF2F60C5}"/>
                </a:ext>
              </a:extLst>
            </p:cNvPr>
            <p:cNvSpPr/>
            <p:nvPr/>
          </p:nvSpPr>
          <p:spPr>
            <a:xfrm>
              <a:off x="5189196" y="3093984"/>
              <a:ext cx="93271" cy="91475"/>
            </a:xfrm>
            <a:prstGeom prst="ellipse">
              <a:avLst/>
            </a:prstGeom>
            <a:solidFill>
              <a:srgbClr val="0000FF"/>
            </a:solidFill>
            <a:ln>
              <a:solidFill>
                <a:srgbClr val="0000FF"/>
              </a:solidFill>
            </a:ln>
          </p:spPr>
          <p:txBody>
            <a:bodyPr wrap="square" rtlCol="0" anchor="ctr">
              <a:spAutoFit/>
            </a:bodyPr>
            <a:lstStyle/>
            <a:p>
              <a:pPr algn="ctr"/>
              <a:endParaRPr lang="en-US" sz="1800" b="0" u="none" dirty="0">
                <a:solidFill>
                  <a:schemeClr val="accent6"/>
                </a:solidFill>
                <a:latin typeface="Arial" pitchFamily="34" charset="0"/>
                <a:cs typeface="Arial" pitchFamily="34" charset="0"/>
              </a:endParaRPr>
            </a:p>
          </p:txBody>
        </p:sp>
      </p:grpSp>
    </p:spTree>
    <p:extLst>
      <p:ext uri="{BB962C8B-B14F-4D97-AF65-F5344CB8AC3E}">
        <p14:creationId xmlns:p14="http://schemas.microsoft.com/office/powerpoint/2010/main" val="4734718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Manufacturing Firms’ Non-Manufacturing Employment</a:t>
            </a:r>
          </a:p>
        </p:txBody>
      </p:sp>
      <p:sp>
        <p:nvSpPr>
          <p:cNvPr id="4" name="Slide Number Placeholder 3"/>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55</a:t>
            </a:fld>
            <a:endParaRPr lang="en-GB" dirty="0"/>
          </a:p>
        </p:txBody>
      </p:sp>
      <p:pic>
        <p:nvPicPr>
          <p:cNvPr id="5" name="Picture 4"/>
          <p:cNvPicPr>
            <a:picLocks noChangeAspect="1"/>
          </p:cNvPicPr>
          <p:nvPr/>
        </p:nvPicPr>
        <p:blipFill>
          <a:blip r:embed="rId2"/>
          <a:stretch>
            <a:fillRect/>
          </a:stretch>
        </p:blipFill>
        <p:spPr>
          <a:xfrm>
            <a:off x="922049" y="1708705"/>
            <a:ext cx="5116027" cy="3745390"/>
          </a:xfrm>
          <a:prstGeom prst="rect">
            <a:avLst/>
          </a:prstGeom>
        </p:spPr>
      </p:pic>
      <p:grpSp>
        <p:nvGrpSpPr>
          <p:cNvPr id="8" name="Group 7">
            <a:extLst>
              <a:ext uri="{FF2B5EF4-FFF2-40B4-BE49-F238E27FC236}">
                <a16:creationId xmlns:a16="http://schemas.microsoft.com/office/drawing/2014/main" xmlns="" id="{DD179843-EBBB-8649-84D2-40B5AE4BCBBE}"/>
              </a:ext>
            </a:extLst>
          </p:cNvPr>
          <p:cNvGrpSpPr/>
          <p:nvPr/>
        </p:nvGrpSpPr>
        <p:grpSpPr>
          <a:xfrm>
            <a:off x="5802235" y="4283242"/>
            <a:ext cx="2479944" cy="600164"/>
            <a:chOff x="5189196" y="2870379"/>
            <a:chExt cx="2479944" cy="600164"/>
          </a:xfrm>
        </p:grpSpPr>
        <p:sp>
          <p:nvSpPr>
            <p:cNvPr id="9" name="TextBox 8">
              <a:extLst>
                <a:ext uri="{FF2B5EF4-FFF2-40B4-BE49-F238E27FC236}">
                  <a16:creationId xmlns:a16="http://schemas.microsoft.com/office/drawing/2014/main" xmlns="" id="{1A099983-A350-1C49-93BB-174CD0725C0F}"/>
                </a:ext>
              </a:extLst>
            </p:cNvPr>
            <p:cNvSpPr txBox="1"/>
            <p:nvPr/>
          </p:nvSpPr>
          <p:spPr>
            <a:xfrm>
              <a:off x="5654097" y="2870379"/>
              <a:ext cx="2015043" cy="600164"/>
            </a:xfrm>
            <a:prstGeom prst="rect">
              <a:avLst/>
            </a:prstGeom>
            <a:noFill/>
          </p:spPr>
          <p:txBody>
            <a:bodyPr wrap="square" rtlCol="0">
              <a:spAutoFit/>
            </a:bodyPr>
            <a:lstStyle/>
            <a:p>
              <a:r>
                <a:rPr lang="en-US" sz="1100" b="0" u="none" dirty="0">
                  <a:solidFill>
                    <a:srgbClr val="0000FF"/>
                  </a:solidFill>
                  <a:latin typeface="Arial" pitchFamily="34" charset="0"/>
                  <a:cs typeface="Arial" pitchFamily="34" charset="0"/>
                </a:rPr>
                <a:t>Manufacturing firms manufacturing employment falls from 17.8 to 11.1 million</a:t>
              </a:r>
            </a:p>
          </p:txBody>
        </p:sp>
        <p:cxnSp>
          <p:nvCxnSpPr>
            <p:cNvPr id="10" name="Straight Arrow Connector 9">
              <a:extLst>
                <a:ext uri="{FF2B5EF4-FFF2-40B4-BE49-F238E27FC236}">
                  <a16:creationId xmlns:a16="http://schemas.microsoft.com/office/drawing/2014/main" xmlns="" id="{2436077C-60E3-774B-B3E8-FE76616D5693}"/>
                </a:ext>
              </a:extLst>
            </p:cNvPr>
            <p:cNvCxnSpPr>
              <a:cxnSpLocks/>
              <a:stCxn id="9" idx="1"/>
            </p:cNvCxnSpPr>
            <p:nvPr/>
          </p:nvCxnSpPr>
          <p:spPr bwMode="auto">
            <a:xfrm flipH="1" flipV="1">
              <a:off x="5353597" y="3142595"/>
              <a:ext cx="300500" cy="27866"/>
            </a:xfrm>
            <a:prstGeom prst="straightConnector1">
              <a:avLst/>
            </a:prstGeom>
            <a:solidFill>
              <a:schemeClr val="accent1"/>
            </a:solidFill>
            <a:ln w="9525" cap="flat" cmpd="sng" algn="ctr">
              <a:solidFill>
                <a:srgbClr val="0000FF"/>
              </a:solidFill>
              <a:prstDash val="solid"/>
              <a:round/>
              <a:headEnd type="none" w="med" len="med"/>
              <a:tailEnd type="triangle"/>
            </a:ln>
            <a:effectLst/>
          </p:spPr>
        </p:cxnSp>
        <p:sp>
          <p:nvSpPr>
            <p:cNvPr id="11" name="Oval 10">
              <a:extLst>
                <a:ext uri="{FF2B5EF4-FFF2-40B4-BE49-F238E27FC236}">
                  <a16:creationId xmlns:a16="http://schemas.microsoft.com/office/drawing/2014/main" xmlns="" id="{846E34CA-CA47-C943-BF7D-6984238B1795}"/>
                </a:ext>
              </a:extLst>
            </p:cNvPr>
            <p:cNvSpPr/>
            <p:nvPr/>
          </p:nvSpPr>
          <p:spPr>
            <a:xfrm>
              <a:off x="5189196" y="3093984"/>
              <a:ext cx="93271" cy="91475"/>
            </a:xfrm>
            <a:prstGeom prst="ellipse">
              <a:avLst/>
            </a:prstGeom>
            <a:solidFill>
              <a:srgbClr val="0000FF"/>
            </a:solidFill>
            <a:ln>
              <a:solidFill>
                <a:srgbClr val="0000FF"/>
              </a:solidFill>
            </a:ln>
          </p:spPr>
          <p:txBody>
            <a:bodyPr wrap="square" rtlCol="0" anchor="ctr">
              <a:spAutoFit/>
            </a:bodyPr>
            <a:lstStyle/>
            <a:p>
              <a:pPr algn="ctr"/>
              <a:endParaRPr lang="en-US" sz="1800" b="0" u="none" dirty="0">
                <a:solidFill>
                  <a:schemeClr val="accent6"/>
                </a:solidFill>
                <a:latin typeface="Arial" pitchFamily="34" charset="0"/>
                <a:cs typeface="Arial" pitchFamily="34" charset="0"/>
              </a:endParaRPr>
            </a:p>
          </p:txBody>
        </p:sp>
      </p:grpSp>
      <p:grpSp>
        <p:nvGrpSpPr>
          <p:cNvPr id="12" name="Group 11">
            <a:extLst>
              <a:ext uri="{FF2B5EF4-FFF2-40B4-BE49-F238E27FC236}">
                <a16:creationId xmlns:a16="http://schemas.microsoft.com/office/drawing/2014/main" xmlns="" id="{7A8A1E77-3CC7-044F-90F4-02E60B55E85C}"/>
              </a:ext>
            </a:extLst>
          </p:cNvPr>
          <p:cNvGrpSpPr/>
          <p:nvPr/>
        </p:nvGrpSpPr>
        <p:grpSpPr>
          <a:xfrm>
            <a:off x="5811755" y="2199270"/>
            <a:ext cx="2479944" cy="600164"/>
            <a:chOff x="5189196" y="2827515"/>
            <a:chExt cx="2479944" cy="600164"/>
          </a:xfrm>
        </p:grpSpPr>
        <p:sp>
          <p:nvSpPr>
            <p:cNvPr id="13" name="TextBox 12">
              <a:extLst>
                <a:ext uri="{FF2B5EF4-FFF2-40B4-BE49-F238E27FC236}">
                  <a16:creationId xmlns:a16="http://schemas.microsoft.com/office/drawing/2014/main" xmlns="" id="{B23F8B90-58E8-7845-A9DD-8B82721EFB7E}"/>
                </a:ext>
              </a:extLst>
            </p:cNvPr>
            <p:cNvSpPr txBox="1"/>
            <p:nvPr/>
          </p:nvSpPr>
          <p:spPr>
            <a:xfrm>
              <a:off x="5654097" y="2827515"/>
              <a:ext cx="2015043" cy="600164"/>
            </a:xfrm>
            <a:prstGeom prst="rect">
              <a:avLst/>
            </a:prstGeom>
            <a:noFill/>
          </p:spPr>
          <p:txBody>
            <a:bodyPr wrap="square" rtlCol="0">
              <a:spAutoFit/>
            </a:bodyPr>
            <a:lstStyle/>
            <a:p>
              <a:r>
                <a:rPr lang="en-US" sz="1100" b="0" u="none" dirty="0">
                  <a:solidFill>
                    <a:srgbClr val="00B050"/>
                  </a:solidFill>
                  <a:latin typeface="Arial" pitchFamily="34" charset="0"/>
                  <a:cs typeface="Arial" pitchFamily="34" charset="0"/>
                </a:rPr>
                <a:t>Manufacturing firms </a:t>
              </a:r>
              <a:r>
                <a:rPr lang="en-US" sz="1100" b="0" dirty="0">
                  <a:solidFill>
                    <a:srgbClr val="00B050"/>
                  </a:solidFill>
                  <a:latin typeface="Arial" pitchFamily="34" charset="0"/>
                  <a:cs typeface="Arial" pitchFamily="34" charset="0"/>
                </a:rPr>
                <a:t>non-manufacturing</a:t>
              </a:r>
              <a:r>
                <a:rPr lang="en-US" sz="1100" b="0" u="none" dirty="0">
                  <a:solidFill>
                    <a:srgbClr val="00B050"/>
                  </a:solidFill>
                  <a:latin typeface="Arial" pitchFamily="34" charset="0"/>
                  <a:cs typeface="Arial" pitchFamily="34" charset="0"/>
                </a:rPr>
                <a:t> employment rises from 13.0 to 23.6 million</a:t>
              </a:r>
            </a:p>
          </p:txBody>
        </p:sp>
        <p:cxnSp>
          <p:nvCxnSpPr>
            <p:cNvPr id="14" name="Straight Arrow Connector 13">
              <a:extLst>
                <a:ext uri="{FF2B5EF4-FFF2-40B4-BE49-F238E27FC236}">
                  <a16:creationId xmlns:a16="http://schemas.microsoft.com/office/drawing/2014/main" xmlns="" id="{C74F53B7-6F40-0349-A6EB-59F7BF288DFD}"/>
                </a:ext>
              </a:extLst>
            </p:cNvPr>
            <p:cNvCxnSpPr>
              <a:cxnSpLocks/>
            </p:cNvCxnSpPr>
            <p:nvPr/>
          </p:nvCxnSpPr>
          <p:spPr bwMode="auto">
            <a:xfrm flipH="1">
              <a:off x="5353597" y="3093984"/>
              <a:ext cx="286202" cy="48611"/>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sp>
          <p:nvSpPr>
            <p:cNvPr id="15" name="Oval 14">
              <a:extLst>
                <a:ext uri="{FF2B5EF4-FFF2-40B4-BE49-F238E27FC236}">
                  <a16:creationId xmlns:a16="http://schemas.microsoft.com/office/drawing/2014/main" xmlns="" id="{8D1D272B-9618-684E-B476-1BED4D4869DD}"/>
                </a:ext>
              </a:extLst>
            </p:cNvPr>
            <p:cNvSpPr/>
            <p:nvPr/>
          </p:nvSpPr>
          <p:spPr>
            <a:xfrm>
              <a:off x="5189196" y="3093984"/>
              <a:ext cx="93271" cy="91475"/>
            </a:xfrm>
            <a:prstGeom prst="ellipse">
              <a:avLst/>
            </a:prstGeom>
            <a:solidFill>
              <a:srgbClr val="00B050"/>
            </a:solidFill>
            <a:ln>
              <a:solidFill>
                <a:srgbClr val="00B050"/>
              </a:solidFill>
            </a:ln>
          </p:spPr>
          <p:txBody>
            <a:bodyPr wrap="square" rtlCol="0" anchor="ctr">
              <a:spAutoFit/>
            </a:bodyPr>
            <a:lstStyle/>
            <a:p>
              <a:pPr algn="ctr"/>
              <a:endParaRPr lang="en-US" sz="1800" b="0" u="none" dirty="0">
                <a:solidFill>
                  <a:schemeClr val="accent6"/>
                </a:solidFill>
                <a:latin typeface="Arial" pitchFamily="34" charset="0"/>
                <a:cs typeface="Arial" pitchFamily="34" charset="0"/>
              </a:endParaRPr>
            </a:p>
          </p:txBody>
        </p:sp>
      </p:grpSp>
    </p:spTree>
    <p:extLst>
      <p:ext uri="{BB962C8B-B14F-4D97-AF65-F5344CB8AC3E}">
        <p14:creationId xmlns:p14="http://schemas.microsoft.com/office/powerpoint/2010/main" val="5156386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Manufacturing Firms’ Non-Manufacturing Employment</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56</a:t>
            </a:fld>
            <a:endParaRPr lang="en-GB" dirty="0"/>
          </a:p>
        </p:txBody>
      </p:sp>
      <p:sp>
        <p:nvSpPr>
          <p:cNvPr id="4" name="TextBox 3"/>
          <p:cNvSpPr txBox="1"/>
          <p:nvPr/>
        </p:nvSpPr>
        <p:spPr>
          <a:xfrm>
            <a:off x="3723055" y="2547276"/>
            <a:ext cx="503664" cy="246221"/>
          </a:xfrm>
          <a:prstGeom prst="rect">
            <a:avLst/>
          </a:prstGeom>
          <a:noFill/>
        </p:spPr>
        <p:txBody>
          <a:bodyPr wrap="none" rtlCol="0">
            <a:spAutoFit/>
          </a:bodyPr>
          <a:lstStyle/>
          <a:p>
            <a:r>
              <a:rPr lang="en-US" sz="1000" b="0" u="none" dirty="0">
                <a:solidFill>
                  <a:srgbClr val="FF0000"/>
                </a:solidFill>
                <a:latin typeface="Arial" pitchFamily="34" charset="0"/>
                <a:cs typeface="Arial" pitchFamily="34" charset="0"/>
              </a:rPr>
              <a:t>Total </a:t>
            </a:r>
          </a:p>
        </p:txBody>
      </p:sp>
      <p:sp>
        <p:nvSpPr>
          <p:cNvPr id="8" name="TextBox 7"/>
          <p:cNvSpPr txBox="1"/>
          <p:nvPr/>
        </p:nvSpPr>
        <p:spPr>
          <a:xfrm>
            <a:off x="3226336" y="3508957"/>
            <a:ext cx="1269899" cy="246221"/>
          </a:xfrm>
          <a:prstGeom prst="rect">
            <a:avLst/>
          </a:prstGeom>
          <a:noFill/>
        </p:spPr>
        <p:txBody>
          <a:bodyPr wrap="none" rtlCol="0">
            <a:spAutoFit/>
          </a:bodyPr>
          <a:lstStyle/>
          <a:p>
            <a:r>
              <a:rPr lang="en-US" sz="1000" b="0" u="none" dirty="0">
                <a:solidFill>
                  <a:srgbClr val="008000"/>
                </a:solidFill>
                <a:latin typeface="Arial" pitchFamily="34" charset="0"/>
                <a:cs typeface="Arial" pitchFamily="34" charset="0"/>
              </a:rPr>
              <a:t>Non-manufacturing</a:t>
            </a:r>
          </a:p>
        </p:txBody>
      </p:sp>
      <p:sp>
        <p:nvSpPr>
          <p:cNvPr id="9" name="TextBox 8"/>
          <p:cNvSpPr txBox="1"/>
          <p:nvPr/>
        </p:nvSpPr>
        <p:spPr>
          <a:xfrm>
            <a:off x="4392498" y="4219124"/>
            <a:ext cx="992579" cy="246221"/>
          </a:xfrm>
          <a:prstGeom prst="rect">
            <a:avLst/>
          </a:prstGeom>
          <a:noFill/>
        </p:spPr>
        <p:txBody>
          <a:bodyPr wrap="none" rtlCol="0">
            <a:spAutoFit/>
          </a:bodyPr>
          <a:lstStyle/>
          <a:p>
            <a:r>
              <a:rPr lang="en-US" sz="1000" b="0" u="none" dirty="0">
                <a:solidFill>
                  <a:srgbClr val="0000FF"/>
                </a:solidFill>
                <a:latin typeface="Arial" pitchFamily="34" charset="0"/>
                <a:cs typeface="Arial" pitchFamily="34" charset="0"/>
              </a:rPr>
              <a:t>Manufacturing</a:t>
            </a:r>
          </a:p>
        </p:txBody>
      </p:sp>
      <p:pic>
        <p:nvPicPr>
          <p:cNvPr id="7" name="Picture 6"/>
          <p:cNvPicPr>
            <a:picLocks noChangeAspect="1"/>
          </p:cNvPicPr>
          <p:nvPr/>
        </p:nvPicPr>
        <p:blipFill>
          <a:blip r:embed="rId2"/>
          <a:stretch>
            <a:fillRect/>
          </a:stretch>
        </p:blipFill>
        <p:spPr>
          <a:xfrm>
            <a:off x="919623" y="1708705"/>
            <a:ext cx="5116027" cy="3745390"/>
          </a:xfrm>
          <a:prstGeom prst="rect">
            <a:avLst/>
          </a:prstGeom>
        </p:spPr>
      </p:pic>
      <p:grpSp>
        <p:nvGrpSpPr>
          <p:cNvPr id="12" name="Group 11">
            <a:extLst>
              <a:ext uri="{FF2B5EF4-FFF2-40B4-BE49-F238E27FC236}">
                <a16:creationId xmlns:a16="http://schemas.microsoft.com/office/drawing/2014/main" xmlns="" id="{1FF497E4-2254-2241-9DED-3DE3983A12B9}"/>
              </a:ext>
            </a:extLst>
          </p:cNvPr>
          <p:cNvGrpSpPr/>
          <p:nvPr/>
        </p:nvGrpSpPr>
        <p:grpSpPr>
          <a:xfrm>
            <a:off x="5783382" y="4368970"/>
            <a:ext cx="2479944" cy="600164"/>
            <a:chOff x="5189196" y="2870379"/>
            <a:chExt cx="2479944" cy="600164"/>
          </a:xfrm>
        </p:grpSpPr>
        <p:sp>
          <p:nvSpPr>
            <p:cNvPr id="15" name="TextBox 14">
              <a:extLst>
                <a:ext uri="{FF2B5EF4-FFF2-40B4-BE49-F238E27FC236}">
                  <a16:creationId xmlns:a16="http://schemas.microsoft.com/office/drawing/2014/main" xmlns="" id="{2876C405-439E-7347-9FCD-E26925911756}"/>
                </a:ext>
              </a:extLst>
            </p:cNvPr>
            <p:cNvSpPr txBox="1"/>
            <p:nvPr/>
          </p:nvSpPr>
          <p:spPr>
            <a:xfrm>
              <a:off x="5654097" y="2870379"/>
              <a:ext cx="2015043" cy="600164"/>
            </a:xfrm>
            <a:prstGeom prst="rect">
              <a:avLst/>
            </a:prstGeom>
            <a:noFill/>
          </p:spPr>
          <p:txBody>
            <a:bodyPr wrap="square" rtlCol="0">
              <a:spAutoFit/>
            </a:bodyPr>
            <a:lstStyle/>
            <a:p>
              <a:r>
                <a:rPr lang="en-US" sz="1100" b="0" u="none" dirty="0">
                  <a:solidFill>
                    <a:srgbClr val="0000FF"/>
                  </a:solidFill>
                  <a:latin typeface="Arial" pitchFamily="34" charset="0"/>
                  <a:cs typeface="Arial" pitchFamily="34" charset="0"/>
                </a:rPr>
                <a:t>Manufacturing firms manufacturing employment falls from 17.8 to 11.1 million</a:t>
              </a:r>
            </a:p>
          </p:txBody>
        </p:sp>
        <p:cxnSp>
          <p:nvCxnSpPr>
            <p:cNvPr id="16" name="Straight Arrow Connector 15">
              <a:extLst>
                <a:ext uri="{FF2B5EF4-FFF2-40B4-BE49-F238E27FC236}">
                  <a16:creationId xmlns:a16="http://schemas.microsoft.com/office/drawing/2014/main" xmlns="" id="{60FBED15-2E17-8144-AE3E-CA6F6108C6DD}"/>
                </a:ext>
              </a:extLst>
            </p:cNvPr>
            <p:cNvCxnSpPr>
              <a:cxnSpLocks/>
              <a:stCxn id="15" idx="1"/>
            </p:cNvCxnSpPr>
            <p:nvPr/>
          </p:nvCxnSpPr>
          <p:spPr bwMode="auto">
            <a:xfrm flipH="1" flipV="1">
              <a:off x="5353597" y="3142595"/>
              <a:ext cx="300500" cy="27866"/>
            </a:xfrm>
            <a:prstGeom prst="straightConnector1">
              <a:avLst/>
            </a:prstGeom>
            <a:solidFill>
              <a:schemeClr val="accent1"/>
            </a:solidFill>
            <a:ln w="9525" cap="flat" cmpd="sng" algn="ctr">
              <a:solidFill>
                <a:srgbClr val="0000FF"/>
              </a:solidFill>
              <a:prstDash val="solid"/>
              <a:round/>
              <a:headEnd type="none" w="med" len="med"/>
              <a:tailEnd type="triangle"/>
            </a:ln>
            <a:effectLst/>
          </p:spPr>
        </p:cxnSp>
        <p:sp>
          <p:nvSpPr>
            <p:cNvPr id="17" name="Oval 16">
              <a:extLst>
                <a:ext uri="{FF2B5EF4-FFF2-40B4-BE49-F238E27FC236}">
                  <a16:creationId xmlns:a16="http://schemas.microsoft.com/office/drawing/2014/main" xmlns="" id="{8A9C7060-2589-914F-BEB6-F258BB4BFF4B}"/>
                </a:ext>
              </a:extLst>
            </p:cNvPr>
            <p:cNvSpPr/>
            <p:nvPr/>
          </p:nvSpPr>
          <p:spPr>
            <a:xfrm>
              <a:off x="5189196" y="3093984"/>
              <a:ext cx="93271" cy="91475"/>
            </a:xfrm>
            <a:prstGeom prst="ellipse">
              <a:avLst/>
            </a:prstGeom>
            <a:solidFill>
              <a:srgbClr val="0000FF"/>
            </a:solidFill>
            <a:ln>
              <a:solidFill>
                <a:srgbClr val="0000FF"/>
              </a:solidFill>
            </a:ln>
          </p:spPr>
          <p:txBody>
            <a:bodyPr wrap="square" rtlCol="0" anchor="ctr">
              <a:spAutoFit/>
            </a:bodyPr>
            <a:lstStyle/>
            <a:p>
              <a:pPr algn="ctr"/>
              <a:endParaRPr lang="en-US" sz="1800" b="0" u="none" dirty="0">
                <a:solidFill>
                  <a:schemeClr val="accent6"/>
                </a:solidFill>
                <a:latin typeface="Arial" pitchFamily="34" charset="0"/>
                <a:cs typeface="Arial" pitchFamily="34" charset="0"/>
              </a:endParaRPr>
            </a:p>
          </p:txBody>
        </p:sp>
      </p:grpSp>
      <p:grpSp>
        <p:nvGrpSpPr>
          <p:cNvPr id="18" name="Group 17">
            <a:extLst>
              <a:ext uri="{FF2B5EF4-FFF2-40B4-BE49-F238E27FC236}">
                <a16:creationId xmlns:a16="http://schemas.microsoft.com/office/drawing/2014/main" xmlns="" id="{081DF443-266B-6444-A468-56C717180448}"/>
              </a:ext>
            </a:extLst>
          </p:cNvPr>
          <p:cNvGrpSpPr/>
          <p:nvPr/>
        </p:nvGrpSpPr>
        <p:grpSpPr>
          <a:xfrm>
            <a:off x="5792902" y="3313711"/>
            <a:ext cx="2479944" cy="600164"/>
            <a:chOff x="5189196" y="2827515"/>
            <a:chExt cx="2479944" cy="600164"/>
          </a:xfrm>
        </p:grpSpPr>
        <p:sp>
          <p:nvSpPr>
            <p:cNvPr id="19" name="TextBox 18">
              <a:extLst>
                <a:ext uri="{FF2B5EF4-FFF2-40B4-BE49-F238E27FC236}">
                  <a16:creationId xmlns:a16="http://schemas.microsoft.com/office/drawing/2014/main" xmlns="" id="{8ECF78E7-95ED-F04E-BBA2-3FEC59F566B4}"/>
                </a:ext>
              </a:extLst>
            </p:cNvPr>
            <p:cNvSpPr txBox="1"/>
            <p:nvPr/>
          </p:nvSpPr>
          <p:spPr>
            <a:xfrm>
              <a:off x="5654097" y="2827515"/>
              <a:ext cx="2015043" cy="600164"/>
            </a:xfrm>
            <a:prstGeom prst="rect">
              <a:avLst/>
            </a:prstGeom>
            <a:noFill/>
          </p:spPr>
          <p:txBody>
            <a:bodyPr wrap="square" rtlCol="0">
              <a:spAutoFit/>
            </a:bodyPr>
            <a:lstStyle/>
            <a:p>
              <a:r>
                <a:rPr lang="en-US" sz="1100" b="0" u="none" dirty="0">
                  <a:solidFill>
                    <a:srgbClr val="00B050"/>
                  </a:solidFill>
                  <a:latin typeface="Arial" pitchFamily="34" charset="0"/>
                  <a:cs typeface="Arial" pitchFamily="34" charset="0"/>
                </a:rPr>
                <a:t>Manufacturing firms </a:t>
              </a:r>
              <a:r>
                <a:rPr lang="en-US" sz="1100" b="0" dirty="0">
                  <a:solidFill>
                    <a:srgbClr val="00B050"/>
                  </a:solidFill>
                  <a:latin typeface="Arial" pitchFamily="34" charset="0"/>
                  <a:cs typeface="Arial" pitchFamily="34" charset="0"/>
                </a:rPr>
                <a:t>non-manufacturing</a:t>
              </a:r>
              <a:r>
                <a:rPr lang="en-US" sz="1100" b="0" u="none" dirty="0">
                  <a:solidFill>
                    <a:srgbClr val="00B050"/>
                  </a:solidFill>
                  <a:latin typeface="Arial" pitchFamily="34" charset="0"/>
                  <a:cs typeface="Arial" pitchFamily="34" charset="0"/>
                </a:rPr>
                <a:t> employment rises from 13.0 to 23.6 million</a:t>
              </a:r>
            </a:p>
          </p:txBody>
        </p:sp>
        <p:cxnSp>
          <p:nvCxnSpPr>
            <p:cNvPr id="20" name="Straight Arrow Connector 19">
              <a:extLst>
                <a:ext uri="{FF2B5EF4-FFF2-40B4-BE49-F238E27FC236}">
                  <a16:creationId xmlns:a16="http://schemas.microsoft.com/office/drawing/2014/main" xmlns="" id="{63F76D34-EFB0-A742-A6F1-2C6FFD0274B9}"/>
                </a:ext>
              </a:extLst>
            </p:cNvPr>
            <p:cNvCxnSpPr>
              <a:cxnSpLocks/>
            </p:cNvCxnSpPr>
            <p:nvPr/>
          </p:nvCxnSpPr>
          <p:spPr bwMode="auto">
            <a:xfrm flipH="1">
              <a:off x="5353597" y="3093984"/>
              <a:ext cx="286202" cy="48611"/>
            </a:xfrm>
            <a:prstGeom prst="straightConnector1">
              <a:avLst/>
            </a:prstGeom>
            <a:solidFill>
              <a:schemeClr val="accent1"/>
            </a:solidFill>
            <a:ln w="9525" cap="flat" cmpd="sng" algn="ctr">
              <a:solidFill>
                <a:srgbClr val="00B050"/>
              </a:solidFill>
              <a:prstDash val="solid"/>
              <a:round/>
              <a:headEnd type="none" w="med" len="med"/>
              <a:tailEnd type="triangle"/>
            </a:ln>
            <a:effectLst/>
          </p:spPr>
        </p:cxnSp>
        <p:sp>
          <p:nvSpPr>
            <p:cNvPr id="21" name="Oval 20">
              <a:extLst>
                <a:ext uri="{FF2B5EF4-FFF2-40B4-BE49-F238E27FC236}">
                  <a16:creationId xmlns:a16="http://schemas.microsoft.com/office/drawing/2014/main" xmlns="" id="{2879610F-3B8D-5F47-BC15-BBD30A498FEC}"/>
                </a:ext>
              </a:extLst>
            </p:cNvPr>
            <p:cNvSpPr/>
            <p:nvPr/>
          </p:nvSpPr>
          <p:spPr>
            <a:xfrm>
              <a:off x="5189196" y="3093984"/>
              <a:ext cx="93271" cy="91475"/>
            </a:xfrm>
            <a:prstGeom prst="ellipse">
              <a:avLst/>
            </a:prstGeom>
            <a:solidFill>
              <a:srgbClr val="00B050"/>
            </a:solidFill>
            <a:ln>
              <a:solidFill>
                <a:srgbClr val="00B050"/>
              </a:solidFill>
            </a:ln>
          </p:spPr>
          <p:txBody>
            <a:bodyPr wrap="square" rtlCol="0" anchor="ctr">
              <a:spAutoFit/>
            </a:bodyPr>
            <a:lstStyle/>
            <a:p>
              <a:pPr algn="ctr"/>
              <a:endParaRPr lang="en-US" sz="1800" b="0" u="none" dirty="0">
                <a:solidFill>
                  <a:schemeClr val="accent6"/>
                </a:solidFill>
                <a:latin typeface="Arial" pitchFamily="34" charset="0"/>
                <a:cs typeface="Arial" pitchFamily="34" charset="0"/>
              </a:endParaRPr>
            </a:p>
          </p:txBody>
        </p:sp>
      </p:grpSp>
      <p:grpSp>
        <p:nvGrpSpPr>
          <p:cNvPr id="22" name="Group 21">
            <a:extLst>
              <a:ext uri="{FF2B5EF4-FFF2-40B4-BE49-F238E27FC236}">
                <a16:creationId xmlns:a16="http://schemas.microsoft.com/office/drawing/2014/main" xmlns="" id="{6DA10CF3-3839-AC4F-B305-E3EA8A88F334}"/>
              </a:ext>
            </a:extLst>
          </p:cNvPr>
          <p:cNvGrpSpPr/>
          <p:nvPr/>
        </p:nvGrpSpPr>
        <p:grpSpPr>
          <a:xfrm>
            <a:off x="5788135" y="2423101"/>
            <a:ext cx="2479944" cy="600164"/>
            <a:chOff x="5189196" y="2827515"/>
            <a:chExt cx="2479944" cy="600164"/>
          </a:xfrm>
        </p:grpSpPr>
        <p:sp>
          <p:nvSpPr>
            <p:cNvPr id="23" name="TextBox 22">
              <a:extLst>
                <a:ext uri="{FF2B5EF4-FFF2-40B4-BE49-F238E27FC236}">
                  <a16:creationId xmlns:a16="http://schemas.microsoft.com/office/drawing/2014/main" xmlns="" id="{A9A6422B-146E-4D46-B693-23B8B6329FBA}"/>
                </a:ext>
              </a:extLst>
            </p:cNvPr>
            <p:cNvSpPr txBox="1"/>
            <p:nvPr/>
          </p:nvSpPr>
          <p:spPr>
            <a:xfrm>
              <a:off x="5654097" y="2827515"/>
              <a:ext cx="2015043" cy="600164"/>
            </a:xfrm>
            <a:prstGeom prst="rect">
              <a:avLst/>
            </a:prstGeom>
            <a:noFill/>
          </p:spPr>
          <p:txBody>
            <a:bodyPr wrap="square" rtlCol="0">
              <a:spAutoFit/>
            </a:bodyPr>
            <a:lstStyle/>
            <a:p>
              <a:r>
                <a:rPr lang="en-US" sz="1100" b="0" u="none" dirty="0">
                  <a:solidFill>
                    <a:srgbClr val="FF0000"/>
                  </a:solidFill>
                  <a:latin typeface="Arial" pitchFamily="34" charset="0"/>
                  <a:cs typeface="Arial" pitchFamily="34" charset="0"/>
                </a:rPr>
                <a:t>Manufacturing firms </a:t>
              </a:r>
              <a:r>
                <a:rPr lang="en-US" sz="1100" b="0" dirty="0">
                  <a:solidFill>
                    <a:srgbClr val="FF0000"/>
                  </a:solidFill>
                  <a:latin typeface="Arial" pitchFamily="34" charset="0"/>
                  <a:cs typeface="Arial" pitchFamily="34" charset="0"/>
                </a:rPr>
                <a:t>total</a:t>
              </a:r>
              <a:r>
                <a:rPr lang="en-US" sz="1100" b="0" u="none" dirty="0">
                  <a:solidFill>
                    <a:srgbClr val="FF0000"/>
                  </a:solidFill>
                  <a:latin typeface="Arial" pitchFamily="34" charset="0"/>
                  <a:cs typeface="Arial" pitchFamily="34" charset="0"/>
                </a:rPr>
                <a:t> employment rises from 30.7 to 34.7 million</a:t>
              </a:r>
            </a:p>
          </p:txBody>
        </p:sp>
        <p:cxnSp>
          <p:nvCxnSpPr>
            <p:cNvPr id="24" name="Straight Arrow Connector 23">
              <a:extLst>
                <a:ext uri="{FF2B5EF4-FFF2-40B4-BE49-F238E27FC236}">
                  <a16:creationId xmlns:a16="http://schemas.microsoft.com/office/drawing/2014/main" xmlns="" id="{31DE5D2A-7E5F-6044-B47A-440E3E45E659}"/>
                </a:ext>
              </a:extLst>
            </p:cNvPr>
            <p:cNvCxnSpPr>
              <a:cxnSpLocks/>
            </p:cNvCxnSpPr>
            <p:nvPr/>
          </p:nvCxnSpPr>
          <p:spPr bwMode="auto">
            <a:xfrm flipH="1">
              <a:off x="5353597" y="3093984"/>
              <a:ext cx="286202" cy="48611"/>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25" name="Oval 24">
              <a:extLst>
                <a:ext uri="{FF2B5EF4-FFF2-40B4-BE49-F238E27FC236}">
                  <a16:creationId xmlns:a16="http://schemas.microsoft.com/office/drawing/2014/main" xmlns="" id="{1FCA78B4-3E58-6343-A4C3-C47F26D88905}"/>
                </a:ext>
              </a:extLst>
            </p:cNvPr>
            <p:cNvSpPr/>
            <p:nvPr/>
          </p:nvSpPr>
          <p:spPr>
            <a:xfrm>
              <a:off x="5189196" y="3093984"/>
              <a:ext cx="93271" cy="91475"/>
            </a:xfrm>
            <a:prstGeom prst="ellipse">
              <a:avLst/>
            </a:prstGeom>
            <a:solidFill>
              <a:srgbClr val="FF0000"/>
            </a:solidFill>
            <a:ln>
              <a:solidFill>
                <a:srgbClr val="FF0000"/>
              </a:solidFill>
            </a:ln>
          </p:spPr>
          <p:txBody>
            <a:bodyPr wrap="square" rtlCol="0" anchor="ctr">
              <a:spAutoFit/>
            </a:bodyPr>
            <a:lstStyle/>
            <a:p>
              <a:pPr algn="ctr"/>
              <a:endParaRPr lang="en-US" sz="1800" b="0" u="none" dirty="0">
                <a:solidFill>
                  <a:schemeClr val="accent6"/>
                </a:solidFill>
                <a:latin typeface="Arial" pitchFamily="34" charset="0"/>
                <a:cs typeface="Arial" pitchFamily="34" charset="0"/>
              </a:endParaRPr>
            </a:p>
          </p:txBody>
        </p:sp>
      </p:grpSp>
    </p:spTree>
    <p:extLst>
      <p:ext uri="{BB962C8B-B14F-4D97-AF65-F5344CB8AC3E}">
        <p14:creationId xmlns:p14="http://schemas.microsoft.com/office/powerpoint/2010/main" val="32413130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NM Employment at M vs NM Firms</a:t>
            </a:r>
          </a:p>
        </p:txBody>
      </p:sp>
      <p:sp>
        <p:nvSpPr>
          <p:cNvPr id="4" name="Slide Number Placeholder 3"/>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57</a:t>
            </a:fld>
            <a:endParaRPr lang="en-GB" dirty="0"/>
          </a:p>
        </p:txBody>
      </p:sp>
      <p:pic>
        <p:nvPicPr>
          <p:cNvPr id="9" name="Picture 8"/>
          <p:cNvPicPr>
            <a:picLocks noChangeAspect="1"/>
          </p:cNvPicPr>
          <p:nvPr/>
        </p:nvPicPr>
        <p:blipFill>
          <a:blip r:embed="rId2"/>
          <a:stretch>
            <a:fillRect/>
          </a:stretch>
        </p:blipFill>
        <p:spPr>
          <a:xfrm>
            <a:off x="479972" y="1895670"/>
            <a:ext cx="4092822" cy="2996312"/>
          </a:xfrm>
          <a:prstGeom prst="rect">
            <a:avLst/>
          </a:prstGeom>
          <a:solidFill>
            <a:schemeClr val="bg1"/>
          </a:solidFill>
        </p:spPr>
      </p:pic>
      <p:pic>
        <p:nvPicPr>
          <p:cNvPr id="10" name="Picture 9"/>
          <p:cNvPicPr>
            <a:picLocks noChangeAspect="1"/>
          </p:cNvPicPr>
          <p:nvPr/>
        </p:nvPicPr>
        <p:blipFill>
          <a:blip r:embed="rId3"/>
          <a:stretch>
            <a:fillRect/>
          </a:stretch>
        </p:blipFill>
        <p:spPr>
          <a:xfrm>
            <a:off x="4572000" y="1895670"/>
            <a:ext cx="4092822" cy="2996312"/>
          </a:xfrm>
          <a:prstGeom prst="rect">
            <a:avLst/>
          </a:prstGeom>
        </p:spPr>
      </p:pic>
      <p:sp>
        <p:nvSpPr>
          <p:cNvPr id="11" name="TextBox 10"/>
          <p:cNvSpPr txBox="1"/>
          <p:nvPr/>
        </p:nvSpPr>
        <p:spPr>
          <a:xfrm>
            <a:off x="479972" y="4967925"/>
            <a:ext cx="4119235" cy="584775"/>
          </a:xfrm>
          <a:prstGeom prst="rect">
            <a:avLst/>
          </a:prstGeom>
          <a:noFill/>
        </p:spPr>
        <p:txBody>
          <a:bodyPr wrap="square" rtlCol="0">
            <a:spAutoFit/>
          </a:bodyPr>
          <a:lstStyle/>
          <a:p>
            <a:pPr algn="ctr"/>
            <a:r>
              <a:rPr lang="en-US" sz="1600" b="0" u="none" dirty="0">
                <a:latin typeface="Arial" pitchFamily="34" charset="0"/>
                <a:cs typeface="Arial" pitchFamily="34" charset="0"/>
              </a:rPr>
              <a:t>Manufacturing Firms create NM employment via new </a:t>
            </a:r>
            <a:r>
              <a:rPr lang="en-US" sz="1600" b="0" dirty="0">
                <a:latin typeface="Arial" pitchFamily="34" charset="0"/>
                <a:cs typeface="Arial" pitchFamily="34" charset="0"/>
              </a:rPr>
              <a:t>ESTABLISHMENTS</a:t>
            </a:r>
          </a:p>
        </p:txBody>
      </p:sp>
      <p:sp>
        <p:nvSpPr>
          <p:cNvPr id="12" name="TextBox 11"/>
          <p:cNvSpPr txBox="1"/>
          <p:nvPr/>
        </p:nvSpPr>
        <p:spPr>
          <a:xfrm>
            <a:off x="4599207" y="4980392"/>
            <a:ext cx="4065615" cy="584775"/>
          </a:xfrm>
          <a:prstGeom prst="rect">
            <a:avLst/>
          </a:prstGeom>
          <a:noFill/>
        </p:spPr>
        <p:txBody>
          <a:bodyPr wrap="square" rtlCol="0">
            <a:spAutoFit/>
          </a:bodyPr>
          <a:lstStyle/>
          <a:p>
            <a:pPr algn="ctr"/>
            <a:r>
              <a:rPr lang="en-US" sz="1600" b="0" u="none" dirty="0">
                <a:latin typeface="Arial" pitchFamily="34" charset="0"/>
                <a:cs typeface="Arial" pitchFamily="34" charset="0"/>
              </a:rPr>
              <a:t>Non-Manufacturing Firms create NM employment via new </a:t>
            </a:r>
            <a:r>
              <a:rPr lang="en-US" sz="1600" b="0" dirty="0">
                <a:latin typeface="Arial" pitchFamily="34" charset="0"/>
                <a:cs typeface="Arial" pitchFamily="34" charset="0"/>
              </a:rPr>
              <a:t>FIRMS</a:t>
            </a:r>
          </a:p>
        </p:txBody>
      </p:sp>
      <p:sp>
        <p:nvSpPr>
          <p:cNvPr id="13" name="Content Placeholder 3"/>
          <p:cNvSpPr txBox="1">
            <a:spLocks/>
          </p:cNvSpPr>
          <p:nvPr/>
        </p:nvSpPr>
        <p:spPr bwMode="auto">
          <a:xfrm>
            <a:off x="479972" y="5883384"/>
            <a:ext cx="8311602" cy="78889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pPr>
              <a:spcBef>
                <a:spcPts val="0"/>
              </a:spcBef>
            </a:pPr>
            <a:r>
              <a:rPr lang="en-US" sz="1800" b="0" u="none" kern="0" dirty="0"/>
              <a:t>At M firms, 80% of NM growth is within firm, via net establishment birth</a:t>
            </a:r>
          </a:p>
          <a:p>
            <a:pPr>
              <a:spcBef>
                <a:spcPts val="0"/>
              </a:spcBef>
            </a:pPr>
            <a:r>
              <a:rPr lang="en-US" sz="1800" b="0" u="none" kern="0" dirty="0"/>
              <a:t>At NM firms, NM growth is driven by new firms</a:t>
            </a:r>
          </a:p>
        </p:txBody>
      </p:sp>
    </p:spTree>
    <p:extLst>
      <p:ext uri="{BB962C8B-B14F-4D97-AF65-F5344CB8AC3E}">
        <p14:creationId xmlns:p14="http://schemas.microsoft.com/office/powerpoint/2010/main" val="2836368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232" y="274638"/>
            <a:ext cx="8565332" cy="723900"/>
          </a:xfrm>
        </p:spPr>
        <p:txBody>
          <a:bodyPr/>
          <a:lstStyle/>
          <a:p>
            <a:r>
              <a:rPr lang="en-US" dirty="0"/>
              <a:t>What Kind of NM Workers are M Firms Adding?</a:t>
            </a:r>
          </a:p>
        </p:txBody>
      </p:sp>
      <p:sp>
        <p:nvSpPr>
          <p:cNvPr id="4" name="Slide Number Placeholder 3"/>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58</a:t>
            </a:fld>
            <a:endParaRPr lang="en-GB" dirty="0"/>
          </a:p>
        </p:txBody>
      </p:sp>
      <p:pic>
        <p:nvPicPr>
          <p:cNvPr id="5" name="Picture 4"/>
          <p:cNvPicPr>
            <a:picLocks noChangeAspect="1"/>
          </p:cNvPicPr>
          <p:nvPr/>
        </p:nvPicPr>
        <p:blipFill>
          <a:blip r:embed="rId2"/>
          <a:stretch>
            <a:fillRect/>
          </a:stretch>
        </p:blipFill>
        <p:spPr>
          <a:xfrm>
            <a:off x="2013421" y="1768766"/>
            <a:ext cx="5116027" cy="3745390"/>
          </a:xfrm>
          <a:prstGeom prst="rect">
            <a:avLst/>
          </a:prstGeom>
        </p:spPr>
      </p:pic>
      <p:sp>
        <p:nvSpPr>
          <p:cNvPr id="3" name="TextBox 2"/>
          <p:cNvSpPr txBox="1"/>
          <p:nvPr/>
        </p:nvSpPr>
        <p:spPr>
          <a:xfrm>
            <a:off x="7129448" y="1516027"/>
            <a:ext cx="2102622" cy="4339650"/>
          </a:xfrm>
          <a:prstGeom prst="rect">
            <a:avLst/>
          </a:prstGeom>
          <a:noFill/>
        </p:spPr>
        <p:txBody>
          <a:bodyPr wrap="square" rtlCol="0">
            <a:spAutoFit/>
          </a:bodyPr>
          <a:lstStyle/>
          <a:p>
            <a:r>
              <a:rPr lang="en-US" sz="1200" b="0" dirty="0">
                <a:solidFill>
                  <a:srgbClr val="008000"/>
                </a:solidFill>
                <a:latin typeface="Arial" pitchFamily="34" charset="0"/>
                <a:cs typeface="Arial" pitchFamily="34" charset="0"/>
              </a:rPr>
              <a:t>Retail NAICS</a:t>
            </a:r>
          </a:p>
          <a:p>
            <a:r>
              <a:rPr lang="en-US" sz="1200" b="0" u="none" dirty="0">
                <a:solidFill>
                  <a:srgbClr val="008000"/>
                </a:solidFill>
                <a:latin typeface="Arial" pitchFamily="34" charset="0"/>
                <a:cs typeface="Arial" pitchFamily="34" charset="0"/>
              </a:rPr>
              <a:t>44-45</a:t>
            </a:r>
          </a:p>
          <a:p>
            <a:endParaRPr lang="en-US" sz="1200" b="0" u="none" dirty="0">
              <a:latin typeface="Arial" pitchFamily="34" charset="0"/>
              <a:cs typeface="Arial" pitchFamily="34" charset="0"/>
            </a:endParaRPr>
          </a:p>
          <a:p>
            <a:r>
              <a:rPr lang="en-US" sz="1200" b="0" dirty="0">
                <a:solidFill>
                  <a:srgbClr val="0000FF"/>
                </a:solidFill>
                <a:latin typeface="Arial" pitchFamily="34" charset="0"/>
                <a:cs typeface="Arial" pitchFamily="34" charset="0"/>
              </a:rPr>
              <a:t>Professional NAICS</a:t>
            </a:r>
          </a:p>
          <a:p>
            <a:r>
              <a:rPr lang="en-US" sz="1200" b="0" u="none" dirty="0">
                <a:solidFill>
                  <a:srgbClr val="0000FF"/>
                </a:solidFill>
                <a:latin typeface="Arial" pitchFamily="34" charset="0"/>
                <a:cs typeface="Arial" pitchFamily="34" charset="0"/>
              </a:rPr>
              <a:t>51: IT</a:t>
            </a:r>
          </a:p>
          <a:p>
            <a:r>
              <a:rPr lang="en-US" sz="1200" b="0" u="none" dirty="0">
                <a:solidFill>
                  <a:srgbClr val="0000FF"/>
                </a:solidFill>
                <a:latin typeface="Arial" pitchFamily="34" charset="0"/>
                <a:cs typeface="Arial" pitchFamily="34" charset="0"/>
              </a:rPr>
              <a:t>52-3: finance, insurance</a:t>
            </a:r>
          </a:p>
          <a:p>
            <a:r>
              <a:rPr lang="en-US" sz="1200" b="0" u="none" dirty="0">
                <a:solidFill>
                  <a:srgbClr val="0000FF"/>
                </a:solidFill>
                <a:latin typeface="Arial" pitchFamily="34" charset="0"/>
                <a:cs typeface="Arial" pitchFamily="34" charset="0"/>
              </a:rPr>
              <a:t>54: engineering, technical</a:t>
            </a:r>
          </a:p>
          <a:p>
            <a:r>
              <a:rPr lang="en-US" sz="1200" b="0" u="none" dirty="0">
                <a:solidFill>
                  <a:srgbClr val="0000FF"/>
                </a:solidFill>
                <a:latin typeface="Arial" pitchFamily="34" charset="0"/>
                <a:cs typeface="Arial" pitchFamily="34" charset="0"/>
              </a:rPr>
              <a:t>55: headquarters services</a:t>
            </a:r>
          </a:p>
          <a:p>
            <a:r>
              <a:rPr lang="en-US" sz="1200" b="0" u="none" dirty="0">
                <a:solidFill>
                  <a:srgbClr val="0000FF"/>
                </a:solidFill>
                <a:latin typeface="Arial" pitchFamily="34" charset="0"/>
                <a:cs typeface="Arial" pitchFamily="34" charset="0"/>
              </a:rPr>
              <a:t>56: admin support, waste</a:t>
            </a:r>
          </a:p>
          <a:p>
            <a:endParaRPr lang="en-US" sz="1200" b="0" u="none" dirty="0">
              <a:latin typeface="Arial" pitchFamily="34" charset="0"/>
              <a:cs typeface="Arial" pitchFamily="34" charset="0"/>
            </a:endParaRPr>
          </a:p>
          <a:p>
            <a:r>
              <a:rPr lang="en-US" sz="1200" b="0" dirty="0">
                <a:solidFill>
                  <a:srgbClr val="FF0000"/>
                </a:solidFill>
                <a:latin typeface="Arial" pitchFamily="34" charset="0"/>
                <a:cs typeface="Arial" pitchFamily="34" charset="0"/>
              </a:rPr>
              <a:t>Other Services NAICS</a:t>
            </a:r>
          </a:p>
          <a:p>
            <a:r>
              <a:rPr lang="en-US" sz="1200" b="0" u="none" dirty="0">
                <a:solidFill>
                  <a:srgbClr val="FF0000"/>
                </a:solidFill>
                <a:latin typeface="Arial" pitchFamily="34" charset="0"/>
                <a:cs typeface="Arial" pitchFamily="34" charset="0"/>
              </a:rPr>
              <a:t>11: agriculture</a:t>
            </a:r>
          </a:p>
          <a:p>
            <a:r>
              <a:rPr lang="en-US" sz="1200" b="0" u="none" dirty="0">
                <a:solidFill>
                  <a:srgbClr val="FF0000"/>
                </a:solidFill>
                <a:latin typeface="Arial" pitchFamily="34" charset="0"/>
                <a:cs typeface="Arial" pitchFamily="34" charset="0"/>
              </a:rPr>
              <a:t>21: mining</a:t>
            </a:r>
          </a:p>
          <a:p>
            <a:r>
              <a:rPr lang="en-US" sz="1200" b="0" u="none" dirty="0">
                <a:solidFill>
                  <a:srgbClr val="FF0000"/>
                </a:solidFill>
                <a:latin typeface="Arial" pitchFamily="34" charset="0"/>
                <a:cs typeface="Arial" pitchFamily="34" charset="0"/>
              </a:rPr>
              <a:t>22: utilities</a:t>
            </a:r>
          </a:p>
          <a:p>
            <a:r>
              <a:rPr lang="en-US" sz="1200" b="0" u="none" dirty="0">
                <a:solidFill>
                  <a:srgbClr val="FF0000"/>
                </a:solidFill>
                <a:latin typeface="Arial" pitchFamily="34" charset="0"/>
                <a:cs typeface="Arial" pitchFamily="34" charset="0"/>
              </a:rPr>
              <a:t>23: construction</a:t>
            </a:r>
          </a:p>
          <a:p>
            <a:r>
              <a:rPr lang="en-US" sz="1200" b="0" u="none" dirty="0">
                <a:solidFill>
                  <a:srgbClr val="FF0000"/>
                </a:solidFill>
                <a:latin typeface="Arial" pitchFamily="34" charset="0"/>
                <a:cs typeface="Arial" pitchFamily="34" charset="0"/>
              </a:rPr>
              <a:t>42: wholesale</a:t>
            </a:r>
          </a:p>
          <a:p>
            <a:r>
              <a:rPr lang="en-US" sz="1200" b="0" u="none" dirty="0">
                <a:solidFill>
                  <a:srgbClr val="FF0000"/>
                </a:solidFill>
                <a:latin typeface="Arial" pitchFamily="34" charset="0"/>
                <a:cs typeface="Arial" pitchFamily="34" charset="0"/>
              </a:rPr>
              <a:t>48-9: transportation </a:t>
            </a:r>
          </a:p>
          <a:p>
            <a:r>
              <a:rPr lang="en-US" sz="1200" b="0" u="none" dirty="0">
                <a:solidFill>
                  <a:srgbClr val="FF0000"/>
                </a:solidFill>
                <a:latin typeface="Arial" pitchFamily="34" charset="0"/>
                <a:cs typeface="Arial" pitchFamily="34" charset="0"/>
              </a:rPr>
              <a:t>61: </a:t>
            </a:r>
            <a:r>
              <a:rPr lang="en-US" sz="1200" b="0" u="none" dirty="0" err="1">
                <a:solidFill>
                  <a:srgbClr val="FF0000"/>
                </a:solidFill>
                <a:latin typeface="Arial" pitchFamily="34" charset="0"/>
                <a:cs typeface="Arial" pitchFamily="34" charset="0"/>
              </a:rPr>
              <a:t>education</a:t>
            </a:r>
            <a:r>
              <a:rPr lang="en-US" sz="1200" b="0" dirty="0" err="1">
                <a:solidFill>
                  <a:schemeClr val="bg1"/>
                </a:solidFill>
                <a:latin typeface="Arial" pitchFamily="34" charset="0"/>
                <a:cs typeface="Arial" pitchFamily="34" charset="0"/>
              </a:rPr>
              <a:t>er</a:t>
            </a:r>
            <a:endParaRPr lang="en-US" sz="1200" b="0" dirty="0">
              <a:solidFill>
                <a:schemeClr val="bg1"/>
              </a:solidFill>
              <a:latin typeface="Arial" pitchFamily="34" charset="0"/>
              <a:cs typeface="Arial" pitchFamily="34" charset="0"/>
            </a:endParaRPr>
          </a:p>
          <a:p>
            <a:r>
              <a:rPr lang="en-US" sz="1200" b="0" u="none" dirty="0">
                <a:solidFill>
                  <a:srgbClr val="FF0000"/>
                </a:solidFill>
                <a:latin typeface="Arial" pitchFamily="34" charset="0"/>
                <a:cs typeface="Arial" pitchFamily="34" charset="0"/>
              </a:rPr>
              <a:t>62: healthcare</a:t>
            </a:r>
          </a:p>
          <a:p>
            <a:r>
              <a:rPr lang="en-US" sz="1200" b="0" u="none" dirty="0">
                <a:solidFill>
                  <a:srgbClr val="FF0000"/>
                </a:solidFill>
                <a:latin typeface="Arial" pitchFamily="34" charset="0"/>
                <a:cs typeface="Arial" pitchFamily="34" charset="0"/>
              </a:rPr>
              <a:t>71: arts, entertainment</a:t>
            </a:r>
          </a:p>
          <a:p>
            <a:r>
              <a:rPr lang="en-US" sz="1200" b="0" u="none" dirty="0">
                <a:solidFill>
                  <a:srgbClr val="FF0000"/>
                </a:solidFill>
                <a:latin typeface="Arial" pitchFamily="34" charset="0"/>
                <a:cs typeface="Arial" pitchFamily="34" charset="0"/>
              </a:rPr>
              <a:t>72: accommodation, food</a:t>
            </a:r>
          </a:p>
          <a:p>
            <a:r>
              <a:rPr lang="en-US" sz="1200" b="0" u="none" dirty="0">
                <a:solidFill>
                  <a:srgbClr val="FF0000"/>
                </a:solidFill>
                <a:latin typeface="Arial" pitchFamily="34" charset="0"/>
                <a:cs typeface="Arial" pitchFamily="34" charset="0"/>
              </a:rPr>
              <a:t>81,92: other, public admin</a:t>
            </a:r>
          </a:p>
          <a:p>
            <a:endParaRPr lang="en-US" sz="1200" b="0" u="none" dirty="0">
              <a:latin typeface="Arial" pitchFamily="34" charset="0"/>
              <a:cs typeface="Arial" pitchFamily="34" charset="0"/>
            </a:endParaRPr>
          </a:p>
        </p:txBody>
      </p:sp>
      <p:sp>
        <p:nvSpPr>
          <p:cNvPr id="6" name="TextBox 5"/>
          <p:cNvSpPr txBox="1"/>
          <p:nvPr/>
        </p:nvSpPr>
        <p:spPr>
          <a:xfrm>
            <a:off x="3894756" y="4252107"/>
            <a:ext cx="511680" cy="246221"/>
          </a:xfrm>
          <a:prstGeom prst="rect">
            <a:avLst/>
          </a:prstGeom>
          <a:noFill/>
        </p:spPr>
        <p:txBody>
          <a:bodyPr wrap="none" rtlCol="0">
            <a:spAutoFit/>
          </a:bodyPr>
          <a:lstStyle/>
          <a:p>
            <a:pPr algn="ctr"/>
            <a:r>
              <a:rPr lang="en-US" sz="1000" b="0" u="none" dirty="0">
                <a:solidFill>
                  <a:srgbClr val="008000"/>
                </a:solidFill>
                <a:latin typeface="Arial" pitchFamily="34" charset="0"/>
                <a:cs typeface="Arial" pitchFamily="34" charset="0"/>
              </a:rPr>
              <a:t>Retail</a:t>
            </a:r>
          </a:p>
        </p:txBody>
      </p:sp>
      <p:sp>
        <p:nvSpPr>
          <p:cNvPr id="10" name="TextBox 9"/>
          <p:cNvSpPr txBox="1"/>
          <p:nvPr/>
        </p:nvSpPr>
        <p:spPr>
          <a:xfrm>
            <a:off x="6450476" y="2477845"/>
            <a:ext cx="503664" cy="246221"/>
          </a:xfrm>
          <a:prstGeom prst="rect">
            <a:avLst/>
          </a:prstGeom>
          <a:noFill/>
        </p:spPr>
        <p:txBody>
          <a:bodyPr wrap="none" rtlCol="0">
            <a:spAutoFit/>
          </a:bodyPr>
          <a:lstStyle/>
          <a:p>
            <a:pPr algn="ctr"/>
            <a:r>
              <a:rPr lang="en-US" sz="1000" b="0" u="none" dirty="0">
                <a:solidFill>
                  <a:srgbClr val="FF0000"/>
                </a:solidFill>
                <a:latin typeface="Arial" pitchFamily="34" charset="0"/>
                <a:cs typeface="Arial" pitchFamily="34" charset="0"/>
              </a:rPr>
              <a:t>Other</a:t>
            </a:r>
          </a:p>
        </p:txBody>
      </p:sp>
      <p:sp>
        <p:nvSpPr>
          <p:cNvPr id="11" name="TextBox 10"/>
          <p:cNvSpPr txBox="1"/>
          <p:nvPr/>
        </p:nvSpPr>
        <p:spPr>
          <a:xfrm>
            <a:off x="3684652" y="3620772"/>
            <a:ext cx="886782" cy="246221"/>
          </a:xfrm>
          <a:prstGeom prst="rect">
            <a:avLst/>
          </a:prstGeom>
          <a:noFill/>
        </p:spPr>
        <p:txBody>
          <a:bodyPr wrap="none" rtlCol="0">
            <a:spAutoFit/>
          </a:bodyPr>
          <a:lstStyle/>
          <a:p>
            <a:pPr algn="ctr"/>
            <a:r>
              <a:rPr lang="en-US" sz="1000" b="0" u="none" dirty="0">
                <a:solidFill>
                  <a:srgbClr val="0000FF"/>
                </a:solidFill>
                <a:latin typeface="Arial" pitchFamily="34" charset="0"/>
                <a:cs typeface="Arial" pitchFamily="34" charset="0"/>
              </a:rPr>
              <a:t>Professional</a:t>
            </a:r>
          </a:p>
        </p:txBody>
      </p:sp>
      <p:sp>
        <p:nvSpPr>
          <p:cNvPr id="12" name="Content Placeholder 3"/>
          <p:cNvSpPr txBox="1">
            <a:spLocks/>
          </p:cNvSpPr>
          <p:nvPr/>
        </p:nvSpPr>
        <p:spPr bwMode="auto">
          <a:xfrm>
            <a:off x="2162504" y="5707042"/>
            <a:ext cx="4966943" cy="10414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pPr marL="0" indent="0" algn="ctr">
              <a:spcBef>
                <a:spcPts val="0"/>
              </a:spcBef>
              <a:buNone/>
            </a:pPr>
            <a:r>
              <a:rPr lang="en-US" sz="1600" b="0" u="none" kern="0" dirty="0">
                <a:solidFill>
                  <a:schemeClr val="accent6"/>
                </a:solidFill>
              </a:rPr>
              <a:t>In contrast to manufacturing firms’ M employment, their NM employment recovers after 2000</a:t>
            </a:r>
          </a:p>
        </p:txBody>
      </p:sp>
    </p:spTree>
    <p:extLst>
      <p:ext uri="{BB962C8B-B14F-4D97-AF65-F5344CB8AC3E}">
        <p14:creationId xmlns:p14="http://schemas.microsoft.com/office/powerpoint/2010/main" val="62099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are M Firms’ Adding NM Employment?</a:t>
            </a:r>
          </a:p>
        </p:txBody>
      </p:sp>
      <p:sp>
        <p:nvSpPr>
          <p:cNvPr id="4" name="Slide Number Placeholder 3"/>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59</a:t>
            </a:fld>
            <a:endParaRPr lang="en-GB" dirty="0"/>
          </a:p>
        </p:txBody>
      </p:sp>
      <p:pic>
        <p:nvPicPr>
          <p:cNvPr id="5" name="Picture 4"/>
          <p:cNvPicPr>
            <a:picLocks noChangeAspect="1"/>
          </p:cNvPicPr>
          <p:nvPr/>
        </p:nvPicPr>
        <p:blipFill>
          <a:blip r:embed="rId2"/>
          <a:stretch>
            <a:fillRect/>
          </a:stretch>
        </p:blipFill>
        <p:spPr>
          <a:xfrm>
            <a:off x="923827" y="1676400"/>
            <a:ext cx="5116027" cy="3745390"/>
          </a:xfrm>
          <a:prstGeom prst="rect">
            <a:avLst/>
          </a:prstGeom>
        </p:spPr>
      </p:pic>
      <p:sp>
        <p:nvSpPr>
          <p:cNvPr id="6" name="Content Placeholder 3"/>
          <p:cNvSpPr txBox="1">
            <a:spLocks/>
          </p:cNvSpPr>
          <p:nvPr/>
        </p:nvSpPr>
        <p:spPr bwMode="auto">
          <a:xfrm>
            <a:off x="6036506" y="1556305"/>
            <a:ext cx="3107494" cy="37453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pPr>
              <a:spcBef>
                <a:spcPts val="0"/>
              </a:spcBef>
            </a:pPr>
            <a:endParaRPr lang="en-US" sz="1600" b="0" u="none" kern="0" dirty="0">
              <a:solidFill>
                <a:schemeClr val="accent6"/>
              </a:solidFill>
            </a:endParaRPr>
          </a:p>
          <a:p>
            <a:pPr>
              <a:spcBef>
                <a:spcPts val="0"/>
              </a:spcBef>
            </a:pPr>
            <a:endParaRPr lang="en-US" sz="1600" b="0" u="none" kern="0" dirty="0">
              <a:solidFill>
                <a:schemeClr val="accent6"/>
              </a:solidFill>
            </a:endParaRPr>
          </a:p>
          <a:p>
            <a:pPr>
              <a:spcBef>
                <a:spcPts val="0"/>
              </a:spcBef>
            </a:pPr>
            <a:r>
              <a:rPr lang="en-US" sz="1600" b="0" u="none" kern="0" dirty="0">
                <a:solidFill>
                  <a:schemeClr val="accent6"/>
                </a:solidFill>
              </a:rPr>
              <a:t>Growth across almost all regions in the 1980s and 1990s</a:t>
            </a:r>
          </a:p>
          <a:p>
            <a:pPr>
              <a:spcBef>
                <a:spcPts val="0"/>
              </a:spcBef>
            </a:pPr>
            <a:endParaRPr lang="en-US" sz="1600" b="0" u="none" kern="0" dirty="0">
              <a:solidFill>
                <a:schemeClr val="accent6"/>
              </a:solidFill>
            </a:endParaRPr>
          </a:p>
          <a:p>
            <a:pPr>
              <a:spcBef>
                <a:spcPts val="0"/>
              </a:spcBef>
            </a:pPr>
            <a:r>
              <a:rPr lang="en-US" sz="1600" b="0" u="none" kern="0" dirty="0">
                <a:solidFill>
                  <a:schemeClr val="accent6"/>
                </a:solidFill>
              </a:rPr>
              <a:t>More variation after 2000</a:t>
            </a:r>
          </a:p>
          <a:p>
            <a:pPr marL="0" indent="0">
              <a:spcBef>
                <a:spcPts val="0"/>
              </a:spcBef>
              <a:buNone/>
            </a:pPr>
            <a:endParaRPr lang="en-US" sz="1600" b="0" u="none" kern="0" dirty="0">
              <a:solidFill>
                <a:schemeClr val="accent6"/>
              </a:solidFill>
            </a:endParaRPr>
          </a:p>
        </p:txBody>
      </p:sp>
    </p:spTree>
    <p:extLst>
      <p:ext uri="{BB962C8B-B14F-4D97-AF65-F5344CB8AC3E}">
        <p14:creationId xmlns:p14="http://schemas.microsoft.com/office/powerpoint/2010/main" val="1835664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Can We Distinguish Trade vs Technology?</a:t>
            </a:r>
          </a:p>
        </p:txBody>
      </p:sp>
      <p:sp>
        <p:nvSpPr>
          <p:cNvPr id="3" name="Content Placeholder 2"/>
          <p:cNvSpPr>
            <a:spLocks noGrp="1"/>
          </p:cNvSpPr>
          <p:nvPr>
            <p:ph idx="1"/>
          </p:nvPr>
        </p:nvSpPr>
        <p:spPr/>
        <p:txBody>
          <a:bodyPr/>
          <a:lstStyle/>
          <a:p>
            <a:endParaRPr lang="en-US" dirty="0"/>
          </a:p>
          <a:p>
            <a:r>
              <a:rPr lang="en-US" dirty="0"/>
              <a:t>Some papers attempt to disentangle these two forces</a:t>
            </a:r>
          </a:p>
          <a:p>
            <a:pPr lvl="1"/>
            <a:r>
              <a:rPr lang="en-US" dirty="0" err="1"/>
              <a:t>Goos</a:t>
            </a:r>
            <a:r>
              <a:rPr lang="en-US" dirty="0"/>
              <a:t>, Manning, </a:t>
            </a:r>
            <a:r>
              <a:rPr lang="en-US" dirty="0" err="1"/>
              <a:t>Solomans</a:t>
            </a:r>
            <a:r>
              <a:rPr lang="en-US" dirty="0"/>
              <a:t> (2014): technology </a:t>
            </a:r>
            <a:r>
              <a:rPr lang="en-US" dirty="0">
                <a:latin typeface="Wingdings 3" panose="05040102010807070707" pitchFamily="18" charset="2"/>
              </a:rPr>
              <a:t>g</a:t>
            </a:r>
            <a:r>
              <a:rPr lang="en-US" dirty="0"/>
              <a:t> polarization</a:t>
            </a:r>
          </a:p>
          <a:p>
            <a:pPr lvl="1"/>
            <a:r>
              <a:rPr lang="en-US" dirty="0"/>
              <a:t>ADH (2015): trade matters most for employment loss after 2000</a:t>
            </a:r>
          </a:p>
          <a:p>
            <a:pPr lvl="1"/>
            <a:endParaRPr lang="en-US" dirty="0"/>
          </a:p>
          <a:p>
            <a:r>
              <a:rPr lang="en-US" dirty="0"/>
              <a:t>But technology facilitates trade and product fragmentation</a:t>
            </a:r>
          </a:p>
          <a:p>
            <a:pPr lvl="1"/>
            <a:r>
              <a:rPr lang="en-US" dirty="0"/>
              <a:t>Bloom et al (2016), Fort (2017), </a:t>
            </a:r>
            <a:r>
              <a:rPr lang="en-US" dirty="0" err="1"/>
              <a:t>Autor</a:t>
            </a:r>
            <a:r>
              <a:rPr lang="en-US" dirty="0"/>
              <a:t> et al. (2017), </a:t>
            </a:r>
            <a:r>
              <a:rPr lang="en-US" dirty="0" err="1"/>
              <a:t>Steinwender</a:t>
            </a:r>
            <a:r>
              <a:rPr lang="en-US" dirty="0"/>
              <a:t> (2018), Juhasz and </a:t>
            </a:r>
            <a:r>
              <a:rPr lang="en-US" dirty="0" err="1"/>
              <a:t>Steinwender</a:t>
            </a:r>
            <a:r>
              <a:rPr lang="en-US" dirty="0"/>
              <a:t> (2018)</a:t>
            </a:r>
          </a:p>
          <a:p>
            <a:pPr lvl="1"/>
            <a:endParaRPr lang="en-US" dirty="0"/>
          </a:p>
          <a:p>
            <a:r>
              <a:rPr lang="en-US" dirty="0"/>
              <a:t>And, trade can induce or reduce technology and R&amp;D investment</a:t>
            </a:r>
          </a:p>
          <a:p>
            <a:pPr lvl="1"/>
            <a:r>
              <a:rPr lang="en-US" dirty="0"/>
              <a:t>Bernard et al. (2006), </a:t>
            </a:r>
            <a:r>
              <a:rPr lang="en-US" dirty="0" err="1"/>
              <a:t>Khandelwal</a:t>
            </a:r>
            <a:r>
              <a:rPr lang="en-US" dirty="0"/>
              <a:t> (2013), </a:t>
            </a:r>
            <a:r>
              <a:rPr lang="en-US" dirty="0" err="1"/>
              <a:t>Boler</a:t>
            </a:r>
            <a:r>
              <a:rPr lang="en-US" dirty="0"/>
              <a:t> et al. (2015), Bloom et al. (</a:t>
            </a:r>
            <a:r>
              <a:rPr lang="nl-NL" dirty="0"/>
              <a:t>2016), Bernard et al. (2018), </a:t>
            </a:r>
            <a:r>
              <a:rPr lang="en-US" dirty="0" err="1"/>
              <a:t>Autor</a:t>
            </a:r>
            <a:r>
              <a:rPr lang="en-US" dirty="0"/>
              <a:t> et al. (2017)</a:t>
            </a:r>
          </a:p>
          <a:p>
            <a:pPr lvl="1"/>
            <a:endParaRPr lang="en-US" dirty="0"/>
          </a:p>
          <a:p>
            <a:endParaRPr lang="en-US" dirty="0"/>
          </a:p>
        </p:txBody>
      </p:sp>
      <p:sp>
        <p:nvSpPr>
          <p:cNvPr id="4" name="Slide Number Placeholder 3"/>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6</a:t>
            </a:fld>
            <a:endParaRPr lang="en-GB" dirty="0"/>
          </a:p>
        </p:txBody>
      </p:sp>
    </p:spTree>
    <p:extLst>
      <p:ext uri="{BB962C8B-B14F-4D97-AF65-F5344CB8AC3E}">
        <p14:creationId xmlns:p14="http://schemas.microsoft.com/office/powerpoint/2010/main" val="395980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60</a:t>
            </a:fld>
            <a:endParaRPr lang="en-GB" dirty="0"/>
          </a:p>
        </p:txBody>
      </p:sp>
    </p:spTree>
    <p:extLst>
      <p:ext uri="{BB962C8B-B14F-4D97-AF65-F5344CB8AC3E}">
        <p14:creationId xmlns:p14="http://schemas.microsoft.com/office/powerpoint/2010/main" val="22207412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004C3E-7295-B642-AFE6-53A2D79113A2}"/>
              </a:ext>
            </a:extLst>
          </p:cNvPr>
          <p:cNvSpPr>
            <a:spLocks noGrp="1"/>
          </p:cNvSpPr>
          <p:nvPr>
            <p:ph type="title"/>
          </p:nvPr>
        </p:nvSpPr>
        <p:spPr/>
        <p:txBody>
          <a:bodyPr/>
          <a:lstStyle/>
          <a:p>
            <a:r>
              <a:rPr lang="en-US" dirty="0"/>
              <a:t>Conclusions/Lingering Questions</a:t>
            </a:r>
          </a:p>
        </p:txBody>
      </p:sp>
      <p:sp>
        <p:nvSpPr>
          <p:cNvPr id="3" name="Content Placeholder 2">
            <a:extLst>
              <a:ext uri="{FF2B5EF4-FFF2-40B4-BE49-F238E27FC236}">
                <a16:creationId xmlns:a16="http://schemas.microsoft.com/office/drawing/2014/main" xmlns="" id="{F530D475-AB02-7B44-94BE-FC09E9430F10}"/>
              </a:ext>
            </a:extLst>
          </p:cNvPr>
          <p:cNvSpPr>
            <a:spLocks noGrp="1"/>
          </p:cNvSpPr>
          <p:nvPr>
            <p:ph idx="1"/>
          </p:nvPr>
        </p:nvSpPr>
        <p:spPr/>
        <p:txBody>
          <a:bodyPr/>
          <a:lstStyle/>
          <a:p>
            <a:r>
              <a:rPr lang="en-US" dirty="0"/>
              <a:t>Manufacturing employment is declining; real output is not</a:t>
            </a:r>
          </a:p>
          <a:p>
            <a:pPr lvl="1"/>
            <a:r>
              <a:rPr lang="en-US" dirty="0"/>
              <a:t>Most of decline is within firms</a:t>
            </a:r>
          </a:p>
          <a:p>
            <a:pPr lvl="1"/>
            <a:r>
              <a:rPr lang="en-US" dirty="0"/>
              <a:t>But these firms are adding non-manufacturing activities</a:t>
            </a:r>
          </a:p>
          <a:p>
            <a:endParaRPr lang="en-US" dirty="0"/>
          </a:p>
          <a:p>
            <a:r>
              <a:rPr lang="en-US" dirty="0"/>
              <a:t>Trade and technology are inter-related, hard to separate</a:t>
            </a:r>
          </a:p>
          <a:p>
            <a:pPr lvl="1"/>
            <a:r>
              <a:rPr lang="en-US" dirty="0"/>
              <a:t>Adopters are bigger and more productive</a:t>
            </a:r>
          </a:p>
          <a:p>
            <a:pPr lvl="1"/>
            <a:r>
              <a:rPr lang="en-US" dirty="0"/>
              <a:t>Adoption </a:t>
            </a:r>
            <a:r>
              <a:rPr lang="en-US" dirty="0" err="1"/>
              <a:t>premia</a:t>
            </a:r>
            <a:r>
              <a:rPr lang="en-US" dirty="0"/>
              <a:t> seem to decline over time, especially for tech</a:t>
            </a:r>
          </a:p>
          <a:p>
            <a:pPr lvl="1"/>
            <a:r>
              <a:rPr lang="en-US" dirty="0"/>
              <a:t>Tech and trade relate to establishment survival</a:t>
            </a:r>
          </a:p>
          <a:p>
            <a:pPr lvl="1"/>
            <a:endParaRPr lang="en-US" dirty="0"/>
          </a:p>
          <a:p>
            <a:r>
              <a:rPr lang="en-US" dirty="0"/>
              <a:t>Need further exploration of heterogeneity in response to trade and technology shocks</a:t>
            </a:r>
          </a:p>
          <a:p>
            <a:pPr lvl="1"/>
            <a:r>
              <a:rPr lang="en-US" dirty="0"/>
              <a:t>Which firms take advantage, which are only hurt?</a:t>
            </a:r>
          </a:p>
        </p:txBody>
      </p:sp>
      <p:sp>
        <p:nvSpPr>
          <p:cNvPr id="4" name="Slide Number Placeholder 3">
            <a:extLst>
              <a:ext uri="{FF2B5EF4-FFF2-40B4-BE49-F238E27FC236}">
                <a16:creationId xmlns:a16="http://schemas.microsoft.com/office/drawing/2014/main" xmlns="" id="{B23FF311-D2F3-B941-8501-4BDF8906F513}"/>
              </a:ext>
            </a:extLst>
          </p:cNvPr>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61</a:t>
            </a:fld>
            <a:endParaRPr lang="en-GB" dirty="0"/>
          </a:p>
        </p:txBody>
      </p:sp>
    </p:spTree>
    <p:extLst>
      <p:ext uri="{BB962C8B-B14F-4D97-AF65-F5344CB8AC3E}">
        <p14:creationId xmlns:p14="http://schemas.microsoft.com/office/powerpoint/2010/main" val="2991504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7916CCD-B080-6447-9F2C-A5EBBE32FCC7}"/>
              </a:ext>
            </a:extLst>
          </p:cNvPr>
          <p:cNvSpPr>
            <a:spLocks noGrp="1"/>
          </p:cNvSpPr>
          <p:nvPr>
            <p:ph type="title"/>
          </p:nvPr>
        </p:nvSpPr>
        <p:spPr/>
        <p:txBody>
          <a:bodyPr/>
          <a:lstStyle/>
          <a:p>
            <a:r>
              <a:rPr lang="en-US"/>
              <a:t>Thanks!</a:t>
            </a:r>
            <a:endParaRPr lang="en-US" dirty="0"/>
          </a:p>
        </p:txBody>
      </p:sp>
      <p:sp>
        <p:nvSpPr>
          <p:cNvPr id="3" name="Slide Number Placeholder 2">
            <a:extLst>
              <a:ext uri="{FF2B5EF4-FFF2-40B4-BE49-F238E27FC236}">
                <a16:creationId xmlns:a16="http://schemas.microsoft.com/office/drawing/2014/main" xmlns="" id="{D99499F5-B919-2F4C-82DE-E156328274BD}"/>
              </a:ext>
            </a:extLst>
          </p:cNvPr>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62</a:t>
            </a:fld>
            <a:endParaRPr lang="en-GB" dirty="0"/>
          </a:p>
        </p:txBody>
      </p:sp>
    </p:spTree>
    <p:extLst>
      <p:ext uri="{BB962C8B-B14F-4D97-AF65-F5344CB8AC3E}">
        <p14:creationId xmlns:p14="http://schemas.microsoft.com/office/powerpoint/2010/main" val="124081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Disentangling Trade/Technology is Very Difficult</a:t>
            </a:r>
            <a:br>
              <a:rPr lang="en-US" dirty="0"/>
            </a:br>
            <a:r>
              <a:rPr lang="en-US" sz="1400" dirty="0">
                <a:hlinkClick r:id="rId2"/>
              </a:rPr>
              <a:t>Wall Street Journal 2017.3.16 </a:t>
            </a:r>
            <a:endParaRPr lang="en-US" sz="1400" dirty="0"/>
          </a:p>
        </p:txBody>
      </p:sp>
      <p:sp>
        <p:nvSpPr>
          <p:cNvPr id="3" name="Content Placeholder 2"/>
          <p:cNvSpPr>
            <a:spLocks noGrp="1"/>
          </p:cNvSpPr>
          <p:nvPr>
            <p:ph idx="1"/>
          </p:nvPr>
        </p:nvSpPr>
        <p:spPr>
          <a:xfrm>
            <a:off x="2586785" y="1089025"/>
            <a:ext cx="6084469" cy="5768975"/>
          </a:xfrm>
        </p:spPr>
        <p:txBody>
          <a:bodyPr/>
          <a:lstStyle/>
          <a:p>
            <a:pPr marL="0" indent="0">
              <a:buNone/>
            </a:pPr>
            <a:endParaRPr lang="en-US" dirty="0"/>
          </a:p>
          <a:p>
            <a:pPr marL="0" indent="0">
              <a:buNone/>
            </a:pPr>
            <a:r>
              <a:rPr lang="en-US" dirty="0"/>
              <a:t>“When Drew Greenblatt bought … a small Baltimore maker of wire baskets for bagel shops, he knew nothing about robotics. That was 1998, and workers made products manually using 1950s equipment….</a:t>
            </a:r>
          </a:p>
          <a:p>
            <a:pPr marL="0" indent="0">
              <a:buNone/>
            </a:pPr>
            <a:endParaRPr lang="en-US" dirty="0"/>
          </a:p>
        </p:txBody>
      </p:sp>
      <p:sp>
        <p:nvSpPr>
          <p:cNvPr id="4" name="Slide Number Placeholder 3"/>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7</a:t>
            </a:fld>
            <a:endParaRPr lang="en-GB" dirty="0"/>
          </a:p>
        </p:txBody>
      </p:sp>
      <p:pic>
        <p:nvPicPr>
          <p:cNvPr id="1026" name="Picture 2" descr="https://si.wsj.net/public/resources/images/BN-SQ578_0324RO_M_2017032418413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880" y="1485900"/>
            <a:ext cx="2121423" cy="31802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773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Disentangling Trade/Technology is Very Difficult</a:t>
            </a:r>
            <a:br>
              <a:rPr lang="en-US" dirty="0"/>
            </a:br>
            <a:r>
              <a:rPr lang="en-US" sz="1400" dirty="0">
                <a:hlinkClick r:id="rId2"/>
              </a:rPr>
              <a:t>Wall Street Journal 2017.3.16 </a:t>
            </a:r>
            <a:endParaRPr lang="en-US" sz="1400" dirty="0"/>
          </a:p>
        </p:txBody>
      </p:sp>
      <p:sp>
        <p:nvSpPr>
          <p:cNvPr id="3" name="Content Placeholder 2"/>
          <p:cNvSpPr>
            <a:spLocks noGrp="1"/>
          </p:cNvSpPr>
          <p:nvPr>
            <p:ph idx="1"/>
          </p:nvPr>
        </p:nvSpPr>
        <p:spPr>
          <a:xfrm>
            <a:off x="2586785" y="1089025"/>
            <a:ext cx="6436895" cy="3711575"/>
          </a:xfrm>
        </p:spPr>
        <p:txBody>
          <a:bodyPr/>
          <a:lstStyle/>
          <a:p>
            <a:pPr marL="0" indent="0">
              <a:buNone/>
            </a:pPr>
            <a:endParaRPr lang="en-US" dirty="0"/>
          </a:p>
          <a:p>
            <a:pPr marL="0" indent="0">
              <a:buNone/>
            </a:pPr>
            <a:r>
              <a:rPr lang="en-US" dirty="0"/>
              <a:t>“When Drew Greenblatt bought … a small Baltimore maker of wire baskets for bagel shops, he knew nothing about robotics. That was 1998, and workers made products manually using 1950s equipment….</a:t>
            </a:r>
          </a:p>
          <a:p>
            <a:pPr marL="0" indent="0">
              <a:buNone/>
            </a:pPr>
            <a:endParaRPr lang="en-US" dirty="0"/>
          </a:p>
          <a:p>
            <a:pPr marL="0" indent="0">
              <a:buNone/>
            </a:pPr>
            <a:r>
              <a:rPr lang="en-US" dirty="0"/>
              <a:t>Pushed near insolvency by Chinese competition in 2001, he started investing in automation. Since then, Marlin has spent $5.5 million on modern equipment. Its revenue, staff and wages have surged and it now exports to China and Mexico.” </a:t>
            </a:r>
          </a:p>
          <a:p>
            <a:pPr marL="0" indent="0">
              <a:buNone/>
            </a:pPr>
            <a:endParaRPr lang="en-US" dirty="0"/>
          </a:p>
          <a:p>
            <a:pPr marL="0" indent="0">
              <a:buNone/>
            </a:pPr>
            <a:endParaRPr lang="en-US" dirty="0"/>
          </a:p>
        </p:txBody>
      </p:sp>
      <p:sp>
        <p:nvSpPr>
          <p:cNvPr id="4" name="Slide Number Placeholder 3"/>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8</a:t>
            </a:fld>
            <a:endParaRPr lang="en-GB" dirty="0"/>
          </a:p>
        </p:txBody>
      </p:sp>
      <p:pic>
        <p:nvPicPr>
          <p:cNvPr id="6" name="Picture 4" descr="https://si.wsj.net/public/resources/images/BN-SQ580_0324RO_M_20170324184134.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36880" y="1485900"/>
            <a:ext cx="2118580" cy="3176010"/>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bwMode="auto">
          <a:xfrm>
            <a:off x="354013" y="5173579"/>
            <a:ext cx="8437562" cy="12272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pPr marL="0" indent="0">
              <a:buFontTx/>
              <a:buNone/>
            </a:pPr>
            <a:r>
              <a:rPr lang="en-US" b="0" u="none" kern="0" dirty="0">
                <a:solidFill>
                  <a:srgbClr val="00B0F0"/>
                </a:solidFill>
              </a:rPr>
              <a:t>Were the changes at Marlin driven by trade or technology?</a:t>
            </a:r>
          </a:p>
          <a:p>
            <a:pPr marL="0" indent="0">
              <a:buFontTx/>
              <a:buNone/>
            </a:pPr>
            <a:r>
              <a:rPr lang="en-US" b="0" u="none" kern="0" dirty="0">
                <a:solidFill>
                  <a:srgbClr val="00B0F0"/>
                </a:solidFill>
              </a:rPr>
              <a:t>What about changes at Marlin’s US competitors?</a:t>
            </a:r>
          </a:p>
          <a:p>
            <a:pPr marL="0" indent="0">
              <a:buFontTx/>
              <a:buNone/>
            </a:pPr>
            <a:r>
              <a:rPr lang="en-US" b="0" u="none" kern="0" dirty="0">
                <a:solidFill>
                  <a:srgbClr val="00B0F0"/>
                </a:solidFill>
              </a:rPr>
              <a:t>Did Marlin import its robots?</a:t>
            </a:r>
          </a:p>
          <a:p>
            <a:pPr marL="0" indent="0">
              <a:buFontTx/>
              <a:buNone/>
            </a:pPr>
            <a:endParaRPr lang="en-US" b="0" u="none" kern="0" dirty="0">
              <a:solidFill>
                <a:srgbClr val="00B0F0"/>
              </a:solidFill>
            </a:endParaRPr>
          </a:p>
        </p:txBody>
      </p:sp>
    </p:spTree>
    <p:extLst>
      <p:ext uri="{BB962C8B-B14F-4D97-AF65-F5344CB8AC3E}">
        <p14:creationId xmlns:p14="http://schemas.microsoft.com/office/powerpoint/2010/main" val="3814852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920479" y="1556305"/>
            <a:ext cx="5116027" cy="3745390"/>
          </a:xfrm>
          <a:prstGeom prst="rect">
            <a:avLst/>
          </a:prstGeom>
        </p:spPr>
      </p:pic>
      <p:sp>
        <p:nvSpPr>
          <p:cNvPr id="2" name="Title 1">
            <a:extLst>
              <a:ext uri="{FF2B5EF4-FFF2-40B4-BE49-F238E27FC236}">
                <a16:creationId xmlns:a16="http://schemas.microsoft.com/office/drawing/2014/main" xmlns="" id="{F9EC99DF-21CC-364A-BA0D-CC3BF72D1B9D}"/>
              </a:ext>
            </a:extLst>
          </p:cNvPr>
          <p:cNvSpPr>
            <a:spLocks noGrp="1"/>
          </p:cNvSpPr>
          <p:nvPr>
            <p:ph type="title"/>
          </p:nvPr>
        </p:nvSpPr>
        <p:spPr/>
        <p:txBody>
          <a:bodyPr/>
          <a:lstStyle/>
          <a:p>
            <a:r>
              <a:rPr lang="en-US" dirty="0">
                <a:solidFill>
                  <a:srgbClr val="FF0000"/>
                </a:solidFill>
              </a:rPr>
              <a:t>Industry Import Penetration</a:t>
            </a:r>
          </a:p>
        </p:txBody>
      </p:sp>
      <p:sp>
        <p:nvSpPr>
          <p:cNvPr id="4" name="Slide Number Placeholder 3">
            <a:extLst>
              <a:ext uri="{FF2B5EF4-FFF2-40B4-BE49-F238E27FC236}">
                <a16:creationId xmlns:a16="http://schemas.microsoft.com/office/drawing/2014/main" xmlns="" id="{3122764A-CF34-4B4D-92D2-1D426D7832E1}"/>
              </a:ext>
            </a:extLst>
          </p:cNvPr>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9</a:t>
            </a:fld>
            <a:endParaRPr lang="en-GB" dirty="0"/>
          </a:p>
        </p:txBody>
      </p:sp>
      <p:sp>
        <p:nvSpPr>
          <p:cNvPr id="8" name="TextBox 7">
            <a:extLst>
              <a:ext uri="{FF2B5EF4-FFF2-40B4-BE49-F238E27FC236}">
                <a16:creationId xmlns:a16="http://schemas.microsoft.com/office/drawing/2014/main" xmlns="" id="{98024486-4397-DE4D-8B0E-B437579CFECA}"/>
              </a:ext>
            </a:extLst>
          </p:cNvPr>
          <p:cNvSpPr txBox="1"/>
          <p:nvPr/>
        </p:nvSpPr>
        <p:spPr>
          <a:xfrm>
            <a:off x="2138957" y="3152001"/>
            <a:ext cx="932981" cy="553998"/>
          </a:xfrm>
          <a:prstGeom prst="rect">
            <a:avLst/>
          </a:prstGeom>
          <a:noFill/>
        </p:spPr>
        <p:txBody>
          <a:bodyPr wrap="square" rtlCol="0">
            <a:spAutoFit/>
          </a:bodyPr>
          <a:lstStyle/>
          <a:p>
            <a:r>
              <a:rPr lang="en-US" sz="1000" b="0" u="none" dirty="0">
                <a:solidFill>
                  <a:srgbClr val="FF0000"/>
                </a:solidFill>
                <a:latin typeface="Arial" pitchFamily="34" charset="0"/>
                <a:cs typeface="Arial" pitchFamily="34" charset="0"/>
              </a:rPr>
              <a:t>Industry import penetration</a:t>
            </a:r>
          </a:p>
        </p:txBody>
      </p:sp>
      <p:cxnSp>
        <p:nvCxnSpPr>
          <p:cNvPr id="9" name="Straight Arrow Connector 8">
            <a:extLst>
              <a:ext uri="{FF2B5EF4-FFF2-40B4-BE49-F238E27FC236}">
                <a16:creationId xmlns:a16="http://schemas.microsoft.com/office/drawing/2014/main" xmlns="" id="{907CA7B5-2E6D-9D4F-9DB4-0875D184717D}"/>
              </a:ext>
            </a:extLst>
          </p:cNvPr>
          <p:cNvCxnSpPr/>
          <p:nvPr/>
        </p:nvCxnSpPr>
        <p:spPr bwMode="auto">
          <a:xfrm>
            <a:off x="2771901" y="3679868"/>
            <a:ext cx="200025" cy="250042"/>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0" name="TextBox 9">
            <a:extLst>
              <a:ext uri="{FF2B5EF4-FFF2-40B4-BE49-F238E27FC236}">
                <a16:creationId xmlns:a16="http://schemas.microsoft.com/office/drawing/2014/main" xmlns="" id="{D4901023-E796-EF49-9A81-6267AADD1278}"/>
              </a:ext>
            </a:extLst>
          </p:cNvPr>
          <p:cNvSpPr txBox="1"/>
          <p:nvPr/>
        </p:nvSpPr>
        <p:spPr>
          <a:xfrm>
            <a:off x="3374763" y="3081377"/>
            <a:ext cx="894936" cy="553998"/>
          </a:xfrm>
          <a:prstGeom prst="rect">
            <a:avLst/>
          </a:prstGeom>
          <a:noFill/>
        </p:spPr>
        <p:txBody>
          <a:bodyPr wrap="square" rtlCol="0">
            <a:spAutoFit/>
          </a:bodyPr>
          <a:lstStyle/>
          <a:p>
            <a:r>
              <a:rPr lang="en-US" sz="1000" b="0" u="none" dirty="0">
                <a:solidFill>
                  <a:srgbClr val="FF0000"/>
                </a:solidFill>
                <a:latin typeface="Arial" pitchFamily="34" charset="0"/>
                <a:cs typeface="Arial" pitchFamily="34" charset="0"/>
              </a:rPr>
              <a:t>Import penetration from China</a:t>
            </a:r>
          </a:p>
        </p:txBody>
      </p:sp>
      <p:cxnSp>
        <p:nvCxnSpPr>
          <p:cNvPr id="11" name="Straight Arrow Connector 10">
            <a:extLst>
              <a:ext uri="{FF2B5EF4-FFF2-40B4-BE49-F238E27FC236}">
                <a16:creationId xmlns:a16="http://schemas.microsoft.com/office/drawing/2014/main" xmlns="" id="{15B4C79D-088F-0549-9EB1-F745D267D712}"/>
              </a:ext>
            </a:extLst>
          </p:cNvPr>
          <p:cNvCxnSpPr>
            <a:cxnSpLocks/>
          </p:cNvCxnSpPr>
          <p:nvPr/>
        </p:nvCxnSpPr>
        <p:spPr bwMode="auto">
          <a:xfrm>
            <a:off x="3802945" y="3611976"/>
            <a:ext cx="466754" cy="581166"/>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12" name="Content Placeholder 3"/>
          <p:cNvSpPr>
            <a:spLocks noGrp="1"/>
          </p:cNvSpPr>
          <p:nvPr>
            <p:ph sz="half" idx="4294967295"/>
          </p:nvPr>
        </p:nvSpPr>
        <p:spPr>
          <a:xfrm>
            <a:off x="6036506" y="1556306"/>
            <a:ext cx="3107494" cy="3745390"/>
          </a:xfrm>
          <a:prstGeom prst="rect">
            <a:avLst/>
          </a:prstGeom>
        </p:spPr>
        <p:txBody>
          <a:bodyPr/>
          <a:lstStyle/>
          <a:p>
            <a:endParaRPr lang="en-US" sz="1800" dirty="0"/>
          </a:p>
          <a:p>
            <a:r>
              <a:rPr lang="en-US" sz="1800" dirty="0"/>
              <a:t>Import penetration starts rising in the 1980s</a:t>
            </a:r>
          </a:p>
          <a:p>
            <a:endParaRPr lang="en-US" sz="1800" dirty="0"/>
          </a:p>
          <a:p>
            <a:r>
              <a:rPr lang="en-US" sz="1800" dirty="0"/>
              <a:t>Chinese import penetration accelerates after 2000</a:t>
            </a:r>
          </a:p>
        </p:txBody>
      </p:sp>
    </p:spTree>
    <p:extLst>
      <p:ext uri="{BB962C8B-B14F-4D97-AF65-F5344CB8AC3E}">
        <p14:creationId xmlns:p14="http://schemas.microsoft.com/office/powerpoint/2010/main" val="64537810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00"/>
        </a:solidFill>
        <a:ln>
          <a:solidFill>
            <a:srgbClr val="FF0000"/>
          </a:solidFill>
        </a:ln>
      </a:spPr>
      <a:bodyPr wrap="square" rtlCol="0" anchor="ctr">
        <a:spAutoFit/>
      </a:bodyPr>
      <a:lstStyle>
        <a:defPPr algn="ctr">
          <a:defRPr sz="1800" b="0" u="none" dirty="0">
            <a:solidFill>
              <a:schemeClr val="accent6"/>
            </a:solidFill>
            <a:latin typeface="Arial" pitchFamily="34" charset="0"/>
            <a:cs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000" b="1" i="0" u="sng" strike="noStrike" cap="none" normalizeH="0" baseline="0" smtClean="0">
            <a:ln>
              <a:noFill/>
            </a:ln>
            <a:solidFill>
              <a:schemeClr val="tx1"/>
            </a:solidFill>
            <a:effectLst/>
            <a:latin typeface="Tahoma" charset="0"/>
          </a:defRPr>
        </a:defPPr>
      </a:lstStyle>
    </a:lnDef>
    <a:txDef>
      <a:spPr>
        <a:noFill/>
      </a:spPr>
      <a:bodyPr wrap="none" rtlCol="0">
        <a:spAutoFit/>
      </a:bodyPr>
      <a:lstStyle>
        <a:defPPr algn="ctr">
          <a:defRPr sz="1600" b="0" u="none" dirty="0" smtClean="0">
            <a:latin typeface="Arial" pitchFamily="34" charset="0"/>
            <a:cs typeface="Arial" pitchFamily="34" charset="0"/>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58414</TotalTime>
  <Words>2141</Words>
  <Application>Microsoft Office PowerPoint</Application>
  <PresentationFormat>On-screen Show (4:3)</PresentationFormat>
  <Paragraphs>476</Paragraphs>
  <Slides>62</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68" baseType="lpstr">
      <vt:lpstr>Arial</vt:lpstr>
      <vt:lpstr>Symbol</vt:lpstr>
      <vt:lpstr>Tahoma</vt:lpstr>
      <vt:lpstr>Wingdings 3</vt:lpstr>
      <vt:lpstr>Default Design</vt:lpstr>
      <vt:lpstr>Worksheet</vt:lpstr>
      <vt:lpstr>New Perspectives on the Decline  of U.S. Manufacturing Employment         June 2018  Justin R. Pierce, Board of Governors of the Federal Reserve System Teresa C. Fort, Tuck School at Dartmouth &amp; NBER Peter K. Schott, Yale School of Management &amp; NBER   </vt:lpstr>
      <vt:lpstr>Disclaimer</vt:lpstr>
      <vt:lpstr>US Manufacturing Employment is Declining</vt:lpstr>
      <vt:lpstr>Manufacturing Employment vs Real Value Added</vt:lpstr>
      <vt:lpstr>Explanations?</vt:lpstr>
      <vt:lpstr>Can We Distinguish Trade vs Technology?</vt:lpstr>
      <vt:lpstr>Disentangling Trade/Technology is Very Difficult Wall Street Journal 2017.3.16 </vt:lpstr>
      <vt:lpstr>Disentangling Trade/Technology is Very Difficult Wall Street Journal 2017.3.16 </vt:lpstr>
      <vt:lpstr>Industry Import Penetration</vt:lpstr>
      <vt:lpstr>Firm-Level Importing</vt:lpstr>
      <vt:lpstr>Firm-Level Technology</vt:lpstr>
      <vt:lpstr>Trade and Technology Move Together!</vt:lpstr>
      <vt:lpstr>We Examine Three Margins of Adjustment</vt:lpstr>
      <vt:lpstr>Outline</vt:lpstr>
      <vt:lpstr>Industry Margins of Adjustment</vt:lpstr>
      <vt:lpstr>Sunset, Sunrise Industries Exist, But are Scarce</vt:lpstr>
      <vt:lpstr>Sunset, Sunrise Industries Exist, But are Scarce</vt:lpstr>
      <vt:lpstr>Computers Dominate Real Value Added (RVA) Growth</vt:lpstr>
      <vt:lpstr>Computers Dominate Real Value Added (RVA) Growth</vt:lpstr>
      <vt:lpstr>Import Penetration is Everywhere (Not Just Apparel!)</vt:lpstr>
      <vt:lpstr>Substantial Import Penetration Within Computers</vt:lpstr>
      <vt:lpstr>Firm Margins of Adjustment</vt:lpstr>
      <vt:lpstr>Data</vt:lpstr>
      <vt:lpstr>Definitions</vt:lpstr>
      <vt:lpstr>Decompositions of Employment Across Firm Margins</vt:lpstr>
      <vt:lpstr>Decompositions of Employment Across Firm Margins</vt:lpstr>
      <vt:lpstr>Decompositions of Employment Across Firm Margins</vt:lpstr>
      <vt:lpstr>Decline is Not Even Across Margins</vt:lpstr>
      <vt:lpstr>Decline is Not Even Across Margins</vt:lpstr>
      <vt:lpstr>Decline is Not Even Across Margins</vt:lpstr>
      <vt:lpstr>Decline is Not Even Across Margins</vt:lpstr>
      <vt:lpstr>Decline is Not Even Across Margins</vt:lpstr>
      <vt:lpstr>Decline is Not Even Across Margins</vt:lpstr>
      <vt:lpstr>Is Adoption of Trade, Technology Easier for Incumbents?</vt:lpstr>
      <vt:lpstr>Technology and Trading Premia</vt:lpstr>
      <vt:lpstr>Technology and Trading Premia</vt:lpstr>
      <vt:lpstr>Technology and Trading Premia</vt:lpstr>
      <vt:lpstr>Plant Closure and Trade versus Technology Adoption</vt:lpstr>
      <vt:lpstr>Extensive Margins Relate to Trade and Technology</vt:lpstr>
      <vt:lpstr>Extensive Margins Relate to Trade and Technology</vt:lpstr>
      <vt:lpstr>Extensive Margins Relate to Trade and Technology</vt:lpstr>
      <vt:lpstr>Extensive Margins Relate to Trade and Technology</vt:lpstr>
      <vt:lpstr>Eight Gross Margins of Adjustment</vt:lpstr>
      <vt:lpstr>Decline is Not Even Across Margins</vt:lpstr>
      <vt:lpstr>PowerPoint Presentation</vt:lpstr>
      <vt:lpstr>PowerPoint Presentation</vt:lpstr>
      <vt:lpstr>PowerPoint Presentation</vt:lpstr>
      <vt:lpstr>Manufacturing Plants and Employment/Plant</vt:lpstr>
      <vt:lpstr>Geographic Margins of Adjustment</vt:lpstr>
      <vt:lpstr>We Examine Census Regions</vt:lpstr>
      <vt:lpstr>Manufacturing Firm Employment Across US Regions</vt:lpstr>
      <vt:lpstr>Manufacturing Employment Margins Vary Across Regions</vt:lpstr>
      <vt:lpstr>Manufacturing Firms’ Non-Manufacturing Employment</vt:lpstr>
      <vt:lpstr>Manufacturing Firms’ Have Non-Manufacturing Employment</vt:lpstr>
      <vt:lpstr>Manufacturing Firms’ Non-Manufacturing Employment</vt:lpstr>
      <vt:lpstr>Manufacturing Firms’ Non-Manufacturing Employment</vt:lpstr>
      <vt:lpstr>NM Employment at M vs NM Firms</vt:lpstr>
      <vt:lpstr>What Kind of NM Workers are M Firms Adding?</vt:lpstr>
      <vt:lpstr>Where are M Firms’ Adding NM Employment?</vt:lpstr>
      <vt:lpstr>Conclusion</vt:lpstr>
      <vt:lpstr>Conclusions/Lingering Questions</vt:lpstr>
      <vt:lpstr>Thanks!</vt:lpstr>
    </vt:vector>
  </TitlesOfParts>
  <Company>LSE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Multi-product Firms and Trade Liberalization</dc:title>
  <dc:creator>Redding</dc:creator>
  <cp:lastModifiedBy>Schott, Peter</cp:lastModifiedBy>
  <cp:revision>4392</cp:revision>
  <dcterms:created xsi:type="dcterms:W3CDTF">2003-07-31T10:15:55Z</dcterms:created>
  <dcterms:modified xsi:type="dcterms:W3CDTF">2018-07-02T13:15:57Z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PageLayout">
    <vt:lpwstr>Message</vt:lpwstr>
  </property>
</Properties>
</file>