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191079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5378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1807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4234983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526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1202944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2429711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417691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101332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3096B-2AF0-4199-B426-565C6B6B4312}"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42626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63096B-2AF0-4199-B426-565C6B6B4312}"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375439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63096B-2AF0-4199-B426-565C6B6B4312}" type="datetimeFigureOut">
              <a:rPr lang="en-US" smtClean="0"/>
              <a:t>17-Sep-24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310853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3096B-2AF0-4199-B426-565C6B6B4312}" type="datetimeFigureOut">
              <a:rPr lang="en-US" smtClean="0"/>
              <a:t>17-Sep-24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132304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3096B-2AF0-4199-B426-565C6B6B4312}" type="datetimeFigureOut">
              <a:rPr lang="en-US" smtClean="0"/>
              <a:t>17-Sep-24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247511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3096B-2AF0-4199-B426-565C6B6B4312}"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426301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3096B-2AF0-4199-B426-565C6B6B4312}"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215AC-B159-4F5A-9BCC-4595F0DA5A22}" type="slidenum">
              <a:rPr lang="en-US" smtClean="0"/>
              <a:t>‹#›</a:t>
            </a:fld>
            <a:endParaRPr lang="en-US"/>
          </a:p>
        </p:txBody>
      </p:sp>
    </p:spTree>
    <p:extLst>
      <p:ext uri="{BB962C8B-B14F-4D97-AF65-F5344CB8AC3E}">
        <p14:creationId xmlns:p14="http://schemas.microsoft.com/office/powerpoint/2010/main" val="416235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3096B-2AF0-4199-B426-565C6B6B4312}" type="datetimeFigureOut">
              <a:rPr lang="en-US" smtClean="0"/>
              <a:t>17-Sep-24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F215AC-B159-4F5A-9BCC-4595F0DA5A22}" type="slidenum">
              <a:rPr lang="en-US" smtClean="0"/>
              <a:t>‹#›</a:t>
            </a:fld>
            <a:endParaRPr lang="en-US"/>
          </a:p>
        </p:txBody>
      </p:sp>
    </p:spTree>
    <p:extLst>
      <p:ext uri="{BB962C8B-B14F-4D97-AF65-F5344CB8AC3E}">
        <p14:creationId xmlns:p14="http://schemas.microsoft.com/office/powerpoint/2010/main" val="339776269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SDLC</a:t>
            </a:r>
            <a:endParaRPr lang="en-US" dirty="0"/>
          </a:p>
        </p:txBody>
      </p:sp>
      <p:sp>
        <p:nvSpPr>
          <p:cNvPr id="3" name="Subtitle 2"/>
          <p:cNvSpPr>
            <a:spLocks noGrp="1"/>
          </p:cNvSpPr>
          <p:nvPr>
            <p:ph type="subTitle" idx="1"/>
          </p:nvPr>
        </p:nvSpPr>
        <p:spPr/>
        <p:txBody>
          <a:bodyPr/>
          <a:lstStyle/>
          <a:p>
            <a:r>
              <a:rPr lang="en-US" dirty="0" smtClean="0"/>
              <a:t>By Dhruv </a:t>
            </a:r>
            <a:r>
              <a:rPr lang="en-US" dirty="0" err="1" smtClean="0"/>
              <a:t>Sompura</a:t>
            </a:r>
            <a:endParaRPr lang="en-US" dirty="0"/>
          </a:p>
        </p:txBody>
      </p:sp>
    </p:spTree>
    <p:extLst>
      <p:ext uri="{BB962C8B-B14F-4D97-AF65-F5344CB8AC3E}">
        <p14:creationId xmlns:p14="http://schemas.microsoft.com/office/powerpoint/2010/main" val="41845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SDLC?</a:t>
            </a:r>
            <a:endParaRPr lang="en-US" dirty="0"/>
          </a:p>
        </p:txBody>
      </p:sp>
      <p:sp>
        <p:nvSpPr>
          <p:cNvPr id="3" name="Content Placeholder 2"/>
          <p:cNvSpPr>
            <a:spLocks noGrp="1"/>
          </p:cNvSpPr>
          <p:nvPr>
            <p:ph idx="1"/>
          </p:nvPr>
        </p:nvSpPr>
        <p:spPr/>
        <p:txBody>
          <a:bodyPr>
            <a:normAutofit/>
          </a:bodyPr>
          <a:lstStyle/>
          <a:p>
            <a:pPr fontAlgn="base"/>
            <a:r>
              <a:rPr lang="en-US" sz="1600" b="1" dirty="0"/>
              <a:t>Software development life cycle (SDLC) is a structured process that is used to design, develop, and test good-quality software.</a:t>
            </a:r>
            <a:r>
              <a:rPr lang="en-US" sz="1600" dirty="0"/>
              <a:t> SDLC, or software development life cycle, is a methodology that defines the entire procedure of software development step-by-step</a:t>
            </a:r>
            <a:r>
              <a:rPr lang="en-US" sz="1600" dirty="0" smtClean="0"/>
              <a:t>.</a:t>
            </a:r>
          </a:p>
          <a:p>
            <a:pPr fontAlgn="base"/>
            <a:endParaRPr lang="en-US" sz="1600" dirty="0"/>
          </a:p>
          <a:p>
            <a:pPr fontAlgn="base"/>
            <a:r>
              <a:rPr lang="en-US" sz="1600" dirty="0"/>
              <a:t>The </a:t>
            </a:r>
            <a:r>
              <a:rPr lang="en-US" sz="1600" b="1" dirty="0"/>
              <a:t>goal of the SDLC life cycle model</a:t>
            </a:r>
            <a:r>
              <a:rPr lang="en-US" sz="1600" dirty="0"/>
              <a:t> is to deliver high-quality, maintainable software that meets the user’s requirements. SDLC in software engineering models outlines the plan for each stage so that each stage of the software development model can perform its task efficiently to deliver the software at a low cost within a given time frame that meets users’ requirements.</a:t>
            </a:r>
          </a:p>
          <a:p>
            <a:pPr marL="0" indent="0">
              <a:buNone/>
            </a:pPr>
            <a:endParaRPr lang="en-US" sz="1600" dirty="0"/>
          </a:p>
        </p:txBody>
      </p:sp>
      <p:pic>
        <p:nvPicPr>
          <p:cNvPr id="2050" name="Picture 2" descr="Software Development Life Cycle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345" y="4846515"/>
            <a:ext cx="3601916" cy="180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3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for each model</a:t>
            </a:r>
            <a:endParaRPr lang="en-US" dirty="0"/>
          </a:p>
        </p:txBody>
      </p:sp>
      <p:sp>
        <p:nvSpPr>
          <p:cNvPr id="3" name="Content Placeholder 2"/>
          <p:cNvSpPr>
            <a:spLocks noGrp="1"/>
          </p:cNvSpPr>
          <p:nvPr>
            <p:ph idx="1"/>
          </p:nvPr>
        </p:nvSpPr>
        <p:spPr/>
        <p:txBody>
          <a:bodyPr>
            <a:noAutofit/>
          </a:bodyPr>
          <a:lstStyle/>
          <a:p>
            <a:r>
              <a:rPr lang="en-US" sz="1400" b="1" dirty="0"/>
              <a:t>Waterfall Model:</a:t>
            </a:r>
          </a:p>
          <a:p>
            <a:pPr marL="0" indent="0">
              <a:buNone/>
            </a:pPr>
            <a:r>
              <a:rPr lang="en-US" sz="1400" dirty="0"/>
              <a:t>Inflexibility to </a:t>
            </a:r>
            <a:r>
              <a:rPr lang="en-US" sz="1400" dirty="0" smtClean="0"/>
              <a:t>Change, Late Testing, No </a:t>
            </a:r>
            <a:r>
              <a:rPr lang="en-US" sz="1400" dirty="0"/>
              <a:t>Overlapping </a:t>
            </a:r>
            <a:r>
              <a:rPr lang="en-US" sz="1400" dirty="0" smtClean="0"/>
              <a:t>Phases, Client </a:t>
            </a:r>
            <a:r>
              <a:rPr lang="en-US" sz="1400" dirty="0"/>
              <a:t>Involvement is Minimal</a:t>
            </a:r>
          </a:p>
          <a:p>
            <a:endParaRPr lang="en-US" sz="1400" dirty="0"/>
          </a:p>
          <a:p>
            <a:r>
              <a:rPr lang="en-US" sz="1400" b="1" dirty="0"/>
              <a:t>V-Model:</a:t>
            </a:r>
          </a:p>
          <a:p>
            <a:pPr marL="0" indent="0">
              <a:buNone/>
            </a:pPr>
            <a:r>
              <a:rPr lang="en-US" sz="1400" dirty="0"/>
              <a:t>Rigid </a:t>
            </a:r>
            <a:r>
              <a:rPr lang="en-US" sz="1400" dirty="0" smtClean="0"/>
              <a:t>Structure, Limited Flexibility, Testing </a:t>
            </a:r>
            <a:r>
              <a:rPr lang="en-US" sz="1400" dirty="0"/>
              <a:t>Based on </a:t>
            </a:r>
            <a:r>
              <a:rPr lang="en-US" sz="1400" dirty="0" smtClean="0"/>
              <a:t>Documentation, High </a:t>
            </a:r>
            <a:r>
              <a:rPr lang="en-US" sz="1400" dirty="0"/>
              <a:t>Costs for Changes</a:t>
            </a:r>
          </a:p>
          <a:p>
            <a:endParaRPr lang="en-US" sz="1400" dirty="0"/>
          </a:p>
          <a:p>
            <a:r>
              <a:rPr lang="en-US" sz="1400" b="1" dirty="0"/>
              <a:t>Spiral Model:</a:t>
            </a:r>
          </a:p>
          <a:p>
            <a:pPr marL="0" indent="0">
              <a:buNone/>
            </a:pPr>
            <a:r>
              <a:rPr lang="en-US" sz="1400" dirty="0" smtClean="0"/>
              <a:t>Complexity, High Cost, Requires Expertise, Not </a:t>
            </a:r>
            <a:r>
              <a:rPr lang="en-US" sz="1400" dirty="0"/>
              <a:t>Suitable for Small Projects</a:t>
            </a:r>
          </a:p>
          <a:p>
            <a:endParaRPr lang="en-US" sz="1400" dirty="0"/>
          </a:p>
          <a:p>
            <a:r>
              <a:rPr lang="en-US" sz="1400" b="1" dirty="0"/>
              <a:t>Iterative Model:</a:t>
            </a:r>
          </a:p>
          <a:p>
            <a:pPr marL="0" indent="0">
              <a:buNone/>
            </a:pPr>
            <a:r>
              <a:rPr lang="en-US" sz="1400" dirty="0"/>
              <a:t>Incomplete Early </a:t>
            </a:r>
            <a:r>
              <a:rPr lang="en-US" sz="1400" dirty="0" smtClean="0"/>
              <a:t>Deliverables, Requires </a:t>
            </a:r>
            <a:r>
              <a:rPr lang="en-US" sz="1400" dirty="0"/>
              <a:t>Clear Module </a:t>
            </a:r>
            <a:r>
              <a:rPr lang="en-US" sz="1400" dirty="0" smtClean="0"/>
              <a:t>Interface, Risk </a:t>
            </a:r>
            <a:r>
              <a:rPr lang="en-US" sz="1400" dirty="0"/>
              <a:t>of Scope </a:t>
            </a:r>
            <a:r>
              <a:rPr lang="en-US" sz="1400" dirty="0" smtClean="0"/>
              <a:t>Creep, Integration </a:t>
            </a:r>
            <a:r>
              <a:rPr lang="en-US" sz="1400" dirty="0"/>
              <a:t>Challenges</a:t>
            </a:r>
          </a:p>
          <a:p>
            <a:endParaRPr lang="en-US" sz="1400" dirty="0"/>
          </a:p>
        </p:txBody>
      </p:sp>
      <p:pic>
        <p:nvPicPr>
          <p:cNvPr id="3074" name="Picture 2" descr="SDLC Model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037" y="2637692"/>
            <a:ext cx="3385606" cy="263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1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Opinion: Is </a:t>
            </a:r>
            <a:r>
              <a:rPr lang="en-US" b="1" dirty="0"/>
              <a:t>SDLC the Correct Approach to Follow</a:t>
            </a:r>
            <a:r>
              <a:rPr lang="en-US" b="1" dirty="0" smtClean="0"/>
              <a:t>?: Yes.</a:t>
            </a:r>
            <a:endParaRPr lang="en-US" dirty="0"/>
          </a:p>
        </p:txBody>
      </p:sp>
      <p:sp>
        <p:nvSpPr>
          <p:cNvPr id="5" name="Rectangle 2"/>
          <p:cNvSpPr>
            <a:spLocks noGrp="1" noChangeArrowheads="1"/>
          </p:cNvSpPr>
          <p:nvPr>
            <p:ph idx="1"/>
          </p:nvPr>
        </p:nvSpPr>
        <p:spPr bwMode="auto">
          <a:xfrm>
            <a:off x="677334" y="2577482"/>
            <a:ext cx="825097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1600" b="1" i="0" u="none" strike="noStrike" cap="none" normalizeH="0" baseline="0" dirty="0" smtClean="0">
                <a:ln>
                  <a:noFill/>
                </a:ln>
                <a:solidFill>
                  <a:schemeClr val="tx1"/>
                </a:solidFill>
                <a:effectLst/>
                <a:latin typeface="Arial" panose="020B0604020202020204" pitchFamily="34" charset="0"/>
              </a:rPr>
              <a:t>1. Structured Process</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SDLC provides a clear, structured framework for project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Helps in breaking down complex software development into manageable phases.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Ensures each phase is documented, promoting transparency.</a:t>
            </a:r>
          </a:p>
          <a:p>
            <a:pPr marL="0" marR="0" lvl="0" indent="0" algn="l" defTabSz="914400" rtl="0" eaLnBrk="0" fontAlgn="base" latinLnBrk="0" hangingPunct="0">
              <a:lnSpc>
                <a:spcPct val="100000"/>
              </a:lnSpc>
              <a:spcBef>
                <a:spcPct val="0"/>
              </a:spcBef>
              <a:spcAft>
                <a:spcPct val="0"/>
              </a:spcAft>
              <a:buClrTx/>
              <a:buSzTx/>
              <a:buNone/>
              <a:tabLst/>
            </a:pPr>
            <a:endParaRPr kumimoji="0" 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b="1" dirty="0" smtClean="0">
                <a:solidFill>
                  <a:schemeClr val="tx1"/>
                </a:solidFill>
                <a:latin typeface="Arial" panose="020B0604020202020204" pitchFamily="34" charset="0"/>
              </a:rPr>
              <a:t>2. </a:t>
            </a:r>
            <a:r>
              <a:rPr kumimoji="0" lang="en-US" sz="1600" b="1" i="0" u="none" strike="noStrike" cap="none" normalizeH="0" baseline="0" dirty="0" smtClean="0">
                <a:ln>
                  <a:noFill/>
                </a:ln>
                <a:solidFill>
                  <a:schemeClr val="tx1"/>
                </a:solidFill>
                <a:effectLst/>
                <a:latin typeface="Arial" panose="020B0604020202020204" pitchFamily="34" charset="0"/>
              </a:rPr>
              <a:t>Risk Mitigation</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Identifies potential issues early through defined stages like analysis, design,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Early identification reduces chances of costly changes later in the development process.</a:t>
            </a:r>
          </a:p>
          <a:p>
            <a:pPr marL="0" marR="0" lvl="0" indent="0" algn="l" defTabSz="914400" rtl="0" eaLnBrk="0" fontAlgn="base" latinLnBrk="0" hangingPunct="0">
              <a:lnSpc>
                <a:spcPct val="100000"/>
              </a:lnSpc>
              <a:spcBef>
                <a:spcPct val="0"/>
              </a:spcBef>
              <a:spcAft>
                <a:spcPct val="0"/>
              </a:spcAft>
              <a:buClrTx/>
              <a:buSzTx/>
              <a:buNone/>
              <a:tabLst/>
            </a:pPr>
            <a:endParaRPr kumimoji="0" 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b="1" dirty="0" smtClean="0">
                <a:solidFill>
                  <a:schemeClr val="tx1"/>
                </a:solidFill>
                <a:latin typeface="Arial" panose="020B0604020202020204" pitchFamily="34" charset="0"/>
              </a:rPr>
              <a:t>3. </a:t>
            </a:r>
            <a:r>
              <a:rPr kumimoji="0" lang="en-US" sz="1600" b="1" i="0" u="none" strike="noStrike" cap="none" normalizeH="0" baseline="0" dirty="0" smtClean="0">
                <a:ln>
                  <a:noFill/>
                </a:ln>
                <a:solidFill>
                  <a:schemeClr val="tx1"/>
                </a:solidFill>
                <a:effectLst/>
                <a:latin typeface="Arial" panose="020B0604020202020204" pitchFamily="34" charset="0"/>
              </a:rPr>
              <a:t>Predictability &amp; Planning</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Fosters detailed planning for resources, timelines, and budget.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Helps set expectations for stakeholders and maintain predictable progress.</a:t>
            </a:r>
          </a:p>
        </p:txBody>
      </p:sp>
    </p:spTree>
    <p:extLst>
      <p:ext uri="{BB962C8B-B14F-4D97-AF65-F5344CB8AC3E}">
        <p14:creationId xmlns:p14="http://schemas.microsoft.com/office/powerpoint/2010/main" val="21473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95" y="1016132"/>
            <a:ext cx="8596668" cy="3880773"/>
          </a:xfrm>
        </p:spPr>
        <p:txBody>
          <a:bodyPr>
            <a:normAutofit/>
          </a:bodyPr>
          <a:lstStyle/>
          <a:p>
            <a:pPr marL="0" indent="0" algn="ctr">
              <a:buNone/>
            </a:pPr>
            <a:r>
              <a:rPr lang="en-US" sz="2000" b="1" dirty="0" smtClean="0"/>
              <a:t>Any questions?</a:t>
            </a:r>
            <a:endParaRPr lang="en-US" sz="2000" b="1" dirty="0"/>
          </a:p>
        </p:txBody>
      </p:sp>
      <p:pic>
        <p:nvPicPr>
          <p:cNvPr id="4104" name="Picture 8" descr="47,800+ Thank You Stock Illustrations, Royalty-Free Vector Graphics &amp; Clip  Art - iStock | Thank you card, Appreciation, Gratit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253" y="2490526"/>
            <a:ext cx="4323129" cy="367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206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TotalTime>
  <Words>216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Introduction to SDLC</vt:lpstr>
      <vt:lpstr>What is SDLC?</vt:lpstr>
      <vt:lpstr>Drawbacks for each model</vt:lpstr>
      <vt:lpstr>Opinion: Is SDLC the Correct Approach to Follow?: Yes.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SDLC</dc:title>
  <dc:creator>Dhruv</dc:creator>
  <cp:lastModifiedBy>Dhruv</cp:lastModifiedBy>
  <cp:revision>2</cp:revision>
  <dcterms:created xsi:type="dcterms:W3CDTF">2024-09-17T06:11:00Z</dcterms:created>
  <dcterms:modified xsi:type="dcterms:W3CDTF">2024-09-17T06:21:35Z</dcterms:modified>
</cp:coreProperties>
</file>