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7" r:id="rId4"/>
    <p:sldId id="257" r:id="rId5"/>
    <p:sldId id="258" r:id="rId6"/>
    <p:sldId id="278" r:id="rId7"/>
    <p:sldId id="274" r:id="rId8"/>
    <p:sldId id="279" r:id="rId9"/>
    <p:sldId id="280" r:id="rId10"/>
    <p:sldId id="275" r:id="rId11"/>
    <p:sldId id="276" r:id="rId12"/>
    <p:sldId id="281" r:id="rId13"/>
    <p:sldId id="265" r:id="rId14"/>
  </p:sldIdLst>
  <p:sldSz cx="12960350" cy="6840538"/>
  <p:notesSz cx="12960350" cy="6840538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40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/>
    <p:restoredTop sz="94640"/>
  </p:normalViewPr>
  <p:slideViewPr>
    <p:cSldViewPr snapToGrid="0">
      <p:cViewPr varScale="1">
        <p:scale>
          <a:sx n="58" d="100"/>
          <a:sy n="58" d="100"/>
        </p:scale>
        <p:origin x="248" y="1136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165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7340600" y="0"/>
            <a:ext cx="56165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F8BF6-2AB2-1541-A16A-6086355F2DD1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94188" y="855663"/>
            <a:ext cx="4371975" cy="230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95400" y="3292475"/>
            <a:ext cx="10369550" cy="2692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97638"/>
            <a:ext cx="56165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7340600" y="6497638"/>
            <a:ext cx="56165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68CE-2047-D747-ABF9-0AB51EF8E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3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468CE-2047-D747-ABF9-0AB51EF8E5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6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</a:rPr>
              <a:t>5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3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600"/>
            </a:lvl1pPr>
            <a:lvl2pPr marL="456057" indent="0">
              <a:buNone/>
              <a:defRPr sz="1400"/>
            </a:lvl2pPr>
            <a:lvl3pPr marL="912114" indent="0">
              <a:buNone/>
              <a:defRPr sz="1200"/>
            </a:lvl3pPr>
            <a:lvl4pPr marL="1368171" indent="0">
              <a:buNone/>
              <a:defRPr sz="1000"/>
            </a:lvl4pPr>
            <a:lvl5pPr marL="1824228" indent="0">
              <a:buNone/>
              <a:defRPr sz="1000"/>
            </a:lvl5pPr>
            <a:lvl6pPr marL="2280285" indent="0">
              <a:buNone/>
              <a:defRPr sz="1000"/>
            </a:lvl6pPr>
            <a:lvl7pPr marL="2736342" indent="0">
              <a:buNone/>
              <a:defRPr sz="1000"/>
            </a:lvl7pPr>
            <a:lvl8pPr marL="3192399" indent="0">
              <a:buNone/>
              <a:defRPr sz="1000"/>
            </a:lvl8pPr>
            <a:lvl9pPr marL="3648456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ADFAC3-F2F2-2C4F-A0E5-E45C3D91474E}" type="datetime1">
              <a:rPr lang="ru-RU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 bwMode="auto"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4"/>
          </p:nvPr>
        </p:nvSpPr>
        <p:spPr bwMode="auto"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6"/>
          </p:nvPr>
        </p:nvSpPr>
        <p:spPr bwMode="auto"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17"/>
          </p:nvPr>
        </p:nvSpPr>
        <p:spPr bwMode="auto"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4274" y="1705385"/>
            <a:ext cx="11178302" cy="2845473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D40D0A1-1F54-6D46-B9B0-6ADD85C235EC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049CDA-6D70-FA48-B8E7-6D7A153E7A07}" type="datetime1">
              <a:rPr lang="ru-RU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15A16B-6D6F-7E43-8715-9A6C2BF58A22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" name="Рисунок 2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auto">
          <a:xfrm rot="16199999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defRPr/>
            </a:pPr>
            <a:r>
              <a:rPr lang="ru-RU" sz="1800">
                <a:solidFill>
                  <a:schemeClr val="bg1"/>
                </a:solidFill>
              </a:rPr>
              <a:t>2025</a:t>
            </a:r>
            <a:endParaRPr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 bwMode="auto"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 bwMode="auto">
          <a:xfrm rot="16199999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defRPr/>
            </a:pPr>
            <a:r>
              <a:rPr lang="ru-RU" sz="1600" spc="100">
                <a:solidFill>
                  <a:schemeClr val="bg1"/>
                </a:solidFill>
              </a:rPr>
              <a:t>РАНХиГС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15A16B-6D6F-7E43-8715-9A6C2BF58A22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" name="Рисунок 2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auto">
          <a:xfrm rot="16199999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defRPr/>
            </a:pPr>
            <a:r>
              <a:rPr lang="ru-RU" sz="1800">
                <a:solidFill>
                  <a:schemeClr val="bg1"/>
                </a:solidFill>
              </a:rPr>
              <a:t>2023</a:t>
            </a:r>
            <a:endParaRPr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 bwMode="auto"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 bwMode="auto">
          <a:xfrm rot="16199999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defRPr/>
            </a:pPr>
            <a:r>
              <a:rPr lang="ru-RU" sz="1600" spc="100">
                <a:solidFill>
                  <a:schemeClr val="bg1"/>
                </a:solidFill>
              </a:rPr>
              <a:t>РАНХиГС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015A16B-6D6F-7E43-8715-9A6C2BF58A22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7" name="Рисунок 2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 bwMode="auto">
          <a:xfrm rot="16199999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defRPr/>
            </a:pPr>
            <a:r>
              <a:rPr lang="ru-RU" sz="1800">
                <a:solidFill>
                  <a:schemeClr val="bg1"/>
                </a:solidFill>
              </a:rPr>
              <a:t>2023</a:t>
            </a:r>
            <a:endParaRPr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 bwMode="auto"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 bwMode="auto">
          <a:xfrm rot="16199999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defRPr/>
            </a:pPr>
            <a:r>
              <a:rPr lang="ru-RU" sz="1600" spc="100">
                <a:solidFill>
                  <a:schemeClr val="bg1"/>
                </a:solidFill>
              </a:rPr>
              <a:t>РАНХиГС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443890" y="6417748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</a:rPr>
              <a:t>5</a:t>
            </a:r>
            <a:endParaRPr/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9AFABD-BCBD-544A-9118-89D15D7C2332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5B5067-034C-ED4C-9B2B-00BE7ADE8DA8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600"/>
            </a:lvl1pPr>
            <a:lvl2pPr marL="456057" indent="0">
              <a:buNone/>
              <a:defRPr sz="1400"/>
            </a:lvl2pPr>
            <a:lvl3pPr marL="912114" indent="0">
              <a:buNone/>
              <a:defRPr sz="1200"/>
            </a:lvl3pPr>
            <a:lvl4pPr marL="1368171" indent="0">
              <a:buNone/>
              <a:defRPr sz="1000"/>
            </a:lvl4pPr>
            <a:lvl5pPr marL="1824228" indent="0">
              <a:buNone/>
              <a:defRPr sz="1000"/>
            </a:lvl5pPr>
            <a:lvl6pPr marL="2280285" indent="0">
              <a:buNone/>
              <a:defRPr sz="1000"/>
            </a:lvl6pPr>
            <a:lvl7pPr marL="2736342" indent="0">
              <a:buNone/>
              <a:defRPr sz="1000"/>
            </a:lvl7pPr>
            <a:lvl8pPr marL="3192399" indent="0">
              <a:buNone/>
              <a:defRPr sz="1000"/>
            </a:lvl8pPr>
            <a:lvl9pPr marL="3648456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960349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2000"/>
            </a:lvl2pPr>
            <a:lvl3pPr marL="912114" indent="0" algn="ctr">
              <a:buNone/>
              <a:defRPr sz="1800"/>
            </a:lvl3pPr>
            <a:lvl4pPr marL="1368171" indent="0" algn="ctr">
              <a:buNone/>
              <a:defRPr sz="1600"/>
            </a:lvl4pPr>
            <a:lvl5pPr marL="1824228" indent="0" algn="ctr">
              <a:buNone/>
              <a:defRPr sz="1600"/>
            </a:lvl5pPr>
            <a:lvl6pPr marL="2280285" indent="0" algn="ctr">
              <a:buNone/>
              <a:defRPr sz="1600"/>
            </a:lvl6pPr>
            <a:lvl7pPr marL="2736342" indent="0" algn="ctr">
              <a:buNone/>
              <a:defRPr sz="1600"/>
            </a:lvl7pPr>
            <a:lvl8pPr marL="3192399" indent="0" algn="ctr">
              <a:buNone/>
              <a:defRPr sz="1600"/>
            </a:lvl8pPr>
            <a:lvl9pPr marL="3648456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15C6C5C-8715-4349-9C7D-F129E2D2F817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rcRect t="4828"/>
          <a:stretch/>
        </p:blipFill>
        <p:spPr bwMode="auto"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/>
                </a:solidFill>
              </a:rPr>
              <a:t>202</a:t>
            </a:r>
            <a:r>
              <a:rPr lang="ru-RU" sz="1400">
                <a:solidFill>
                  <a:schemeClr val="bg1"/>
                </a:solidFill>
              </a:rPr>
              <a:t>4</a:t>
            </a:r>
            <a:endParaRPr/>
          </a:p>
        </p:txBody>
      </p:sp>
      <p:cxnSp>
        <p:nvCxnSpPr>
          <p:cNvPr id="19" name="Straight Connector 18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</a:rPr>
              <a:t>5</a:t>
            </a:r>
            <a:endParaRPr/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EEB2D4-E0FF-0948-BCEC-0F713D78CA44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sp>
        <p:nvSpPr>
          <p:cNvPr id="7" name="Slide Number Placeholder 5"/>
          <p:cNvSpPr txBox="1"/>
          <p:nvPr userDrawn="1"/>
        </p:nvSpPr>
        <p:spPr bwMode="auto">
          <a:xfrm>
            <a:off x="-33970" y="266377"/>
            <a:ext cx="93756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>
              <a:defRPr sz="14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600"/>
            </a:lvl1pPr>
            <a:lvl2pPr marL="456057" indent="0">
              <a:buNone/>
              <a:defRPr sz="1400"/>
            </a:lvl2pPr>
            <a:lvl3pPr marL="912114" indent="0">
              <a:buNone/>
              <a:defRPr sz="1200"/>
            </a:lvl3pPr>
            <a:lvl4pPr marL="1368171" indent="0">
              <a:buNone/>
              <a:defRPr sz="1000"/>
            </a:lvl4pPr>
            <a:lvl5pPr marL="1824228" indent="0">
              <a:buNone/>
              <a:defRPr sz="1000"/>
            </a:lvl5pPr>
            <a:lvl6pPr marL="2280285" indent="0">
              <a:buNone/>
              <a:defRPr sz="1000"/>
            </a:lvl6pPr>
            <a:lvl7pPr marL="2736342" indent="0">
              <a:buNone/>
              <a:defRPr sz="1000"/>
            </a:lvl7pPr>
            <a:lvl8pPr marL="3192399" indent="0">
              <a:buNone/>
              <a:defRPr sz="1000"/>
            </a:lvl8pPr>
            <a:lvl9pPr marL="3648456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703EC4-AEDB-A546-B9B7-585538AAD3C7}" type="datetime1">
              <a:rPr lang="ru-RU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600"/>
            </a:lvl1pPr>
            <a:lvl2pPr marL="456057" indent="0">
              <a:buNone/>
              <a:defRPr sz="1400"/>
            </a:lvl2pPr>
            <a:lvl3pPr marL="912114" indent="0">
              <a:buNone/>
              <a:defRPr sz="1200"/>
            </a:lvl3pPr>
            <a:lvl4pPr marL="1368171" indent="0">
              <a:buNone/>
              <a:defRPr sz="1000"/>
            </a:lvl4pPr>
            <a:lvl5pPr marL="1824228" indent="0">
              <a:buNone/>
              <a:defRPr sz="1000"/>
            </a:lvl5pPr>
            <a:lvl6pPr marL="2280285" indent="0">
              <a:buNone/>
              <a:defRPr sz="1000"/>
            </a:lvl6pPr>
            <a:lvl7pPr marL="2736342" indent="0">
              <a:buNone/>
              <a:defRPr sz="1000"/>
            </a:lvl7pPr>
            <a:lvl8pPr marL="3192399" indent="0">
              <a:buNone/>
              <a:defRPr sz="1000"/>
            </a:lvl8pPr>
            <a:lvl9pPr marL="3648456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1DB6139-3C51-544D-A275-589F7A7E6369}" type="datetime1">
              <a:rPr lang="ru-RU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 bwMode="auto"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2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/>
          <p:cNvSpPr/>
          <p:nvPr userDrawn="1"/>
        </p:nvSpPr>
        <p:spPr bwMode="auto"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 bwMode="auto"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600"/>
            </a:lvl1pPr>
            <a:lvl2pPr marL="456057" indent="0">
              <a:buNone/>
              <a:defRPr sz="1400"/>
            </a:lvl2pPr>
            <a:lvl3pPr marL="912114" indent="0">
              <a:buNone/>
              <a:defRPr sz="1200"/>
            </a:lvl3pPr>
            <a:lvl4pPr marL="1368171" indent="0">
              <a:buNone/>
              <a:defRPr sz="1000"/>
            </a:lvl4pPr>
            <a:lvl5pPr marL="1824228" indent="0">
              <a:buNone/>
              <a:defRPr sz="1000"/>
            </a:lvl5pPr>
            <a:lvl6pPr marL="2280285" indent="0">
              <a:buNone/>
              <a:defRPr sz="1000"/>
            </a:lvl6pPr>
            <a:lvl7pPr marL="2736342" indent="0">
              <a:buNone/>
              <a:defRPr sz="1000"/>
            </a:lvl7pPr>
            <a:lvl8pPr marL="3192399" indent="0">
              <a:buNone/>
              <a:defRPr sz="1000"/>
            </a:lvl8pPr>
            <a:lvl9pPr marL="3648456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8F2F27-2E9A-5E43-AA18-A5B944132F59}" type="datetime1">
              <a:rPr lang="ru-RU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 bwMode="auto"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4"/>
          </p:nvPr>
        </p:nvSpPr>
        <p:spPr bwMode="auto"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6057" indent="0">
              <a:buNone/>
              <a:defRPr sz="2800"/>
            </a:lvl2pPr>
            <a:lvl3pPr marL="912114" indent="0">
              <a:buNone/>
              <a:defRPr sz="2400"/>
            </a:lvl3pPr>
            <a:lvl4pPr marL="1368171" indent="0">
              <a:buNone/>
              <a:defRPr sz="2000"/>
            </a:lvl4pPr>
            <a:lvl5pPr marL="1824228" indent="0">
              <a:buNone/>
              <a:defRPr sz="2000"/>
            </a:lvl5pPr>
            <a:lvl6pPr marL="2280285" indent="0">
              <a:buNone/>
              <a:defRPr sz="2000"/>
            </a:lvl6pPr>
            <a:lvl7pPr marL="2736342" indent="0">
              <a:buNone/>
              <a:defRPr sz="2000"/>
            </a:lvl7pPr>
            <a:lvl8pPr marL="3192399" indent="0">
              <a:buNone/>
              <a:defRPr sz="2000"/>
            </a:lvl8pPr>
            <a:lvl9pPr marL="3648456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357F375-12B8-4849-BF4D-9AACA101A6E6}" type="datetime1">
              <a:rPr lang="ru-RU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73D4391C-B8C0-B24A-A837-316267417444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2114">
        <a:lnSpc>
          <a:spcPct val="90000"/>
        </a:lnSpc>
        <a:spcBef>
          <a:spcPts val="0"/>
        </a:spcBef>
        <a:buNone/>
        <a:defRPr sz="3200" b="1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912114">
        <a:lnSpc>
          <a:spcPct val="100000"/>
        </a:lnSpc>
        <a:spcBef>
          <a:spcPts val="998"/>
        </a:spcBef>
        <a:buFont typeface="Arial"/>
        <a:buNone/>
        <a:defRPr sz="16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912114">
        <a:lnSpc>
          <a:spcPct val="100000"/>
        </a:lnSpc>
        <a:spcBef>
          <a:spcPts val="499"/>
        </a:spcBef>
        <a:buFont typeface="Arial"/>
        <a:buNone/>
        <a:defRPr sz="14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912114">
        <a:lnSpc>
          <a:spcPct val="100000"/>
        </a:lnSpc>
        <a:spcBef>
          <a:spcPts val="499"/>
        </a:spcBef>
        <a:buFont typeface="Arial"/>
        <a:buNone/>
        <a:defRPr sz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912114">
        <a:lnSpc>
          <a:spcPct val="100000"/>
        </a:lnSpc>
        <a:spcBef>
          <a:spcPts val="499"/>
        </a:spcBef>
        <a:buFont typeface="Arial"/>
        <a:buNone/>
        <a:defRPr sz="1200">
          <a:solidFill>
            <a:srgbClr val="6D6D6D"/>
          </a:solidFill>
          <a:latin typeface="Arial"/>
          <a:ea typeface="+mn-ea"/>
          <a:cs typeface="Arial"/>
        </a:defRPr>
      </a:lvl4pPr>
      <a:lvl5pPr marL="0" indent="0" algn="l" defTabSz="912114">
        <a:lnSpc>
          <a:spcPct val="100000"/>
        </a:lnSpc>
        <a:spcBef>
          <a:spcPts val="499"/>
        </a:spcBef>
        <a:buFont typeface="Arial"/>
        <a:buNone/>
        <a:defRPr sz="1000">
          <a:solidFill>
            <a:srgbClr val="6D6D6D"/>
          </a:solidFill>
          <a:latin typeface="Arial"/>
          <a:ea typeface="+mn-ea"/>
          <a:cs typeface="Arial"/>
        </a:defRPr>
      </a:lvl5pPr>
      <a:lvl6pPr marL="2508314" indent="-228029" algn="l" defTabSz="912114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51869" y="3824195"/>
            <a:ext cx="8893576" cy="3367669"/>
          </a:xfrm>
        </p:spPr>
        <p:txBody>
          <a:bodyPr/>
          <a:lstStyle/>
          <a:p>
            <a:r>
              <a:rPr lang="en-US" sz="4000" b="0" dirty="0"/>
              <a:t>SBS LLM</a:t>
            </a:r>
            <a:r>
              <a:rPr lang="ru-RU" sz="4000" b="0" dirty="0"/>
              <a:t> - </a:t>
            </a:r>
            <a:r>
              <a:rPr lang="en" sz="4000" b="0" dirty="0"/>
              <a:t>AI-</a:t>
            </a:r>
            <a:r>
              <a:rPr lang="ru-RU" sz="4000" b="0" dirty="0"/>
              <a:t>помощник для выбора блюд с системой голосования</a:t>
            </a:r>
            <a:br>
              <a:rPr lang="ru-RU" sz="4000" b="0" dirty="0"/>
            </a:br>
            <a:br>
              <a:rPr lang="ru-RU" sz="4000" b="0" dirty="0"/>
            </a:br>
            <a:br>
              <a:rPr lang="ru-RU" sz="4000" b="0" dirty="0"/>
            </a:br>
            <a:br>
              <a:rPr lang="en" sz="4000" b="0" dirty="0"/>
            </a:br>
            <a:br>
              <a:rPr lang="ru-RU" sz="4000" b="0" dirty="0"/>
            </a:br>
            <a:br>
              <a:rPr lang="ru-RU" sz="4000" b="0" dirty="0"/>
            </a:b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9E45C-4B12-08FD-3D1F-DCF5A2D9D5B7}"/>
              </a:ext>
            </a:extLst>
          </p:cNvPr>
          <p:cNvSpPr txBox="1"/>
          <p:nvPr/>
        </p:nvSpPr>
        <p:spPr>
          <a:xfrm>
            <a:off x="651869" y="5508030"/>
            <a:ext cx="6478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Авторы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ru-RU" b="0" dirty="0">
                <a:solidFill>
                  <a:schemeClr val="bg1"/>
                </a:solidFill>
              </a:rPr>
              <a:t>Исаев Семен, Цыпин Егор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C04B4B4-9276-2279-8416-6651F93A077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E8819-37F9-438D-97FA-A1D1EF0C2C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73573" y="958545"/>
            <a:ext cx="9873966" cy="587358"/>
          </a:xfrm>
        </p:spPr>
        <p:txBody>
          <a:bodyPr/>
          <a:lstStyle/>
          <a:p>
            <a:pPr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между </a:t>
            </a:r>
            <a:r>
              <a:rPr lang="e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4F945B-D01B-EC45-D58A-AA6D1399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721B2-2372-56E4-15E0-F8B95121826B}"/>
              </a:ext>
            </a:extLst>
          </p:cNvPr>
          <p:cNvSpPr txBox="1"/>
          <p:nvPr/>
        </p:nvSpPr>
        <p:spPr>
          <a:xfrm>
            <a:off x="973573" y="1676400"/>
            <a:ext cx="11188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запросов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вводит сообщение →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→ 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sbs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/chat → Backend → (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GigaChat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YandexGPT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кэшируются →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 варианты → Голос → 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sbs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/vote.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данными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</a:t>
            </a:r>
          </a:p>
          <a:p>
            <a:pPr lvl="1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{"message": "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Хочу десерт", "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"123", "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selected_model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"model_1"}</a:t>
            </a:r>
          </a:p>
          <a:p>
            <a:pPr lvl="1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 на 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http://localhost:3000 (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/Live Server).</a:t>
            </a:r>
          </a:p>
          <a:p>
            <a:pPr lvl="1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 на 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http://localhost:8000 (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6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13C83A0-51B5-D0B9-3748-C420A650E7E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2EB51-85C8-B5C0-4C51-468E67ABFA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73573" y="958545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реализации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EE6A56D-1577-0BFB-DEDD-DF52D69F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2F64A-CD0F-F7CC-532C-8ACE5EC095ED}"/>
              </a:ext>
            </a:extLst>
          </p:cNvPr>
          <p:cNvSpPr txBox="1"/>
          <p:nvPr/>
        </p:nvSpPr>
        <p:spPr>
          <a:xfrm>
            <a:off x="973573" y="1790700"/>
            <a:ext cx="97898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обработка запросов 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async/await).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ошибок в консоль 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logging).</a:t>
            </a:r>
          </a:p>
          <a:p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внешних зависимостей (чистый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JS).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мобильных устройств (тестирование в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b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00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929B7B-072C-E715-DC3A-8CD1234D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4391C-B8C0-B24A-A837-316267417444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CEB9F6-46CF-72FB-1CAF-01A3FDC38E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011344" y="869335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развития: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0507B-2E25-5928-6D4D-5DD45555F45E}"/>
              </a:ext>
            </a:extLst>
          </p:cNvPr>
          <p:cNvSpPr txBox="1"/>
          <p:nvPr/>
        </p:nvSpPr>
        <p:spPr>
          <a:xfrm>
            <a:off x="903595" y="2393064"/>
            <a:ext cx="6991814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Планы по улучшению:</a:t>
            </a:r>
          </a:p>
          <a:p>
            <a:pPr algn="l">
              <a:buNone/>
            </a:pPr>
            <a:endParaRPr lang="ru-RU" sz="2400" b="0" i="0" u="none" strike="noStrike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Добавление новых моделей (</a:t>
            </a:r>
            <a:r>
              <a:rPr lang="en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GPT-4o, Claude)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Система персональных предпочтений пользователей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Интеграция с реальным меню ресторана через </a:t>
            </a:r>
            <a:r>
              <a:rPr lang="en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CMS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Мобильное приложение</a:t>
            </a:r>
          </a:p>
        </p:txBody>
      </p:sp>
      <p:sp>
        <p:nvSpPr>
          <p:cNvPr id="7" name="AutoShape 2" descr="Сформированное изображение">
            <a:extLst>
              <a:ext uri="{FF2B5EF4-FFF2-40B4-BE49-F238E27FC236}">
                <a16:creationId xmlns:a16="http://schemas.microsoft.com/office/drawing/2014/main" id="{4D5D6F0B-41AF-9E04-60CF-CD04EADC4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27775" y="3267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Изображение выглядит как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E5082A9-5FDA-7201-AD30-9217A22A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97" y="1060789"/>
            <a:ext cx="5473448" cy="54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cs typeface="Arial"/>
              </a:rPr>
              <a:t>Москва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26A4BB0-61CF-660D-3712-273C5E03B26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A4660-CE8D-EE27-2921-BE3F89E297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98974" y="940957"/>
            <a:ext cx="9834126" cy="714358"/>
          </a:xfrm>
        </p:spPr>
        <p:txBody>
          <a:bodyPr/>
          <a:lstStyle/>
          <a:p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проекта:</a:t>
            </a:r>
            <a:endParaRPr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1DF6BB4-93E5-26CA-8C82-6B6AA23F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E2089-3E49-9D17-02FD-009DEB798CA3}"/>
              </a:ext>
            </a:extLst>
          </p:cNvPr>
          <p:cNvSpPr txBox="1"/>
          <p:nvPr/>
        </p:nvSpPr>
        <p:spPr bwMode="auto">
          <a:xfrm>
            <a:off x="534529" y="2275833"/>
            <a:ext cx="61057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u="none" strike="noStrike" dirty="0">
                <a:effectLst/>
              </a:rPr>
              <a:t>Сервис показывает пользователю ответы двух ИИ-моделей (</a:t>
            </a:r>
            <a:r>
              <a:rPr lang="en" sz="2800" b="0" i="0" u="none" strike="noStrike" dirty="0" err="1">
                <a:effectLst/>
              </a:rPr>
              <a:t>GigaChat</a:t>
            </a:r>
            <a:r>
              <a:rPr lang="en" sz="2800" b="0" i="0" u="none" strike="noStrike" dirty="0">
                <a:effectLst/>
              </a:rPr>
              <a:t> vs </a:t>
            </a:r>
            <a:r>
              <a:rPr lang="en" sz="2800" b="0" i="0" u="none" strike="noStrike" dirty="0" err="1">
                <a:effectLst/>
              </a:rPr>
              <a:t>YandexGPT</a:t>
            </a:r>
            <a:r>
              <a:rPr lang="en" sz="2800" b="0" i="0" u="none" strike="noStrike" dirty="0">
                <a:effectLst/>
              </a:rPr>
              <a:t>) </a:t>
            </a:r>
            <a:r>
              <a:rPr lang="ru-RU" sz="2800" b="0" i="0" u="none" strike="noStrike" dirty="0">
                <a:effectLst/>
              </a:rPr>
              <a:t>для рекомендации блюд. Пользователь выбирает лучший ответ, система ведет статистику побед.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F0F7A6-337A-340B-3347-426E3E44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9" y="940957"/>
            <a:ext cx="5785522" cy="54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33C4478-92F7-4FED-3FB3-E867CF96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3D4391C-B8C0-B24A-A837-316267417444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E29D5B-4EDC-68E7-BFB8-DBE6CD834E30}"/>
              </a:ext>
            </a:extLst>
          </p:cNvPr>
          <p:cNvSpPr txBox="1">
            <a:spLocks/>
          </p:cNvSpPr>
          <p:nvPr/>
        </p:nvSpPr>
        <p:spPr bwMode="auto">
          <a:xfrm>
            <a:off x="998974" y="940957"/>
            <a:ext cx="9834126" cy="714358"/>
          </a:xfrm>
          <a:prstGeom prst="rect">
            <a:avLst/>
          </a:prstGeom>
        </p:spPr>
        <p:txBody>
          <a:bodyPr/>
          <a:lstStyle>
            <a:lvl1pPr algn="l" defTabSz="912114">
              <a:lnSpc>
                <a:spcPct val="90000"/>
              </a:lnSpc>
              <a:spcBef>
                <a:spcPts val="0"/>
              </a:spcBef>
              <a:buNone/>
              <a:defRPr sz="3200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66F17-718B-D37D-43E6-EB2391827813}"/>
              </a:ext>
            </a:extLst>
          </p:cNvPr>
          <p:cNvSpPr txBox="1"/>
          <p:nvPr/>
        </p:nvSpPr>
        <p:spPr>
          <a:xfrm>
            <a:off x="1293857" y="2933160"/>
            <a:ext cx="4622180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Этапы разработки:</a:t>
            </a:r>
          </a:p>
          <a:p>
            <a:pPr algn="l">
              <a:buNone/>
            </a:pPr>
            <a:endParaRPr lang="ru-RU" sz="2400" b="0" i="0" u="none" strike="noStrike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Проектирование </a:t>
            </a:r>
            <a:r>
              <a:rPr lang="en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API (</a:t>
            </a:r>
            <a:r>
              <a:rPr lang="en" b="0" i="0" u="none" strike="noStrike" dirty="0" err="1">
                <a:solidFill>
                  <a:srgbClr val="404040"/>
                </a:solidFill>
                <a:effectLst/>
                <a:latin typeface="quote-cjk-patch"/>
              </a:rPr>
              <a:t>FastAPI</a:t>
            </a:r>
            <a:r>
              <a:rPr lang="en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)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Интеграция с ИИ-провайдерами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Разработка механики голосования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Создание веб-интерфейса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BD2DF0-30D1-4854-7252-D2E47E40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655315"/>
            <a:ext cx="4013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98974" y="940957"/>
            <a:ext cx="9834126" cy="714358"/>
          </a:xfrm>
        </p:spPr>
        <p:txBody>
          <a:bodyPr/>
          <a:lstStyle/>
          <a:p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Локальное развертывание моделей</a:t>
            </a: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/>
              <a:t>4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 bwMode="auto">
          <a:xfrm>
            <a:off x="998974" y="1655315"/>
            <a:ext cx="11290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мы отказались от локального развертывания?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причина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отсутствие мощностей, которые позволили бы нам реализовать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ассистента, с которым было бы комфортно разговаривать и была возможность запустить его в продакшн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31D53-1E5C-6657-4609-CEC1246CBCF0}"/>
              </a:ext>
            </a:extLst>
          </p:cNvPr>
          <p:cNvSpPr txBox="1"/>
          <p:nvPr/>
        </p:nvSpPr>
        <p:spPr>
          <a:xfrm>
            <a:off x="998974" y="3420269"/>
            <a:ext cx="112902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по нашему мнению решение, это использование облачных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топовых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компаний России(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Yandex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Стабильность и качество генерации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интеграции и адаптации под бизнес задачи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3573" y="958545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E407E-B640-C1F7-C189-3D182923B392}"/>
              </a:ext>
            </a:extLst>
          </p:cNvPr>
          <p:cNvSpPr txBox="1"/>
          <p:nvPr/>
        </p:nvSpPr>
        <p:spPr>
          <a:xfrm>
            <a:off x="903595" y="1850609"/>
            <a:ext cx="4830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Giga Chat: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AABF9-5954-9867-5BDB-2088B8BF4091}"/>
              </a:ext>
            </a:extLst>
          </p:cNvPr>
          <p:cNvSpPr txBox="1"/>
          <p:nvPr/>
        </p:nvSpPr>
        <p:spPr>
          <a:xfrm>
            <a:off x="5977966" y="1765150"/>
            <a:ext cx="6684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YandexGPT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 (через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OAuth-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ID).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23312E-2BCC-F43A-BCF6-EE3FC110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7" y="2442922"/>
            <a:ext cx="4830327" cy="36819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1307B8-E68D-62F6-9274-D32361FA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543" y="2965479"/>
            <a:ext cx="5717095" cy="3333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933EAC-DD40-C6A9-F52B-DC8B8A1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4391C-B8C0-B24A-A837-316267417444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CBBA1C2-1DA2-E7D2-84F2-372503179A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877530" y="847033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 голосования:</a:t>
            </a: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49E4B-4E1B-F2AD-6EED-7E834CA03756}"/>
              </a:ext>
            </a:extLst>
          </p:cNvPr>
          <p:cNvSpPr txBox="1"/>
          <p:nvPr/>
        </p:nvSpPr>
        <p:spPr>
          <a:xfrm>
            <a:off x="534529" y="2552304"/>
            <a:ext cx="4684242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400" b="1" i="0" u="none" strike="noStrike" dirty="0">
                <a:solidFill>
                  <a:srgbClr val="404040"/>
                </a:solidFill>
                <a:effectLst/>
              </a:rPr>
              <a:t>Ключевые функции:</a:t>
            </a:r>
          </a:p>
          <a:p>
            <a:pPr algn="l">
              <a:buNone/>
            </a:pPr>
            <a:endParaRPr lang="ru-RU" b="0" i="0" u="none" strike="noStrike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04040"/>
                </a:solidFill>
                <a:effectLst/>
              </a:rPr>
              <a:t>Генерация уникального </a:t>
            </a:r>
            <a:r>
              <a:rPr lang="en" b="0" i="0" u="none" strike="noStrike" dirty="0" err="1">
                <a:solidFill>
                  <a:srgbClr val="404040"/>
                </a:solidFill>
                <a:effectLst/>
              </a:rPr>
              <a:t>session_id</a:t>
            </a:r>
            <a:r>
              <a:rPr lang="en" b="0" i="0" u="none" strike="noStrike" dirty="0">
                <a:solidFill>
                  <a:srgbClr val="404040"/>
                </a:solidFill>
                <a:effectLst/>
              </a:rPr>
              <a:t> </a:t>
            </a:r>
            <a:r>
              <a:rPr lang="ru-RU" b="0" i="0" u="none" strike="noStrike" dirty="0">
                <a:solidFill>
                  <a:srgbClr val="404040"/>
                </a:solidFill>
                <a:effectLst/>
              </a:rPr>
              <a:t>для каждого запроса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04040"/>
                </a:solidFill>
                <a:effectLst/>
              </a:rPr>
              <a:t>Случайное распределение моделей по позициям (чтобы избежать предвзятости)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04040"/>
                </a:solidFill>
                <a:effectLst/>
              </a:rPr>
              <a:t>Хранение голосов в памяти (</a:t>
            </a:r>
            <a:r>
              <a:rPr lang="en" b="0" i="0" u="none" strike="noStrike" dirty="0" err="1">
                <a:solidFill>
                  <a:srgbClr val="404040"/>
                </a:solidFill>
                <a:effectLst/>
              </a:rPr>
              <a:t>defaultdict</a:t>
            </a:r>
            <a:r>
              <a:rPr lang="en" b="0" i="0" u="none" strike="noStrike" dirty="0">
                <a:solidFill>
                  <a:srgbClr val="404040"/>
                </a:solidFill>
                <a:effectLst/>
              </a:rPr>
              <a:t>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404040"/>
                </a:solidFill>
                <a:effectLst/>
              </a:rPr>
              <a:t>Алгоритм определения победителя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E9BF2F-EBA8-27D1-4871-5FBF2891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997" y="1650852"/>
            <a:ext cx="7116878" cy="47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3BFDB0F-5CD5-1EFB-CC5F-96E035B9AAF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D3403-B5F5-B3B9-A4E5-44041029BA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73573" y="958545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40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458F0C-A8E5-F550-A483-59895879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D4391C-B8C0-B24A-A837-316267417444}" type="slidenum"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30DF9-53BC-C5BE-B295-1587060D7C4E}"/>
              </a:ext>
            </a:extLst>
          </p:cNvPr>
          <p:cNvSpPr txBox="1"/>
          <p:nvPr/>
        </p:nvSpPr>
        <p:spPr>
          <a:xfrm>
            <a:off x="903596" y="1790700"/>
            <a:ext cx="98739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HTML5/CSS3/JavaScript)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голосования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запросов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Голосование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73893C-0577-2275-D279-06E39C6B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85" y="2028289"/>
            <a:ext cx="4100769" cy="36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BF6F49-2A18-BA13-292E-18D43C1D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4391C-B8C0-B24A-A837-316267417444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EA860A6-2E48-77DD-9792-D5D7EE5D6E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747324" y="847033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4DC10-65BA-2A7C-FA02-D044B78D2826}"/>
              </a:ext>
            </a:extLst>
          </p:cNvPr>
          <p:cNvSpPr txBox="1"/>
          <p:nvPr/>
        </p:nvSpPr>
        <p:spPr>
          <a:xfrm>
            <a:off x="534529" y="1833704"/>
            <a:ext cx="7359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Шаг 1:</a:t>
            </a:r>
            <a:r>
              <a:rPr lang="ru-RU" sz="2000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Пользователь вводит запрос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33B44-131A-7FD1-B503-E43B9D2B05BF}"/>
              </a:ext>
            </a:extLst>
          </p:cNvPr>
          <p:cNvSpPr txBox="1"/>
          <p:nvPr/>
        </p:nvSpPr>
        <p:spPr>
          <a:xfrm>
            <a:off x="7243846" y="1833704"/>
            <a:ext cx="7359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Шаг 2:</a:t>
            </a:r>
            <a:r>
              <a:rPr lang="ru-RU" sz="2000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Система показывает 2 ответа</a:t>
            </a:r>
            <a:endParaRPr lang="ru-RU" dirty="0"/>
          </a:p>
        </p:txBody>
      </p:sp>
      <p:pic>
        <p:nvPicPr>
          <p:cNvPr id="9" name="Рисунок 8" descr="Изображение выглядит как текст, веб-страница, программное обеспечение, Веб-сай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14612CF-F0B3-4D4B-2C28-F5DEBA27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" y="2633127"/>
            <a:ext cx="5478158" cy="31157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84494E-FB4E-D04F-B46B-F6D59AF2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63" y="2641687"/>
            <a:ext cx="5478158" cy="31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2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279048-D12A-7D63-4118-0A4180E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4391C-B8C0-B24A-A837-316267417444}" type="slidenum">
              <a:rPr lang="ru-RU" smtClean="0"/>
              <a:t>9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D4891D0-4ADD-020B-3C86-95AE895457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-1747324" y="847033"/>
            <a:ext cx="9873966" cy="587358"/>
          </a:xfrm>
        </p:spPr>
        <p:txBody>
          <a:bodyPr/>
          <a:lstStyle/>
          <a:p>
            <a:pPr algn="ctr">
              <a:defRPr/>
            </a:pPr>
            <a:r>
              <a:rPr lang="ru-RU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62B7E-762C-E50C-287F-FCAC6400C1F0}"/>
              </a:ext>
            </a:extLst>
          </p:cNvPr>
          <p:cNvSpPr txBox="1"/>
          <p:nvPr/>
        </p:nvSpPr>
        <p:spPr>
          <a:xfrm>
            <a:off x="534529" y="1654422"/>
            <a:ext cx="7359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Шаг 3:</a:t>
            </a:r>
            <a:r>
              <a:rPr lang="ru-RU" sz="2000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Пользователь выбирает лучший вариант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0C24A-D3EA-9116-9E21-3E4873964E03}"/>
              </a:ext>
            </a:extLst>
          </p:cNvPr>
          <p:cNvSpPr txBox="1"/>
          <p:nvPr/>
        </p:nvSpPr>
        <p:spPr>
          <a:xfrm>
            <a:off x="534529" y="2074508"/>
            <a:ext cx="7359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Шаг 4:</a:t>
            </a:r>
            <a:r>
              <a:rPr lang="ru-RU" sz="2000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Отображение рекомендуемых блюд</a:t>
            </a:r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Веб-сайт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A41593F-0668-2B40-046D-E3289C2C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9" y="2685732"/>
            <a:ext cx="5908357" cy="3360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C84D4-4DC8-788E-2840-6AC04BEC335D}"/>
              </a:ext>
            </a:extLst>
          </p:cNvPr>
          <p:cNvSpPr txBox="1"/>
          <p:nvPr/>
        </p:nvSpPr>
        <p:spPr>
          <a:xfrm>
            <a:off x="7894333" y="1854477"/>
            <a:ext cx="7359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Шаг </a:t>
            </a:r>
            <a:r>
              <a:rPr lang="ru-RU" sz="2000" b="1" dirty="0">
                <a:solidFill>
                  <a:srgbClr val="404040"/>
                </a:solidFill>
                <a:latin typeface="quote-cjk-patch"/>
              </a:rPr>
              <a:t>5</a:t>
            </a:r>
            <a:r>
              <a:rPr lang="ru-RU" sz="2000" b="1" i="0" u="none" strike="noStrike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  <a:r>
              <a:rPr lang="ru-RU" sz="2000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quote-cjk-patch"/>
              </a:rPr>
              <a:t>Просмотр статистики</a:t>
            </a:r>
            <a:endParaRPr lang="ru-RU" dirty="0"/>
          </a:p>
        </p:txBody>
      </p:sp>
      <p:pic>
        <p:nvPicPr>
          <p:cNvPr id="11" name="Рисунок 10" descr="Изображение выглядит как текст, снимок экрана, Мультимедийное программное обеспечение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0E3BEF7-30F9-8FD5-00DB-29D40A1B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20" y="2674673"/>
            <a:ext cx="5944131" cy="33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4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management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3F5CBD"/>
      </a:accent1>
      <a:accent2>
        <a:srgbClr val="ED7D31"/>
      </a:accent2>
      <a:accent3>
        <a:srgbClr val="879DC1"/>
      </a:accent3>
      <a:accent4>
        <a:srgbClr val="FF5C36"/>
      </a:accent4>
      <a:accent5>
        <a:srgbClr val="A30236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460</Words>
  <Application>Microsoft Macintosh PowerPoint</Application>
  <DocSecurity>0</DocSecurity>
  <PresentationFormat>Произвольный</PresentationFormat>
  <Paragraphs>90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quote-cjk-patch</vt:lpstr>
      <vt:lpstr>Times New Roman</vt:lpstr>
      <vt:lpstr>Тема Office</vt:lpstr>
      <vt:lpstr>SBS LLM - AI-помощник для выбора блюд с системой голосования      </vt:lpstr>
      <vt:lpstr>Суть проекта:</vt:lpstr>
      <vt:lpstr>Презентация PowerPoint</vt:lpstr>
      <vt:lpstr> Локальное развертывание моделей   </vt:lpstr>
      <vt:lpstr>Работа с API моделей  </vt:lpstr>
      <vt:lpstr>Механика голосования:  </vt:lpstr>
      <vt:lpstr>Фронтенд: </vt:lpstr>
      <vt:lpstr>Процесс работы:</vt:lpstr>
      <vt:lpstr>Процесс работы:</vt:lpstr>
      <vt:lpstr>Интеграция между Frontend и Backend: </vt:lpstr>
      <vt:lpstr>Особенности реализации: </vt:lpstr>
      <vt:lpstr>Направления развития: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сомон исаев</cp:lastModifiedBy>
  <cp:revision>275</cp:revision>
  <dcterms:created xsi:type="dcterms:W3CDTF">2022-10-16T16:54:41Z</dcterms:created>
  <dcterms:modified xsi:type="dcterms:W3CDTF">2025-06-08T09:57:02Z</dcterms:modified>
  <cp:category/>
  <dc:identifier/>
  <cp:contentStatus/>
  <dc:language/>
  <cp:version/>
</cp:coreProperties>
</file>