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4" r:id="rId5"/>
    <p:sldId id="263" r:id="rId6"/>
    <p:sldId id="262" r:id="rId7"/>
    <p:sldId id="265" r:id="rId8"/>
    <p:sldId id="266" r:id="rId9"/>
    <p:sldId id="267" r:id="rId10"/>
    <p:sldId id="268" r:id="rId11"/>
    <p:sldId id="272" r:id="rId12"/>
    <p:sldId id="269" r:id="rId13"/>
    <p:sldId id="271" r:id="rId14"/>
    <p:sldId id="270" r:id="rId15"/>
    <p:sldId id="273" r:id="rId16"/>
    <p:sldId id="274" r:id="rId17"/>
    <p:sldId id="25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67" y="5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smtClean="0"/>
              <a:t>Click to edit </a:t>
            </a:r>
            <a:br>
              <a:rPr lang="en-US" dirty="0" smtClean="0"/>
            </a:br>
            <a:r>
              <a:rPr lang="en-US" dirty="0" smtClean="0"/>
              <a:t>Master subtitle style</a:t>
            </a:r>
            <a:br>
              <a:rPr lang="en-US" dirty="0" smtClean="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0EC2761-52B0-42C5-B01B-DF8F69615AE5}"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C2761-52B0-42C5-B01B-DF8F69615AE5}"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C2761-52B0-42C5-B01B-DF8F69615AE5}"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C2761-52B0-42C5-B01B-DF8F69615AE5}"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EC2761-52B0-42C5-B01B-DF8F69615AE5}"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EC2761-52B0-42C5-B01B-DF8F69615AE5}" type="datetimeFigureOut">
              <a:rPr lang="en-US" smtClean="0"/>
              <a:t>6/13/2020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6/13/2020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6/13/2020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6/13/2020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3960" y="1454330"/>
            <a:ext cx="6858000" cy="2569030"/>
          </a:xfrm>
        </p:spPr>
        <p:txBody>
          <a:bodyPr/>
          <a:lstStyle/>
          <a:p>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Tài</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err="1" smtClean="0">
                <a:latin typeface="Arial" panose="020B0604020202020204" pitchFamily="34" charset="0"/>
                <a:cs typeface="Arial" panose="020B0604020202020204" pitchFamily="34" charset="0"/>
              </a:rPr>
              <a:t>Bảo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mật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Webservices</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203960" y="4563291"/>
            <a:ext cx="6858000" cy="2189481"/>
          </a:xfrm>
        </p:spPr>
        <p:txBody>
          <a:bodyPr>
            <a:normAutofit/>
          </a:bodyPr>
          <a:lstStyle/>
          <a:p>
            <a:pPr lvl="2" algn="l"/>
            <a:r>
              <a:rPr lang="en-US" sz="2000" dirty="0" smtClean="0">
                <a:solidFill>
                  <a:schemeClr val="bg1"/>
                </a:solidFill>
                <a:latin typeface="Arial" panose="020B0604020202020204" pitchFamily="34" charset="0"/>
                <a:cs typeface="Arial" panose="020B0604020202020204" pitchFamily="34" charset="0"/>
              </a:rPr>
              <a:t> </a:t>
            </a:r>
            <a:r>
              <a:rPr lang="en-US" sz="2000" dirty="0" err="1" smtClean="0">
                <a:solidFill>
                  <a:schemeClr val="bg1"/>
                </a:solidFill>
                <a:latin typeface="Arial" panose="020B0604020202020204" pitchFamily="34" charset="0"/>
                <a:cs typeface="Arial" panose="020B0604020202020204" pitchFamily="34" charset="0"/>
              </a:rPr>
              <a:t>Giảng</a:t>
            </a:r>
            <a:r>
              <a:rPr lang="en-US" sz="2000" dirty="0" smtClean="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viên</a:t>
            </a:r>
            <a:r>
              <a:rPr lang="en-US" sz="2000" dirty="0">
                <a:solidFill>
                  <a:schemeClr val="bg1"/>
                </a:solidFill>
                <a:latin typeface="Arial" panose="020B0604020202020204" pitchFamily="34" charset="0"/>
                <a:cs typeface="Arial" panose="020B0604020202020204" pitchFamily="34" charset="0"/>
              </a:rPr>
              <a:t>: Nguyễn Linh </a:t>
            </a:r>
            <a:r>
              <a:rPr lang="en-US" sz="2000" dirty="0" err="1">
                <a:solidFill>
                  <a:schemeClr val="bg1"/>
                </a:solidFill>
                <a:latin typeface="Arial" panose="020B0604020202020204" pitchFamily="34" charset="0"/>
                <a:cs typeface="Arial" panose="020B0604020202020204" pitchFamily="34" charset="0"/>
              </a:rPr>
              <a:t>Giang</a:t>
            </a:r>
            <a:endParaRPr lang="en-US" sz="2000" dirty="0" smtClean="0">
              <a:solidFill>
                <a:schemeClr val="bg1"/>
              </a:solidFill>
              <a:latin typeface="Arial" panose="020B0604020202020204" pitchFamily="34" charset="0"/>
              <a:cs typeface="Arial" panose="020B0604020202020204" pitchFamily="34" charset="0"/>
            </a:endParaRPr>
          </a:p>
          <a:p>
            <a:pPr lvl="2" algn="l"/>
            <a:r>
              <a:rPr lang="en-US" sz="2200" dirty="0" smtClean="0">
                <a:solidFill>
                  <a:schemeClr val="bg1"/>
                </a:solidFill>
                <a:latin typeface="Arial" panose="020B0604020202020204" pitchFamily="34" charset="0"/>
                <a:cs typeface="Arial" panose="020B0604020202020204" pitchFamily="34" charset="0"/>
              </a:rPr>
              <a:t> </a:t>
            </a:r>
            <a:r>
              <a:rPr lang="en-US" sz="2000" dirty="0" err="1" smtClean="0">
                <a:solidFill>
                  <a:schemeClr val="bg1"/>
                </a:solidFill>
                <a:latin typeface="Arial" panose="020B0604020202020204" pitchFamily="34" charset="0"/>
                <a:cs typeface="Arial" panose="020B0604020202020204" pitchFamily="34" charset="0"/>
              </a:rPr>
              <a:t>Nhóm</a:t>
            </a:r>
            <a:r>
              <a:rPr lang="en-US" sz="2000" dirty="0" smtClean="0">
                <a:solidFill>
                  <a:schemeClr val="bg1"/>
                </a:solidFill>
                <a:latin typeface="Arial" panose="020B0604020202020204" pitchFamily="34" charset="0"/>
                <a:cs typeface="Arial" panose="020B0604020202020204" pitchFamily="34" charset="0"/>
              </a:rPr>
              <a:t> 11: </a:t>
            </a:r>
          </a:p>
          <a:p>
            <a:pPr lvl="2" algn="l"/>
            <a:r>
              <a:rPr lang="en-US" sz="2100" dirty="0" smtClean="0">
                <a:latin typeface="Arial" panose="020B0604020202020204" pitchFamily="34" charset="0"/>
                <a:cs typeface="Arial" panose="020B0604020202020204" pitchFamily="34" charset="0"/>
              </a:rPr>
              <a:t> </a:t>
            </a:r>
            <a:r>
              <a:rPr lang="en-US" sz="2000" dirty="0" smtClean="0">
                <a:solidFill>
                  <a:schemeClr val="bg1"/>
                </a:solidFill>
                <a:latin typeface="Arial" panose="020B0604020202020204" pitchFamily="34" charset="0"/>
                <a:cs typeface="Arial" panose="020B0604020202020204" pitchFamily="34" charset="0"/>
              </a:rPr>
              <a:t>Nguyễn </a:t>
            </a:r>
            <a:r>
              <a:rPr lang="en-US" sz="2000" dirty="0" err="1" smtClean="0">
                <a:solidFill>
                  <a:schemeClr val="bg1"/>
                </a:solidFill>
                <a:latin typeface="Arial" panose="020B0604020202020204" pitchFamily="34" charset="0"/>
                <a:cs typeface="Arial" panose="020B0604020202020204" pitchFamily="34" charset="0"/>
              </a:rPr>
              <a:t>Văn</a:t>
            </a:r>
            <a:r>
              <a:rPr lang="en-US" sz="2000" dirty="0" smtClean="0">
                <a:solidFill>
                  <a:schemeClr val="bg1"/>
                </a:solidFill>
                <a:latin typeface="Arial" panose="020B0604020202020204" pitchFamily="34" charset="0"/>
                <a:cs typeface="Arial" panose="020B0604020202020204" pitchFamily="34" charset="0"/>
              </a:rPr>
              <a:t> </a:t>
            </a:r>
            <a:r>
              <a:rPr lang="en-US" sz="2000" dirty="0" err="1" smtClean="0">
                <a:solidFill>
                  <a:schemeClr val="bg1"/>
                </a:solidFill>
                <a:latin typeface="Arial" panose="020B0604020202020204" pitchFamily="34" charset="0"/>
                <a:cs typeface="Arial" panose="020B0604020202020204" pitchFamily="34" charset="0"/>
              </a:rPr>
              <a:t>Hùng</a:t>
            </a:r>
            <a:r>
              <a:rPr lang="en-US" sz="2000" dirty="0" smtClean="0">
                <a:solidFill>
                  <a:schemeClr val="bg1"/>
                </a:solidFill>
                <a:latin typeface="Arial" panose="020B0604020202020204" pitchFamily="34" charset="0"/>
                <a:cs typeface="Arial" panose="020B0604020202020204" pitchFamily="34" charset="0"/>
              </a:rPr>
              <a:t>		- 	 20173152</a:t>
            </a:r>
          </a:p>
          <a:p>
            <a:pPr lvl="2" algn="l"/>
            <a:r>
              <a:rPr lang="en-US" sz="2000" dirty="0" smtClean="0">
                <a:solidFill>
                  <a:schemeClr val="bg1"/>
                </a:solidFill>
                <a:latin typeface="Arial" panose="020B0604020202020204" pitchFamily="34" charset="0"/>
                <a:cs typeface="Arial" panose="020B0604020202020204" pitchFamily="34" charset="0"/>
              </a:rPr>
              <a:t> Nguyễn Quang Linh		-	 20173229</a:t>
            </a:r>
          </a:p>
          <a:p>
            <a:pPr lvl="2" algn="l"/>
            <a:r>
              <a:rPr lang="en-US" sz="2000" dirty="0" smtClean="0">
                <a:solidFill>
                  <a:schemeClr val="bg1"/>
                </a:solidFill>
                <a:latin typeface="Arial" panose="020B0604020202020204" pitchFamily="34" charset="0"/>
                <a:cs typeface="Arial" panose="020B0604020202020204" pitchFamily="34" charset="0"/>
              </a:rPr>
              <a:t> Nguyễn </a:t>
            </a:r>
            <a:r>
              <a:rPr lang="en-US" sz="2000" dirty="0" err="1" smtClean="0">
                <a:solidFill>
                  <a:schemeClr val="bg1"/>
                </a:solidFill>
                <a:latin typeface="Arial" panose="020B0604020202020204" pitchFamily="34" charset="0"/>
                <a:cs typeface="Arial" panose="020B0604020202020204" pitchFamily="34" charset="0"/>
              </a:rPr>
              <a:t>Thế</a:t>
            </a:r>
            <a:r>
              <a:rPr lang="en-US" sz="2000" dirty="0" smtClean="0">
                <a:solidFill>
                  <a:schemeClr val="bg1"/>
                </a:solidFill>
                <a:latin typeface="Arial" panose="020B0604020202020204" pitchFamily="34" charset="0"/>
                <a:cs typeface="Arial" panose="020B0604020202020204" pitchFamily="34" charset="0"/>
              </a:rPr>
              <a:t> Quang		-	 20173324</a:t>
            </a: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9039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31" y="-204537"/>
            <a:ext cx="9480883" cy="1325563"/>
          </a:xfrm>
        </p:spPr>
        <p:txBody>
          <a:bodyPr>
            <a:normAutofit/>
          </a:bodyPr>
          <a:lstStyle/>
          <a:p>
            <a:r>
              <a:rPr lang="en-US" sz="3200" dirty="0" err="1"/>
              <a:t>eXtensible</a:t>
            </a:r>
            <a:r>
              <a:rPr lang="en-US" sz="3200" dirty="0"/>
              <a:t> Access Control Markup Language (</a:t>
            </a:r>
            <a:r>
              <a:rPr lang="en-US" sz="3200" dirty="0" smtClean="0"/>
              <a:t>XACML)</a:t>
            </a:r>
            <a:endParaRPr lang="en-US" sz="3200" dirty="0"/>
          </a:p>
        </p:txBody>
      </p:sp>
      <p:sp>
        <p:nvSpPr>
          <p:cNvPr id="3" name="Content Placeholder 2"/>
          <p:cNvSpPr>
            <a:spLocks noGrp="1"/>
          </p:cNvSpPr>
          <p:nvPr>
            <p:ph idx="1"/>
          </p:nvPr>
        </p:nvSpPr>
        <p:spPr>
          <a:xfrm>
            <a:off x="385010" y="1696451"/>
            <a:ext cx="8373980" cy="4403559"/>
          </a:xfrm>
        </p:spPr>
        <p:txBody>
          <a:bodyPr>
            <a:normAutofit/>
          </a:bodyPr>
          <a:lstStyle/>
          <a:p>
            <a:pPr>
              <a:lnSpc>
                <a:spcPct val="150000"/>
              </a:lnSpc>
              <a:buFont typeface="Wingdings" panose="05000000000000000000" pitchFamily="2" charset="2"/>
              <a:buChar char="§"/>
            </a:pPr>
            <a:r>
              <a:rPr lang="vi-VN" sz="1800" dirty="0"/>
              <a:t>XACML </a:t>
            </a:r>
            <a:r>
              <a:rPr lang="vi-VN" sz="1800" dirty="0" smtClean="0"/>
              <a:t>cung </a:t>
            </a:r>
            <a:r>
              <a:rPr lang="vi-VN" sz="1800" dirty="0"/>
              <a:t>cấp </a:t>
            </a:r>
            <a:r>
              <a:rPr lang="vi-VN" sz="1800" dirty="0" smtClean="0"/>
              <a:t>một</a:t>
            </a:r>
            <a:r>
              <a:rPr lang="en-US" sz="1800" dirty="0" smtClean="0"/>
              <a:t> </a:t>
            </a:r>
            <a:r>
              <a:rPr lang="vi-VN" sz="1800" dirty="0" smtClean="0"/>
              <a:t>tiêu </a:t>
            </a:r>
            <a:r>
              <a:rPr lang="vi-VN" sz="1800" dirty="0"/>
              <a:t>chuẩn, ngôn ngữ duy nhất để xác định các chính sách điều khiển truy cập.</a:t>
            </a:r>
          </a:p>
          <a:p>
            <a:pPr>
              <a:lnSpc>
                <a:spcPct val="150000"/>
              </a:lnSpc>
              <a:buFont typeface="Wingdings" panose="05000000000000000000" pitchFamily="2" charset="2"/>
              <a:buChar char="§"/>
            </a:pPr>
            <a:r>
              <a:rPr lang="vi-VN" sz="1800" dirty="0" smtClean="0"/>
              <a:t>XACML </a:t>
            </a:r>
            <a:r>
              <a:rPr lang="vi-VN" sz="1800" dirty="0"/>
              <a:t>là một tiêu chuẩn bổ sung của OASIS </a:t>
            </a:r>
            <a:r>
              <a:rPr lang="vi-VN" sz="1800" dirty="0" smtClean="0"/>
              <a:t>để</a:t>
            </a:r>
            <a:r>
              <a:rPr lang="en-US" sz="1800" dirty="0" smtClean="0"/>
              <a:t> </a:t>
            </a:r>
            <a:r>
              <a:rPr lang="vi-VN" sz="1800" dirty="0" smtClean="0"/>
              <a:t>đưa </a:t>
            </a:r>
            <a:r>
              <a:rPr lang="vi-VN" sz="1800" dirty="0"/>
              <a:t>ra các quyết định việc điều khiển truy cập.</a:t>
            </a:r>
          </a:p>
          <a:p>
            <a:pPr>
              <a:lnSpc>
                <a:spcPct val="150000"/>
              </a:lnSpc>
              <a:buFont typeface="Wingdings" panose="05000000000000000000" pitchFamily="2" charset="2"/>
              <a:buChar char="§"/>
            </a:pPr>
            <a:r>
              <a:rPr lang="vi-VN" sz="1800" dirty="0"/>
              <a:t>XACML được thực hiện trong </a:t>
            </a:r>
            <a:r>
              <a:rPr lang="vi-VN" sz="1800" dirty="0" smtClean="0"/>
              <a:t>XML.</a:t>
            </a:r>
            <a:r>
              <a:rPr lang="en-US" sz="1800" dirty="0" smtClean="0"/>
              <a:t> </a:t>
            </a:r>
          </a:p>
          <a:p>
            <a:pPr>
              <a:lnSpc>
                <a:spcPct val="150000"/>
              </a:lnSpc>
              <a:buFont typeface="Wingdings" panose="05000000000000000000" pitchFamily="2" charset="2"/>
              <a:buChar char="§"/>
            </a:pPr>
            <a:r>
              <a:rPr lang="vi-VN" sz="1800" dirty="0" smtClean="0"/>
              <a:t>Các </a:t>
            </a:r>
            <a:r>
              <a:rPr lang="vi-VN" sz="1800" dirty="0"/>
              <a:t>đối tượng của XACML được dùng để tạo ra một tiêu chuẩn cho </a:t>
            </a:r>
            <a:r>
              <a:rPr lang="vi-VN" sz="1800" dirty="0" smtClean="0"/>
              <a:t>việc</a:t>
            </a:r>
            <a:r>
              <a:rPr lang="en-US" sz="1800" dirty="0" smtClean="0"/>
              <a:t> </a:t>
            </a:r>
            <a:r>
              <a:rPr lang="vi-VN" sz="1800" dirty="0" smtClean="0"/>
              <a:t>miêu </a:t>
            </a:r>
            <a:r>
              <a:rPr lang="vi-VN" sz="1800" dirty="0"/>
              <a:t>tả các thực thể điều khiển truy cập và các thuộc tính của </a:t>
            </a:r>
            <a:r>
              <a:rPr lang="vi-VN" sz="1800" dirty="0" smtClean="0"/>
              <a:t>chúng</a:t>
            </a:r>
            <a:r>
              <a:rPr lang="en-US" sz="1800" dirty="0" smtClean="0"/>
              <a:t>.</a:t>
            </a:r>
            <a:endParaRPr lang="en-US" sz="1800" dirty="0"/>
          </a:p>
        </p:txBody>
      </p:sp>
    </p:spTree>
    <p:extLst>
      <p:ext uri="{BB962C8B-B14F-4D97-AF65-F5344CB8AC3E}">
        <p14:creationId xmlns:p14="http://schemas.microsoft.com/office/powerpoint/2010/main" val="2653720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31" y="-204537"/>
            <a:ext cx="9480883" cy="1325563"/>
          </a:xfrm>
        </p:spPr>
        <p:txBody>
          <a:bodyPr>
            <a:normAutofit/>
          </a:bodyPr>
          <a:lstStyle/>
          <a:p>
            <a:r>
              <a:rPr lang="en-US" sz="3200" dirty="0" err="1"/>
              <a:t>eXtensible</a:t>
            </a:r>
            <a:r>
              <a:rPr lang="en-US" sz="3200" dirty="0"/>
              <a:t> Access Control Markup Language (</a:t>
            </a:r>
            <a:r>
              <a:rPr lang="en-US" sz="3200" dirty="0" smtClean="0"/>
              <a:t>XACML)</a:t>
            </a:r>
            <a:endParaRPr lang="en-US" sz="3200" dirty="0"/>
          </a:p>
        </p:txBody>
      </p:sp>
      <p:sp>
        <p:nvSpPr>
          <p:cNvPr id="3" name="Content Placeholder 2"/>
          <p:cNvSpPr>
            <a:spLocks noGrp="1"/>
          </p:cNvSpPr>
          <p:nvPr>
            <p:ph idx="1"/>
          </p:nvPr>
        </p:nvSpPr>
        <p:spPr>
          <a:xfrm>
            <a:off x="1939423" y="4138862"/>
            <a:ext cx="8026400" cy="2707105"/>
          </a:xfrm>
        </p:spPr>
        <p:txBody>
          <a:bodyPr>
            <a:normAutofit/>
          </a:bodyPr>
          <a:lstStyle/>
          <a:p>
            <a:pPr>
              <a:lnSpc>
                <a:spcPct val="150000"/>
              </a:lnSpc>
            </a:pPr>
            <a:r>
              <a:rPr lang="vi-VN" sz="1800" dirty="0"/>
              <a:t>Một XACML bao gồm 3 thành phần cơ bản sau:</a:t>
            </a:r>
          </a:p>
          <a:p>
            <a:pPr>
              <a:lnSpc>
                <a:spcPct val="150000"/>
              </a:lnSpc>
            </a:pPr>
            <a:r>
              <a:rPr lang="vi-VN" sz="1800" dirty="0" smtClean="0"/>
              <a:t>Rule </a:t>
            </a:r>
            <a:r>
              <a:rPr lang="vi-VN" sz="1800" dirty="0"/>
              <a:t>(quy tắc)</a:t>
            </a:r>
          </a:p>
          <a:p>
            <a:pPr>
              <a:lnSpc>
                <a:spcPct val="150000"/>
              </a:lnSpc>
            </a:pPr>
            <a:r>
              <a:rPr lang="vi-VN" sz="1800" dirty="0" smtClean="0"/>
              <a:t>Policy </a:t>
            </a:r>
            <a:r>
              <a:rPr lang="vi-VN" sz="1800" dirty="0"/>
              <a:t>(chính sách)</a:t>
            </a:r>
          </a:p>
          <a:p>
            <a:pPr>
              <a:lnSpc>
                <a:spcPct val="150000"/>
              </a:lnSpc>
            </a:pPr>
            <a:r>
              <a:rPr lang="vi-VN" sz="1800" dirty="0" smtClean="0"/>
              <a:t>Policy </a:t>
            </a:r>
            <a:r>
              <a:rPr lang="vi-VN" sz="1800" dirty="0"/>
              <a:t>Set (thiết lập chính sách)</a:t>
            </a:r>
            <a:endParaRPr lang="en-US" sz="1800" dirty="0"/>
          </a:p>
        </p:txBody>
      </p:sp>
      <p:pic>
        <p:nvPicPr>
          <p:cNvPr id="4" name="Picture 3"/>
          <p:cNvPicPr>
            <a:picLocks noChangeAspect="1"/>
          </p:cNvPicPr>
          <p:nvPr/>
        </p:nvPicPr>
        <p:blipFill>
          <a:blip r:embed="rId2"/>
          <a:stretch>
            <a:fillRect/>
          </a:stretch>
        </p:blipFill>
        <p:spPr>
          <a:xfrm>
            <a:off x="1939423" y="1361657"/>
            <a:ext cx="5101390" cy="2428290"/>
          </a:xfrm>
          <a:prstGeom prst="rect">
            <a:avLst/>
          </a:prstGeom>
        </p:spPr>
      </p:pic>
    </p:spTree>
    <p:extLst>
      <p:ext uri="{BB962C8B-B14F-4D97-AF65-F5344CB8AC3E}">
        <p14:creationId xmlns:p14="http://schemas.microsoft.com/office/powerpoint/2010/main" val="1662439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950" y="-231694"/>
            <a:ext cx="8026400" cy="1325563"/>
          </a:xfrm>
        </p:spPr>
        <p:txBody>
          <a:bodyPr>
            <a:normAutofit/>
          </a:bodyPr>
          <a:lstStyle/>
          <a:p>
            <a:r>
              <a:rPr lang="en-US" sz="3200" dirty="0"/>
              <a:t>Security Assertion Markup Language (SAML)</a:t>
            </a:r>
          </a:p>
        </p:txBody>
      </p:sp>
      <p:sp>
        <p:nvSpPr>
          <p:cNvPr id="3" name="Content Placeholder 2"/>
          <p:cNvSpPr>
            <a:spLocks noGrp="1"/>
          </p:cNvSpPr>
          <p:nvPr>
            <p:ph idx="1"/>
          </p:nvPr>
        </p:nvSpPr>
        <p:spPr>
          <a:xfrm>
            <a:off x="488950" y="1955801"/>
            <a:ext cx="8026400" cy="4902199"/>
          </a:xfrm>
        </p:spPr>
        <p:txBody>
          <a:bodyPr>
            <a:normAutofit/>
          </a:bodyPr>
          <a:lstStyle/>
          <a:p>
            <a:pPr>
              <a:lnSpc>
                <a:spcPct val="150000"/>
              </a:lnSpc>
            </a:pPr>
            <a:r>
              <a:rPr lang="vi-VN" sz="1800" dirty="0"/>
              <a:t>SAML là sự kết hợp giữa S2ML và </a:t>
            </a:r>
            <a:r>
              <a:rPr lang="vi-VN" sz="1800" dirty="0" smtClean="0"/>
              <a:t>AuthML.</a:t>
            </a:r>
            <a:endParaRPr lang="en-US" sz="1800" dirty="0" smtClean="0"/>
          </a:p>
          <a:p>
            <a:pPr>
              <a:lnSpc>
                <a:spcPct val="150000"/>
              </a:lnSpc>
            </a:pPr>
            <a:r>
              <a:rPr lang="vi-VN" sz="1800" dirty="0" smtClean="0"/>
              <a:t> </a:t>
            </a:r>
            <a:r>
              <a:rPr lang="vi-VN" sz="1800" dirty="0"/>
              <a:t>SAML là một tiêu chuẩn dựa trên XML, được hình thành như một </a:t>
            </a:r>
            <a:r>
              <a:rPr lang="vi-VN" sz="1800" dirty="0" smtClean="0"/>
              <a:t>khuôn</a:t>
            </a:r>
            <a:r>
              <a:rPr lang="en-US" sz="1800" dirty="0" smtClean="0"/>
              <a:t> </a:t>
            </a:r>
            <a:r>
              <a:rPr lang="vi-VN" sz="1800" dirty="0" smtClean="0"/>
              <a:t>khổ </a:t>
            </a:r>
            <a:r>
              <a:rPr lang="vi-VN" sz="1800" dirty="0"/>
              <a:t>cho việc trao đổi thông tin liên quan đến an </a:t>
            </a:r>
            <a:r>
              <a:rPr lang="vi-VN" sz="1800" dirty="0" smtClean="0"/>
              <a:t>ninh</a:t>
            </a:r>
            <a:r>
              <a:rPr lang="en-US" sz="1800" dirty="0" smtClean="0"/>
              <a:t>.</a:t>
            </a:r>
          </a:p>
          <a:p>
            <a:pPr>
              <a:lnSpc>
                <a:spcPct val="150000"/>
              </a:lnSpc>
            </a:pPr>
            <a:r>
              <a:rPr lang="vi-VN" sz="1800" dirty="0" smtClean="0"/>
              <a:t> </a:t>
            </a:r>
            <a:r>
              <a:rPr lang="en-US" sz="1800" dirty="0" smtClean="0"/>
              <a:t>T</a:t>
            </a:r>
            <a:r>
              <a:rPr lang="vi-VN" sz="1800" dirty="0" smtClean="0"/>
              <a:t>hể </a:t>
            </a:r>
            <a:r>
              <a:rPr lang="vi-VN" sz="1800" dirty="0"/>
              <a:t>hiện dưới các xác </a:t>
            </a:r>
            <a:r>
              <a:rPr lang="vi-VN" sz="1800" dirty="0" smtClean="0"/>
              <a:t>nhận</a:t>
            </a:r>
            <a:r>
              <a:rPr lang="en-US" sz="1800" dirty="0" smtClean="0"/>
              <a:t> </a:t>
            </a:r>
            <a:r>
              <a:rPr lang="vi-VN" sz="1800" dirty="0" smtClean="0"/>
              <a:t>và </a:t>
            </a:r>
            <a:r>
              <a:rPr lang="vi-VN" sz="1800" dirty="0"/>
              <a:t>sự tin tưởng giữa các bên tham gia trao đổi, nhằm xác thực giao tiếp </a:t>
            </a:r>
            <a:r>
              <a:rPr lang="vi-VN" sz="1800" dirty="0" smtClean="0"/>
              <a:t>người</a:t>
            </a:r>
            <a:r>
              <a:rPr lang="en-US" sz="1800" dirty="0" smtClean="0"/>
              <a:t> </a:t>
            </a:r>
            <a:r>
              <a:rPr lang="vi-VN" sz="1800" dirty="0" smtClean="0"/>
              <a:t>dùng</a:t>
            </a:r>
            <a:r>
              <a:rPr lang="vi-VN" sz="1800" dirty="0"/>
              <a:t>, quyền lợi và các thuộc tính thông tin.</a:t>
            </a:r>
            <a:endParaRPr lang="en-US" sz="1800" dirty="0"/>
          </a:p>
        </p:txBody>
      </p:sp>
    </p:spTree>
    <p:extLst>
      <p:ext uri="{BB962C8B-B14F-4D97-AF65-F5344CB8AC3E}">
        <p14:creationId xmlns:p14="http://schemas.microsoft.com/office/powerpoint/2010/main" val="2429853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950" y="-219662"/>
            <a:ext cx="8026400" cy="1325563"/>
          </a:xfrm>
        </p:spPr>
        <p:txBody>
          <a:bodyPr>
            <a:normAutofit/>
          </a:bodyPr>
          <a:lstStyle/>
          <a:p>
            <a:r>
              <a:rPr lang="en-US" sz="3200" dirty="0"/>
              <a:t>XML Key Management Specification (XKMS)</a:t>
            </a:r>
          </a:p>
        </p:txBody>
      </p:sp>
      <p:sp>
        <p:nvSpPr>
          <p:cNvPr id="3" name="Content Placeholder 2"/>
          <p:cNvSpPr>
            <a:spLocks noGrp="1"/>
          </p:cNvSpPr>
          <p:nvPr>
            <p:ph idx="1"/>
          </p:nvPr>
        </p:nvSpPr>
        <p:spPr>
          <a:xfrm>
            <a:off x="597235" y="1983874"/>
            <a:ext cx="3734133" cy="3574715"/>
          </a:xfrm>
        </p:spPr>
        <p:txBody>
          <a:bodyPr>
            <a:normAutofit fontScale="92500"/>
          </a:bodyPr>
          <a:lstStyle/>
          <a:p>
            <a:pPr>
              <a:lnSpc>
                <a:spcPct val="170000"/>
              </a:lnSpc>
            </a:pPr>
            <a:r>
              <a:rPr lang="vi-VN" sz="1800" dirty="0"/>
              <a:t>XKMS là một giao thức được phát triển bởi W3C để mô tả sự phân phối </a:t>
            </a:r>
            <a:r>
              <a:rPr lang="vi-VN" sz="1800" dirty="0" smtClean="0"/>
              <a:t>và</a:t>
            </a:r>
            <a:r>
              <a:rPr lang="en-US" sz="1800" dirty="0" smtClean="0"/>
              <a:t> </a:t>
            </a:r>
            <a:r>
              <a:rPr lang="vi-VN" sz="1800" dirty="0" smtClean="0"/>
              <a:t>đăng </a:t>
            </a:r>
            <a:r>
              <a:rPr lang="vi-VN" sz="1800" dirty="0"/>
              <a:t>ký khóa công </a:t>
            </a:r>
            <a:r>
              <a:rPr lang="vi-VN" sz="1800" dirty="0" smtClean="0"/>
              <a:t>cộng</a:t>
            </a:r>
            <a:r>
              <a:rPr lang="en-US" sz="1800" dirty="0" smtClean="0"/>
              <a:t>.</a:t>
            </a:r>
          </a:p>
          <a:p>
            <a:pPr>
              <a:lnSpc>
                <a:spcPct val="170000"/>
              </a:lnSpc>
            </a:pPr>
            <a:r>
              <a:rPr lang="en-US" sz="1800" dirty="0" smtClean="0">
                <a:latin typeface="Arial" panose="020B0604020202020204" pitchFamily="34" charset="0"/>
                <a:cs typeface="Arial" panose="020B0604020202020204" pitchFamily="34" charset="0"/>
              </a:rPr>
              <a:t>XKMS</a:t>
            </a:r>
            <a:r>
              <a:rPr lang="en-US" sz="1800" dirty="0" smtClean="0"/>
              <a:t> </a:t>
            </a:r>
            <a:r>
              <a:rPr lang="en-US" sz="1800" dirty="0" err="1" smtClean="0">
                <a:latin typeface="Arial" panose="020B0604020202020204" pitchFamily="34" charset="0"/>
                <a:cs typeface="Arial" panose="020B0604020202020204" pitchFamily="34" charset="0"/>
              </a:rPr>
              <a:t>làm</a:t>
            </a:r>
            <a:r>
              <a:rPr lang="vi-VN" sz="1800" dirty="0" smtClean="0"/>
              <a:t> </a:t>
            </a:r>
            <a:r>
              <a:rPr lang="vi-VN" sz="1800" dirty="0"/>
              <a:t>giảm các ứng dụng phức tạp cú pháp của </a:t>
            </a:r>
            <a:r>
              <a:rPr lang="vi-VN" sz="1800" dirty="0" smtClean="0"/>
              <a:t>nền</a:t>
            </a:r>
            <a:r>
              <a:rPr lang="en-US" sz="1800" dirty="0" smtClean="0"/>
              <a:t> </a:t>
            </a:r>
            <a:r>
              <a:rPr lang="vi-VN" sz="1800" dirty="0" smtClean="0"/>
              <a:t>tảng </a:t>
            </a:r>
            <a:r>
              <a:rPr lang="vi-VN" sz="1800" dirty="0"/>
              <a:t>được sử dụng để thiết lập các mối quan hệ tin tưởng.</a:t>
            </a:r>
            <a:endParaRPr lang="en-US" sz="1800" dirty="0"/>
          </a:p>
        </p:txBody>
      </p:sp>
      <p:pic>
        <p:nvPicPr>
          <p:cNvPr id="4" name="Picture 3"/>
          <p:cNvPicPr>
            <a:picLocks noChangeAspect="1"/>
          </p:cNvPicPr>
          <p:nvPr/>
        </p:nvPicPr>
        <p:blipFill>
          <a:blip r:embed="rId2"/>
          <a:stretch>
            <a:fillRect/>
          </a:stretch>
        </p:blipFill>
        <p:spPr>
          <a:xfrm>
            <a:off x="4682158" y="2080488"/>
            <a:ext cx="4221210" cy="3478101"/>
          </a:xfrm>
          <a:prstGeom prst="rect">
            <a:avLst/>
          </a:prstGeom>
        </p:spPr>
      </p:pic>
    </p:spTree>
    <p:extLst>
      <p:ext uri="{BB962C8B-B14F-4D97-AF65-F5344CB8AC3E}">
        <p14:creationId xmlns:p14="http://schemas.microsoft.com/office/powerpoint/2010/main" val="3518101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950" y="-231694"/>
            <a:ext cx="8026400" cy="1325563"/>
          </a:xfrm>
        </p:spPr>
        <p:txBody>
          <a:bodyPr>
            <a:normAutofit/>
          </a:bodyPr>
          <a:lstStyle/>
          <a:p>
            <a:r>
              <a:rPr lang="en-US" sz="3200" dirty="0"/>
              <a:t>Web Services Policy Framework (WS-Policy)</a:t>
            </a:r>
          </a:p>
        </p:txBody>
      </p:sp>
      <p:sp>
        <p:nvSpPr>
          <p:cNvPr id="3" name="Content Placeholder 2"/>
          <p:cNvSpPr>
            <a:spLocks noGrp="1"/>
          </p:cNvSpPr>
          <p:nvPr>
            <p:ph idx="1"/>
          </p:nvPr>
        </p:nvSpPr>
        <p:spPr/>
        <p:txBody>
          <a:bodyPr>
            <a:normAutofit/>
          </a:bodyPr>
          <a:lstStyle/>
          <a:p>
            <a:pPr marL="0" indent="0">
              <a:lnSpc>
                <a:spcPct val="150000"/>
              </a:lnSpc>
              <a:buNone/>
            </a:pPr>
            <a:r>
              <a:rPr lang="vi-VN" sz="1800" dirty="0"/>
              <a:t>WS-Policy định nghĩa các điều kiện theo một yêu cầu có thể đáp ứng, </a:t>
            </a:r>
            <a:r>
              <a:rPr lang="vi-VN" sz="1800" dirty="0" smtClean="0"/>
              <a:t>tương</a:t>
            </a:r>
            <a:r>
              <a:rPr lang="en-US" sz="1800" dirty="0" smtClean="0"/>
              <a:t> </a:t>
            </a:r>
            <a:r>
              <a:rPr lang="vi-VN" sz="1800" dirty="0" smtClean="0"/>
              <a:t>ứng</a:t>
            </a:r>
            <a:r>
              <a:rPr lang="vi-VN" sz="1800" dirty="0"/>
              <a:t>, khẳng định chính sách của các web </a:t>
            </a:r>
            <a:r>
              <a:rPr lang="vi-VN" sz="1800" dirty="0" smtClean="0"/>
              <a:t>serv</a:t>
            </a:r>
            <a:r>
              <a:rPr lang="en-US" sz="1800" dirty="0" err="1" smtClean="0"/>
              <a:t>i</a:t>
            </a:r>
            <a:r>
              <a:rPr lang="vi-VN" sz="1800" dirty="0" smtClean="0"/>
              <a:t>ce </a:t>
            </a:r>
            <a:r>
              <a:rPr lang="vi-VN" sz="1800" dirty="0"/>
              <a:t>đó, giải pháp thay thế </a:t>
            </a:r>
            <a:r>
              <a:rPr lang="vi-VN" sz="1800" dirty="0" smtClean="0"/>
              <a:t>chính</a:t>
            </a:r>
            <a:r>
              <a:rPr lang="en-US" sz="1800" dirty="0" smtClean="0"/>
              <a:t> </a:t>
            </a:r>
            <a:r>
              <a:rPr lang="vi-VN" sz="1800" dirty="0" smtClean="0"/>
              <a:t>sách </a:t>
            </a:r>
            <a:r>
              <a:rPr lang="vi-VN" sz="1800" dirty="0"/>
              <a:t>và cuối cùng là toàn bộ các chính sách:</a:t>
            </a:r>
          </a:p>
          <a:p>
            <a:pPr lvl="1">
              <a:lnSpc>
                <a:spcPct val="150000"/>
              </a:lnSpc>
              <a:buFont typeface="Wingdings" panose="05000000000000000000" pitchFamily="2" charset="2"/>
              <a:buChar char="§"/>
            </a:pPr>
            <a:r>
              <a:rPr lang="vi-VN" dirty="0" smtClean="0"/>
              <a:t>Một </a:t>
            </a:r>
            <a:r>
              <a:rPr lang="vi-VN" dirty="0"/>
              <a:t>sự khẳng định chính sách được hỗ trợ bằng cách yêu cầu khi và </a:t>
            </a:r>
            <a:r>
              <a:rPr lang="vi-VN" dirty="0" smtClean="0"/>
              <a:t>chỉ</a:t>
            </a:r>
            <a:r>
              <a:rPr lang="en-US" dirty="0" smtClean="0"/>
              <a:t> </a:t>
            </a:r>
            <a:r>
              <a:rPr lang="vi-VN" dirty="0" smtClean="0"/>
              <a:t>khi </a:t>
            </a:r>
            <a:r>
              <a:rPr lang="vi-VN" dirty="0"/>
              <a:t>người yêu cầu đáp ứng được các yêu cầu tương ứng để khẳng định.</a:t>
            </a:r>
          </a:p>
          <a:p>
            <a:pPr lvl="1">
              <a:lnSpc>
                <a:spcPct val="150000"/>
              </a:lnSpc>
              <a:buFont typeface="Wingdings" panose="05000000000000000000" pitchFamily="2" charset="2"/>
              <a:buChar char="§"/>
            </a:pPr>
            <a:r>
              <a:rPr lang="vi-VN" dirty="0" smtClean="0"/>
              <a:t>Một </a:t>
            </a:r>
            <a:r>
              <a:rPr lang="vi-VN" dirty="0"/>
              <a:t>chính sách được hỗ trợ bằng cách yêu cầu khi và chỉ khi có yêu </a:t>
            </a:r>
            <a:r>
              <a:rPr lang="vi-VN" dirty="0" smtClean="0"/>
              <a:t>cầu</a:t>
            </a:r>
            <a:r>
              <a:rPr lang="en-US" dirty="0" smtClean="0"/>
              <a:t> </a:t>
            </a:r>
            <a:r>
              <a:rPr lang="vi-VN" dirty="0" smtClean="0"/>
              <a:t>hỗ </a:t>
            </a:r>
            <a:r>
              <a:rPr lang="vi-VN" dirty="0"/>
              <a:t>trợ ít nhất là một trong những lựa chọn thay thế trong chính sách đó.</a:t>
            </a:r>
            <a:endParaRPr lang="en-US" dirty="0"/>
          </a:p>
        </p:txBody>
      </p:sp>
    </p:spTree>
    <p:extLst>
      <p:ext uri="{BB962C8B-B14F-4D97-AF65-F5344CB8AC3E}">
        <p14:creationId xmlns:p14="http://schemas.microsoft.com/office/powerpoint/2010/main" val="3374542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950" y="-195599"/>
            <a:ext cx="8026400" cy="1325563"/>
          </a:xfrm>
        </p:spPr>
        <p:txBody>
          <a:bodyPr/>
          <a:lstStyle/>
          <a:p>
            <a:r>
              <a:rPr lang="en-US" dirty="0" err="1"/>
              <a:t>eXentisble</a:t>
            </a:r>
            <a:r>
              <a:rPr lang="en-US" dirty="0"/>
              <a:t> Rights Markup Language (</a:t>
            </a:r>
            <a:r>
              <a:rPr lang="en-US" dirty="0" err="1"/>
              <a:t>XrML</a:t>
            </a:r>
            <a:r>
              <a:rPr lang="en-US" dirty="0"/>
              <a:t>)</a:t>
            </a:r>
          </a:p>
        </p:txBody>
      </p:sp>
      <p:sp>
        <p:nvSpPr>
          <p:cNvPr id="3" name="Content Placeholder 2"/>
          <p:cNvSpPr>
            <a:spLocks noGrp="1"/>
          </p:cNvSpPr>
          <p:nvPr>
            <p:ph idx="1"/>
          </p:nvPr>
        </p:nvSpPr>
        <p:spPr>
          <a:xfrm>
            <a:off x="488950" y="1815432"/>
            <a:ext cx="8026400" cy="4902199"/>
          </a:xfrm>
        </p:spPr>
        <p:txBody>
          <a:bodyPr>
            <a:normAutofit/>
          </a:bodyPr>
          <a:lstStyle/>
          <a:p>
            <a:pPr>
              <a:lnSpc>
                <a:spcPct val="150000"/>
              </a:lnSpc>
            </a:pPr>
            <a:r>
              <a:rPr lang="vi-VN" sz="1800" dirty="0"/>
              <a:t>XrML là một ngôn ngữ XML mà xác định làm thế nào để mô tả các </a:t>
            </a:r>
            <a:r>
              <a:rPr lang="vi-VN" sz="1800" dirty="0" smtClean="0"/>
              <a:t>quyền,</a:t>
            </a:r>
            <a:r>
              <a:rPr lang="en-US" sz="1800" dirty="0" smtClean="0"/>
              <a:t> </a:t>
            </a:r>
            <a:r>
              <a:rPr lang="vi-VN" sz="1800" dirty="0" smtClean="0"/>
              <a:t>lệ </a:t>
            </a:r>
            <a:r>
              <a:rPr lang="vi-VN" sz="1800" dirty="0"/>
              <a:t>phí và điều kiện để sử dụng nội dung kỹ thuật số, với tính toàn vẹn thông </a:t>
            </a:r>
            <a:r>
              <a:rPr lang="vi-VN" sz="1800" dirty="0" smtClean="0"/>
              <a:t>điệp</a:t>
            </a:r>
            <a:r>
              <a:rPr lang="en-US" sz="1800" dirty="0" smtClean="0"/>
              <a:t> </a:t>
            </a:r>
            <a:r>
              <a:rPr lang="vi-VN" sz="1800" dirty="0" smtClean="0"/>
              <a:t>và </a:t>
            </a:r>
            <a:r>
              <a:rPr lang="vi-VN" sz="1800" dirty="0"/>
              <a:t>tổ chức chứng thực. </a:t>
            </a:r>
            <a:endParaRPr lang="en-US" sz="1800" dirty="0" smtClean="0"/>
          </a:p>
          <a:p>
            <a:pPr>
              <a:lnSpc>
                <a:spcPct val="150000"/>
              </a:lnSpc>
            </a:pPr>
            <a:r>
              <a:rPr lang="vi-VN" sz="1800" dirty="0" smtClean="0"/>
              <a:t>XrML </a:t>
            </a:r>
            <a:r>
              <a:rPr lang="vi-VN" sz="1800" dirty="0"/>
              <a:t>đã được hình thành để hỗ trợ thương mại trong </a:t>
            </a:r>
            <a:r>
              <a:rPr lang="vi-VN" sz="1800" dirty="0" smtClean="0"/>
              <a:t>các</a:t>
            </a:r>
            <a:r>
              <a:rPr lang="en-US" sz="1800" dirty="0" smtClean="0"/>
              <a:t> </a:t>
            </a:r>
            <a:r>
              <a:rPr lang="vi-VN" sz="1800" dirty="0" smtClean="0"/>
              <a:t>nội </a:t>
            </a:r>
            <a:r>
              <a:rPr lang="vi-VN" sz="1800" dirty="0"/>
              <a:t>dung kỹ thuật </a:t>
            </a:r>
            <a:r>
              <a:rPr lang="vi-VN" sz="1800" dirty="0" smtClean="0"/>
              <a:t>s</a:t>
            </a:r>
            <a:r>
              <a:rPr lang="en-US" sz="1800" dirty="0" smtClean="0">
                <a:latin typeface="Arial" panose="020B0604020202020204" pitchFamily="34" charset="0"/>
                <a:cs typeface="Arial" panose="020B0604020202020204" pitchFamily="34" charset="0"/>
              </a:rPr>
              <a:t>ố</a:t>
            </a:r>
            <a:r>
              <a:rPr lang="vi-VN" sz="1800" dirty="0" smtClean="0"/>
              <a:t>. </a:t>
            </a:r>
            <a:endParaRPr lang="en-US" sz="1800" dirty="0" smtClean="0"/>
          </a:p>
          <a:p>
            <a:pPr>
              <a:lnSpc>
                <a:spcPct val="150000"/>
              </a:lnSpc>
            </a:pPr>
            <a:r>
              <a:rPr lang="vi-VN" sz="1800" dirty="0" smtClean="0"/>
              <a:t>XrML </a:t>
            </a:r>
            <a:r>
              <a:rPr lang="vi-VN" sz="1800" dirty="0"/>
              <a:t>dự định hỗ trợ truy cập và đặc </a:t>
            </a:r>
            <a:r>
              <a:rPr lang="vi-VN" sz="1800" dirty="0" smtClean="0"/>
              <a:t>điểm</a:t>
            </a:r>
            <a:r>
              <a:rPr lang="en-US" sz="1800" dirty="0" smtClean="0"/>
              <a:t> </a:t>
            </a:r>
            <a:r>
              <a:rPr lang="vi-VN" sz="1800" dirty="0" smtClean="0"/>
              <a:t>kỹ </a:t>
            </a:r>
            <a:r>
              <a:rPr lang="vi-VN" sz="1800" dirty="0"/>
              <a:t>thuật của việc sử dụng điểu khiển các đối tượng an toàn kỹ thuật số </a:t>
            </a:r>
            <a:r>
              <a:rPr lang="vi-VN" sz="1800" dirty="0" smtClean="0"/>
              <a:t>trong</a:t>
            </a:r>
            <a:r>
              <a:rPr lang="en-US" sz="1800" dirty="0" smtClean="0"/>
              <a:t> </a:t>
            </a:r>
            <a:r>
              <a:rPr lang="vi-VN" sz="1800" dirty="0" smtClean="0"/>
              <a:t>trường </a:t>
            </a:r>
            <a:r>
              <a:rPr lang="vi-VN" sz="1800" dirty="0"/>
              <a:t>hợp trao đổi tài chính.</a:t>
            </a:r>
            <a:endParaRPr lang="en-US" sz="1800" dirty="0"/>
          </a:p>
        </p:txBody>
      </p:sp>
    </p:spTree>
    <p:extLst>
      <p:ext uri="{BB962C8B-B14F-4D97-AF65-F5344CB8AC3E}">
        <p14:creationId xmlns:p14="http://schemas.microsoft.com/office/powerpoint/2010/main" val="1990716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Giao</a:t>
            </a:r>
            <a:r>
              <a:rPr lang="en-US" dirty="0"/>
              <a:t> </a:t>
            </a:r>
            <a:r>
              <a:rPr lang="en-US" dirty="0" err="1"/>
              <a:t>thức</a:t>
            </a:r>
            <a:r>
              <a:rPr lang="en-US" dirty="0"/>
              <a:t> </a:t>
            </a:r>
            <a:r>
              <a:rPr lang="en-US" dirty="0" err="1"/>
              <a:t>bảo</a:t>
            </a:r>
            <a:r>
              <a:rPr lang="en-US" dirty="0"/>
              <a:t> </a:t>
            </a:r>
            <a:r>
              <a:rPr lang="en-US" dirty="0" err="1"/>
              <a:t>mật</a:t>
            </a:r>
            <a:r>
              <a:rPr lang="en-US" dirty="0"/>
              <a:t> SSL</a:t>
            </a: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 SSL </a:t>
            </a:r>
            <a:r>
              <a:rPr lang="en-US" sz="1800" dirty="0" err="1">
                <a:latin typeface="Arial" panose="020B0604020202020204" pitchFamily="34" charset="0"/>
                <a:cs typeface="Arial" panose="020B0604020202020204" pitchFamily="34" charset="0"/>
              </a:rPr>
              <a:t>là</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một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sự</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xuất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bổ</a:t>
            </a:r>
            <a:r>
              <a:rPr lang="en-US" sz="1800" dirty="0">
                <a:latin typeface="Arial" panose="020B0604020202020204" pitchFamily="34" charset="0"/>
                <a:cs typeface="Arial" panose="020B0604020202020204" pitchFamily="34" charset="0"/>
              </a:rPr>
              <a:t> sung </a:t>
            </a:r>
            <a:r>
              <a:rPr lang="en-US" sz="1800" dirty="0" err="1">
                <a:latin typeface="Arial" panose="020B0604020202020204" pitchFamily="34" charset="0"/>
                <a:cs typeface="Arial" panose="020B0604020202020204" pitchFamily="34" charset="0"/>
              </a:rPr>
              <a:t>của</a:t>
            </a:r>
            <a:r>
              <a:rPr lang="en-US" sz="1800" dirty="0">
                <a:latin typeface="Arial" panose="020B0604020202020204" pitchFamily="34" charset="0"/>
                <a:cs typeface="Arial" panose="020B0604020202020204" pitchFamily="34" charset="0"/>
              </a:rPr>
              <a:t> VPN (Virtual Private Networks</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 SSL </a:t>
            </a:r>
            <a:r>
              <a:rPr lang="en-US" sz="1800" dirty="0">
                <a:latin typeface="Arial" panose="020B0604020202020204" pitchFamily="34" charset="0"/>
                <a:cs typeface="Arial" panose="020B0604020202020204" pitchFamily="34" charset="0"/>
              </a:rPr>
              <a:t>VPNs </a:t>
            </a:r>
            <a:r>
              <a:rPr lang="en-US" sz="1800" dirty="0" err="1">
                <a:latin typeface="Arial" panose="020B0604020202020204" pitchFamily="34" charset="0"/>
                <a:cs typeface="Arial" panose="020B0604020202020204" pitchFamily="34" charset="0"/>
              </a:rPr>
              <a:t>hoạt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động</a:t>
            </a:r>
            <a:r>
              <a:rPr lang="en-US" sz="1800" dirty="0">
                <a:latin typeface="Arial" panose="020B0604020202020204" pitchFamily="34" charset="0"/>
                <a:cs typeface="Arial" panose="020B0604020202020204" pitchFamily="34" charset="0"/>
              </a:rPr>
              <a:t> ở </a:t>
            </a:r>
            <a:r>
              <a:rPr lang="en-US" sz="1800" dirty="0" err="1">
                <a:latin typeface="Arial" panose="020B0604020202020204" pitchFamily="34" charset="0"/>
                <a:cs typeface="Arial" panose="020B0604020202020204" pitchFamily="34" charset="0"/>
              </a:rPr>
              <a:t>tầng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phiên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của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mô</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hình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tiêu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chuẩn</a:t>
            </a:r>
            <a:r>
              <a:rPr lang="en-US" sz="1800" dirty="0">
                <a:latin typeface="Arial" panose="020B0604020202020204" pitchFamily="34" charset="0"/>
                <a:cs typeface="Arial" panose="020B0604020202020204" pitchFamily="34" charset="0"/>
              </a:rPr>
              <a:t> OSI</a:t>
            </a:r>
            <a:r>
              <a:rPr lang="en-US" sz="1800" dirty="0" smtClean="0">
                <a:latin typeface="Arial" panose="020B0604020202020204" pitchFamily="34" charset="0"/>
                <a:cs typeface="Arial" panose="020B0604020202020204" pitchFamily="34" charset="0"/>
              </a:rPr>
              <a:t>.</a:t>
            </a:r>
          </a:p>
          <a:p>
            <a:pPr>
              <a:lnSpc>
                <a:spcPct val="15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 </a:t>
            </a:r>
            <a:r>
              <a:rPr lang="vi-VN" sz="1800" dirty="0" smtClean="0">
                <a:latin typeface="Arial" panose="020B0604020202020204" pitchFamily="34" charset="0"/>
                <a:cs typeface="Arial" panose="020B0604020202020204" pitchFamily="34" charset="0"/>
              </a:rPr>
              <a:t>SSL </a:t>
            </a:r>
            <a:r>
              <a:rPr lang="vi-VN" sz="1800" dirty="0">
                <a:latin typeface="Arial" panose="020B0604020202020204" pitchFamily="34" charset="0"/>
                <a:cs typeface="Arial" panose="020B0604020202020204" pitchFamily="34" charset="0"/>
              </a:rPr>
              <a:t>được coi là giao thức bảo mật trong lớp vận </a:t>
            </a:r>
            <a:r>
              <a:rPr lang="vi-VN" sz="1800" dirty="0" smtClean="0">
                <a:latin typeface="Arial" panose="020B0604020202020204" pitchFamily="34" charset="0"/>
                <a:cs typeface="Arial" panose="020B0604020202020204" pitchFamily="34" charset="0"/>
              </a:rPr>
              <a:t>chuyển</a:t>
            </a:r>
            <a:endParaRPr lang="en-US" sz="1800" dirty="0" smtClean="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 </a:t>
            </a:r>
            <a:r>
              <a:rPr lang="vi-VN" sz="1800" dirty="0" smtClean="0">
                <a:latin typeface="Arial" panose="020B0604020202020204" pitchFamily="34" charset="0"/>
                <a:cs typeface="Arial" panose="020B0604020202020204" pitchFamily="34" charset="0"/>
              </a:rPr>
              <a:t>SSL </a:t>
            </a:r>
            <a:r>
              <a:rPr lang="vi-VN" sz="1800" dirty="0">
                <a:latin typeface="Arial" panose="020B0604020202020204" pitchFamily="34" charset="0"/>
                <a:cs typeface="Arial" panose="020B0604020202020204" pitchFamily="34" charset="0"/>
              </a:rPr>
              <a:t>cung cấp sự bảo mật truyền thông vốn có ba đặc tính cơ bản:</a:t>
            </a:r>
          </a:p>
          <a:p>
            <a:pPr lvl="1">
              <a:lnSpc>
                <a:spcPct val="150000"/>
              </a:lnSpc>
              <a:buFont typeface="Wingdings" panose="05000000000000000000" pitchFamily="2" charset="2"/>
              <a:buChar char="§"/>
            </a:pPr>
            <a:r>
              <a:rPr lang="vi-VN" dirty="0" smtClean="0">
                <a:latin typeface="Arial" panose="020B0604020202020204" pitchFamily="34" charset="0"/>
                <a:cs typeface="Arial" panose="020B0604020202020204" pitchFamily="34" charset="0"/>
              </a:rPr>
              <a:t>Các </a:t>
            </a:r>
            <a:r>
              <a:rPr lang="vi-VN" dirty="0">
                <a:latin typeface="Arial" panose="020B0604020202020204" pitchFamily="34" charset="0"/>
                <a:cs typeface="Arial" panose="020B0604020202020204" pitchFamily="34" charset="0"/>
              </a:rPr>
              <a:t>bên giao tiếp có thể xác thực nhau bằng cách sử dụng mật </a:t>
            </a:r>
            <a:r>
              <a:rPr lang="vi-VN" dirty="0" smtClean="0">
                <a:latin typeface="Arial" panose="020B0604020202020204" pitchFamily="34" charset="0"/>
                <a:cs typeface="Arial" panose="020B0604020202020204" pitchFamily="34" charset="0"/>
              </a:rPr>
              <a:t>mã</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khóa </a:t>
            </a:r>
            <a:r>
              <a:rPr lang="vi-VN" dirty="0">
                <a:latin typeface="Arial" panose="020B0604020202020204" pitchFamily="34" charset="0"/>
                <a:cs typeface="Arial" panose="020B0604020202020204" pitchFamily="34" charset="0"/>
              </a:rPr>
              <a:t>chung.</a:t>
            </a:r>
          </a:p>
          <a:p>
            <a:pPr lvl="1">
              <a:lnSpc>
                <a:spcPct val="150000"/>
              </a:lnSpc>
              <a:buFont typeface="Wingdings" panose="05000000000000000000" pitchFamily="2" charset="2"/>
              <a:buChar char="§"/>
            </a:pPr>
            <a:r>
              <a:rPr lang="vi-VN" dirty="0" smtClean="0">
                <a:latin typeface="Arial" panose="020B0604020202020204" pitchFamily="34" charset="0"/>
                <a:cs typeface="Arial" panose="020B0604020202020204" pitchFamily="34" charset="0"/>
              </a:rPr>
              <a:t>Sự </a:t>
            </a:r>
            <a:r>
              <a:rPr lang="vi-VN" dirty="0">
                <a:latin typeface="Arial" panose="020B0604020202020204" pitchFamily="34" charset="0"/>
                <a:cs typeface="Arial" panose="020B0604020202020204" pitchFamily="34" charset="0"/>
              </a:rPr>
              <a:t>bí mật của lưu lượng dữ liệu được bảo vệ</a:t>
            </a:r>
          </a:p>
          <a:p>
            <a:pPr lvl="1">
              <a:lnSpc>
                <a:spcPct val="150000"/>
              </a:lnSpc>
              <a:buFont typeface="Wingdings" panose="05000000000000000000" pitchFamily="2" charset="2"/>
              <a:buChar char="§"/>
            </a:pPr>
            <a:r>
              <a:rPr lang="vi-VN" dirty="0" smtClean="0">
                <a:latin typeface="Arial" panose="020B0604020202020204" pitchFamily="34" charset="0"/>
                <a:cs typeface="Arial" panose="020B0604020202020204" pitchFamily="34" charset="0"/>
              </a:rPr>
              <a:t>Tính </a:t>
            </a:r>
            <a:r>
              <a:rPr lang="vi-VN" dirty="0">
                <a:latin typeface="Arial" panose="020B0604020202020204" pitchFamily="34" charset="0"/>
                <a:cs typeface="Arial" panose="020B0604020202020204" pitchFamily="34" charset="0"/>
              </a:rPr>
              <a:t>xác thực và tính toàn vẹn của lưu lượng dữ liệu cũng được </a:t>
            </a:r>
            <a:r>
              <a:rPr lang="vi-VN" dirty="0" smtClean="0">
                <a:latin typeface="Arial" panose="020B0604020202020204" pitchFamily="34" charset="0"/>
                <a:cs typeface="Arial" panose="020B0604020202020204" pitchFamily="34" charset="0"/>
              </a:rPr>
              <a:t>bảo</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vệ</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5353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6789" y="2382252"/>
            <a:ext cx="5462337" cy="2308324"/>
          </a:xfrm>
          <a:prstGeom prst="rect">
            <a:avLst/>
          </a:prstGeom>
          <a:noFill/>
        </p:spPr>
        <p:txBody>
          <a:bodyPr wrap="square" rtlCol="0">
            <a:spAutoFit/>
          </a:bodyPr>
          <a:lstStyle/>
          <a:p>
            <a:pPr algn="ctr"/>
            <a:r>
              <a:rPr lang="en-US" sz="4800" b="1" dirty="0" err="1" smtClean="0"/>
              <a:t>Mời</a:t>
            </a:r>
            <a:r>
              <a:rPr lang="en-US" sz="4800" b="1" dirty="0" smtClean="0"/>
              <a:t> </a:t>
            </a:r>
            <a:r>
              <a:rPr lang="en-US" sz="4800" b="1" dirty="0" err="1" smtClean="0"/>
              <a:t>thầy</a:t>
            </a:r>
            <a:r>
              <a:rPr lang="en-US" sz="4800" b="1" dirty="0" smtClean="0"/>
              <a:t> </a:t>
            </a:r>
            <a:r>
              <a:rPr lang="en-US" sz="4800" b="1" dirty="0" err="1" smtClean="0"/>
              <a:t>và</a:t>
            </a:r>
            <a:r>
              <a:rPr lang="en-US" sz="4800" b="1" dirty="0" smtClean="0"/>
              <a:t> </a:t>
            </a:r>
            <a:r>
              <a:rPr lang="en-US" sz="4800" b="1" dirty="0" err="1" smtClean="0"/>
              <a:t>các</a:t>
            </a:r>
            <a:r>
              <a:rPr lang="en-US" sz="4800" b="1" dirty="0" smtClean="0"/>
              <a:t> </a:t>
            </a:r>
            <a:r>
              <a:rPr lang="en-US" sz="4800" b="1" dirty="0" err="1" smtClean="0"/>
              <a:t>bạn</a:t>
            </a:r>
            <a:r>
              <a:rPr lang="en-US" sz="4800" b="1" dirty="0" smtClean="0"/>
              <a:t> </a:t>
            </a:r>
            <a:r>
              <a:rPr lang="en-US" sz="4800" b="1" dirty="0" err="1" smtClean="0"/>
              <a:t>theo</a:t>
            </a:r>
            <a:r>
              <a:rPr lang="en-US" sz="4800" b="1" dirty="0" smtClean="0"/>
              <a:t> </a:t>
            </a:r>
            <a:r>
              <a:rPr lang="en-US" sz="4800" b="1" dirty="0" err="1" smtClean="0"/>
              <a:t>dõi</a:t>
            </a:r>
            <a:r>
              <a:rPr lang="en-US" sz="4800" b="1" dirty="0" smtClean="0"/>
              <a:t> </a:t>
            </a:r>
            <a:r>
              <a:rPr lang="en-US" sz="4800" b="1" dirty="0" err="1" smtClean="0"/>
              <a:t>phần</a:t>
            </a:r>
            <a:r>
              <a:rPr lang="en-US" sz="4800" b="1" dirty="0" smtClean="0"/>
              <a:t> demo </a:t>
            </a:r>
            <a:r>
              <a:rPr lang="en-US" sz="4800" b="1" dirty="0" err="1" smtClean="0"/>
              <a:t>đề</a:t>
            </a:r>
            <a:r>
              <a:rPr lang="en-US" sz="4800" b="1" dirty="0" smtClean="0"/>
              <a:t> </a:t>
            </a:r>
            <a:r>
              <a:rPr lang="en-US" sz="4800" b="1" dirty="0" err="1" smtClean="0"/>
              <a:t>tài</a:t>
            </a:r>
            <a:endParaRPr lang="en-US" sz="4800" b="1" dirty="0"/>
          </a:p>
        </p:txBody>
      </p:sp>
    </p:spTree>
    <p:extLst>
      <p:ext uri="{BB962C8B-B14F-4D97-AF65-F5344CB8AC3E}">
        <p14:creationId xmlns:p14="http://schemas.microsoft.com/office/powerpoint/2010/main" val="3158584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Webservices</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vi-VN" sz="1800" dirty="0" smtClean="0">
                <a:latin typeface="Arial" panose="020B0604020202020204" pitchFamily="34" charset="0"/>
                <a:cs typeface="Arial" panose="020B0604020202020204" pitchFamily="34" charset="0"/>
              </a:rPr>
              <a:t>Thuật ngữ Web </a:t>
            </a:r>
            <a:r>
              <a:rPr lang="vi-VN" sz="1800" dirty="0">
                <a:latin typeface="Arial" panose="020B0604020202020204" pitchFamily="34" charset="0"/>
                <a:cs typeface="Arial" panose="020B0604020202020204" pitchFamily="34" charset="0"/>
              </a:rPr>
              <a:t>Service diễn tả một cách thức tích hợp các ứng dụng trên </a:t>
            </a:r>
            <a:r>
              <a:rPr lang="vi-VN" sz="1800" dirty="0" smtClean="0">
                <a:latin typeface="Arial" panose="020B0604020202020204" pitchFamily="34" charset="0"/>
                <a:cs typeface="Arial" panose="020B0604020202020204" pitchFamily="34" charset="0"/>
              </a:rPr>
              <a:t>nền</a:t>
            </a:r>
            <a:r>
              <a:rPr lang="en-US" sz="1800" dirty="0" smtClean="0">
                <a:latin typeface="Arial" panose="020B0604020202020204" pitchFamily="34" charset="0"/>
                <a:cs typeface="Arial" panose="020B0604020202020204" pitchFamily="34" charset="0"/>
              </a:rPr>
              <a:t> </a:t>
            </a:r>
            <a:r>
              <a:rPr lang="vi-VN" sz="1800" dirty="0" smtClean="0">
                <a:latin typeface="Arial" panose="020B0604020202020204" pitchFamily="34" charset="0"/>
                <a:cs typeface="Arial" panose="020B0604020202020204" pitchFamily="34" charset="0"/>
              </a:rPr>
              <a:t>website </a:t>
            </a:r>
            <a:r>
              <a:rPr lang="vi-VN" sz="1800" dirty="0">
                <a:latin typeface="Arial" panose="020B0604020202020204" pitchFamily="34" charset="0"/>
                <a:cs typeface="Arial" panose="020B0604020202020204" pitchFamily="34" charset="0"/>
              </a:rPr>
              <a:t>lại với nhau bằng cách sử dụng các công nghệ XML, </a:t>
            </a:r>
            <a:r>
              <a:rPr lang="vi-VN" sz="1800" dirty="0" smtClean="0">
                <a:latin typeface="Arial" panose="020B0604020202020204" pitchFamily="34" charset="0"/>
                <a:cs typeface="Arial" panose="020B0604020202020204" pitchFamily="34" charset="0"/>
              </a:rPr>
              <a:t>SOAP,WSDL,UDD</a:t>
            </a:r>
            <a:r>
              <a:rPr lang="en-US" sz="1800" dirty="0" smtClean="0">
                <a:latin typeface="Arial" panose="020B0604020202020204" pitchFamily="34" charset="0"/>
                <a:cs typeface="Arial" panose="020B0604020202020204" pitchFamily="34" charset="0"/>
              </a:rPr>
              <a:t>I.</a:t>
            </a:r>
          </a:p>
          <a:p>
            <a:pPr marL="0" indent="0">
              <a:lnSpc>
                <a:spcPct val="150000"/>
              </a:lnSpc>
              <a:buNone/>
            </a:pPr>
            <a:r>
              <a:rPr lang="en-US" sz="1800" dirty="0" err="1" smtClean="0">
                <a:latin typeface="Arial" panose="020B0604020202020204" pitchFamily="34" charset="0"/>
                <a:cs typeface="Arial" panose="020B0604020202020204" pitchFamily="34" charset="0"/>
              </a:rPr>
              <a:t>Trong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đó</a:t>
            </a:r>
            <a:r>
              <a:rPr lang="en-US" sz="1800" dirty="0" smtClean="0">
                <a:latin typeface="Arial" panose="020B0604020202020204" pitchFamily="34" charset="0"/>
                <a:cs typeface="Arial" panose="020B0604020202020204" pitchFamily="34" charset="0"/>
              </a:rPr>
              <a:t>:</a:t>
            </a:r>
          </a:p>
          <a:p>
            <a:pPr lvl="1">
              <a:lnSpc>
                <a:spcPct val="150000"/>
              </a:lnSpc>
            </a:pP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XML được sử dụng để đánh dấu dữ </a:t>
            </a:r>
            <a:r>
              <a:rPr lang="vi-VN" dirty="0"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a:t>
            </a:r>
          </a:p>
          <a:p>
            <a:pPr lvl="1">
              <a:lnSpc>
                <a:spcPct val="150000"/>
              </a:lnSpc>
            </a:pPr>
            <a:r>
              <a:rPr lang="vi-VN" dirty="0" smtClean="0">
                <a:latin typeface="Arial" panose="020B0604020202020204" pitchFamily="34" charset="0"/>
                <a:cs typeface="Arial" panose="020B0604020202020204" pitchFamily="34" charset="0"/>
              </a:rPr>
              <a:t>SOAP </a:t>
            </a:r>
            <a:r>
              <a:rPr lang="vi-VN" dirty="0">
                <a:latin typeface="Arial" panose="020B0604020202020204" pitchFamily="34" charset="0"/>
                <a:cs typeface="Arial" panose="020B0604020202020204" pitchFamily="34" charset="0"/>
              </a:rPr>
              <a:t>được </a:t>
            </a:r>
            <a:r>
              <a:rPr lang="vi-VN" dirty="0" smtClean="0">
                <a:latin typeface="Arial" panose="020B0604020202020204" pitchFamily="34" charset="0"/>
                <a:cs typeface="Arial" panose="020B0604020202020204" pitchFamily="34" charset="0"/>
              </a:rPr>
              <a:t>dùng</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để </a:t>
            </a:r>
            <a:r>
              <a:rPr lang="vi-VN" dirty="0">
                <a:latin typeface="Arial" panose="020B0604020202020204" pitchFamily="34" charset="0"/>
                <a:cs typeface="Arial" panose="020B0604020202020204" pitchFamily="34" charset="0"/>
              </a:rPr>
              <a:t>truyền dữ </a:t>
            </a:r>
            <a:r>
              <a:rPr lang="vi-VN" dirty="0"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a:t>
            </a:r>
          </a:p>
          <a:p>
            <a:pPr lvl="1">
              <a:lnSpc>
                <a:spcPct val="150000"/>
              </a:lnSpc>
            </a:pP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WSDL được sử dụng để mô tả các dịch vụ có </a:t>
            </a:r>
            <a:r>
              <a:rPr lang="vi-VN" dirty="0" smtClean="0">
                <a:latin typeface="Arial" panose="020B0604020202020204" pitchFamily="34" charset="0"/>
                <a:cs typeface="Arial" panose="020B0604020202020204" pitchFamily="34" charset="0"/>
              </a:rPr>
              <a:t>sẵn</a:t>
            </a:r>
            <a:r>
              <a:rPr lang="en-US" dirty="0" smtClean="0">
                <a:latin typeface="Arial" panose="020B0604020202020204" pitchFamily="34" charset="0"/>
                <a:cs typeface="Arial" panose="020B0604020202020204" pitchFamily="34" charset="0"/>
              </a:rPr>
              <a:t>.</a:t>
            </a:r>
          </a:p>
          <a:p>
            <a:pPr lvl="1">
              <a:lnSpc>
                <a:spcPct val="150000"/>
              </a:lnSpc>
            </a:pPr>
            <a:r>
              <a:rPr lang="vi-VN" dirty="0" smtClean="0">
                <a:latin typeface="Arial" panose="020B0604020202020204" pitchFamily="34" charset="0"/>
                <a:cs typeface="Arial" panose="020B0604020202020204" pitchFamily="34" charset="0"/>
              </a:rPr>
              <a:t> UDDI</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được </a:t>
            </a:r>
            <a:r>
              <a:rPr lang="vi-VN" dirty="0">
                <a:latin typeface="Arial" panose="020B0604020202020204" pitchFamily="34" charset="0"/>
                <a:cs typeface="Arial" panose="020B0604020202020204" pitchFamily="34" charset="0"/>
              </a:rPr>
              <a:t>sử dụng để liệt kê những dịch vụ nào hiện tại đang có sẵn để có thể sử </a:t>
            </a:r>
            <a:r>
              <a:rPr lang="vi-VN" dirty="0" smtClean="0">
                <a:latin typeface="Arial" panose="020B0604020202020204" pitchFamily="34" charset="0"/>
                <a:cs typeface="Arial" panose="020B0604020202020204" pitchFamily="34" charset="0"/>
              </a:rPr>
              <a:t>dụ</a:t>
            </a:r>
            <a:r>
              <a:rPr lang="en-US" dirty="0" smtClean="0">
                <a:latin typeface="Arial" panose="020B0604020202020204" pitchFamily="34" charset="0"/>
                <a:cs typeface="Arial" panose="020B0604020202020204" pitchFamily="34" charset="0"/>
              </a:rPr>
              <a:t>ng.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6510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Webservice</a:t>
            </a:r>
            <a:endParaRPr lang="en-US" dirty="0"/>
          </a:p>
        </p:txBody>
      </p:sp>
      <p:sp>
        <p:nvSpPr>
          <p:cNvPr id="3" name="Content Placeholder 2"/>
          <p:cNvSpPr>
            <a:spLocks noGrp="1"/>
          </p:cNvSpPr>
          <p:nvPr>
            <p:ph idx="1"/>
          </p:nvPr>
        </p:nvSpPr>
        <p:spPr>
          <a:xfrm>
            <a:off x="488950" y="1346200"/>
            <a:ext cx="4684629" cy="4902199"/>
          </a:xfrm>
        </p:spPr>
        <p:txBody>
          <a:bodyPr>
            <a:normAutofit/>
          </a:bodyPr>
          <a:lstStyle/>
          <a:p>
            <a:pPr marL="342900" lvl="1" indent="0">
              <a:lnSpc>
                <a:spcPct val="100000"/>
              </a:lnSpc>
              <a:buNone/>
            </a:pPr>
            <a:endParaRPr lang="en-US" dirty="0"/>
          </a:p>
          <a:p>
            <a:pPr marL="342900" lvl="1" indent="0">
              <a:lnSpc>
                <a:spcPct val="100000"/>
              </a:lnSpc>
              <a:buNone/>
            </a:pPr>
            <a:endParaRPr lang="en-US" dirty="0" smtClean="0"/>
          </a:p>
          <a:p>
            <a:pPr marL="342900" lvl="1" indent="0">
              <a:lnSpc>
                <a:spcPct val="100000"/>
              </a:lnSpc>
              <a:buNone/>
            </a:pPr>
            <a:r>
              <a:rPr lang="vi-VN" dirty="0" smtClean="0"/>
              <a:t>-</a:t>
            </a:r>
            <a:r>
              <a:rPr lang="vi-VN" dirty="0"/>
              <a:t> UDDI </a:t>
            </a:r>
            <a:r>
              <a:rPr lang="en-US" dirty="0" smtClean="0"/>
              <a:t>: L</a:t>
            </a:r>
            <a:r>
              <a:rPr lang="vi-VN" dirty="0" smtClean="0"/>
              <a:t>à </a:t>
            </a:r>
            <a:r>
              <a:rPr lang="vi-VN" dirty="0"/>
              <a:t>một tiêu chuẩn dựa trên XML để mô tả, xuất bản và tìm kiếm các dịch vụ web.</a:t>
            </a:r>
            <a:br>
              <a:rPr lang="vi-VN" dirty="0"/>
            </a:br>
            <a:endParaRPr lang="en-US" dirty="0" smtClean="0"/>
          </a:p>
          <a:p>
            <a:pPr marL="342900" lvl="1" indent="0">
              <a:lnSpc>
                <a:spcPct val="100000"/>
              </a:lnSpc>
              <a:buNone/>
            </a:pPr>
            <a:r>
              <a:rPr lang="vi-VN" dirty="0" smtClean="0"/>
              <a:t>-</a:t>
            </a:r>
            <a:r>
              <a:rPr lang="vi-VN" dirty="0"/>
              <a:t> WSDL </a:t>
            </a:r>
            <a:r>
              <a:rPr lang="en-US" dirty="0" smtClean="0"/>
              <a:t>: </a:t>
            </a:r>
            <a:r>
              <a:rPr lang="en-US" dirty="0" err="1" smtClean="0">
                <a:latin typeface="Arial" panose="020B0604020202020204" pitchFamily="34" charset="0"/>
                <a:cs typeface="Arial" panose="020B0604020202020204" pitchFamily="34" charset="0"/>
              </a:rPr>
              <a:t>Là</a:t>
            </a:r>
            <a:r>
              <a:rPr lang="en-US" dirty="0" smtClean="0"/>
              <a:t> </a:t>
            </a:r>
            <a:r>
              <a:rPr lang="vi-VN" dirty="0" smtClean="0"/>
              <a:t>một </a:t>
            </a:r>
            <a:r>
              <a:rPr lang="vi-VN" dirty="0"/>
              <a:t>ngôn ngữ dựa trên XML để mô tả các dịch vụ web và cách truy cập chúng</a:t>
            </a:r>
            <a:r>
              <a:rPr lang="vi-VN" dirty="0" smtClean="0"/>
              <a:t>.</a:t>
            </a:r>
            <a:endParaRPr lang="en-US" dirty="0"/>
          </a:p>
          <a:p>
            <a:pPr marL="342900" lvl="1" indent="0">
              <a:lnSpc>
                <a:spcPct val="100000"/>
              </a:lnSpc>
              <a:buNone/>
            </a:pPr>
            <a:endParaRPr lang="en-US" dirty="0" smtClean="0"/>
          </a:p>
          <a:p>
            <a:pPr marL="342900" lvl="1" indent="0">
              <a:lnSpc>
                <a:spcPct val="100000"/>
              </a:lnSpc>
              <a:buNone/>
            </a:pPr>
            <a:r>
              <a:rPr lang="vi-VN" dirty="0"/>
              <a:t>- SOAP</a:t>
            </a:r>
            <a:r>
              <a:rPr lang="en-US" dirty="0"/>
              <a:t>: L</a:t>
            </a:r>
            <a:r>
              <a:rPr lang="vi-VN" dirty="0"/>
              <a:t>à một giao thức dựa trên XML đơn giản cho phép các ứng dụng trao đổi thông tin qua HTTP.</a:t>
            </a:r>
            <a:endParaRPr lang="vi-VN" dirty="0"/>
          </a:p>
        </p:txBody>
      </p:sp>
      <p:pic>
        <p:nvPicPr>
          <p:cNvPr id="4" name="Picture 3"/>
          <p:cNvPicPr>
            <a:picLocks noChangeAspect="1"/>
          </p:cNvPicPr>
          <p:nvPr/>
        </p:nvPicPr>
        <p:blipFill>
          <a:blip r:embed="rId2"/>
          <a:stretch>
            <a:fillRect/>
          </a:stretch>
        </p:blipFill>
        <p:spPr>
          <a:xfrm>
            <a:off x="5404270" y="1780673"/>
            <a:ext cx="3111080" cy="3669632"/>
          </a:xfrm>
          <a:prstGeom prst="rect">
            <a:avLst/>
          </a:prstGeom>
        </p:spPr>
      </p:pic>
    </p:spTree>
    <p:extLst>
      <p:ext uri="{BB962C8B-B14F-4D97-AF65-F5344CB8AC3E}">
        <p14:creationId xmlns:p14="http://schemas.microsoft.com/office/powerpoint/2010/main" val="3289971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Đặc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Webservice</a:t>
            </a:r>
            <a:endParaRPr lang="en-US" dirty="0"/>
          </a:p>
        </p:txBody>
      </p:sp>
      <p:sp>
        <p:nvSpPr>
          <p:cNvPr id="3" name="Content Placeholder 2"/>
          <p:cNvSpPr>
            <a:spLocks noGrp="1"/>
          </p:cNvSpPr>
          <p:nvPr>
            <p:ph idx="1"/>
          </p:nvPr>
        </p:nvSpPr>
        <p:spPr>
          <a:xfrm>
            <a:off x="488950" y="1346200"/>
            <a:ext cx="4395871" cy="4902199"/>
          </a:xfrm>
        </p:spPr>
        <p:txBody>
          <a:bodyPr>
            <a:normAutofit/>
          </a:bodyPr>
          <a:lstStyle/>
          <a:p>
            <a:pPr>
              <a:lnSpc>
                <a:spcPct val="150000"/>
              </a:lnSpc>
              <a:buFont typeface="Wingdings" panose="05000000000000000000" pitchFamily="2" charset="2"/>
              <a:buChar char="§"/>
            </a:pPr>
            <a:r>
              <a:rPr lang="vi-VN" sz="1800" dirty="0">
                <a:cs typeface="Arial" panose="020B0604020202020204" pitchFamily="34" charset="0"/>
              </a:rPr>
              <a:t>Cho phép khách/chủ tương tác với nhau cả trong môi trường khác nhau</a:t>
            </a:r>
            <a:r>
              <a:rPr lang="vi-VN" sz="1800" dirty="0" smtClean="0">
                <a:cs typeface="Arial" panose="020B0604020202020204" pitchFamily="34" charset="0"/>
              </a:rPr>
              <a:t>.</a:t>
            </a:r>
            <a:endParaRPr lang="vi-VN" sz="1800" dirty="0">
              <a:cs typeface="Arial" panose="020B0604020202020204" pitchFamily="34" charset="0"/>
            </a:endParaRPr>
          </a:p>
          <a:p>
            <a:pPr>
              <a:lnSpc>
                <a:spcPct val="150000"/>
              </a:lnSpc>
              <a:buFont typeface="Wingdings" panose="05000000000000000000" pitchFamily="2" charset="2"/>
              <a:buChar char="§"/>
            </a:pPr>
            <a:r>
              <a:rPr lang="vi-VN" sz="1800" dirty="0">
                <a:cs typeface="Arial" panose="020B0604020202020204" pitchFamily="34" charset="0"/>
              </a:rPr>
              <a:t>XML và HTTP là nền tảng kỹ thuật </a:t>
            </a:r>
            <a:r>
              <a:rPr lang="vi-VN" sz="1800" dirty="0" smtClean="0">
                <a:cs typeface="Arial" panose="020B0604020202020204" pitchFamily="34" charset="0"/>
              </a:rPr>
              <a:t>chính.</a:t>
            </a:r>
            <a:endParaRPr lang="vi-VN" sz="1800" dirty="0">
              <a:cs typeface="Arial" panose="020B0604020202020204" pitchFamily="34" charset="0"/>
            </a:endParaRPr>
          </a:p>
          <a:p>
            <a:pPr>
              <a:lnSpc>
                <a:spcPct val="150000"/>
              </a:lnSpc>
              <a:buFont typeface="Wingdings" panose="05000000000000000000" pitchFamily="2" charset="2"/>
              <a:buChar char="§"/>
            </a:pPr>
            <a:r>
              <a:rPr lang="vi-VN" sz="1800" dirty="0">
                <a:cs typeface="Arial" panose="020B0604020202020204" pitchFamily="34" charset="0"/>
              </a:rPr>
              <a:t>Web Service rất linh động: với UDDI và WSDL thì việc mô tả và phát </a:t>
            </a:r>
            <a:r>
              <a:rPr lang="vi-VN" sz="1800" dirty="0" smtClean="0">
                <a:cs typeface="Arial" panose="020B0604020202020204" pitchFamily="34" charset="0"/>
              </a:rPr>
              <a:t>triển</a:t>
            </a:r>
            <a:r>
              <a:rPr lang="en-US" sz="1800" dirty="0" smtClean="0">
                <a:cs typeface="Arial" panose="020B0604020202020204" pitchFamily="34" charset="0"/>
              </a:rPr>
              <a:t> </a:t>
            </a:r>
            <a:r>
              <a:rPr lang="vi-VN" sz="1800" dirty="0" smtClean="0">
                <a:cs typeface="Arial" panose="020B0604020202020204" pitchFamily="34" charset="0"/>
              </a:rPr>
              <a:t>Web </a:t>
            </a:r>
            <a:r>
              <a:rPr lang="vi-VN" sz="1800" dirty="0">
                <a:cs typeface="Arial" panose="020B0604020202020204" pitchFamily="34" charset="0"/>
              </a:rPr>
              <a:t>Service có thể tự động </a:t>
            </a:r>
            <a:r>
              <a:rPr lang="vi-VN" sz="1800" dirty="0" smtClean="0">
                <a:cs typeface="Arial" panose="020B0604020202020204" pitchFamily="34" charset="0"/>
              </a:rPr>
              <a:t>hóa</a:t>
            </a:r>
            <a:endParaRPr lang="en-US" sz="1800" dirty="0" smtClean="0">
              <a:cs typeface="Arial" panose="020B0604020202020204" pitchFamily="34" charset="0"/>
            </a:endParaRPr>
          </a:p>
          <a:p>
            <a:pPr>
              <a:lnSpc>
                <a:spcPct val="150000"/>
              </a:lnSpc>
              <a:buFont typeface="Wingdings" panose="05000000000000000000" pitchFamily="2" charset="2"/>
              <a:buChar char="§"/>
            </a:pPr>
            <a:r>
              <a:rPr lang="vi-VN" sz="1800" dirty="0" smtClean="0">
                <a:cs typeface="Arial" panose="020B0604020202020204" pitchFamily="34" charset="0"/>
              </a:rPr>
              <a:t>Web </a:t>
            </a:r>
            <a:r>
              <a:rPr lang="vi-VN" sz="1800" dirty="0">
                <a:cs typeface="Arial" panose="020B0604020202020204" pitchFamily="34" charset="0"/>
              </a:rPr>
              <a:t>Service có thể chia sẻ và gọi thực hiện qua </a:t>
            </a:r>
            <a:r>
              <a:rPr lang="vi-VN" sz="1800" dirty="0" smtClean="0">
                <a:cs typeface="Arial" panose="020B0604020202020204" pitchFamily="34" charset="0"/>
              </a:rPr>
              <a:t>mạng</a:t>
            </a:r>
            <a:r>
              <a:rPr lang="en-US" sz="1800" dirty="0" smtClean="0">
                <a:cs typeface="Arial" panose="020B0604020202020204" pitchFamily="34" charset="0"/>
              </a:rPr>
              <a:t> </a:t>
            </a:r>
            <a:r>
              <a:rPr lang="vi-VN" sz="1800" dirty="0" smtClean="0">
                <a:cs typeface="Arial" panose="020B0604020202020204" pitchFamily="34" charset="0"/>
              </a:rPr>
              <a:t>và </a:t>
            </a:r>
            <a:r>
              <a:rPr lang="vi-VN" sz="1800" dirty="0">
                <a:cs typeface="Arial" panose="020B0604020202020204" pitchFamily="34" charset="0"/>
              </a:rPr>
              <a:t>có độ an toàn riêng tư.</a:t>
            </a:r>
          </a:p>
          <a:p>
            <a:pPr marL="0" indent="0">
              <a:lnSpc>
                <a:spcPct val="100000"/>
              </a:lnSpc>
              <a:buNone/>
            </a:pPr>
            <a:endParaRPr lang="vi-VN" dirty="0">
              <a:cs typeface="Arial" panose="020B0604020202020204" pitchFamily="34" charset="0"/>
            </a:endParaRPr>
          </a:p>
          <a:p>
            <a:pPr marL="0" indent="0">
              <a:lnSpc>
                <a:spcPct val="100000"/>
              </a:lnSpc>
              <a:buNone/>
            </a:pPr>
            <a:endParaRPr lang="en-US" sz="21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764505" y="1793669"/>
            <a:ext cx="4098659" cy="3235532"/>
          </a:xfrm>
          <a:prstGeom prst="rect">
            <a:avLst/>
          </a:prstGeom>
        </p:spPr>
      </p:pic>
    </p:spTree>
    <p:extLst>
      <p:ext uri="{BB962C8B-B14F-4D97-AF65-F5344CB8AC3E}">
        <p14:creationId xmlns:p14="http://schemas.microsoft.com/office/powerpoint/2010/main" val="3112054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Giao</a:t>
            </a:r>
            <a:r>
              <a:rPr lang="en-US" dirty="0" smtClean="0"/>
              <a:t> </a:t>
            </a:r>
            <a:r>
              <a:rPr lang="en-US" dirty="0" err="1" smtClean="0"/>
              <a:t>thức</a:t>
            </a:r>
            <a:r>
              <a:rPr lang="en-US" dirty="0" smtClean="0"/>
              <a:t> </a:t>
            </a:r>
            <a:r>
              <a:rPr lang="en-US" dirty="0" err="1" smtClean="0"/>
              <a:t>truyền</a:t>
            </a:r>
            <a:r>
              <a:rPr lang="en-US" dirty="0" smtClean="0"/>
              <a:t> </a:t>
            </a:r>
            <a:r>
              <a:rPr lang="en-US" dirty="0" err="1" smtClean="0"/>
              <a:t>thông</a:t>
            </a:r>
            <a:r>
              <a:rPr lang="en-US" dirty="0" smtClean="0"/>
              <a:t> SOAP</a:t>
            </a:r>
            <a:endParaRPr lang="en-US" dirty="0"/>
          </a:p>
        </p:txBody>
      </p:sp>
      <p:sp>
        <p:nvSpPr>
          <p:cNvPr id="5" name="Content Placeholder 4"/>
          <p:cNvSpPr>
            <a:spLocks noGrp="1"/>
          </p:cNvSpPr>
          <p:nvPr>
            <p:ph idx="1"/>
          </p:nvPr>
        </p:nvSpPr>
        <p:spPr>
          <a:xfrm>
            <a:off x="389688" y="1840832"/>
            <a:ext cx="3821363" cy="4728410"/>
          </a:xfrm>
        </p:spPr>
        <p:txBody>
          <a:bodyPr>
            <a:normAutofit/>
          </a:bodyPr>
          <a:lstStyle/>
          <a:p>
            <a:pPr>
              <a:lnSpc>
                <a:spcPct val="120000"/>
              </a:lnSpc>
              <a:buFont typeface="Wingdings" panose="05000000000000000000" pitchFamily="2" charset="2"/>
              <a:buChar char="§"/>
            </a:pPr>
            <a:r>
              <a:rPr lang="vi-VN" sz="1800" dirty="0" smtClean="0"/>
              <a:t>SOAP </a:t>
            </a:r>
            <a:r>
              <a:rPr lang="vi-VN" sz="1800" dirty="0"/>
              <a:t>là giao thức truyền thông giữa các ứng dụng.</a:t>
            </a:r>
          </a:p>
          <a:p>
            <a:pPr>
              <a:lnSpc>
                <a:spcPct val="120000"/>
              </a:lnSpc>
              <a:buFont typeface="Wingdings" panose="05000000000000000000" pitchFamily="2" charset="2"/>
              <a:buChar char="§"/>
            </a:pPr>
            <a:r>
              <a:rPr lang="vi-VN" sz="1800" dirty="0" smtClean="0"/>
              <a:t>SOAP </a:t>
            </a:r>
            <a:r>
              <a:rPr lang="vi-VN" sz="1800" dirty="0"/>
              <a:t>được thiết kế để liên lạc qua Internet và làm việc qua tường lửa.</a:t>
            </a:r>
          </a:p>
          <a:p>
            <a:pPr>
              <a:lnSpc>
                <a:spcPct val="120000"/>
              </a:lnSpc>
              <a:buFont typeface="Wingdings" panose="05000000000000000000" pitchFamily="2" charset="2"/>
              <a:buChar char="§"/>
            </a:pPr>
            <a:r>
              <a:rPr lang="vi-VN" sz="1800" dirty="0" smtClean="0"/>
              <a:t>SOAP </a:t>
            </a:r>
            <a:r>
              <a:rPr lang="vi-VN" sz="1800" dirty="0"/>
              <a:t>độc lập nền tảng, độc lập ngôn ngữ.</a:t>
            </a:r>
          </a:p>
          <a:p>
            <a:pPr>
              <a:lnSpc>
                <a:spcPct val="120000"/>
              </a:lnSpc>
              <a:buFont typeface="Wingdings" panose="05000000000000000000" pitchFamily="2" charset="2"/>
              <a:buChar char="§"/>
            </a:pPr>
            <a:r>
              <a:rPr lang="vi-VN" sz="1800" dirty="0" smtClean="0"/>
              <a:t>SOAP </a:t>
            </a:r>
            <a:r>
              <a:rPr lang="vi-VN" sz="1800" dirty="0"/>
              <a:t>dựa trên XML, đơn giản và dễ mở rộng.</a:t>
            </a:r>
            <a:endParaRPr lang="en-US" sz="1800" dirty="0"/>
          </a:p>
        </p:txBody>
      </p:sp>
      <p:pic>
        <p:nvPicPr>
          <p:cNvPr id="6" name="Picture 5"/>
          <p:cNvPicPr>
            <a:picLocks noChangeAspect="1"/>
          </p:cNvPicPr>
          <p:nvPr/>
        </p:nvPicPr>
        <p:blipFill rotWithShape="1">
          <a:blip r:embed="rId2"/>
          <a:srcRect t="8923" r="468"/>
          <a:stretch/>
        </p:blipFill>
        <p:spPr>
          <a:xfrm>
            <a:off x="4078706" y="1603922"/>
            <a:ext cx="5221706" cy="3786225"/>
          </a:xfrm>
          <a:prstGeom prst="rect">
            <a:avLst/>
          </a:prstGeom>
        </p:spPr>
      </p:pic>
    </p:spTree>
    <p:extLst>
      <p:ext uri="{BB962C8B-B14F-4D97-AF65-F5344CB8AC3E}">
        <p14:creationId xmlns:p14="http://schemas.microsoft.com/office/powerpoint/2010/main" val="2286319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pic>
        <p:nvPicPr>
          <p:cNvPr id="1026" name="Picture 2" descr="RESTful API: Hướng dẫn thiết kế - The best practices - Trang Chủ"/>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90503" y="1238248"/>
            <a:ext cx="7327063" cy="31171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1142998" y="4586789"/>
            <a:ext cx="7206917" cy="1338828"/>
          </a:xfrm>
          <a:prstGeom prst="rect">
            <a:avLst/>
          </a:prstGeom>
          <a:noFill/>
        </p:spPr>
        <p:txBody>
          <a:bodyPr wrap="square" rtlCol="0">
            <a:spAutoFit/>
          </a:bodyPr>
          <a:lstStyle/>
          <a:p>
            <a:pPr>
              <a:lnSpc>
                <a:spcPct val="150000"/>
              </a:lnSpc>
            </a:pPr>
            <a:r>
              <a:rPr lang="vi-VN" dirty="0">
                <a:latin typeface="Arial" panose="020B0604020202020204" pitchFamily="34" charset="0"/>
                <a:cs typeface="Arial" panose="020B0604020202020204" pitchFamily="34" charset="0"/>
              </a:rPr>
              <a:t>Mọi thứ trong REST đều được coi là tài nguyên và được định danh thông qua URI, và có thể được biểu diễn thông qua dạng văn bản, XML, JSON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1949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Bảo</a:t>
            </a:r>
            <a:r>
              <a:rPr lang="en-US" dirty="0" smtClean="0"/>
              <a:t> </a:t>
            </a:r>
            <a:r>
              <a:rPr lang="en-US" dirty="0" err="1" smtClean="0"/>
              <a:t>mật</a:t>
            </a:r>
            <a:r>
              <a:rPr lang="en-US" dirty="0" smtClean="0"/>
              <a:t> Web Service</a:t>
            </a:r>
            <a:endParaRPr lang="en-US" dirty="0"/>
          </a:p>
        </p:txBody>
      </p:sp>
      <p:sp>
        <p:nvSpPr>
          <p:cNvPr id="3" name="Content Placeholder 2"/>
          <p:cNvSpPr>
            <a:spLocks noGrp="1"/>
          </p:cNvSpPr>
          <p:nvPr>
            <p:ph idx="1"/>
          </p:nvPr>
        </p:nvSpPr>
        <p:spPr>
          <a:xfrm>
            <a:off x="696495" y="4176903"/>
            <a:ext cx="8026400" cy="2380307"/>
          </a:xfrm>
        </p:spPr>
        <p:txBody>
          <a:bodyPr>
            <a:normAutofit/>
          </a:bodyPr>
          <a:lstStyle/>
          <a:p>
            <a:pPr marL="0" indent="0">
              <a:lnSpc>
                <a:spcPct val="150000"/>
              </a:lnSpc>
              <a:buNone/>
            </a:pPr>
            <a:r>
              <a:rPr lang="vi-VN" sz="1800" dirty="0" smtClean="0">
                <a:cs typeface="Arial" panose="020B0604020202020204" pitchFamily="34" charset="0"/>
              </a:rPr>
              <a:t>Web </a:t>
            </a:r>
            <a:r>
              <a:rPr lang="vi-VN" sz="1800" dirty="0">
                <a:cs typeface="Arial" panose="020B0604020202020204" pitchFamily="34" charset="0"/>
              </a:rPr>
              <a:t>Service Security là một chuẩn an toàn cho SOAP và cả những phần mở</a:t>
            </a:r>
          </a:p>
          <a:p>
            <a:pPr marL="0" indent="0">
              <a:lnSpc>
                <a:spcPct val="150000"/>
              </a:lnSpc>
              <a:buNone/>
            </a:pPr>
            <a:r>
              <a:rPr lang="vi-VN" sz="1800" dirty="0">
                <a:cs typeface="Arial" panose="020B0604020202020204" pitchFamily="34" charset="0"/>
              </a:rPr>
              <a:t>rộng của SOAP, nó được dùng khi muốn xây dựng những web service toàn</a:t>
            </a:r>
            <a:r>
              <a:rPr lang="en-US" sz="1800" dirty="0">
                <a:latin typeface="Arial" panose="020B0604020202020204" pitchFamily="34" charset="0"/>
                <a:cs typeface="Arial" panose="020B0604020202020204" pitchFamily="34" charset="0"/>
              </a:rPr>
              <a:t> </a:t>
            </a:r>
            <a:r>
              <a:rPr lang="vi-VN" sz="1800" dirty="0">
                <a:cs typeface="Arial" panose="020B0604020202020204" pitchFamily="34" charset="0"/>
              </a:rPr>
              <a:t>vẹn</a:t>
            </a:r>
            <a:r>
              <a:rPr lang="en-US" sz="1800" dirty="0">
                <a:latin typeface="Arial" panose="020B0604020202020204" pitchFamily="34" charset="0"/>
                <a:cs typeface="Arial" panose="020B0604020202020204" pitchFamily="34" charset="0"/>
              </a:rPr>
              <a:t> </a:t>
            </a:r>
            <a:r>
              <a:rPr lang="vi-VN" sz="1800" dirty="0">
                <a:cs typeface="Arial" panose="020B0604020202020204" pitchFamily="34" charset="0"/>
              </a:rPr>
              <a:t>và tin cậy của thông điệp.</a:t>
            </a:r>
          </a:p>
          <a:p>
            <a:pPr marL="0" indent="0">
              <a:lnSpc>
                <a:spcPct val="150000"/>
              </a:lnSpc>
              <a:buNone/>
            </a:pPr>
            <a:r>
              <a:rPr lang="vi-VN" sz="1800" dirty="0">
                <a:cs typeface="Arial" panose="020B0604020202020204" pitchFamily="34" charset="0"/>
              </a:rPr>
              <a:t>Web Service Security đảm bảo cho tính an toàn, sự toàn vẹn và tin cậy của thông</a:t>
            </a:r>
            <a:r>
              <a:rPr lang="en-US" sz="1800" dirty="0">
                <a:latin typeface="Arial" panose="020B0604020202020204" pitchFamily="34" charset="0"/>
                <a:cs typeface="Arial" panose="020B0604020202020204" pitchFamily="34" charset="0"/>
              </a:rPr>
              <a:t> </a:t>
            </a:r>
            <a:r>
              <a:rPr lang="vi-VN" sz="1800" dirty="0">
                <a:cs typeface="Arial" panose="020B0604020202020204" pitchFamily="34" charset="0"/>
              </a:rPr>
              <a:t>điệp.</a:t>
            </a:r>
            <a:endParaRPr lang="en-US" sz="1800" dirty="0">
              <a:latin typeface="Arial" panose="020B0604020202020204" pitchFamily="34" charset="0"/>
              <a:cs typeface="Arial" panose="020B0604020202020204" pitchFamily="34" charset="0"/>
            </a:endParaRPr>
          </a:p>
        </p:txBody>
      </p:sp>
      <p:pic>
        <p:nvPicPr>
          <p:cNvPr id="2052" name="Picture 4" descr="8 bước cần làm ngay để bảo mật thông tin cá nhân trên Inter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1" y="1238248"/>
            <a:ext cx="5860716" cy="2587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Bảo</a:t>
            </a:r>
            <a:r>
              <a:rPr lang="en-US" dirty="0" smtClean="0"/>
              <a:t> </a:t>
            </a:r>
            <a:r>
              <a:rPr lang="en-US" dirty="0" err="1" smtClean="0"/>
              <a:t>mật</a:t>
            </a:r>
            <a:r>
              <a:rPr lang="en-US" dirty="0" smtClean="0"/>
              <a:t> Web Service</a:t>
            </a:r>
            <a:endParaRPr lang="en-US" dirty="0"/>
          </a:p>
        </p:txBody>
      </p:sp>
      <p:sp>
        <p:nvSpPr>
          <p:cNvPr id="3" name="Content Placeholder 2"/>
          <p:cNvSpPr>
            <a:spLocks noGrp="1"/>
          </p:cNvSpPr>
          <p:nvPr>
            <p:ph idx="1"/>
          </p:nvPr>
        </p:nvSpPr>
        <p:spPr/>
        <p:txBody>
          <a:bodyPr>
            <a:normAutofit/>
          </a:bodyPr>
          <a:lstStyle/>
          <a:p>
            <a:pPr marL="0" indent="0">
              <a:buNone/>
            </a:pPr>
            <a:r>
              <a:rPr lang="vi-VN" sz="1800" dirty="0"/>
              <a:t>Một chuẩn an toàn chung cho các hệ thống giao dịch trên mạng thường phải </a:t>
            </a:r>
            <a:r>
              <a:rPr lang="vi-VN" sz="1800" dirty="0" smtClean="0"/>
              <a:t>tập</a:t>
            </a:r>
            <a:r>
              <a:rPr lang="en-US" sz="1800" dirty="0" smtClean="0"/>
              <a:t> </a:t>
            </a:r>
            <a:r>
              <a:rPr lang="vi-VN" sz="1800" dirty="0" smtClean="0"/>
              <a:t>trung </a:t>
            </a:r>
            <a:r>
              <a:rPr lang="vi-VN" sz="1800" dirty="0"/>
              <a:t>vào những điều sau :</a:t>
            </a:r>
          </a:p>
          <a:p>
            <a:pPr lvl="1">
              <a:lnSpc>
                <a:spcPct val="100000"/>
              </a:lnSpc>
              <a:buFont typeface="Wingdings" panose="05000000000000000000" pitchFamily="2" charset="2"/>
              <a:buChar char="§"/>
            </a:pPr>
            <a:r>
              <a:rPr lang="vi-VN" dirty="0" smtClean="0"/>
              <a:t>Identification</a:t>
            </a:r>
            <a:r>
              <a:rPr lang="vi-VN" dirty="0"/>
              <a:t>: định danh được những ai truy cập tài nguyên hệ thống.</a:t>
            </a:r>
          </a:p>
          <a:p>
            <a:pPr lvl="1">
              <a:lnSpc>
                <a:spcPct val="100000"/>
              </a:lnSpc>
              <a:buFont typeface="Wingdings" panose="05000000000000000000" pitchFamily="2" charset="2"/>
              <a:buChar char="§"/>
            </a:pPr>
            <a:r>
              <a:rPr lang="vi-VN" dirty="0" smtClean="0"/>
              <a:t>Authentication</a:t>
            </a:r>
            <a:r>
              <a:rPr lang="vi-VN" dirty="0"/>
              <a:t>: chứng thực truy cập tài nguyên của người muốn sử dụng.</a:t>
            </a:r>
          </a:p>
          <a:p>
            <a:pPr lvl="1">
              <a:lnSpc>
                <a:spcPct val="100000"/>
              </a:lnSpc>
              <a:buFont typeface="Wingdings" panose="05000000000000000000" pitchFamily="2" charset="2"/>
              <a:buChar char="§"/>
            </a:pPr>
            <a:r>
              <a:rPr lang="vi-VN" dirty="0" smtClean="0"/>
              <a:t>Authorization</a:t>
            </a:r>
            <a:r>
              <a:rPr lang="vi-VN" dirty="0"/>
              <a:t>: cho phép giao dịch khi đã xác nhận định danh người truy cập.</a:t>
            </a:r>
          </a:p>
          <a:p>
            <a:pPr lvl="1">
              <a:lnSpc>
                <a:spcPct val="100000"/>
              </a:lnSpc>
              <a:buFont typeface="Wingdings" panose="05000000000000000000" pitchFamily="2" charset="2"/>
              <a:buChar char="§"/>
            </a:pPr>
            <a:r>
              <a:rPr lang="vi-VN" dirty="0" smtClean="0"/>
              <a:t>Integrity</a:t>
            </a:r>
            <a:r>
              <a:rPr lang="vi-VN" dirty="0"/>
              <a:t>: toàn vẹn thông tin trên đường truyền.</a:t>
            </a:r>
          </a:p>
          <a:p>
            <a:pPr lvl="1">
              <a:lnSpc>
                <a:spcPct val="100000"/>
              </a:lnSpc>
              <a:buFont typeface="Wingdings" panose="05000000000000000000" pitchFamily="2" charset="2"/>
              <a:buChar char="§"/>
            </a:pPr>
            <a:r>
              <a:rPr lang="vi-VN" dirty="0" smtClean="0"/>
              <a:t>Confidentiality</a:t>
            </a:r>
            <a:r>
              <a:rPr lang="vi-VN" dirty="0"/>
              <a:t>: độ an toàn, không ai có thể đọc thông tin trên đường đi.</a:t>
            </a:r>
          </a:p>
          <a:p>
            <a:pPr lvl="1">
              <a:lnSpc>
                <a:spcPct val="100000"/>
              </a:lnSpc>
              <a:buFont typeface="Wingdings" panose="05000000000000000000" pitchFamily="2" charset="2"/>
              <a:buChar char="§"/>
            </a:pPr>
            <a:r>
              <a:rPr lang="vi-VN" dirty="0" smtClean="0"/>
              <a:t>Auditing</a:t>
            </a:r>
            <a:r>
              <a:rPr lang="vi-VN" dirty="0"/>
              <a:t>: kiểm tra, tất cả các giao dịch đều được lưu lại để kiểm tra.</a:t>
            </a:r>
          </a:p>
          <a:p>
            <a:pPr lvl="1">
              <a:lnSpc>
                <a:spcPct val="100000"/>
              </a:lnSpc>
              <a:buFont typeface="Wingdings" panose="05000000000000000000" pitchFamily="2" charset="2"/>
              <a:buChar char="§"/>
            </a:pPr>
            <a:r>
              <a:rPr lang="vi-VN" dirty="0" smtClean="0"/>
              <a:t>Non-repudiation</a:t>
            </a:r>
            <a:r>
              <a:rPr lang="vi-VN" dirty="0"/>
              <a:t>: độ mềm dẻo, cho phép chứng thực hợp tính hợp pháp </a:t>
            </a:r>
            <a:r>
              <a:rPr lang="vi-VN" dirty="0" smtClean="0"/>
              <a:t>hóa</a:t>
            </a:r>
            <a:r>
              <a:rPr lang="en-US" dirty="0" smtClean="0"/>
              <a:t> </a:t>
            </a:r>
            <a:r>
              <a:rPr lang="vi-VN" dirty="0" smtClean="0"/>
              <a:t>của </a:t>
            </a:r>
            <a:r>
              <a:rPr lang="vi-VN" dirty="0"/>
              <a:t>thông tin đến từ một phía thứ ba ngoài hai phía là người gửi và người nhận.</a:t>
            </a:r>
            <a:endParaRPr lang="en-US" dirty="0"/>
          </a:p>
        </p:txBody>
      </p:sp>
    </p:spTree>
    <p:extLst>
      <p:ext uri="{BB962C8B-B14F-4D97-AF65-F5344CB8AC3E}">
        <p14:creationId xmlns:p14="http://schemas.microsoft.com/office/powerpoint/2010/main" val="430782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kỹ</a:t>
            </a:r>
            <a:r>
              <a:rPr lang="en-US" dirty="0"/>
              <a:t> </a:t>
            </a:r>
            <a:r>
              <a:rPr lang="en-US" dirty="0" err="1"/>
              <a:t>thuật</a:t>
            </a:r>
            <a:r>
              <a:rPr lang="en-US" dirty="0"/>
              <a:t> Web Service Security</a:t>
            </a:r>
          </a:p>
        </p:txBody>
      </p:sp>
      <p:sp>
        <p:nvSpPr>
          <p:cNvPr id="3" name="Content Placeholder 2"/>
          <p:cNvSpPr>
            <a:spLocks noGrp="1"/>
          </p:cNvSpPr>
          <p:nvPr>
            <p:ph idx="1"/>
          </p:nvPr>
        </p:nvSpPr>
        <p:spPr/>
        <p:txBody>
          <a:bodyPr/>
          <a:lstStyle/>
          <a:p>
            <a:pPr marL="0" indent="0">
              <a:lnSpc>
                <a:spcPct val="150000"/>
              </a:lnSpc>
              <a:buNone/>
            </a:pPr>
            <a:r>
              <a:rPr lang="en-US" dirty="0"/>
              <a:t>- </a:t>
            </a:r>
            <a:r>
              <a:rPr lang="en-US" dirty="0" err="1"/>
              <a:t>eXtensible</a:t>
            </a:r>
            <a:r>
              <a:rPr lang="en-US" dirty="0"/>
              <a:t> Access Control Markup Language (XACML)</a:t>
            </a:r>
          </a:p>
          <a:p>
            <a:pPr marL="0" indent="0">
              <a:lnSpc>
                <a:spcPct val="150000"/>
              </a:lnSpc>
              <a:buNone/>
            </a:pPr>
            <a:r>
              <a:rPr lang="en-US" dirty="0"/>
              <a:t>- Security Assertion Markup Language (SAML)</a:t>
            </a:r>
          </a:p>
          <a:p>
            <a:pPr marL="0" indent="0">
              <a:lnSpc>
                <a:spcPct val="150000"/>
              </a:lnSpc>
              <a:buNone/>
            </a:pPr>
            <a:r>
              <a:rPr lang="en-US" dirty="0"/>
              <a:t>- XML Key Management Specification (XKMS)</a:t>
            </a:r>
          </a:p>
          <a:p>
            <a:pPr marL="0" indent="0">
              <a:lnSpc>
                <a:spcPct val="150000"/>
              </a:lnSpc>
              <a:buNone/>
            </a:pPr>
            <a:r>
              <a:rPr lang="en-US" dirty="0"/>
              <a:t>- Web Services Policy Framework (WS-Policy)</a:t>
            </a:r>
          </a:p>
          <a:p>
            <a:pPr marL="0" indent="0">
              <a:lnSpc>
                <a:spcPct val="150000"/>
              </a:lnSpc>
              <a:buNone/>
            </a:pPr>
            <a:r>
              <a:rPr lang="en-US" dirty="0"/>
              <a:t>- </a:t>
            </a:r>
            <a:r>
              <a:rPr lang="en-US" dirty="0" err="1"/>
              <a:t>eXentisble</a:t>
            </a:r>
            <a:r>
              <a:rPr lang="en-US" dirty="0"/>
              <a:t> Rights Markup Language (</a:t>
            </a:r>
            <a:r>
              <a:rPr lang="en-US" dirty="0" err="1"/>
              <a:t>XrML</a:t>
            </a:r>
            <a:r>
              <a:rPr lang="en-US" dirty="0"/>
              <a:t>)</a:t>
            </a:r>
          </a:p>
          <a:p>
            <a:pPr marL="0" indent="0">
              <a:lnSpc>
                <a:spcPct val="150000"/>
              </a:lnSpc>
              <a:buNone/>
            </a:pPr>
            <a:r>
              <a:rPr lang="en-US" dirty="0"/>
              <a:t>- Secure Socket Layer (SSL)</a:t>
            </a:r>
          </a:p>
        </p:txBody>
      </p:sp>
    </p:spTree>
    <p:extLst>
      <p:ext uri="{BB962C8B-B14F-4D97-AF65-F5344CB8AC3E}">
        <p14:creationId xmlns:p14="http://schemas.microsoft.com/office/powerpoint/2010/main" val="297214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emplate>Presentation1</Template>
  <TotalTime>188</TotalTime>
  <Words>1157</Words>
  <Application>Microsoft Office PowerPoint</Application>
  <PresentationFormat>On-screen Show (4:3)</PresentationFormat>
  <Paragraphs>86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Đề Tài: Bảo mật Webservices  </vt:lpstr>
      <vt:lpstr>Giới thiệu Webservices</vt:lpstr>
      <vt:lpstr>Các thành phần của Webservice</vt:lpstr>
      <vt:lpstr>Đặc điểm của Webservice</vt:lpstr>
      <vt:lpstr>Giao thức truyền thông SOAP</vt:lpstr>
      <vt:lpstr>REST</vt:lpstr>
      <vt:lpstr>Bảo mật Web Service</vt:lpstr>
      <vt:lpstr>Bảo mật Web Service</vt:lpstr>
      <vt:lpstr>Các kỹ thuật Web Service Security</vt:lpstr>
      <vt:lpstr>eXtensible Access Control Markup Language (XACML)</vt:lpstr>
      <vt:lpstr>eXtensible Access Control Markup Language (XACML)</vt:lpstr>
      <vt:lpstr>Security Assertion Markup Language (SAML)</vt:lpstr>
      <vt:lpstr>XML Key Management Specification (XKMS)</vt:lpstr>
      <vt:lpstr>Web Services Policy Framework (WS-Policy)</vt:lpstr>
      <vt:lpstr>eXentisble Rights Markup Language (XrML)</vt:lpstr>
      <vt:lpstr>Giao thức bảo mật SSL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nguyễn quang linh</cp:lastModifiedBy>
  <cp:revision>21</cp:revision>
  <dcterms:created xsi:type="dcterms:W3CDTF">2016-07-25T07:53:11Z</dcterms:created>
  <dcterms:modified xsi:type="dcterms:W3CDTF">2020-06-13T17:32:12Z</dcterms:modified>
</cp:coreProperties>
</file>