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8" r:id="rId4"/>
    <p:sldId id="269" r:id="rId5"/>
    <p:sldId id="259" r:id="rId6"/>
    <p:sldId id="260" r:id="rId7"/>
    <p:sldId id="261" r:id="rId8"/>
    <p:sldId id="262" r:id="rId9"/>
    <p:sldId id="263" r:id="rId10"/>
    <p:sldId id="264" r:id="rId11"/>
    <p:sldId id="265" r:id="rId12"/>
    <p:sldId id="288" r:id="rId13"/>
    <p:sldId id="289" r:id="rId14"/>
    <p:sldId id="290" r:id="rId15"/>
    <p:sldId id="291" r:id="rId16"/>
    <p:sldId id="292" r:id="rId17"/>
    <p:sldId id="270" r:id="rId18"/>
    <p:sldId id="271" r:id="rId19"/>
    <p:sldId id="272" r:id="rId20"/>
    <p:sldId id="273" r:id="rId21"/>
    <p:sldId id="274" r:id="rId22"/>
    <p:sldId id="275" r:id="rId23"/>
    <p:sldId id="276" r:id="rId24"/>
    <p:sldId id="279" r:id="rId25"/>
    <p:sldId id="278" r:id="rId26"/>
    <p:sldId id="280" r:id="rId27"/>
    <p:sldId id="281" r:id="rId28"/>
    <p:sldId id="282" r:id="rId29"/>
    <p:sldId id="293" r:id="rId30"/>
    <p:sldId id="294" r:id="rId31"/>
    <p:sldId id="277" r:id="rId32"/>
    <p:sldId id="284" r:id="rId33"/>
    <p:sldId id="285" r:id="rId34"/>
    <p:sldId id="286" r:id="rId35"/>
    <p:sldId id="287" r:id="rId36"/>
    <p:sldId id="283" r:id="rId37"/>
    <p:sldId id="295" r:id="rId38"/>
    <p:sldId id="296" r:id="rId39"/>
    <p:sldId id="297" r:id="rId40"/>
    <p:sldId id="298" r:id="rId41"/>
    <p:sldId id="299" r:id="rId42"/>
    <p:sldId id="300" r:id="rId43"/>
    <p:sldId id="301"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0" d="100"/>
          <a:sy n="60" d="100"/>
        </p:scale>
        <p:origin x="-78" y="-3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9A4F100-9799-44F3-90A6-F0BF46D2FA28}"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A4F100-9799-44F3-90A6-F0BF46D2FA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A4F100-9799-44F3-90A6-F0BF46D2FA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A4F100-9799-44F3-90A6-F0BF46D2FA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9A4F100-9799-44F3-90A6-F0BF46D2FA28}"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9A4F100-9799-44F3-90A6-F0BF46D2FA2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9A4F100-9799-44F3-90A6-F0BF46D2FA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9A4F100-9799-44F3-90A6-F0BF46D2FA2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9A4F100-9799-44F3-90A6-F0BF46D2FA28}"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9A4F100-9799-44F3-90A6-F0BF46D2FA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AD0C0E9-4EBD-4BBF-99EA-A81D77D3EDA6}" type="datetimeFigureOut">
              <a:rPr lang="en-US" smtClean="0"/>
              <a:t>15.06.2020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9A4F100-9799-44F3-90A6-F0BF46D2FA28}"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AD0C0E9-4EBD-4BBF-99EA-A81D77D3EDA6}" type="datetimeFigureOut">
              <a:rPr lang="en-US" smtClean="0"/>
              <a:t>15.06.2020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9A4F100-9799-44F3-90A6-F0BF46D2FA28}"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moothwallgreenaddress:44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857232"/>
            <a:ext cx="7406640" cy="1472184"/>
          </a:xfrm>
        </p:spPr>
        <p:txBody>
          <a:bodyPr>
            <a:noAutofit/>
          </a:bodyPr>
          <a:lstStyle/>
          <a:p>
            <a:pPr algn="ctr"/>
            <a:r>
              <a:rPr lang="en-US" sz="2800" b="1" u="sng" dirty="0" smtClean="0"/>
              <a:t>ĐỀ TÀI:</a:t>
            </a:r>
            <a:r>
              <a:rPr lang="en-US" sz="2800" dirty="0" smtClean="0"/>
              <a:t/>
            </a:r>
            <a:br>
              <a:rPr lang="en-US" sz="2800" dirty="0" smtClean="0"/>
            </a:br>
            <a:r>
              <a:rPr lang="en-US" sz="2800" b="1" dirty="0" smtClean="0"/>
              <a:t>Bảo mật hệ thống, bảo mật mạng. Các</a:t>
            </a:r>
            <a:r>
              <a:rPr lang="en-US" sz="2800" dirty="0" smtClean="0"/>
              <a:t/>
            </a:r>
            <a:br>
              <a:rPr lang="en-US" sz="2800" dirty="0" smtClean="0"/>
            </a:br>
            <a:r>
              <a:rPr lang="en-US" sz="2800" b="1" dirty="0" smtClean="0"/>
              <a:t>chính sách, các chuẩn trong hệ điều hành</a:t>
            </a:r>
            <a:r>
              <a:rPr lang="en-US" sz="2800" dirty="0" smtClean="0"/>
              <a:t/>
            </a:r>
            <a:br>
              <a:rPr lang="en-US" sz="2800" dirty="0" smtClean="0"/>
            </a:br>
            <a:r>
              <a:rPr lang="en-US" sz="2800" b="1" dirty="0" smtClean="0"/>
              <a:t>Windows</a:t>
            </a:r>
            <a:endParaRPr lang="en-US" sz="2800" dirty="0"/>
          </a:p>
        </p:txBody>
      </p:sp>
      <p:sp>
        <p:nvSpPr>
          <p:cNvPr id="3" name="Subtitle 2"/>
          <p:cNvSpPr>
            <a:spLocks noGrp="1"/>
          </p:cNvSpPr>
          <p:nvPr>
            <p:ph type="subTitle" idx="1"/>
          </p:nvPr>
        </p:nvSpPr>
        <p:spPr>
          <a:xfrm>
            <a:off x="2285984" y="3071810"/>
            <a:ext cx="6477946" cy="1752600"/>
          </a:xfrm>
        </p:spPr>
        <p:txBody>
          <a:bodyPr>
            <a:normAutofit fontScale="70000" lnSpcReduction="20000"/>
          </a:bodyPr>
          <a:lstStyle/>
          <a:p>
            <a:pPr algn="r"/>
            <a:r>
              <a:rPr lang="en-US" sz="2000" b="1" dirty="0" smtClean="0"/>
              <a:t>GVHD</a:t>
            </a:r>
            <a:r>
              <a:rPr lang="en-US" sz="2000" b="1" dirty="0" smtClean="0"/>
              <a:t>:       </a:t>
            </a:r>
            <a:r>
              <a:rPr lang="en-US" sz="2000" b="1" dirty="0" smtClean="0"/>
              <a:t>	PGS. Nguyễn Linh Giang</a:t>
            </a:r>
            <a:endParaRPr lang="en-US" sz="2000" dirty="0" smtClean="0"/>
          </a:p>
          <a:p>
            <a:pPr algn="r"/>
            <a:r>
              <a:rPr lang="en-US" sz="2000" b="1" dirty="0" smtClean="0"/>
              <a:t>SVTH: 	</a:t>
            </a:r>
            <a:r>
              <a:rPr lang="en-US" sz="2000" b="1" dirty="0" smtClean="0"/>
              <a:t>    Nguyễn </a:t>
            </a:r>
            <a:r>
              <a:rPr lang="en-US" sz="2000" b="1" dirty="0" smtClean="0"/>
              <a:t>Văn Tựu MSSV: 20173462</a:t>
            </a:r>
            <a:endParaRPr lang="en-US" sz="2000" dirty="0" smtClean="0"/>
          </a:p>
          <a:p>
            <a:pPr algn="r"/>
            <a:r>
              <a:rPr lang="en-US" sz="2000" b="1" dirty="0" smtClean="0"/>
              <a:t>                                                                   Trịnh Đình Hiếu MSSV: 20173109 </a:t>
            </a:r>
            <a:endParaRPr lang="en-US" sz="2000" dirty="0" smtClean="0"/>
          </a:p>
          <a:p>
            <a:pPr algn="r"/>
            <a:r>
              <a:rPr lang="en-US" sz="2000" b="1" dirty="0" smtClean="0"/>
              <a:t>                                                                   Nguyễn Sĩ Vũ MSSV: 20173469</a:t>
            </a:r>
            <a:endParaRPr lang="en-US" sz="2000" dirty="0" smtClean="0"/>
          </a:p>
          <a:p>
            <a:pPr algn="r"/>
            <a:r>
              <a:rPr lang="en-US" sz="2000" b="1" dirty="0" smtClean="0"/>
              <a:t>                                                                   Vũ Ngọc Trường MSSV:  20173426</a:t>
            </a:r>
            <a:endParaRPr lang="en-US" sz="2000" dirty="0" smtClean="0"/>
          </a:p>
          <a:p>
            <a:pPr algn="r"/>
            <a:r>
              <a:rPr lang="en-US" b="1" dirty="0" smtClean="0"/>
              <a:t/>
            </a:r>
            <a:br>
              <a:rPr lang="en-US" b="1" dirty="0" smtClean="0"/>
            </a:br>
            <a:endParaRPr lang="en-US" dirty="0"/>
          </a:p>
        </p:txBody>
      </p:sp>
      <p:pic>
        <p:nvPicPr>
          <p:cNvPr id="5122" name="Picture 2" descr="C:\Users\Administrator\Downloads\tải xuống (4).jpg"/>
          <p:cNvPicPr>
            <a:picLocks noChangeAspect="1" noChangeArrowheads="1"/>
          </p:cNvPicPr>
          <p:nvPr/>
        </p:nvPicPr>
        <p:blipFill>
          <a:blip r:embed="rId2"/>
          <a:srcRect/>
          <a:stretch>
            <a:fillRect/>
          </a:stretch>
        </p:blipFill>
        <p:spPr bwMode="auto">
          <a:xfrm>
            <a:off x="2071670" y="4572008"/>
            <a:ext cx="5786478" cy="184607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Các mối đe dọa thường gặp</a:t>
            </a:r>
            <a:endParaRPr lang="en-US" dirty="0"/>
          </a:p>
        </p:txBody>
      </p:sp>
      <p:sp>
        <p:nvSpPr>
          <p:cNvPr id="3" name="Content Placeholder 2"/>
          <p:cNvSpPr>
            <a:spLocks noGrp="1"/>
          </p:cNvSpPr>
          <p:nvPr>
            <p:ph idx="1"/>
          </p:nvPr>
        </p:nvSpPr>
        <p:spPr/>
        <p:txBody>
          <a:bodyPr/>
          <a:lstStyle/>
          <a:p>
            <a:pPr>
              <a:buNone/>
            </a:pPr>
            <a:r>
              <a:rPr lang="en-US" dirty="0" smtClean="0"/>
              <a:t>2.2.3 Spyware</a:t>
            </a:r>
          </a:p>
          <a:p>
            <a:pPr>
              <a:buNone/>
            </a:pPr>
            <a:endParaRPr lang="en-US" dirty="0" smtClean="0"/>
          </a:p>
          <a:p>
            <a:r>
              <a:rPr lang="en-US" dirty="0" smtClean="0"/>
              <a:t>Phần mềm gián điệp</a:t>
            </a:r>
          </a:p>
          <a:p>
            <a:r>
              <a:rPr lang="en-US" dirty="0" smtClean="0"/>
              <a:t>Quảng cáo, thu thập thông tin, thay đổi cấu hình máy tính mà không có sự đồng thuận của người dùng</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Các mối đe dọa thường gặp</a:t>
            </a:r>
            <a:endParaRPr lang="en-US" dirty="0"/>
          </a:p>
        </p:txBody>
      </p:sp>
      <p:sp>
        <p:nvSpPr>
          <p:cNvPr id="3" name="Content Placeholder 2"/>
          <p:cNvSpPr>
            <a:spLocks noGrp="1"/>
          </p:cNvSpPr>
          <p:nvPr>
            <p:ph idx="1"/>
          </p:nvPr>
        </p:nvSpPr>
        <p:spPr/>
        <p:txBody>
          <a:bodyPr/>
          <a:lstStyle/>
          <a:p>
            <a:pPr>
              <a:buNone/>
            </a:pPr>
            <a:r>
              <a:rPr lang="en-US" dirty="0" smtClean="0"/>
              <a:t>2.2.3 Spyware</a:t>
            </a:r>
          </a:p>
          <a:p>
            <a:pPr>
              <a:buNone/>
            </a:pPr>
            <a:endParaRPr lang="en-US" dirty="0"/>
          </a:p>
        </p:txBody>
      </p:sp>
      <p:pic>
        <p:nvPicPr>
          <p:cNvPr id="1026" name="Picture 2" descr="C:\Users\Administrator\Downloads\tải xuống.jpg"/>
          <p:cNvPicPr>
            <a:picLocks noChangeAspect="1" noChangeArrowheads="1"/>
          </p:cNvPicPr>
          <p:nvPr/>
        </p:nvPicPr>
        <p:blipFill>
          <a:blip r:embed="rId2"/>
          <a:srcRect/>
          <a:stretch>
            <a:fillRect/>
          </a:stretch>
        </p:blipFill>
        <p:spPr bwMode="auto">
          <a:xfrm>
            <a:off x="1500166" y="2428869"/>
            <a:ext cx="1785950" cy="1515130"/>
          </a:xfrm>
          <a:prstGeom prst="rect">
            <a:avLst/>
          </a:prstGeom>
          <a:noFill/>
        </p:spPr>
      </p:pic>
      <p:pic>
        <p:nvPicPr>
          <p:cNvPr id="1027" name="Picture 3" descr="C:\Users\Administrator\Downloads\tải xuống (1).jpg"/>
          <p:cNvPicPr>
            <a:picLocks noChangeAspect="1" noChangeArrowheads="1"/>
          </p:cNvPicPr>
          <p:nvPr/>
        </p:nvPicPr>
        <p:blipFill>
          <a:blip r:embed="rId3"/>
          <a:srcRect/>
          <a:stretch>
            <a:fillRect/>
          </a:stretch>
        </p:blipFill>
        <p:spPr bwMode="auto">
          <a:xfrm>
            <a:off x="3929058" y="2643182"/>
            <a:ext cx="2168653" cy="1214446"/>
          </a:xfrm>
          <a:prstGeom prst="rect">
            <a:avLst/>
          </a:prstGeom>
          <a:noFill/>
        </p:spPr>
      </p:pic>
      <p:pic>
        <p:nvPicPr>
          <p:cNvPr id="1028" name="Picture 4" descr="C:\Users\Administrator\Downloads\images.png"/>
          <p:cNvPicPr>
            <a:picLocks noChangeAspect="1" noChangeArrowheads="1"/>
          </p:cNvPicPr>
          <p:nvPr/>
        </p:nvPicPr>
        <p:blipFill>
          <a:blip r:embed="rId4"/>
          <a:srcRect/>
          <a:stretch>
            <a:fillRect/>
          </a:stretch>
        </p:blipFill>
        <p:spPr bwMode="auto">
          <a:xfrm>
            <a:off x="6572264" y="2786058"/>
            <a:ext cx="2066997" cy="1143008"/>
          </a:xfrm>
          <a:prstGeom prst="rect">
            <a:avLst/>
          </a:prstGeom>
          <a:noFill/>
        </p:spPr>
      </p:pic>
      <p:pic>
        <p:nvPicPr>
          <p:cNvPr id="1029" name="Picture 5" descr="C:\Users\Administrator\Downloads\tải xuống.png"/>
          <p:cNvPicPr>
            <a:picLocks noChangeAspect="1" noChangeArrowheads="1"/>
          </p:cNvPicPr>
          <p:nvPr/>
        </p:nvPicPr>
        <p:blipFill>
          <a:blip r:embed="rId5"/>
          <a:srcRect/>
          <a:stretch>
            <a:fillRect/>
          </a:stretch>
        </p:blipFill>
        <p:spPr bwMode="auto">
          <a:xfrm>
            <a:off x="2571736" y="4143380"/>
            <a:ext cx="2214578" cy="1240164"/>
          </a:xfrm>
          <a:prstGeom prst="rect">
            <a:avLst/>
          </a:prstGeom>
          <a:noFill/>
        </p:spPr>
      </p:pic>
      <p:pic>
        <p:nvPicPr>
          <p:cNvPr id="1030" name="Picture 6" descr="C:\Users\Administrator\Downloads\tải xuống (2).jpg"/>
          <p:cNvPicPr>
            <a:picLocks noChangeAspect="1" noChangeArrowheads="1"/>
          </p:cNvPicPr>
          <p:nvPr/>
        </p:nvPicPr>
        <p:blipFill>
          <a:blip r:embed="rId6"/>
          <a:srcRect/>
          <a:stretch>
            <a:fillRect/>
          </a:stretch>
        </p:blipFill>
        <p:spPr bwMode="auto">
          <a:xfrm>
            <a:off x="5572132" y="4071942"/>
            <a:ext cx="2571768" cy="1408955"/>
          </a:xfrm>
          <a:prstGeom prst="rect">
            <a:avLst/>
          </a:prstGeom>
          <a:noFill/>
        </p:spPr>
      </p:pic>
      <p:sp>
        <p:nvSpPr>
          <p:cNvPr id="9" name="TextBox 8"/>
          <p:cNvSpPr txBox="1"/>
          <p:nvPr/>
        </p:nvSpPr>
        <p:spPr>
          <a:xfrm>
            <a:off x="3500430" y="5715016"/>
            <a:ext cx="3736920" cy="369332"/>
          </a:xfrm>
          <a:prstGeom prst="rect">
            <a:avLst/>
          </a:prstGeom>
          <a:noFill/>
        </p:spPr>
        <p:txBody>
          <a:bodyPr wrap="none" rtlCol="0">
            <a:spAutoFit/>
          </a:bodyPr>
          <a:lstStyle/>
          <a:p>
            <a:r>
              <a:rPr lang="en-US" dirty="0" smtClean="0"/>
              <a:t>Một số phần mềm loại bỏ Spyware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2.3 CƠ CHẾ XÁC THỰC</a:t>
            </a:r>
            <a:endParaRPr lang="en-US" b="1" dirty="0"/>
          </a:p>
        </p:txBody>
      </p:sp>
      <p:sp>
        <p:nvSpPr>
          <p:cNvPr id="3" name="Subtitle 2"/>
          <p:cNvSpPr>
            <a:spLocks noGrp="1"/>
          </p:cNvSpPr>
          <p:nvPr>
            <p:ph type="subTitle" idx="1"/>
          </p:nvPr>
        </p:nvSpPr>
        <p:spPr>
          <a:xfrm>
            <a:off x="1432560" y="1850064"/>
            <a:ext cx="7406640" cy="4507894"/>
          </a:xfrm>
        </p:spPr>
        <p:txBody>
          <a:bodyPr>
            <a:normAutofit lnSpcReduction="10000"/>
          </a:bodyPr>
          <a:lstStyle/>
          <a:p>
            <a:r>
              <a:rPr lang="en-US" dirty="0" smtClean="0"/>
              <a:t> 2.3.1 hệ thống AAA</a:t>
            </a:r>
          </a:p>
          <a:p>
            <a:r>
              <a:rPr lang="en-US" dirty="0" smtClean="0"/>
              <a:t/>
            </a:r>
            <a:br>
              <a:rPr lang="en-US" dirty="0" smtClean="0"/>
            </a:br>
            <a:r>
              <a:rPr lang="en-US" dirty="0" smtClean="0"/>
              <a:t>- authentication </a:t>
            </a:r>
          </a:p>
          <a:p>
            <a:r>
              <a:rPr lang="en-US" dirty="0" smtClean="0"/>
              <a:t>Authentication là định danh người dùng.</a:t>
            </a:r>
            <a:br>
              <a:rPr lang="en-US" dirty="0" smtClean="0"/>
            </a:br>
            <a:r>
              <a:rPr lang="en-US" dirty="0" smtClean="0"/>
              <a:t>- authorization</a:t>
            </a:r>
          </a:p>
          <a:p>
            <a:r>
              <a:rPr lang="en-US" dirty="0" smtClean="0"/>
              <a:t>Có 2 cách phân quyền cho người sử dụng :</a:t>
            </a:r>
          </a:p>
          <a:p>
            <a:r>
              <a:rPr lang="en-US" dirty="0" smtClean="0"/>
              <a:t>+ Phân quyền theo nhóm.</a:t>
            </a:r>
          </a:p>
          <a:p>
            <a:r>
              <a:rPr lang="en-US" dirty="0" smtClean="0"/>
              <a:t>+ Phân quyền theo cá nhân.</a:t>
            </a:r>
          </a:p>
          <a:p>
            <a:r>
              <a:rPr lang="en-US" dirty="0" smtClean="0"/>
              <a:t> - accounting</a:t>
            </a:r>
          </a:p>
          <a:p>
            <a:r>
              <a:rPr lang="en-US" dirty="0" smtClean="0"/>
              <a:t>Là quá trình kiểm tra và ghi log để theo dõi khi có sự sai lệch, mất mát thông tin.</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2.3 CƠ CHẾ XÁC THỰC</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r>
              <a:rPr lang="en-US" dirty="0" smtClean="0"/>
              <a:t> 2.3.2 Network Authentication Systems</a:t>
            </a:r>
          </a:p>
          <a:p>
            <a:r>
              <a:rPr lang="en-US" dirty="0" smtClean="0"/>
              <a:t>- Network Authentication Systems là Hệ thống xác thực mạng.</a:t>
            </a:r>
          </a:p>
          <a:p>
            <a:r>
              <a:rPr lang="en-US" dirty="0" smtClean="0"/>
              <a:t>- Để xác thực một người dùng được phép, cần cung cấp 2 thông tin : identification và proof of identity.</a:t>
            </a:r>
          </a:p>
          <a:p>
            <a:r>
              <a:rPr lang="en-US" dirty="0" smtClean="0"/>
              <a:t>- Phần lớn nhận diện qua tài khoản Email riêng.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2.3 CƠ CHẾ XÁC THỰC</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r>
              <a:rPr lang="en-US" dirty="0" smtClean="0"/>
              <a:t> 2.3.3 Lưu trữ giấy chứng nhận người dùng</a:t>
            </a:r>
          </a:p>
          <a:p>
            <a:r>
              <a:rPr lang="en-US" dirty="0" smtClean="0"/>
              <a:t>Các mô hình chứng thực phân cấp đòi hỏi tài nguyên mạng để duy trì một danh sách user và các thông tin của user, chứng thực tập trung được cung cấp bởi Active Directory.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2.3 CƠ CHẾ XÁC THỰC</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r>
              <a:rPr lang="en-US" dirty="0" smtClean="0"/>
              <a:t> 2.3.4 Giao thức xác thực người dùng.</a:t>
            </a:r>
          </a:p>
          <a:p>
            <a:r>
              <a:rPr lang="en-US" dirty="0" smtClean="0"/>
              <a:t>- Challenge-response: </a:t>
            </a:r>
          </a:p>
          <a:p>
            <a:r>
              <a:rPr lang="en-US" dirty="0" smtClean="0"/>
              <a:t>+ LAN Manager: là hình thức kém an toàn của xác thực challenge-response vì nó là dễ bị kẻ tấn công nghe trộm.</a:t>
            </a:r>
          </a:p>
          <a:p>
            <a:r>
              <a:rPr lang="en-US" dirty="0" smtClean="0"/>
              <a:t>+ NTLM: nâng cấp của giao thức LM, giúp nâng cao tính bảo mật cho giao thức, sử dụng mã hóa 56-bit (NTLM1) và 128-bit (NTLM2).</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2.3 CƠ CHẾ XÁC THỰC</a:t>
            </a:r>
            <a:endParaRPr lang="en-US" b="1" dirty="0"/>
          </a:p>
        </p:txBody>
      </p:sp>
      <p:sp>
        <p:nvSpPr>
          <p:cNvPr id="3" name="Subtitle 2"/>
          <p:cNvSpPr>
            <a:spLocks noGrp="1"/>
          </p:cNvSpPr>
          <p:nvPr>
            <p:ph type="subTitle" idx="1"/>
          </p:nvPr>
        </p:nvSpPr>
        <p:spPr>
          <a:xfrm>
            <a:off x="1432560" y="1850064"/>
            <a:ext cx="7406640" cy="4507894"/>
          </a:xfrm>
        </p:spPr>
        <p:txBody>
          <a:bodyPr>
            <a:normAutofit lnSpcReduction="10000"/>
          </a:bodyPr>
          <a:lstStyle/>
          <a:p>
            <a:r>
              <a:rPr lang="en-US" dirty="0" smtClean="0"/>
              <a:t> 2.3.4 Giao thức xác thực người dùng.</a:t>
            </a:r>
          </a:p>
          <a:p>
            <a:r>
              <a:rPr lang="en-US" dirty="0" smtClean="0"/>
              <a:t>- Kerberos:</a:t>
            </a:r>
          </a:p>
          <a:p>
            <a:r>
              <a:rPr lang="en-US" dirty="0" smtClean="0"/>
              <a:t>+Là giao thức mặc định cho Windows Server 2003, Windows 2000 và Windows XP Professional.</a:t>
            </a:r>
          </a:p>
          <a:p>
            <a:r>
              <a:rPr lang="en-US" dirty="0" smtClean="0"/>
              <a:t>+ Hiệu quả.</a:t>
            </a:r>
          </a:p>
          <a:p>
            <a:r>
              <a:rPr lang="en-US" dirty="0" smtClean="0"/>
              <a:t>+ Tự chứng thực.</a:t>
            </a:r>
          </a:p>
          <a:p>
            <a:r>
              <a:rPr lang="en-US" dirty="0" smtClean="0"/>
              <a:t>+ Ủy quyền chứng thực.</a:t>
            </a:r>
          </a:p>
          <a:p>
            <a:r>
              <a:rPr lang="en-US" dirty="0" smtClean="0"/>
              <a:t>+ Đơn giản hóa quản lý.</a:t>
            </a:r>
          </a:p>
          <a:p>
            <a:r>
              <a:rPr lang="en-US" dirty="0" smtClean="0"/>
              <a:t>+ Khả năng cộng tác.</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Tổng quan về Firewall</a:t>
            </a:r>
            <a:endParaRPr lang="en-US" dirty="0"/>
          </a:p>
        </p:txBody>
      </p:sp>
      <p:sp>
        <p:nvSpPr>
          <p:cNvPr id="3" name="Content Placeholder 2"/>
          <p:cNvSpPr>
            <a:spLocks noGrp="1"/>
          </p:cNvSpPr>
          <p:nvPr>
            <p:ph idx="1"/>
          </p:nvPr>
        </p:nvSpPr>
        <p:spPr/>
        <p:txBody>
          <a:bodyPr/>
          <a:lstStyle/>
          <a:p>
            <a:pPr>
              <a:buNone/>
            </a:pPr>
            <a:r>
              <a:rPr lang="en-US" dirty="0" smtClean="0"/>
              <a:t>2.4.1 Firewall là gì?</a:t>
            </a:r>
            <a:endParaRPr lang="en-US" dirty="0"/>
          </a:p>
        </p:txBody>
      </p:sp>
      <p:pic>
        <p:nvPicPr>
          <p:cNvPr id="2050" name="Picture 2" descr="C:\Users\Administrator\Downloads\tải xuống (3).jpg"/>
          <p:cNvPicPr>
            <a:picLocks noChangeAspect="1" noChangeArrowheads="1"/>
          </p:cNvPicPr>
          <p:nvPr/>
        </p:nvPicPr>
        <p:blipFill>
          <a:blip r:embed="rId2"/>
          <a:srcRect/>
          <a:stretch>
            <a:fillRect/>
          </a:stretch>
        </p:blipFill>
        <p:spPr bwMode="auto">
          <a:xfrm>
            <a:off x="2928926" y="2000240"/>
            <a:ext cx="4286280" cy="428628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Tổng quan về Firewall</a:t>
            </a:r>
            <a:endParaRPr lang="en-US" dirty="0"/>
          </a:p>
        </p:txBody>
      </p:sp>
      <p:sp>
        <p:nvSpPr>
          <p:cNvPr id="3" name="Content Placeholder 2"/>
          <p:cNvSpPr>
            <a:spLocks noGrp="1"/>
          </p:cNvSpPr>
          <p:nvPr>
            <p:ph idx="1"/>
          </p:nvPr>
        </p:nvSpPr>
        <p:spPr/>
        <p:txBody>
          <a:bodyPr/>
          <a:lstStyle/>
          <a:p>
            <a:pPr>
              <a:buNone/>
            </a:pPr>
            <a:r>
              <a:rPr lang="en-US" dirty="0" smtClean="0"/>
              <a:t>2.4.1 Firewall là gì?</a:t>
            </a:r>
          </a:p>
          <a:p>
            <a:pPr>
              <a:buNone/>
            </a:pPr>
            <a:endParaRPr lang="en-US" dirty="0" smtClean="0"/>
          </a:p>
          <a:p>
            <a:r>
              <a:rPr lang="en-US" sz="2400" dirty="0" smtClean="0"/>
              <a:t>Là một hệ thống an ninh mạng kiểm soát traffic vào, ra hệ thống</a:t>
            </a:r>
          </a:p>
          <a:p>
            <a:r>
              <a:rPr lang="en-US" sz="2400" dirty="0" smtClean="0"/>
              <a:t>Chỉ cho phép truy cập phù hợp với chính sách trong tường lửa.</a:t>
            </a:r>
          </a:p>
          <a:p>
            <a:r>
              <a:rPr lang="en-US" sz="2400" dirty="0" smtClean="0"/>
              <a:t>Các truy cập không hợp lệ bị loại bỏ</a:t>
            </a: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Tổng quan về Firewall</a:t>
            </a:r>
            <a:endParaRPr lang="en-US" dirty="0"/>
          </a:p>
        </p:txBody>
      </p:sp>
      <p:sp>
        <p:nvSpPr>
          <p:cNvPr id="3" name="Content Placeholder 2"/>
          <p:cNvSpPr>
            <a:spLocks noGrp="1"/>
          </p:cNvSpPr>
          <p:nvPr>
            <p:ph idx="1"/>
          </p:nvPr>
        </p:nvSpPr>
        <p:spPr/>
        <p:txBody>
          <a:bodyPr/>
          <a:lstStyle/>
          <a:p>
            <a:pPr>
              <a:buNone/>
            </a:pPr>
            <a:r>
              <a:rPr lang="en-US" dirty="0" smtClean="0"/>
              <a:t>2.4.2 Firewall hoạt động như thế nào</a:t>
            </a:r>
            <a:r>
              <a:rPr lang="en-US" dirty="0" smtClean="0"/>
              <a:t>?</a:t>
            </a:r>
          </a:p>
          <a:p>
            <a:pPr>
              <a:buNone/>
            </a:pPr>
            <a:endParaRPr lang="en-US" dirty="0" smtClean="0"/>
          </a:p>
          <a:p>
            <a:r>
              <a:rPr lang="en-US" dirty="0" smtClean="0"/>
              <a:t>Firewall sử dụng rule hoặc ngoại lệ để làm việc với những kết nối tốt và loại bỏ những kết nối xấu</a:t>
            </a:r>
          </a:p>
          <a:p>
            <a:r>
              <a:rPr lang="en-US" dirty="0" smtClean="0"/>
              <a:t>Người dùng không cần tương tác với các truy cập</a:t>
            </a: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smtClean="0"/>
              <a:t>, Giới thiệu</a:t>
            </a:r>
            <a:endParaRPr lang="en-US" dirty="0"/>
          </a:p>
        </p:txBody>
      </p:sp>
      <p:sp>
        <p:nvSpPr>
          <p:cNvPr id="3" name="Content Placeholder 2"/>
          <p:cNvSpPr>
            <a:spLocks noGrp="1"/>
          </p:cNvSpPr>
          <p:nvPr>
            <p:ph idx="1"/>
          </p:nvPr>
        </p:nvSpPr>
        <p:spPr/>
        <p:txBody>
          <a:bodyPr>
            <a:normAutofit/>
          </a:bodyPr>
          <a:lstStyle/>
          <a:p>
            <a:r>
              <a:rPr lang="en-US" sz="2400" dirty="0" smtClean="0"/>
              <a:t>Hệ điều hành Windows là hệ điều hành phổ biến nhất thế giới</a:t>
            </a:r>
          </a:p>
          <a:p>
            <a:r>
              <a:rPr lang="en-US" sz="2400" dirty="0" smtClean="0"/>
              <a:t>Các vấn đề bảo mật trên máy tính càng ngày càng được coi trọng</a:t>
            </a:r>
          </a:p>
          <a:p>
            <a:pPr>
              <a:buFont typeface="Symbol"/>
              <a:buChar char="Þ"/>
            </a:pPr>
            <a:r>
              <a:rPr lang="en-US" sz="2400" dirty="0" smtClean="0"/>
              <a:t>Đòi hỏi hệ thống bảo vệ phải được nâng cấp</a:t>
            </a:r>
          </a:p>
          <a:p>
            <a:pPr>
              <a:buNone/>
            </a:pPr>
            <a:r>
              <a:rPr lang="en-US" sz="2400" dirty="0" smtClean="0"/>
              <a:t>Trong đề tài này, chúng ta sẽ nghiên cứu chi tiết về hệ thống bảo vệ hệ điều hành Windows</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Sử dụng Firewall</a:t>
            </a:r>
            <a:endParaRPr lang="en-US" dirty="0"/>
          </a:p>
        </p:txBody>
      </p:sp>
      <p:sp>
        <p:nvSpPr>
          <p:cNvPr id="3" name="Content Placeholder 2"/>
          <p:cNvSpPr>
            <a:spLocks noGrp="1"/>
          </p:cNvSpPr>
          <p:nvPr>
            <p:ph idx="1"/>
          </p:nvPr>
        </p:nvSpPr>
        <p:spPr/>
        <p:txBody>
          <a:bodyPr/>
          <a:lstStyle/>
          <a:p>
            <a:pPr>
              <a:buNone/>
            </a:pPr>
            <a:r>
              <a:rPr lang="en-US" dirty="0" smtClean="0"/>
              <a:t>2.5.1 Chức năng</a:t>
            </a:r>
          </a:p>
          <a:p>
            <a:pPr>
              <a:buNone/>
            </a:pPr>
            <a:endParaRPr lang="en-US" dirty="0" smtClean="0"/>
          </a:p>
          <a:p>
            <a:pPr>
              <a:buNone/>
            </a:pPr>
            <a:r>
              <a:rPr lang="en-US" sz="2400" dirty="0" smtClean="0"/>
              <a:t>	Internet Firewall (Firewall) nằm giữa Intranet và Internet kiểm soát việc lưu thông và truy cập giữa chúng</a:t>
            </a:r>
          </a:p>
          <a:p>
            <a:pPr>
              <a:buNone/>
            </a:pPr>
            <a:endParaRPr lang="en-US" dirty="0"/>
          </a:p>
        </p:txBody>
      </p:sp>
      <p:pic>
        <p:nvPicPr>
          <p:cNvPr id="4" name="Picture 3"/>
          <p:cNvPicPr/>
          <p:nvPr/>
        </p:nvPicPr>
        <p:blipFill>
          <a:blip r:embed="rId2"/>
          <a:stretch>
            <a:fillRect/>
          </a:stretch>
        </p:blipFill>
        <p:spPr>
          <a:xfrm>
            <a:off x="2357422" y="4071942"/>
            <a:ext cx="5072098" cy="200026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Sử dụng Firewall</a:t>
            </a:r>
            <a:endParaRPr lang="en-US" dirty="0"/>
          </a:p>
        </p:txBody>
      </p:sp>
      <p:sp>
        <p:nvSpPr>
          <p:cNvPr id="3" name="Content Placeholder 2"/>
          <p:cNvSpPr>
            <a:spLocks noGrp="1"/>
          </p:cNvSpPr>
          <p:nvPr>
            <p:ph idx="1"/>
          </p:nvPr>
        </p:nvSpPr>
        <p:spPr/>
        <p:txBody>
          <a:bodyPr/>
          <a:lstStyle/>
          <a:p>
            <a:pPr>
              <a:buNone/>
            </a:pPr>
            <a:r>
              <a:rPr lang="en-US" dirty="0" smtClean="0"/>
              <a:t>2.5.1 Chức năng</a:t>
            </a:r>
          </a:p>
          <a:p>
            <a:endParaRPr lang="en-US" dirty="0" smtClean="0"/>
          </a:p>
          <a:p>
            <a:r>
              <a:rPr lang="en-US" sz="2400" dirty="0" smtClean="0"/>
              <a:t>Quyết định dịch vụ nào bên trong được truy cập từ bên ngoài, và ngược lại.</a:t>
            </a:r>
          </a:p>
          <a:p>
            <a:r>
              <a:rPr lang="en-US" sz="2400" dirty="0" smtClean="0"/>
              <a:t>Tất cả trao đổi thông tin đều phải qua Firewall</a:t>
            </a:r>
          </a:p>
          <a:p>
            <a:r>
              <a:rPr lang="en-US" sz="2400" dirty="0" smtClean="0"/>
              <a:t>Chỉ có những trao đổi được cho phép mới thông qua Firewall</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Sử dụng Firewall</a:t>
            </a:r>
            <a:endParaRPr lang="en-US" dirty="0"/>
          </a:p>
        </p:txBody>
      </p:sp>
      <p:sp>
        <p:nvSpPr>
          <p:cNvPr id="3" name="Content Placeholder 2"/>
          <p:cNvSpPr>
            <a:spLocks noGrp="1"/>
          </p:cNvSpPr>
          <p:nvPr>
            <p:ph idx="1"/>
          </p:nvPr>
        </p:nvSpPr>
        <p:spPr/>
        <p:txBody>
          <a:bodyPr/>
          <a:lstStyle/>
          <a:p>
            <a:pPr>
              <a:buNone/>
            </a:pPr>
            <a:r>
              <a:rPr lang="en-US" dirty="0" smtClean="0"/>
              <a:t>2.5.2 Cấu trúc</a:t>
            </a:r>
          </a:p>
          <a:p>
            <a:pPr>
              <a:buNone/>
            </a:pPr>
            <a:endParaRPr lang="en-US" dirty="0" smtClean="0"/>
          </a:p>
          <a:p>
            <a:pPr lvl="0"/>
            <a:r>
              <a:rPr lang="en-US" sz="2400" dirty="0" smtClean="0"/>
              <a:t>Một hoặc nhiều hệ thống máy chủ kết nối với các bộ định tuyến(router) hoặc có chức năng router. (phần cứng)</a:t>
            </a:r>
          </a:p>
          <a:p>
            <a:pPr lvl="0"/>
            <a:r>
              <a:rPr lang="en-US" sz="2400" dirty="0" smtClean="0"/>
              <a:t>Các phần mềm quản lý an ninh chạy trên hệ thống máy chủ. Thông thường là hệ thống xác thực, cấp quyền, kế toán (AAA). (phần mềm)</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Sử dụng Firewall</a:t>
            </a:r>
            <a:endParaRPr lang="en-US" dirty="0"/>
          </a:p>
        </p:txBody>
      </p:sp>
      <p:sp>
        <p:nvSpPr>
          <p:cNvPr id="3" name="Content Placeholder 2"/>
          <p:cNvSpPr>
            <a:spLocks noGrp="1"/>
          </p:cNvSpPr>
          <p:nvPr>
            <p:ph idx="1"/>
          </p:nvPr>
        </p:nvSpPr>
        <p:spPr/>
        <p:txBody>
          <a:bodyPr/>
          <a:lstStyle/>
          <a:p>
            <a:pPr>
              <a:buNone/>
            </a:pPr>
            <a:r>
              <a:rPr lang="en-US" dirty="0" smtClean="0"/>
              <a:t>2.5.3 Các thành phần của Firewall</a:t>
            </a:r>
          </a:p>
          <a:p>
            <a:endParaRPr lang="en-US" dirty="0" smtClean="0"/>
          </a:p>
          <a:p>
            <a:r>
              <a:rPr lang="en-US" sz="2400" b="1" dirty="0" smtClean="0"/>
              <a:t>Bộ lọc gói tin</a:t>
            </a:r>
          </a:p>
        </p:txBody>
      </p:sp>
      <p:pic>
        <p:nvPicPr>
          <p:cNvPr id="3074" name="Picture 2" descr="C:\Users\Administrator\Downloads\image_thumb21.png"/>
          <p:cNvPicPr>
            <a:picLocks noChangeAspect="1" noChangeArrowheads="1"/>
          </p:cNvPicPr>
          <p:nvPr/>
        </p:nvPicPr>
        <p:blipFill>
          <a:blip r:embed="rId2"/>
          <a:srcRect/>
          <a:stretch>
            <a:fillRect/>
          </a:stretch>
        </p:blipFill>
        <p:spPr bwMode="auto">
          <a:xfrm>
            <a:off x="1928794" y="3286124"/>
            <a:ext cx="6286542" cy="2357454"/>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Sử dụng Firewall</a:t>
            </a:r>
            <a:endParaRPr lang="en-US" dirty="0"/>
          </a:p>
        </p:txBody>
      </p:sp>
      <p:sp>
        <p:nvSpPr>
          <p:cNvPr id="3" name="Content Placeholder 2"/>
          <p:cNvSpPr>
            <a:spLocks noGrp="1"/>
          </p:cNvSpPr>
          <p:nvPr>
            <p:ph idx="1"/>
          </p:nvPr>
        </p:nvSpPr>
        <p:spPr/>
        <p:txBody>
          <a:bodyPr/>
          <a:lstStyle/>
          <a:p>
            <a:pPr>
              <a:buNone/>
            </a:pPr>
            <a:r>
              <a:rPr lang="en-US" dirty="0" smtClean="0"/>
              <a:t>2.5.3 Các thành phần của Firewall</a:t>
            </a:r>
          </a:p>
          <a:p>
            <a:endParaRPr lang="en-US" dirty="0" smtClean="0"/>
          </a:p>
          <a:p>
            <a:r>
              <a:rPr lang="en-US" sz="2400" b="1" dirty="0" smtClean="0"/>
              <a:t>Bộ lọc gói tin</a:t>
            </a:r>
          </a:p>
          <a:p>
            <a:pPr lvl="1"/>
            <a:r>
              <a:rPr lang="vi-VN" sz="2400" dirty="0" smtClean="0"/>
              <a:t>Bộ lọc gói tin cho phép hay từ chối packet mà nó nhận được. Nó kiểm tra toàn bộ đoạn dữ liệu để quyết định xem đoạn dữ liệu đó có thỏa mãn một trong các số các rules hay không. </a:t>
            </a:r>
            <a:endParaRPr lang="en-US" sz="24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Sử dụng Firewall</a:t>
            </a:r>
            <a:endParaRPr lang="en-US" dirty="0"/>
          </a:p>
        </p:txBody>
      </p:sp>
      <p:sp>
        <p:nvSpPr>
          <p:cNvPr id="3" name="Content Placeholder 2"/>
          <p:cNvSpPr>
            <a:spLocks noGrp="1"/>
          </p:cNvSpPr>
          <p:nvPr>
            <p:ph idx="1"/>
          </p:nvPr>
        </p:nvSpPr>
        <p:spPr/>
        <p:txBody>
          <a:bodyPr/>
          <a:lstStyle/>
          <a:p>
            <a:pPr>
              <a:buNone/>
            </a:pPr>
            <a:r>
              <a:rPr lang="en-US" dirty="0" smtClean="0"/>
              <a:t>2.5.3 Các thành phần của Firewall</a:t>
            </a:r>
          </a:p>
          <a:p>
            <a:endParaRPr lang="en-US" dirty="0" smtClean="0"/>
          </a:p>
          <a:p>
            <a:r>
              <a:rPr lang="en-US" sz="2400" b="1" dirty="0" smtClean="0"/>
              <a:t>Cổng ứng dụng</a:t>
            </a:r>
          </a:p>
        </p:txBody>
      </p:sp>
      <p:pic>
        <p:nvPicPr>
          <p:cNvPr id="4098" name="Picture 2" descr="C:\Users\Administrator\Downloads\image_thumb31.png"/>
          <p:cNvPicPr>
            <a:picLocks noChangeAspect="1" noChangeArrowheads="1"/>
          </p:cNvPicPr>
          <p:nvPr/>
        </p:nvPicPr>
        <p:blipFill>
          <a:blip r:embed="rId2"/>
          <a:srcRect/>
          <a:stretch>
            <a:fillRect/>
          </a:stretch>
        </p:blipFill>
        <p:spPr bwMode="auto">
          <a:xfrm>
            <a:off x="2285984" y="3571876"/>
            <a:ext cx="5317126" cy="199559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Sử dụng Firewall</a:t>
            </a:r>
            <a:endParaRPr lang="en-US" dirty="0"/>
          </a:p>
        </p:txBody>
      </p:sp>
      <p:sp>
        <p:nvSpPr>
          <p:cNvPr id="3" name="Content Placeholder 2"/>
          <p:cNvSpPr>
            <a:spLocks noGrp="1"/>
          </p:cNvSpPr>
          <p:nvPr>
            <p:ph idx="1"/>
          </p:nvPr>
        </p:nvSpPr>
        <p:spPr/>
        <p:txBody>
          <a:bodyPr/>
          <a:lstStyle/>
          <a:p>
            <a:pPr>
              <a:buNone/>
            </a:pPr>
            <a:r>
              <a:rPr lang="en-US" dirty="0" smtClean="0"/>
              <a:t>2.5.3 Các thành phần của Firewall</a:t>
            </a:r>
          </a:p>
          <a:p>
            <a:endParaRPr lang="en-US" dirty="0" smtClean="0"/>
          </a:p>
          <a:p>
            <a:r>
              <a:rPr lang="en-US" sz="2400" b="1" dirty="0" smtClean="0"/>
              <a:t>Cổng vòng </a:t>
            </a:r>
          </a:p>
        </p:txBody>
      </p:sp>
      <p:pic>
        <p:nvPicPr>
          <p:cNvPr id="5" name="Picture 4" descr="https://argron.files.wordpress.com/2012/09/image_thumb4.png?w=604"/>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357422" y="3214686"/>
            <a:ext cx="5572164" cy="257176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Sử dụng Firewall</a:t>
            </a:r>
            <a:endParaRPr lang="en-US" dirty="0"/>
          </a:p>
        </p:txBody>
      </p:sp>
      <p:sp>
        <p:nvSpPr>
          <p:cNvPr id="3" name="Content Placeholder 2"/>
          <p:cNvSpPr>
            <a:spLocks noGrp="1"/>
          </p:cNvSpPr>
          <p:nvPr>
            <p:ph idx="1"/>
          </p:nvPr>
        </p:nvSpPr>
        <p:spPr/>
        <p:txBody>
          <a:bodyPr/>
          <a:lstStyle/>
          <a:p>
            <a:pPr>
              <a:buNone/>
            </a:pPr>
            <a:r>
              <a:rPr lang="en-US" dirty="0" smtClean="0"/>
              <a:t>2.5.3 Các thành phần của Firewall</a:t>
            </a:r>
          </a:p>
          <a:p>
            <a:endParaRPr lang="en-US" dirty="0" smtClean="0"/>
          </a:p>
          <a:p>
            <a:r>
              <a:rPr lang="en-US" sz="2400" b="1" dirty="0" smtClean="0"/>
              <a:t>Cổng vòng </a:t>
            </a:r>
          </a:p>
          <a:p>
            <a:pPr lvl="1"/>
            <a:r>
              <a:rPr lang="en-US" sz="2400" dirty="0" smtClean="0"/>
              <a:t>Chuyển tiếp các kết nối TCP</a:t>
            </a:r>
          </a:p>
          <a:p>
            <a:pPr lvl="1"/>
            <a:r>
              <a:rPr lang="en-US" sz="2400" dirty="0" smtClean="0"/>
              <a:t>Cổng vòng làm việc như một sợi dây, sao chép các byte giữa kết nối bên trong (inside connection) và các kết nối bên ngoài (outside connection). </a:t>
            </a:r>
            <a:endParaRPr lang="en-US"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Sử dụng Firewall</a:t>
            </a:r>
            <a:endParaRPr lang="en-US" dirty="0"/>
          </a:p>
        </p:txBody>
      </p:sp>
      <p:sp>
        <p:nvSpPr>
          <p:cNvPr id="3" name="Content Placeholder 2"/>
          <p:cNvSpPr>
            <a:spLocks noGrp="1"/>
          </p:cNvSpPr>
          <p:nvPr>
            <p:ph idx="1"/>
          </p:nvPr>
        </p:nvSpPr>
        <p:spPr/>
        <p:txBody>
          <a:bodyPr>
            <a:normAutofit/>
          </a:bodyPr>
          <a:lstStyle/>
          <a:p>
            <a:pPr>
              <a:buNone/>
            </a:pPr>
            <a:r>
              <a:rPr lang="en-US" dirty="0" smtClean="0"/>
              <a:t>2.5.3 Hạn chế của Firewall</a:t>
            </a:r>
          </a:p>
          <a:p>
            <a:endParaRPr lang="en-US" dirty="0" smtClean="0"/>
          </a:p>
          <a:p>
            <a:r>
              <a:rPr lang="en-US" sz="2400" dirty="0" smtClean="0"/>
              <a:t>Không thể bảo vệ các mỗi nguy hiểm bên trọng nội bộ</a:t>
            </a:r>
          </a:p>
          <a:p>
            <a:r>
              <a:rPr lang="en-US" sz="2400" dirty="0" smtClean="0"/>
              <a:t>Không phân biệt được tất cả nội dung xấu</a:t>
            </a:r>
          </a:p>
          <a:p>
            <a:r>
              <a:rPr lang="en-US" sz="2400" dirty="0" smtClean="0"/>
              <a:t>Không thể chống lại cuộc tấn công bằng dữ liệu</a:t>
            </a:r>
          </a:p>
          <a:p>
            <a:r>
              <a:rPr lang="en-US" sz="2400" dirty="0" smtClean="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2.6 Windows defender</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r>
              <a:rPr lang="en-US" dirty="0" smtClean="0"/>
              <a:t>1. Tổng quan</a:t>
            </a:r>
          </a:p>
          <a:p>
            <a:r>
              <a:rPr lang="en-US" dirty="0" smtClean="0"/>
              <a:t> Windows Defender, trước đó là Microsoft AntiSpyware.</a:t>
            </a:r>
          </a:p>
          <a:p>
            <a:r>
              <a:rPr lang="en-US" dirty="0" smtClean="0"/>
              <a:t> Là một sản phẩm phần mềm của Microsoft để phòng chống, gỡ bỏ và cô lập spyware trên Microsoft Windows.</a:t>
            </a:r>
          </a:p>
          <a:p>
            <a:r>
              <a:rPr lang="en-US" dirty="0" smtClean="0"/>
              <a:t> Nó có sẵn và được bật theo mặc định trong Windows Vista và Windows 7, và được tải miễn phí cho Windows XP và Windows Server 2003.</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2.1 Tổng quan về an ninh mạng</a:t>
            </a:r>
            <a:endParaRPr lang="en-US" dirty="0"/>
          </a:p>
        </p:txBody>
      </p:sp>
      <p:sp>
        <p:nvSpPr>
          <p:cNvPr id="3" name="Content Placeholder 2"/>
          <p:cNvSpPr>
            <a:spLocks noGrp="1"/>
          </p:cNvSpPr>
          <p:nvPr>
            <p:ph idx="1"/>
          </p:nvPr>
        </p:nvSpPr>
        <p:spPr/>
        <p:txBody>
          <a:bodyPr/>
          <a:lstStyle/>
          <a:p>
            <a:pPr>
              <a:buNone/>
            </a:pPr>
            <a:r>
              <a:rPr lang="en-US" dirty="0" smtClean="0"/>
              <a:t>2.1.1 Bảo mật cho máy tính</a:t>
            </a:r>
          </a:p>
          <a:p>
            <a:pPr>
              <a:buNone/>
            </a:pPr>
            <a:endParaRPr lang="en-US" dirty="0" smtClean="0"/>
          </a:p>
          <a:p>
            <a:pPr lvl="0"/>
            <a:r>
              <a:rPr lang="en-US" sz="2400" dirty="0" smtClean="0"/>
              <a:t>Nguy cơ mất an toàn thông tin, bảo mật dữ liệu là quan </a:t>
            </a:r>
            <a:r>
              <a:rPr lang="en-US" sz="2400" dirty="0" smtClean="0"/>
              <a:t>trọng</a:t>
            </a:r>
            <a:endParaRPr lang="en-US" sz="2400" dirty="0" smtClean="0"/>
          </a:p>
          <a:p>
            <a:pPr lvl="0"/>
            <a:r>
              <a:rPr lang="en-US" sz="2400" dirty="0" smtClean="0"/>
              <a:t>Hệ thống bảo vệ của Windows đang hoàn  thiện nhằm  đáp ứng nhu cầu bảo mật đó.</a:t>
            </a:r>
          </a:p>
          <a:p>
            <a:pPr>
              <a:buNone/>
            </a:pPr>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2.6 Windows defender</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r>
              <a:rPr lang="en-US" dirty="0" smtClean="0"/>
              <a:t> 2.Chức năng</a:t>
            </a:r>
          </a:p>
          <a:p>
            <a:pPr>
              <a:buFontTx/>
              <a:buChar char="-"/>
            </a:pPr>
            <a:r>
              <a:rPr lang="en-US" dirty="0" smtClean="0"/>
              <a:t>quét hệ thống.</a:t>
            </a:r>
          </a:p>
          <a:p>
            <a:pPr lvl="0">
              <a:buFontTx/>
              <a:buChar char="-"/>
            </a:pPr>
            <a:r>
              <a:rPr lang="en-US" dirty="0" smtClean="0"/>
              <a:t>Bảo vệ thời gian thực.</a:t>
            </a:r>
          </a:p>
          <a:p>
            <a:pPr>
              <a:buFontTx/>
              <a:buChar char="-"/>
            </a:pPr>
            <a:r>
              <a:rPr lang="en-US" dirty="0" smtClean="0"/>
              <a:t>Tích hợp với Internet Explorer.</a:t>
            </a:r>
          </a:p>
          <a:p>
            <a:pPr>
              <a:buFontTx/>
              <a:buChar char="-"/>
            </a:pPr>
            <a:r>
              <a:rPr lang="en-US" dirty="0" smtClean="0"/>
              <a:t>Chức năng chỉ định của </a:t>
            </a:r>
            <a:r>
              <a:rPr lang="en-US" smtClean="0"/>
              <a:t>Windows Vista.</a:t>
            </a:r>
            <a:endParaRPr lang="en-US" dirty="0" smtClean="0"/>
          </a:p>
          <a:p>
            <a:pPr lvl="0">
              <a:buFontTx/>
              <a:buChar char="-"/>
            </a:pPr>
            <a:endParaRPr lang="en-US" dirty="0" smtClean="0"/>
          </a:p>
          <a:p>
            <a:pPr>
              <a:buFontTx/>
              <a:buChar char="-"/>
            </a:pPr>
            <a:endParaRPr lang="en-US" dirty="0" smtClean="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2.7 Các chính sách bảo mật trên Windows</a:t>
            </a:r>
            <a:endParaRPr lang="en-US" dirty="0"/>
          </a:p>
        </p:txBody>
      </p:sp>
      <p:sp>
        <p:nvSpPr>
          <p:cNvPr id="3" name="Content Placeholder 2"/>
          <p:cNvSpPr>
            <a:spLocks noGrp="1"/>
          </p:cNvSpPr>
          <p:nvPr>
            <p:ph idx="1"/>
          </p:nvPr>
        </p:nvSpPr>
        <p:spPr>
          <a:xfrm>
            <a:off x="1428728" y="1714488"/>
            <a:ext cx="7498080" cy="4800600"/>
          </a:xfrm>
        </p:spPr>
        <p:txBody>
          <a:bodyPr>
            <a:normAutofit/>
          </a:bodyPr>
          <a:lstStyle/>
          <a:p>
            <a:pPr>
              <a:buNone/>
            </a:pPr>
            <a:r>
              <a:rPr lang="en-US" sz="4000" dirty="0" smtClean="0"/>
              <a:t>2.7.1 Chính sách về tài khoản</a:t>
            </a:r>
          </a:p>
          <a:p>
            <a:pPr>
              <a:buNone/>
            </a:pPr>
            <a:endParaRPr lang="en-US" dirty="0" smtClean="0"/>
          </a:p>
          <a:p>
            <a:r>
              <a:rPr lang="en-US" sz="2600" b="1" dirty="0" smtClean="0"/>
              <a:t>Chính sách mật khẩu:</a:t>
            </a:r>
            <a:r>
              <a:rPr lang="en-US" sz="2600" dirty="0" smtClean="0"/>
              <a:t> Các chính sách này xác định cài đặt cho mật </a:t>
            </a:r>
            <a:r>
              <a:rPr lang="en-US" sz="2600" dirty="0" smtClean="0"/>
              <a:t>khẩu</a:t>
            </a:r>
            <a:endParaRPr lang="en-US" sz="2600" dirty="0" smtClean="0"/>
          </a:p>
          <a:p>
            <a:r>
              <a:rPr lang="en-US" sz="2600" b="1" dirty="0" smtClean="0"/>
              <a:t>Chính sách khóa tài khoản:</a:t>
            </a:r>
            <a:r>
              <a:rPr lang="en-US" sz="2600" dirty="0" smtClean="0"/>
              <a:t> Các chính sách này xác định các điều kiện và thời gian mà tài khoản sẽ bị khóa khỏi hệ thống. </a:t>
            </a:r>
          </a:p>
          <a:p>
            <a:r>
              <a:rPr lang="en-US" sz="2600" b="1" dirty="0" smtClean="0"/>
              <a:t>Chính sách của Kerberos</a:t>
            </a:r>
            <a:r>
              <a:rPr lang="en-US" sz="2600" b="1" dirty="0" smtClean="0"/>
              <a:t>:</a:t>
            </a:r>
            <a:r>
              <a:rPr lang="en-US" sz="2600" dirty="0" smtClean="0"/>
              <a:t> xác </a:t>
            </a:r>
            <a:r>
              <a:rPr lang="en-US" sz="2600" dirty="0" smtClean="0"/>
              <a:t>định các cài đặt liên quan đến Kerberos, chẳng hạn như tuổi thọ vé và thực thi.</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2.7 Các chính sách bảo mật trên Windows</a:t>
            </a:r>
            <a:endParaRPr lang="en-US" dirty="0"/>
          </a:p>
        </p:txBody>
      </p:sp>
      <p:sp>
        <p:nvSpPr>
          <p:cNvPr id="3" name="Content Placeholder 2"/>
          <p:cNvSpPr>
            <a:spLocks noGrp="1"/>
          </p:cNvSpPr>
          <p:nvPr>
            <p:ph idx="1"/>
          </p:nvPr>
        </p:nvSpPr>
        <p:spPr>
          <a:xfrm>
            <a:off x="1428728" y="1714488"/>
            <a:ext cx="7498080" cy="4800600"/>
          </a:xfrm>
        </p:spPr>
        <p:txBody>
          <a:bodyPr>
            <a:normAutofit/>
          </a:bodyPr>
          <a:lstStyle/>
          <a:p>
            <a:pPr>
              <a:buNone/>
            </a:pPr>
            <a:r>
              <a:rPr lang="en-US" sz="4000" dirty="0" smtClean="0"/>
              <a:t>2.7.2 Chính sách địa phương</a:t>
            </a:r>
          </a:p>
          <a:p>
            <a:pPr>
              <a:buNone/>
            </a:pPr>
            <a:endParaRPr lang="en-US" dirty="0" smtClean="0"/>
          </a:p>
          <a:p>
            <a:r>
              <a:rPr lang="en-US" sz="2400" b="1" dirty="0" smtClean="0"/>
              <a:t>Chính sách kiểm toán: </a:t>
            </a:r>
            <a:r>
              <a:rPr lang="en-US" sz="2400" dirty="0" smtClean="0"/>
              <a:t>Ghi nhật kí hoạt động</a:t>
            </a:r>
          </a:p>
          <a:p>
            <a:r>
              <a:rPr lang="en-US" sz="2400" b="1" dirty="0" smtClean="0"/>
              <a:t>Chuyển nhượng người dùng: </a:t>
            </a:r>
            <a:r>
              <a:rPr lang="en-US" sz="2400" dirty="0" smtClean="0"/>
              <a:t>Chỉ định người dùng hoặc nhóm có quyền đăng nhập hoặc đặc quyền trên thiết bị</a:t>
            </a:r>
            <a:endParaRPr lang="en-US" sz="2400" b="1" dirty="0" smtClean="0"/>
          </a:p>
          <a:p>
            <a:r>
              <a:rPr lang="en-US" sz="2400" b="1" dirty="0" smtClean="0"/>
              <a:t>Tùy chọn bảo mật</a:t>
            </a:r>
            <a:endParaRPr lang="en-US" sz="24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2.7 Các chính sách bảo mật trên Windows</a:t>
            </a:r>
            <a:endParaRPr lang="en-US" dirty="0"/>
          </a:p>
        </p:txBody>
      </p:sp>
      <p:sp>
        <p:nvSpPr>
          <p:cNvPr id="3" name="Content Placeholder 2"/>
          <p:cNvSpPr>
            <a:spLocks noGrp="1"/>
          </p:cNvSpPr>
          <p:nvPr>
            <p:ph idx="1"/>
          </p:nvPr>
        </p:nvSpPr>
        <p:spPr>
          <a:xfrm>
            <a:off x="1428728" y="1714488"/>
            <a:ext cx="7498080" cy="4800600"/>
          </a:xfrm>
        </p:spPr>
        <p:txBody>
          <a:bodyPr>
            <a:normAutofit/>
          </a:bodyPr>
          <a:lstStyle/>
          <a:p>
            <a:pPr>
              <a:buNone/>
            </a:pPr>
            <a:r>
              <a:rPr lang="en-US" dirty="0" smtClean="0"/>
              <a:t>2.7.3 Chính sách Firewall</a:t>
            </a:r>
          </a:p>
          <a:p>
            <a:pPr>
              <a:buNone/>
            </a:pPr>
            <a:endParaRPr lang="en-US" dirty="0" smtClean="0"/>
          </a:p>
          <a:p>
            <a:r>
              <a:rPr lang="en-US" sz="2400" dirty="0" smtClean="0"/>
              <a:t>Chỉ </a:t>
            </a:r>
            <a:r>
              <a:rPr lang="en-US" sz="2400" dirty="0" smtClean="0"/>
              <a:t>định cài đặt để bảo vệ thiết bị trên mạng của bạn bằng cách sử dụng tường lửa trạng thái cho phép bạn xác định lưu lượng truy cập mạng nào được phép đi qua giữa thiết bị của bạn và mạng.</a:t>
            </a:r>
          </a:p>
          <a:p>
            <a:pPr>
              <a:buNone/>
            </a:pPr>
            <a:endParaRPr lang="en-US"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2.7 Các chính sách bảo mật trên Windows</a:t>
            </a:r>
            <a:endParaRPr lang="en-US" dirty="0"/>
          </a:p>
        </p:txBody>
      </p:sp>
      <p:sp>
        <p:nvSpPr>
          <p:cNvPr id="3" name="Content Placeholder 2"/>
          <p:cNvSpPr>
            <a:spLocks noGrp="1"/>
          </p:cNvSpPr>
          <p:nvPr>
            <p:ph idx="1"/>
          </p:nvPr>
        </p:nvSpPr>
        <p:spPr>
          <a:xfrm>
            <a:off x="1428728" y="1714488"/>
            <a:ext cx="7498080" cy="4800600"/>
          </a:xfrm>
        </p:spPr>
        <p:txBody>
          <a:bodyPr>
            <a:normAutofit/>
          </a:bodyPr>
          <a:lstStyle/>
          <a:p>
            <a:pPr>
              <a:buNone/>
            </a:pPr>
            <a:r>
              <a:rPr lang="en-US" dirty="0" smtClean="0"/>
              <a:t>2.7.4 Chính sách quản lý danh sách mạng</a:t>
            </a:r>
          </a:p>
          <a:p>
            <a:pPr>
              <a:buNone/>
            </a:pPr>
            <a:endParaRPr lang="en-US" dirty="0" smtClean="0"/>
          </a:p>
          <a:p>
            <a:r>
              <a:rPr lang="en-US" sz="2400" dirty="0" smtClean="0"/>
              <a:t>Chỉ định cài đặt để bảo vệ thiết bị trên mạng của bạn bằng cách sử dụng tường lửa trạng thái cho phép bạn xác định lưu lượng truy cập mạng nào được phép đi qua giữa thiết bị của bạn và mạng.</a:t>
            </a:r>
          </a:p>
          <a:p>
            <a:pPr>
              <a:buNone/>
            </a:pPr>
            <a:endParaRPr lang="en-US" sz="24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2.7 Các chính sách bảo mật trên Windows</a:t>
            </a:r>
            <a:endParaRPr lang="en-US" dirty="0"/>
          </a:p>
        </p:txBody>
      </p:sp>
      <p:sp>
        <p:nvSpPr>
          <p:cNvPr id="3" name="Content Placeholder 2"/>
          <p:cNvSpPr>
            <a:spLocks noGrp="1"/>
          </p:cNvSpPr>
          <p:nvPr>
            <p:ph idx="1"/>
          </p:nvPr>
        </p:nvSpPr>
        <p:spPr>
          <a:xfrm>
            <a:off x="1428728" y="1714488"/>
            <a:ext cx="7498080" cy="4800600"/>
          </a:xfrm>
        </p:spPr>
        <p:txBody>
          <a:bodyPr>
            <a:normAutofit/>
          </a:bodyPr>
          <a:lstStyle/>
          <a:p>
            <a:pPr>
              <a:buNone/>
            </a:pPr>
            <a:r>
              <a:rPr lang="en-US" dirty="0" smtClean="0"/>
              <a:t>2.7.5 Chính sách khóa công khai</a:t>
            </a:r>
            <a:endParaRPr lang="en-US" dirty="0" smtClean="0"/>
          </a:p>
          <a:p>
            <a:pPr>
              <a:buNone/>
            </a:pPr>
            <a:r>
              <a:rPr lang="en-US" dirty="0" smtClean="0"/>
              <a:t>2.7.6 Chính sách hạn chế phần mềm</a:t>
            </a:r>
          </a:p>
          <a:p>
            <a:pPr>
              <a:buNone/>
            </a:pPr>
            <a:r>
              <a:rPr lang="en-US" dirty="0" smtClean="0"/>
              <a:t>2.7.7 Chính sách kiểm soát ứng dụng</a:t>
            </a:r>
          </a:p>
          <a:p>
            <a:pPr>
              <a:buNone/>
            </a:pPr>
            <a:r>
              <a:rPr lang="en-US" dirty="0" smtClean="0"/>
              <a:t>2.7.8 Chính sách bảo mật IP trên máy tính cục bộ</a:t>
            </a:r>
          </a:p>
          <a:p>
            <a:pPr>
              <a:buNone/>
            </a:pPr>
            <a:r>
              <a:rPr lang="en-US" dirty="0" smtClean="0"/>
              <a:t>2.7.9 Chính sách kiểm toán nâng cao</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Kết luận</a:t>
            </a:r>
            <a:endParaRPr lang="en-US" dirty="0"/>
          </a:p>
        </p:txBody>
      </p:sp>
      <p:sp>
        <p:nvSpPr>
          <p:cNvPr id="3" name="Content Placeholder 2"/>
          <p:cNvSpPr>
            <a:spLocks noGrp="1"/>
          </p:cNvSpPr>
          <p:nvPr>
            <p:ph idx="1"/>
          </p:nvPr>
        </p:nvSpPr>
        <p:spPr>
          <a:xfrm>
            <a:off x="1428728" y="1571612"/>
            <a:ext cx="7498080" cy="4800600"/>
          </a:xfrm>
        </p:spPr>
        <p:txBody>
          <a:bodyPr>
            <a:normAutofit/>
          </a:bodyPr>
          <a:lstStyle/>
          <a:p>
            <a:r>
              <a:rPr lang="en-US" sz="2400" dirty="0" smtClean="0"/>
              <a:t>Hệ thống bảo vệ trên điều hành Windows được cải tiến qua từng phiên bản</a:t>
            </a:r>
          </a:p>
          <a:p>
            <a:r>
              <a:rPr lang="en-US" sz="2400" dirty="0" smtClean="0"/>
              <a:t>Tuy vậy, để đối mặt với càng nhiều nguy cơ về an ninh mạng và hệ thống cần được nâng câp nhiều hơn nữa</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4. Demo tạo tường lửa</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pPr>
              <a:buFontTx/>
              <a:buChar char="-"/>
            </a:pPr>
            <a:r>
              <a:rPr lang="en-US" dirty="0" smtClean="0"/>
              <a:t>Tải về tập tin ISO ứng dụng SWE rồi ghi ra đĩa.</a:t>
            </a:r>
          </a:p>
          <a:p>
            <a:pPr>
              <a:buFontTx/>
              <a:buChar char="-"/>
            </a:pPr>
            <a:r>
              <a:rPr lang="en-US" dirty="0" smtClean="0"/>
              <a:t>Khởi động lại hệ thống, chọn CD và cài đặt.</a:t>
            </a:r>
          </a:p>
        </p:txBody>
      </p:sp>
      <p:pic>
        <p:nvPicPr>
          <p:cNvPr id="4" name="Picture 3" descr="https://s.dowload.vn/Data/Image/games/2009/09/19/Smoothwall_l1.jpg"/>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143108" y="3143248"/>
            <a:ext cx="5500726" cy="309198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4. Demo tạo tường lửa</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pPr>
              <a:buFontTx/>
              <a:buChar char="-"/>
            </a:pPr>
            <a:r>
              <a:rPr lang="en-US" dirty="0" smtClean="0"/>
              <a:t> SmoothWall tự động dò các loại card.</a:t>
            </a:r>
          </a:p>
          <a:p>
            <a:pPr>
              <a:buFontTx/>
              <a:buChar char="-"/>
            </a:pPr>
            <a:r>
              <a:rPr lang="en-US" dirty="0" smtClean="0"/>
              <a:t> Phải định rõ IP, hệ thống DNS và các thông số cài đặt Gateway.</a:t>
            </a:r>
          </a:p>
          <a:p>
            <a:pPr>
              <a:buFontTx/>
              <a:buChar char="-"/>
            </a:pPr>
            <a:r>
              <a:rPr lang="en-US" dirty="0" smtClean="0"/>
              <a:t> Cuối cùng cài đặt mật khẩu cho tài khoản root và tài khoản quản trị qua giao diện web.</a:t>
            </a:r>
          </a:p>
          <a:p>
            <a:pPr>
              <a:buFontTx/>
              <a:buChar char="-"/>
            </a:pPr>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4. Demo tạo tường lửa</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pPr>
              <a:buFontTx/>
              <a:buChar char="-"/>
            </a:pPr>
            <a:r>
              <a:rPr lang="en-US" dirty="0" smtClean="0"/>
              <a:t>Truy cập vào trang web của smoothwall </a:t>
            </a:r>
            <a:r>
              <a:rPr lang="en-US" u="sng" dirty="0" smtClean="0">
                <a:hlinkClick r:id="rId2"/>
              </a:rPr>
              <a:t>http://smoothwallgreenaddress:441/</a:t>
            </a:r>
            <a:r>
              <a:rPr lang="en-US" dirty="0" smtClean="0"/>
              <a:t>  và nhập mật khẩu trước đó đã cấu hình.</a:t>
            </a:r>
          </a:p>
        </p:txBody>
      </p:sp>
      <p:pic>
        <p:nvPicPr>
          <p:cNvPr id="20482" name="Picture 2"/>
          <p:cNvPicPr>
            <a:picLocks noChangeAspect="1" noChangeArrowheads="1"/>
          </p:cNvPicPr>
          <p:nvPr/>
        </p:nvPicPr>
        <p:blipFill>
          <a:blip r:embed="rId3"/>
          <a:srcRect/>
          <a:stretch>
            <a:fillRect/>
          </a:stretch>
        </p:blipFill>
        <p:spPr bwMode="auto">
          <a:xfrm>
            <a:off x="2071670" y="3286124"/>
            <a:ext cx="5643602" cy="300039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2.1 Tổng quan về an ninh mạng</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2.1.2 Các hình thức tấn công trên mạng</a:t>
            </a:r>
          </a:p>
          <a:p>
            <a:pPr>
              <a:buNone/>
            </a:pPr>
            <a:endParaRPr lang="en-US" dirty="0" smtClean="0"/>
          </a:p>
          <a:p>
            <a:r>
              <a:rPr lang="en-US" sz="2600" b="1" dirty="0" smtClean="0"/>
              <a:t>Tấn công trực tiếp</a:t>
            </a:r>
            <a:r>
              <a:rPr lang="en-US" sz="2600" dirty="0" smtClean="0"/>
              <a:t>: Chiếm quyền điều khiển bên trong</a:t>
            </a:r>
          </a:p>
          <a:p>
            <a:r>
              <a:rPr lang="en-US" sz="2600" b="1" dirty="0" smtClean="0"/>
              <a:t>Nghe trộm</a:t>
            </a:r>
            <a:r>
              <a:rPr lang="en-US" sz="2600" dirty="0" smtClean="0"/>
              <a:t>: Lấy thông tin người dùng truyền lưu trên mạng</a:t>
            </a:r>
          </a:p>
          <a:p>
            <a:r>
              <a:rPr lang="en-US" sz="2600" b="1" dirty="0" smtClean="0"/>
              <a:t>Giả mạo: </a:t>
            </a:r>
            <a:r>
              <a:rPr lang="en-US" sz="2600" dirty="0" smtClean="0"/>
              <a:t>thực hiện thông qua khả năng dẫn đường trực tiếp</a:t>
            </a:r>
          </a:p>
          <a:p>
            <a:r>
              <a:rPr lang="en-US" sz="2600" b="1" dirty="0" smtClean="0"/>
              <a:t>Vô hiệu chức năng hệ thống: </a:t>
            </a:r>
            <a:r>
              <a:rPr lang="en-US" sz="2600" dirty="0" smtClean="0"/>
              <a:t>Nhằm tê liệt hệ thống</a:t>
            </a:r>
          </a:p>
          <a:p>
            <a:r>
              <a:rPr lang="en-US" sz="2600" b="1" dirty="0" smtClean="0"/>
              <a:t>Tấn công vào yếu tố con người</a:t>
            </a:r>
          </a:p>
          <a:p>
            <a:r>
              <a:rPr lang="en-US" sz="2600" b="1" dirty="0" smtClean="0"/>
              <a:t>Tấn công mật khẩu</a:t>
            </a:r>
            <a:endParaRPr lang="en-US" sz="26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4. Demo tạo tường lửa</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r>
              <a:rPr lang="en-US" dirty="0" smtClean="0"/>
              <a:t>Một số cài đặt thông dụng trên Smoothwall:</a:t>
            </a:r>
          </a:p>
          <a:p>
            <a:r>
              <a:rPr lang="en-US" dirty="0" smtClean="0"/>
              <a:t>a, Sử dụng Web Proxy </a:t>
            </a:r>
            <a:endParaRPr lang="en-US" dirty="0"/>
          </a:p>
        </p:txBody>
      </p:sp>
      <p:pic>
        <p:nvPicPr>
          <p:cNvPr id="21506" name="Picture 2"/>
          <p:cNvPicPr>
            <a:picLocks noChangeAspect="1" noChangeArrowheads="1"/>
          </p:cNvPicPr>
          <p:nvPr/>
        </p:nvPicPr>
        <p:blipFill>
          <a:blip r:embed="rId2"/>
          <a:srcRect/>
          <a:stretch>
            <a:fillRect/>
          </a:stretch>
        </p:blipFill>
        <p:spPr bwMode="auto">
          <a:xfrm>
            <a:off x="2357422" y="2928934"/>
            <a:ext cx="5286412" cy="3388321"/>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4. Demo tạo tường lửa</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r>
              <a:rPr lang="en-US" dirty="0" smtClean="0"/>
              <a:t>Một số cài đặt thông dụng trên Smoothwall:</a:t>
            </a:r>
          </a:p>
          <a:p>
            <a:r>
              <a:rPr lang="en-US" dirty="0" smtClean="0"/>
              <a:t>b, Cấu hình Im Proxy</a:t>
            </a:r>
            <a:endParaRPr lang="en-US" dirty="0"/>
          </a:p>
        </p:txBody>
      </p:sp>
      <p:pic>
        <p:nvPicPr>
          <p:cNvPr id="5" name="Picture 4"/>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071670" y="3143248"/>
            <a:ext cx="5732145" cy="2749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4. Demo tạo tường lửa</a:t>
            </a:r>
            <a:endParaRPr lang="en-US" b="1" dirty="0"/>
          </a:p>
        </p:txBody>
      </p:sp>
      <p:sp>
        <p:nvSpPr>
          <p:cNvPr id="3" name="Subtitle 2"/>
          <p:cNvSpPr>
            <a:spLocks noGrp="1"/>
          </p:cNvSpPr>
          <p:nvPr>
            <p:ph type="subTitle" idx="1"/>
          </p:nvPr>
        </p:nvSpPr>
        <p:spPr>
          <a:xfrm>
            <a:off x="1432560" y="1850064"/>
            <a:ext cx="7406640" cy="4507894"/>
          </a:xfrm>
        </p:spPr>
        <p:txBody>
          <a:bodyPr>
            <a:normAutofit/>
          </a:bodyPr>
          <a:lstStyle/>
          <a:p>
            <a:r>
              <a:rPr lang="en-US" dirty="0" smtClean="0"/>
              <a:t>Một số cài đặt thông dụng trên Smoothwall:</a:t>
            </a:r>
          </a:p>
          <a:p>
            <a:r>
              <a:rPr lang="en-US" dirty="0" smtClean="0"/>
              <a:t>c, Hiển thị Ip và ping và traceroute</a:t>
            </a:r>
            <a:endParaRPr lang="en-US" dirty="0"/>
          </a:p>
        </p:txBody>
      </p:sp>
      <p:pic>
        <p:nvPicPr>
          <p:cNvPr id="6" name="Picture 5"/>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2071670" y="3143248"/>
            <a:ext cx="5732145" cy="2749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C:\Users\Administrator\Downloads\tải xuống (1).png"/>
          <p:cNvPicPr>
            <a:picLocks noGrp="1" noChangeAspect="1" noChangeArrowheads="1"/>
          </p:cNvPicPr>
          <p:nvPr>
            <p:ph idx="1"/>
          </p:nvPr>
        </p:nvPicPr>
        <p:blipFill>
          <a:blip r:embed="rId2"/>
          <a:srcRect/>
          <a:stretch>
            <a:fillRect/>
          </a:stretch>
        </p:blipFill>
        <p:spPr bwMode="auto">
          <a:xfrm>
            <a:off x="1000100" y="0"/>
            <a:ext cx="8143900"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Các mối đe dọa thường gặp</a:t>
            </a:r>
            <a:endParaRPr lang="en-US" dirty="0"/>
          </a:p>
        </p:txBody>
      </p:sp>
      <p:sp>
        <p:nvSpPr>
          <p:cNvPr id="3" name="Content Placeholder 2"/>
          <p:cNvSpPr>
            <a:spLocks noGrp="1"/>
          </p:cNvSpPr>
          <p:nvPr>
            <p:ph idx="1"/>
          </p:nvPr>
        </p:nvSpPr>
        <p:spPr/>
        <p:txBody>
          <a:bodyPr/>
          <a:lstStyle/>
          <a:p>
            <a:pPr>
              <a:buNone/>
            </a:pPr>
            <a:r>
              <a:rPr lang="en-US" dirty="0" smtClean="0"/>
              <a:t>2.2.1 Phishing</a:t>
            </a:r>
          </a:p>
          <a:p>
            <a:pPr>
              <a:buNone/>
            </a:pPr>
            <a:endParaRPr lang="en-US" dirty="0" smtClean="0"/>
          </a:p>
          <a:p>
            <a:r>
              <a:rPr lang="en-US" sz="2400" dirty="0" smtClean="0"/>
              <a:t>Là việc xây dựng hệ thống lừa đảo nhằm đánh cắp thông tin người dùng.</a:t>
            </a:r>
          </a:p>
          <a:p>
            <a:r>
              <a:rPr lang="en-US" sz="2400" dirty="0" smtClean="0"/>
              <a:t>Thường được thực hiện bằng cách hướng người dùng nhập vào thông tin hay click vào đường dẫn của website lừa đảo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Các mối đe dọa thường gặp</a:t>
            </a:r>
            <a:endParaRPr lang="en-US" dirty="0"/>
          </a:p>
        </p:txBody>
      </p:sp>
      <p:sp>
        <p:nvSpPr>
          <p:cNvPr id="3" name="Content Placeholder 2"/>
          <p:cNvSpPr>
            <a:spLocks noGrp="1"/>
          </p:cNvSpPr>
          <p:nvPr>
            <p:ph idx="1"/>
          </p:nvPr>
        </p:nvSpPr>
        <p:spPr/>
        <p:txBody>
          <a:bodyPr/>
          <a:lstStyle/>
          <a:p>
            <a:pPr>
              <a:buNone/>
            </a:pPr>
            <a:r>
              <a:rPr lang="en-US" dirty="0" smtClean="0"/>
              <a:t>2.2.1 </a:t>
            </a:r>
            <a:r>
              <a:rPr lang="en-US" dirty="0" smtClean="0"/>
              <a:t>Phishing</a:t>
            </a:r>
          </a:p>
          <a:p>
            <a:pPr>
              <a:buNone/>
            </a:pPr>
            <a:endParaRPr lang="en-US" dirty="0" smtClean="0"/>
          </a:p>
          <a:p>
            <a:r>
              <a:rPr lang="en-US" dirty="0" smtClean="0"/>
              <a:t>Những kĩ thuật  Phishing:</a:t>
            </a:r>
          </a:p>
          <a:p>
            <a:pPr lvl="1"/>
            <a:r>
              <a:rPr lang="en-US" dirty="0" smtClean="0"/>
              <a:t>Đường dẫn giả mạo</a:t>
            </a:r>
          </a:p>
          <a:p>
            <a:pPr lvl="1"/>
            <a:r>
              <a:rPr lang="en-US" dirty="0" smtClean="0"/>
              <a:t>Email nặc danh</a:t>
            </a:r>
          </a:p>
          <a:p>
            <a:pPr lvl="1"/>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Các mối đe dọa thường gặp</a:t>
            </a:r>
            <a:endParaRPr lang="en-US" dirty="0"/>
          </a:p>
        </p:txBody>
      </p:sp>
      <p:sp>
        <p:nvSpPr>
          <p:cNvPr id="3" name="Content Placeholder 2"/>
          <p:cNvSpPr>
            <a:spLocks noGrp="1"/>
          </p:cNvSpPr>
          <p:nvPr>
            <p:ph idx="1"/>
          </p:nvPr>
        </p:nvSpPr>
        <p:spPr/>
        <p:txBody>
          <a:bodyPr/>
          <a:lstStyle/>
          <a:p>
            <a:pPr>
              <a:buNone/>
            </a:pPr>
            <a:r>
              <a:rPr lang="en-US" dirty="0" smtClean="0"/>
              <a:t>2.2.1 Phishing</a:t>
            </a:r>
          </a:p>
          <a:p>
            <a:endParaRPr lang="en-US" dirty="0"/>
          </a:p>
        </p:txBody>
      </p:sp>
      <p:pic>
        <p:nvPicPr>
          <p:cNvPr id="4" name="Picture 3"/>
          <p:cNvPicPr/>
          <p:nvPr/>
        </p:nvPicPr>
        <p:blipFill>
          <a:blip r:embed="rId2"/>
          <a:stretch>
            <a:fillRect/>
          </a:stretch>
        </p:blipFill>
        <p:spPr>
          <a:xfrm>
            <a:off x="2500298" y="2285992"/>
            <a:ext cx="5095900" cy="2962289"/>
          </a:xfrm>
          <a:prstGeom prst="rect">
            <a:avLst/>
          </a:prstGeom>
        </p:spPr>
      </p:pic>
      <p:sp>
        <p:nvSpPr>
          <p:cNvPr id="5" name="TextBox 4"/>
          <p:cNvSpPr txBox="1"/>
          <p:nvPr/>
        </p:nvSpPr>
        <p:spPr>
          <a:xfrm>
            <a:off x="4000496" y="5357826"/>
            <a:ext cx="2160015" cy="276999"/>
          </a:xfrm>
          <a:prstGeom prst="rect">
            <a:avLst/>
          </a:prstGeom>
          <a:noFill/>
        </p:spPr>
        <p:txBody>
          <a:bodyPr wrap="none" rtlCol="0">
            <a:spAutoFit/>
          </a:bodyPr>
          <a:lstStyle/>
          <a:p>
            <a:r>
              <a:rPr lang="en-US" sz="1200" dirty="0" smtClean="0"/>
              <a:t>Website giả mạo google.com</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Các mối đe dọa thường gặp</a:t>
            </a:r>
            <a:endParaRPr lang="en-US" dirty="0"/>
          </a:p>
        </p:txBody>
      </p:sp>
      <p:sp>
        <p:nvSpPr>
          <p:cNvPr id="3" name="Content Placeholder 2"/>
          <p:cNvSpPr>
            <a:spLocks noGrp="1"/>
          </p:cNvSpPr>
          <p:nvPr>
            <p:ph idx="1"/>
          </p:nvPr>
        </p:nvSpPr>
        <p:spPr/>
        <p:txBody>
          <a:bodyPr/>
          <a:lstStyle/>
          <a:p>
            <a:pPr>
              <a:buNone/>
            </a:pPr>
            <a:r>
              <a:rPr lang="en-US" dirty="0" smtClean="0"/>
              <a:t>2.2.2 Trojan</a:t>
            </a:r>
          </a:p>
          <a:p>
            <a:pPr>
              <a:buNone/>
            </a:pPr>
            <a:endParaRPr lang="en-US" dirty="0" smtClean="0"/>
          </a:p>
          <a:p>
            <a:r>
              <a:rPr lang="en-US" dirty="0" smtClean="0"/>
              <a:t>Nguyên lý dựa trên “con ngựa thành Troy”</a:t>
            </a:r>
          </a:p>
          <a:p>
            <a:r>
              <a:rPr lang="en-US" dirty="0" smtClean="0"/>
              <a:t>Ngụy trang như một chương trình vô hại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Các mối đe dọa thường gặp</a:t>
            </a:r>
            <a:endParaRPr lang="en-US" dirty="0"/>
          </a:p>
        </p:txBody>
      </p:sp>
      <p:sp>
        <p:nvSpPr>
          <p:cNvPr id="3" name="Content Placeholder 2"/>
          <p:cNvSpPr>
            <a:spLocks noGrp="1"/>
          </p:cNvSpPr>
          <p:nvPr>
            <p:ph idx="1"/>
          </p:nvPr>
        </p:nvSpPr>
        <p:spPr/>
        <p:txBody>
          <a:bodyPr/>
          <a:lstStyle/>
          <a:p>
            <a:pPr>
              <a:buNone/>
            </a:pPr>
            <a:r>
              <a:rPr lang="en-US" dirty="0" smtClean="0"/>
              <a:t>2.2.2 Trojan</a:t>
            </a:r>
          </a:p>
          <a:p>
            <a:endParaRPr lang="en-US" dirty="0" smtClean="0"/>
          </a:p>
          <a:p>
            <a:r>
              <a:rPr lang="en-US" dirty="0" smtClean="0"/>
              <a:t>Đánh cắp thông tin người dùng</a:t>
            </a:r>
          </a:p>
          <a:p>
            <a:r>
              <a:rPr lang="en-US" dirty="0" smtClean="0"/>
              <a:t>Can thiệp mạnh hơn Phishing</a:t>
            </a:r>
            <a:endParaRPr lang="en-US" dirty="0"/>
          </a:p>
        </p:txBody>
      </p:sp>
      <p:pic>
        <p:nvPicPr>
          <p:cNvPr id="4" name="Picture 3" descr="Trojan là gì? Những hiểu biết cần thiết"/>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928794" y="4214818"/>
            <a:ext cx="6286544" cy="1785950"/>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67</TotalTime>
  <Words>1646</Words>
  <Application>Microsoft Office PowerPoint</Application>
  <PresentationFormat>On-screen Show (4:3)</PresentationFormat>
  <Paragraphs>207</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Solstice</vt:lpstr>
      <vt:lpstr>ĐỀ TÀI: Bảo mật hệ thống, bảo mật mạng. Các chính sách, các chuẩn trong hệ điều hành Windows</vt:lpstr>
      <vt:lpstr>1, Giới thiệu</vt:lpstr>
      <vt:lpstr>2.1 Tổng quan về an ninh mạng</vt:lpstr>
      <vt:lpstr>2.1 Tổng quan về an ninh mạng</vt:lpstr>
      <vt:lpstr>2.2 Các mối đe dọa thường gặp</vt:lpstr>
      <vt:lpstr>2.2 Các mối đe dọa thường gặp</vt:lpstr>
      <vt:lpstr>2.2 Các mối đe dọa thường gặp</vt:lpstr>
      <vt:lpstr>2.2 Các mối đe dọa thường gặp</vt:lpstr>
      <vt:lpstr>2.2 Các mối đe dọa thường gặp</vt:lpstr>
      <vt:lpstr>2.2 Các mối đe dọa thường gặp</vt:lpstr>
      <vt:lpstr>2.2 Các mối đe dọa thường gặp</vt:lpstr>
      <vt:lpstr>2.3 CƠ CHẾ XÁC THỰC</vt:lpstr>
      <vt:lpstr>2.3 CƠ CHẾ XÁC THỰC</vt:lpstr>
      <vt:lpstr>2.3 CƠ CHẾ XÁC THỰC</vt:lpstr>
      <vt:lpstr>2.3 CƠ CHẾ XÁC THỰC</vt:lpstr>
      <vt:lpstr>2.3 CƠ CHẾ XÁC THỰC</vt:lpstr>
      <vt:lpstr>2.4 Tổng quan về Firewall</vt:lpstr>
      <vt:lpstr>2.4 Tổng quan về Firewall</vt:lpstr>
      <vt:lpstr>2.4 Tổng quan về Firewall</vt:lpstr>
      <vt:lpstr>2.5 Sử dụng Firewall</vt:lpstr>
      <vt:lpstr>2.5 Sử dụng Firewall</vt:lpstr>
      <vt:lpstr>2.5 Sử dụng Firewall</vt:lpstr>
      <vt:lpstr>2.5 Sử dụng Firewall</vt:lpstr>
      <vt:lpstr>2.5 Sử dụng Firewall</vt:lpstr>
      <vt:lpstr>2.5 Sử dụng Firewall</vt:lpstr>
      <vt:lpstr>2.5 Sử dụng Firewall</vt:lpstr>
      <vt:lpstr>2.5 Sử dụng Firewall</vt:lpstr>
      <vt:lpstr>2.5 Sử dụng Firewall</vt:lpstr>
      <vt:lpstr>2.6 Windows defender</vt:lpstr>
      <vt:lpstr>2.6 Windows defender</vt:lpstr>
      <vt:lpstr>2.7 Các chính sách bảo mật trên Windows</vt:lpstr>
      <vt:lpstr>2.7 Các chính sách bảo mật trên Windows</vt:lpstr>
      <vt:lpstr>2.7 Các chính sách bảo mật trên Windows</vt:lpstr>
      <vt:lpstr>2.7 Các chính sách bảo mật trên Windows</vt:lpstr>
      <vt:lpstr>2.7 Các chính sách bảo mật trên Windows</vt:lpstr>
      <vt:lpstr>3. Kết luận</vt:lpstr>
      <vt:lpstr>4. Demo tạo tường lửa</vt:lpstr>
      <vt:lpstr>4. Demo tạo tường lửa</vt:lpstr>
      <vt:lpstr>4. Demo tạo tường lửa</vt:lpstr>
      <vt:lpstr>4. Demo tạo tường lửa</vt:lpstr>
      <vt:lpstr>4. Demo tạo tường lửa</vt:lpstr>
      <vt:lpstr>4. Demo tạo tường lửa</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Bảo mật hệ thống, bảo mật mạng. Các chính sách, các chuẩn trong hệ điều hành Windows</dc:title>
  <dc:creator>Windows User</dc:creator>
  <cp:lastModifiedBy>Windows User</cp:lastModifiedBy>
  <cp:revision>13</cp:revision>
  <dcterms:created xsi:type="dcterms:W3CDTF">2020-06-15T05:59:16Z</dcterms:created>
  <dcterms:modified xsi:type="dcterms:W3CDTF">2020-06-15T07:06:56Z</dcterms:modified>
</cp:coreProperties>
</file>