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91" d="100"/>
          <a:sy n="91" d="100"/>
        </p:scale>
        <p:origin x="1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AC1C9-E7CB-4DF3-A16F-D8CA33EBE6C9}"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9242A-956E-45D0-9D48-33F9FEA80DF2}" type="slidenum">
              <a:rPr lang="en-US" smtClean="0"/>
              <a:t>‹#›</a:t>
            </a:fld>
            <a:endParaRPr lang="en-US"/>
          </a:p>
        </p:txBody>
      </p:sp>
    </p:spTree>
    <p:extLst>
      <p:ext uri="{BB962C8B-B14F-4D97-AF65-F5344CB8AC3E}">
        <p14:creationId xmlns:p14="http://schemas.microsoft.com/office/powerpoint/2010/main" val="339388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2</a:t>
            </a:fld>
            <a:endParaRPr lang="en-US"/>
          </a:p>
        </p:txBody>
      </p:sp>
    </p:spTree>
    <p:extLst>
      <p:ext uri="{BB962C8B-B14F-4D97-AF65-F5344CB8AC3E}">
        <p14:creationId xmlns:p14="http://schemas.microsoft.com/office/powerpoint/2010/main" val="339845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11</a:t>
            </a:fld>
            <a:endParaRPr lang="en-US"/>
          </a:p>
        </p:txBody>
      </p:sp>
    </p:spTree>
    <p:extLst>
      <p:ext uri="{BB962C8B-B14F-4D97-AF65-F5344CB8AC3E}">
        <p14:creationId xmlns:p14="http://schemas.microsoft.com/office/powerpoint/2010/main" val="111737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12</a:t>
            </a:fld>
            <a:endParaRPr lang="en-US"/>
          </a:p>
        </p:txBody>
      </p:sp>
    </p:spTree>
    <p:extLst>
      <p:ext uri="{BB962C8B-B14F-4D97-AF65-F5344CB8AC3E}">
        <p14:creationId xmlns:p14="http://schemas.microsoft.com/office/powerpoint/2010/main" val="375256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13</a:t>
            </a:fld>
            <a:endParaRPr lang="en-US"/>
          </a:p>
        </p:txBody>
      </p:sp>
    </p:spTree>
    <p:extLst>
      <p:ext uri="{BB962C8B-B14F-4D97-AF65-F5344CB8AC3E}">
        <p14:creationId xmlns:p14="http://schemas.microsoft.com/office/powerpoint/2010/main" val="297960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14</a:t>
            </a:fld>
            <a:endParaRPr lang="en-US"/>
          </a:p>
        </p:txBody>
      </p:sp>
    </p:spTree>
    <p:extLst>
      <p:ext uri="{BB962C8B-B14F-4D97-AF65-F5344CB8AC3E}">
        <p14:creationId xmlns:p14="http://schemas.microsoft.com/office/powerpoint/2010/main" val="88546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15</a:t>
            </a:fld>
            <a:endParaRPr lang="en-US"/>
          </a:p>
        </p:txBody>
      </p:sp>
    </p:spTree>
    <p:extLst>
      <p:ext uri="{BB962C8B-B14F-4D97-AF65-F5344CB8AC3E}">
        <p14:creationId xmlns:p14="http://schemas.microsoft.com/office/powerpoint/2010/main" val="2343621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16</a:t>
            </a:fld>
            <a:endParaRPr lang="en-US"/>
          </a:p>
        </p:txBody>
      </p:sp>
    </p:spTree>
    <p:extLst>
      <p:ext uri="{BB962C8B-B14F-4D97-AF65-F5344CB8AC3E}">
        <p14:creationId xmlns:p14="http://schemas.microsoft.com/office/powerpoint/2010/main" val="4248417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17</a:t>
            </a:fld>
            <a:endParaRPr lang="en-US"/>
          </a:p>
        </p:txBody>
      </p:sp>
    </p:spTree>
    <p:extLst>
      <p:ext uri="{BB962C8B-B14F-4D97-AF65-F5344CB8AC3E}">
        <p14:creationId xmlns:p14="http://schemas.microsoft.com/office/powerpoint/2010/main" val="328303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3</a:t>
            </a:fld>
            <a:endParaRPr lang="en-US"/>
          </a:p>
        </p:txBody>
      </p:sp>
    </p:spTree>
    <p:extLst>
      <p:ext uri="{BB962C8B-B14F-4D97-AF65-F5344CB8AC3E}">
        <p14:creationId xmlns:p14="http://schemas.microsoft.com/office/powerpoint/2010/main" val="355502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4</a:t>
            </a:fld>
            <a:endParaRPr lang="en-US"/>
          </a:p>
        </p:txBody>
      </p:sp>
    </p:spTree>
    <p:extLst>
      <p:ext uri="{BB962C8B-B14F-4D97-AF65-F5344CB8AC3E}">
        <p14:creationId xmlns:p14="http://schemas.microsoft.com/office/powerpoint/2010/main" val="361634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5</a:t>
            </a:fld>
            <a:endParaRPr lang="en-US"/>
          </a:p>
        </p:txBody>
      </p:sp>
    </p:spTree>
    <p:extLst>
      <p:ext uri="{BB962C8B-B14F-4D97-AF65-F5344CB8AC3E}">
        <p14:creationId xmlns:p14="http://schemas.microsoft.com/office/powerpoint/2010/main" val="279009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6</a:t>
            </a:fld>
            <a:endParaRPr lang="en-US"/>
          </a:p>
        </p:txBody>
      </p:sp>
    </p:spTree>
    <p:extLst>
      <p:ext uri="{BB962C8B-B14F-4D97-AF65-F5344CB8AC3E}">
        <p14:creationId xmlns:p14="http://schemas.microsoft.com/office/powerpoint/2010/main" val="82829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7</a:t>
            </a:fld>
            <a:endParaRPr lang="en-US"/>
          </a:p>
        </p:txBody>
      </p:sp>
    </p:spTree>
    <p:extLst>
      <p:ext uri="{BB962C8B-B14F-4D97-AF65-F5344CB8AC3E}">
        <p14:creationId xmlns:p14="http://schemas.microsoft.com/office/powerpoint/2010/main" val="258965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8</a:t>
            </a:fld>
            <a:endParaRPr lang="en-US"/>
          </a:p>
        </p:txBody>
      </p:sp>
    </p:spTree>
    <p:extLst>
      <p:ext uri="{BB962C8B-B14F-4D97-AF65-F5344CB8AC3E}">
        <p14:creationId xmlns:p14="http://schemas.microsoft.com/office/powerpoint/2010/main" val="181428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9</a:t>
            </a:fld>
            <a:endParaRPr lang="en-US"/>
          </a:p>
        </p:txBody>
      </p:sp>
    </p:spTree>
    <p:extLst>
      <p:ext uri="{BB962C8B-B14F-4D97-AF65-F5344CB8AC3E}">
        <p14:creationId xmlns:p14="http://schemas.microsoft.com/office/powerpoint/2010/main" val="364039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74D68D2-E551-7542-A837-9D541EFDD165}" type="slidenum">
              <a:rPr lang="en-US" smtClean="0"/>
              <a:t>10</a:t>
            </a:fld>
            <a:endParaRPr lang="en-US"/>
          </a:p>
        </p:txBody>
      </p:sp>
    </p:spTree>
    <p:extLst>
      <p:ext uri="{BB962C8B-B14F-4D97-AF65-F5344CB8AC3E}">
        <p14:creationId xmlns:p14="http://schemas.microsoft.com/office/powerpoint/2010/main" val="333427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94D4-D6F1-4AD7-8115-25E476D3B6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96E066-2EB5-4622-8D38-8C4DA6869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3A2B44-5B9F-4285-B5DF-909DA8F6BC1E}"/>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5" name="Footer Placeholder 4">
            <a:extLst>
              <a:ext uri="{FF2B5EF4-FFF2-40B4-BE49-F238E27FC236}">
                <a16:creationId xmlns:a16="http://schemas.microsoft.com/office/drawing/2014/main" id="{BC7DC42C-3A14-4393-8844-B7814ADF4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C0A9A-237C-49F3-8B01-4161CAFAB0D5}"/>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5925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B408-FED2-4899-BC57-8170329913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3AAF0-B15F-4E48-9EF6-C9AF0C896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2522F-931B-4CFF-B442-B60B233CD805}"/>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5" name="Footer Placeholder 4">
            <a:extLst>
              <a:ext uri="{FF2B5EF4-FFF2-40B4-BE49-F238E27FC236}">
                <a16:creationId xmlns:a16="http://schemas.microsoft.com/office/drawing/2014/main" id="{9E8909D9-9A4A-470E-9D78-494AB25E0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17E51-CA77-4C9E-BF36-EC5C0518A5BC}"/>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53562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B96BA-3368-4FAD-AFF2-21DA9435A0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59E90B-F698-41A1-A867-D3AACA823E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CF686-AB4A-4996-A8E0-DCA8B7DB4C46}"/>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5" name="Footer Placeholder 4">
            <a:extLst>
              <a:ext uri="{FF2B5EF4-FFF2-40B4-BE49-F238E27FC236}">
                <a16:creationId xmlns:a16="http://schemas.microsoft.com/office/drawing/2014/main" id="{A2ADBA0D-DD22-4D03-BFAD-0DA66E0B9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5BC9B-6467-441A-8B7D-84F831F21681}"/>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128641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lumMod val="95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E798E88-1AA1-314D-A597-296B52B2A0BD}"/>
              </a:ext>
            </a:extLst>
          </p:cNvPr>
          <p:cNvCxnSpPr>
            <a:cxnSpLocks/>
          </p:cNvCxnSpPr>
          <p:nvPr userDrawn="1"/>
        </p:nvCxnSpPr>
        <p:spPr>
          <a:xfrm>
            <a:off x="255181" y="946298"/>
            <a:ext cx="11610754" cy="0"/>
          </a:xfrm>
          <a:prstGeom prst="line">
            <a:avLst/>
          </a:prstGeom>
          <a:ln>
            <a:solidFill>
              <a:srgbClr val="FFD300"/>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D775914-9DA5-9542-8507-593BF6FDAF05}"/>
              </a:ext>
            </a:extLst>
          </p:cNvPr>
          <p:cNvSpPr>
            <a:spLocks noGrp="1"/>
          </p:cNvSpPr>
          <p:nvPr>
            <p:ph type="body" sz="quarter" idx="10" hasCustomPrompt="1"/>
          </p:nvPr>
        </p:nvSpPr>
        <p:spPr>
          <a:xfrm>
            <a:off x="217488" y="168275"/>
            <a:ext cx="11685354" cy="903288"/>
          </a:xfrm>
        </p:spPr>
        <p:txBody>
          <a:bodyPr anchor="ctr">
            <a:normAutofit/>
          </a:bodyPr>
          <a:lstStyle>
            <a:lvl1pPr marL="0" indent="0">
              <a:buNone/>
              <a:defRPr sz="4000" b="1">
                <a:latin typeface="+mj-lt"/>
              </a:defRPr>
            </a:lvl1pPr>
          </a:lstStyle>
          <a:p>
            <a:pPr lvl="0"/>
            <a:r>
              <a:rPr lang="en-US" dirty="0"/>
              <a:t>New Title</a:t>
            </a:r>
          </a:p>
        </p:txBody>
      </p:sp>
      <p:sp>
        <p:nvSpPr>
          <p:cNvPr id="15" name="Text Placeholder 14">
            <a:extLst>
              <a:ext uri="{FF2B5EF4-FFF2-40B4-BE49-F238E27FC236}">
                <a16:creationId xmlns:a16="http://schemas.microsoft.com/office/drawing/2014/main" id="{204E3EB1-8104-B447-AF29-992F79085591}"/>
              </a:ext>
            </a:extLst>
          </p:cNvPr>
          <p:cNvSpPr>
            <a:spLocks noGrp="1"/>
          </p:cNvSpPr>
          <p:nvPr>
            <p:ph type="body" sz="quarter" idx="11"/>
          </p:nvPr>
        </p:nvSpPr>
        <p:spPr>
          <a:xfrm>
            <a:off x="217487" y="1323592"/>
            <a:ext cx="11685355" cy="5003636"/>
          </a:xfrm>
        </p:spPr>
        <p:txBody>
          <a:bodyPr/>
          <a:lstStyle>
            <a:lvl1pPr marL="228600" indent="-228600">
              <a:buFont typeface="Wingdings" pitchFamily="2" charset="2"/>
              <a:buChar char="§"/>
              <a:defRPr/>
            </a:lvl1pPr>
            <a:lvl2pPr marL="685800" indent="-228600">
              <a:buFont typeface="Wingdings" pitchFamily="2" charset="2"/>
              <a:buChar char="§"/>
              <a:defRPr/>
            </a:lvl2pPr>
            <a:lvl3pPr marL="1143000" indent="-228600">
              <a:buFont typeface="Wingdings" pitchFamily="2" charset="2"/>
              <a:buChar char="§"/>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6825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EBE0-EF35-4DF7-9FEB-564C7DDB0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AAB7B-DE5A-4204-9C93-7DB48D570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57F4-5F64-4736-8A4F-A3A54E918F1E}"/>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5" name="Footer Placeholder 4">
            <a:extLst>
              <a:ext uri="{FF2B5EF4-FFF2-40B4-BE49-F238E27FC236}">
                <a16:creationId xmlns:a16="http://schemas.microsoft.com/office/drawing/2014/main" id="{D4C692D6-FDCB-47DE-9B44-439952364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7CDA5-8550-4447-914E-A4465F125B3C}"/>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291569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9CEC-9C97-492B-8E92-186D51389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EBCF8-B33B-48AD-816E-D9B51BEDC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FFED7-457D-45B3-BB11-95D6F4611F90}"/>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5" name="Footer Placeholder 4">
            <a:extLst>
              <a:ext uri="{FF2B5EF4-FFF2-40B4-BE49-F238E27FC236}">
                <a16:creationId xmlns:a16="http://schemas.microsoft.com/office/drawing/2014/main" id="{A6BA75CB-1D0F-4C5F-A554-ABE4BC3D8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49B4E-FD0B-4863-BC51-BDC278A12A77}"/>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237023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7D24-1C3B-43A1-B504-524E2BE64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628EB-D6C4-413A-9752-95DDC4634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9D9CF-41FB-47E5-881A-566422A3C3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E432FC-4665-4EAB-9EDF-6ACA38665329}"/>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6" name="Footer Placeholder 5">
            <a:extLst>
              <a:ext uri="{FF2B5EF4-FFF2-40B4-BE49-F238E27FC236}">
                <a16:creationId xmlns:a16="http://schemas.microsoft.com/office/drawing/2014/main" id="{81D79190-145E-4227-A372-B2D0C1F13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5D181-00A3-43F8-9463-CEF611E256FD}"/>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428359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10CA-F578-4BD2-8813-595ADC3E6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2DB1E1-03B1-44E8-A697-B258EB9B3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1ADAD3-3E54-42B0-B962-14A6E8CC0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AB6EA7-1009-410E-B6EA-4CDAB11FB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DF594-DF63-4158-8A0A-727B2CEC28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87E85-5CBF-4B51-8509-EC99FAFAE49E}"/>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8" name="Footer Placeholder 7">
            <a:extLst>
              <a:ext uri="{FF2B5EF4-FFF2-40B4-BE49-F238E27FC236}">
                <a16:creationId xmlns:a16="http://schemas.microsoft.com/office/drawing/2014/main" id="{24240FAF-5D93-4854-94CE-76A73FC8D4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4657C2-9469-4A53-B209-D0B29E3FA20F}"/>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367544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9AB6-C1BF-4F4B-AE01-8376B5B09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D0345-6ECD-4976-AE17-E00D80B0871F}"/>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4" name="Footer Placeholder 3">
            <a:extLst>
              <a:ext uri="{FF2B5EF4-FFF2-40B4-BE49-F238E27FC236}">
                <a16:creationId xmlns:a16="http://schemas.microsoft.com/office/drawing/2014/main" id="{7168A4BE-AF16-4669-BFD6-CD77A2F6B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C221C-C322-417C-B59C-6477CBD6EF72}"/>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139919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C534E-8F3A-4696-9365-DE477D8E4889}"/>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3" name="Footer Placeholder 2">
            <a:extLst>
              <a:ext uri="{FF2B5EF4-FFF2-40B4-BE49-F238E27FC236}">
                <a16:creationId xmlns:a16="http://schemas.microsoft.com/office/drawing/2014/main" id="{BB710807-7EDB-4969-B4EE-D3F06F71F6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608F9-314B-4237-9291-A391EA15BFAD}"/>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416932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1DCA-27EE-4E62-9F9B-654D49984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98D5F9-9280-4C79-8CE1-61E6A8A93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050B57-5A29-4EAD-895C-AC69EE834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86242-E0DF-498B-BAA0-E1BB81C61158}"/>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6" name="Footer Placeholder 5">
            <a:extLst>
              <a:ext uri="{FF2B5EF4-FFF2-40B4-BE49-F238E27FC236}">
                <a16:creationId xmlns:a16="http://schemas.microsoft.com/office/drawing/2014/main" id="{A7977E0F-8E8C-47BC-AE36-94D0B6AFF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0FF07-7297-405E-8D99-D0A3FC885D31}"/>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354017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004C-72B9-4909-A702-CB1FAE4D3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ED9BE2-D96F-431B-9A58-D4F61A6AE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2DE4B6-EE3A-4633-A531-B816CB041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3D02C-A5F2-4C63-95D8-169888E22E29}"/>
              </a:ext>
            </a:extLst>
          </p:cNvPr>
          <p:cNvSpPr>
            <a:spLocks noGrp="1"/>
          </p:cNvSpPr>
          <p:nvPr>
            <p:ph type="dt" sz="half" idx="10"/>
          </p:nvPr>
        </p:nvSpPr>
        <p:spPr/>
        <p:txBody>
          <a:bodyPr/>
          <a:lstStyle/>
          <a:p>
            <a:fld id="{33A8FD17-4C6B-4D2B-B7E0-BA5415179753}" type="datetimeFigureOut">
              <a:rPr lang="en-US" smtClean="0"/>
              <a:t>6/15/2020</a:t>
            </a:fld>
            <a:endParaRPr lang="en-US"/>
          </a:p>
        </p:txBody>
      </p:sp>
      <p:sp>
        <p:nvSpPr>
          <p:cNvPr id="6" name="Footer Placeholder 5">
            <a:extLst>
              <a:ext uri="{FF2B5EF4-FFF2-40B4-BE49-F238E27FC236}">
                <a16:creationId xmlns:a16="http://schemas.microsoft.com/office/drawing/2014/main" id="{8B05E0BA-9782-4B76-99FB-E8A4D24A9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C4C45-A522-468A-885A-3CB05425AD9D}"/>
              </a:ext>
            </a:extLst>
          </p:cNvPr>
          <p:cNvSpPr>
            <a:spLocks noGrp="1"/>
          </p:cNvSpPr>
          <p:nvPr>
            <p:ph type="sldNum" sz="quarter" idx="12"/>
          </p:nvPr>
        </p:nvSpPr>
        <p:spPr/>
        <p:txBody>
          <a:bodyPr/>
          <a:lstStyle/>
          <a:p>
            <a:fld id="{3F401E4B-290E-478E-B661-7A2C4AD0523A}" type="slidenum">
              <a:rPr lang="en-US" smtClean="0"/>
              <a:t>‹#›</a:t>
            </a:fld>
            <a:endParaRPr lang="en-US"/>
          </a:p>
        </p:txBody>
      </p:sp>
    </p:spTree>
    <p:extLst>
      <p:ext uri="{BB962C8B-B14F-4D97-AF65-F5344CB8AC3E}">
        <p14:creationId xmlns:p14="http://schemas.microsoft.com/office/powerpoint/2010/main" val="325903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88D01-CDEC-4966-A6D4-BE4E34C76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B0171A-949D-4C2E-BD12-9DD09693A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59EE2-27B3-4824-A20F-F3B3FB07FE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8FD17-4C6B-4D2B-B7E0-BA5415179753}" type="datetimeFigureOut">
              <a:rPr lang="en-US" smtClean="0"/>
              <a:t>6/15/2020</a:t>
            </a:fld>
            <a:endParaRPr lang="en-US"/>
          </a:p>
        </p:txBody>
      </p:sp>
      <p:sp>
        <p:nvSpPr>
          <p:cNvPr id="5" name="Footer Placeholder 4">
            <a:extLst>
              <a:ext uri="{FF2B5EF4-FFF2-40B4-BE49-F238E27FC236}">
                <a16:creationId xmlns:a16="http://schemas.microsoft.com/office/drawing/2014/main" id="{804D3396-7159-4773-9E36-593A303E4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1710D6-5A1C-42F4-9231-2BD12BE78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01E4B-290E-478E-B661-7A2C4AD0523A}" type="slidenum">
              <a:rPr lang="en-US" smtClean="0"/>
              <a:t>‹#›</a:t>
            </a:fld>
            <a:endParaRPr lang="en-US"/>
          </a:p>
        </p:txBody>
      </p:sp>
    </p:spTree>
    <p:extLst>
      <p:ext uri="{BB962C8B-B14F-4D97-AF65-F5344CB8AC3E}">
        <p14:creationId xmlns:p14="http://schemas.microsoft.com/office/powerpoint/2010/main" val="248338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8">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device&#10;&#10;Description automatically generated">
            <a:extLst>
              <a:ext uri="{FF2B5EF4-FFF2-40B4-BE49-F238E27FC236}">
                <a16:creationId xmlns:a16="http://schemas.microsoft.com/office/drawing/2014/main" id="{04715060-B6FC-4223-88D7-6DF3A7E1D755}"/>
              </a:ext>
            </a:extLst>
          </p:cNvPr>
          <p:cNvPicPr>
            <a:picLocks noChangeAspect="1"/>
          </p:cNvPicPr>
          <p:nvPr/>
        </p:nvPicPr>
        <p:blipFill rotWithShape="1">
          <a:blip r:embed="rId2"/>
          <a:srcRect t="10604" r="-2" b="-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10" name="Picture 9" descr="A close up of a sign&#10;&#10;Description automatically generated">
            <a:extLst>
              <a:ext uri="{FF2B5EF4-FFF2-40B4-BE49-F238E27FC236}">
                <a16:creationId xmlns:a16="http://schemas.microsoft.com/office/drawing/2014/main" id="{540F4215-D628-4279-9EB4-D3AF446D4CCC}"/>
              </a:ext>
            </a:extLst>
          </p:cNvPr>
          <p:cNvPicPr>
            <a:picLocks noChangeAspect="1"/>
          </p:cNvPicPr>
          <p:nvPr/>
        </p:nvPicPr>
        <p:blipFill rotWithShape="1">
          <a:blip r:embed="rId3"/>
          <a:srcRect t="10147" r="-2" b="18"/>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31" name="Freeform: Shape 30">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9898C5F-F814-4152-998C-54EF45C9B0ED}"/>
              </a:ext>
            </a:extLst>
          </p:cNvPr>
          <p:cNvSpPr>
            <a:spLocks noGrp="1"/>
          </p:cNvSpPr>
          <p:nvPr>
            <p:ph type="ctrTitle"/>
          </p:nvPr>
        </p:nvSpPr>
        <p:spPr>
          <a:xfrm>
            <a:off x="438911" y="1524659"/>
            <a:ext cx="4742689" cy="2774088"/>
          </a:xfrm>
        </p:spPr>
        <p:txBody>
          <a:bodyPr>
            <a:normAutofit/>
          </a:bodyPr>
          <a:lstStyle/>
          <a:p>
            <a:pPr algn="l"/>
            <a:r>
              <a:rPr lang="en-US" sz="4600" dirty="0"/>
              <a:t>CÁC MÔ HÌNH TIỀN ĐIỆN TỬ</a:t>
            </a:r>
            <a:br>
              <a:rPr lang="en-US" sz="4600" dirty="0"/>
            </a:br>
            <a:r>
              <a:rPr lang="en-US" sz="4600" dirty="0"/>
              <a:t>TRONG GIAO DỊCH TIỀN ĐIỆN TỬ</a:t>
            </a:r>
          </a:p>
        </p:txBody>
      </p:sp>
      <p:sp>
        <p:nvSpPr>
          <p:cNvPr id="46" name="Rectangle 34">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7" name="Rectangle 36">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itle 1">
            <a:extLst>
              <a:ext uri="{FF2B5EF4-FFF2-40B4-BE49-F238E27FC236}">
                <a16:creationId xmlns:a16="http://schemas.microsoft.com/office/drawing/2014/main" id="{2119C4DA-0D29-4895-8432-2D9FD42332D4}"/>
              </a:ext>
            </a:extLst>
          </p:cNvPr>
          <p:cNvSpPr txBox="1">
            <a:spLocks/>
          </p:cNvSpPr>
          <p:nvPr/>
        </p:nvSpPr>
        <p:spPr>
          <a:xfrm>
            <a:off x="177082" y="4588688"/>
            <a:ext cx="5910251" cy="6597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err="1">
                <a:latin typeface="+mn-lt"/>
              </a:rPr>
              <a:t>Giảng</a:t>
            </a:r>
            <a:r>
              <a:rPr lang="en-US" sz="2000" dirty="0">
                <a:latin typeface="+mn-lt"/>
              </a:rPr>
              <a:t> </a:t>
            </a:r>
            <a:r>
              <a:rPr lang="en-US" sz="2000" dirty="0" err="1">
                <a:latin typeface="+mn-lt"/>
              </a:rPr>
              <a:t>viên</a:t>
            </a:r>
            <a:r>
              <a:rPr lang="en-US" sz="2000" dirty="0">
                <a:latin typeface="+mn-lt"/>
              </a:rPr>
              <a:t> </a:t>
            </a:r>
            <a:r>
              <a:rPr lang="en-US" sz="2000" dirty="0" err="1">
                <a:latin typeface="+mn-lt"/>
              </a:rPr>
              <a:t>hướng</a:t>
            </a:r>
            <a:r>
              <a:rPr lang="en-US" sz="2000" dirty="0">
                <a:latin typeface="+mn-lt"/>
              </a:rPr>
              <a:t> </a:t>
            </a:r>
            <a:r>
              <a:rPr lang="en-US" sz="2000" dirty="0" err="1">
                <a:latin typeface="+mn-lt"/>
              </a:rPr>
              <a:t>dẫn</a:t>
            </a:r>
            <a:r>
              <a:rPr lang="en-US" sz="2000" dirty="0">
                <a:latin typeface="+mn-lt"/>
              </a:rPr>
              <a:t>: PGS. TS. </a:t>
            </a:r>
            <a:r>
              <a:rPr lang="en-US" sz="2000" dirty="0" err="1">
                <a:latin typeface="+mn-lt"/>
              </a:rPr>
              <a:t>Nguyễn</a:t>
            </a:r>
            <a:r>
              <a:rPr lang="en-US" sz="2000" dirty="0">
                <a:latin typeface="+mn-lt"/>
              </a:rPr>
              <a:t> Linh </a:t>
            </a:r>
            <a:r>
              <a:rPr lang="en-US" sz="2000" dirty="0" err="1">
                <a:latin typeface="+mn-lt"/>
              </a:rPr>
              <a:t>Giang</a:t>
            </a:r>
            <a:endParaRPr lang="en-US" sz="2000" dirty="0">
              <a:latin typeface="+mn-lt"/>
            </a:endParaRPr>
          </a:p>
        </p:txBody>
      </p:sp>
    </p:spTree>
    <p:extLst>
      <p:ext uri="{BB962C8B-B14F-4D97-AF65-F5344CB8AC3E}">
        <p14:creationId xmlns:p14="http://schemas.microsoft.com/office/powerpoint/2010/main" val="141372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Cơ</a:t>
            </a:r>
            <a:r>
              <a:rPr lang="en-US" b="1" dirty="0"/>
              <a:t> </a:t>
            </a:r>
            <a:r>
              <a:rPr lang="en-US" b="1" dirty="0" err="1"/>
              <a:t>chế</a:t>
            </a:r>
            <a:r>
              <a:rPr lang="en-US" b="1" dirty="0"/>
              <a:t> </a:t>
            </a:r>
            <a:r>
              <a:rPr lang="en-US" b="1" dirty="0" err="1"/>
              <a:t>đồng</a:t>
            </a:r>
            <a:r>
              <a:rPr lang="en-US" b="1" dirty="0"/>
              <a:t> </a:t>
            </a:r>
            <a:r>
              <a:rPr lang="en-US" b="1" dirty="0" err="1"/>
              <a:t>thuận</a:t>
            </a:r>
            <a:r>
              <a:rPr lang="en-US" b="1" dirty="0"/>
              <a:t> phi </a:t>
            </a:r>
            <a:r>
              <a:rPr lang="en-US" b="1" dirty="0" err="1"/>
              <a:t>tập</a:t>
            </a:r>
            <a:r>
              <a:rPr lang="en-US" b="1" dirty="0"/>
              <a:t> </a:t>
            </a:r>
            <a:r>
              <a:rPr lang="en-US" b="1" dirty="0" err="1"/>
              <a:t>trung</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940279"/>
            <a:ext cx="11426456" cy="5832899"/>
          </a:xfrm>
        </p:spPr>
        <p:txBody>
          <a:bodyPr>
            <a:normAutofit/>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a:extLst>
              <a:ext uri="{FF2B5EF4-FFF2-40B4-BE49-F238E27FC236}">
                <a16:creationId xmlns:a16="http://schemas.microsoft.com/office/drawing/2014/main" id="{1BF9F2E0-0EE3-4BC9-91B0-87BD1F186627}"/>
              </a:ext>
            </a:extLst>
          </p:cNvPr>
          <p:cNvPicPr>
            <a:picLocks noChangeAspect="1"/>
          </p:cNvPicPr>
          <p:nvPr/>
        </p:nvPicPr>
        <p:blipFill>
          <a:blip r:embed="rId3"/>
          <a:stretch>
            <a:fillRect/>
          </a:stretch>
        </p:blipFill>
        <p:spPr>
          <a:xfrm>
            <a:off x="386986" y="1127271"/>
            <a:ext cx="9218408" cy="5465694"/>
          </a:xfrm>
          <a:prstGeom prst="rect">
            <a:avLst/>
          </a:prstGeom>
        </p:spPr>
      </p:pic>
    </p:spTree>
    <p:extLst>
      <p:ext uri="{BB962C8B-B14F-4D97-AF65-F5344CB8AC3E}">
        <p14:creationId xmlns:p14="http://schemas.microsoft.com/office/powerpoint/2010/main" val="62809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Tấn</a:t>
            </a:r>
            <a:r>
              <a:rPr lang="en-US" b="1" dirty="0"/>
              <a:t> </a:t>
            </a:r>
            <a:r>
              <a:rPr lang="en-US" b="1" dirty="0" err="1"/>
              <a:t>công</a:t>
            </a:r>
            <a:r>
              <a:rPr lang="en-US" b="1" dirty="0"/>
              <a:t> 51%</a:t>
            </a:r>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940279"/>
            <a:ext cx="11426456" cy="5832899"/>
          </a:xfrm>
        </p:spPr>
        <p:txBody>
          <a:bodyPr>
            <a:normAutofit/>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FB9B147D-0858-4D4B-9D07-3882779CD6F7}"/>
              </a:ext>
            </a:extLst>
          </p:cNvPr>
          <p:cNvPicPr>
            <a:picLocks noChangeAspect="1"/>
          </p:cNvPicPr>
          <p:nvPr/>
        </p:nvPicPr>
        <p:blipFill>
          <a:blip r:embed="rId3"/>
          <a:stretch>
            <a:fillRect/>
          </a:stretch>
        </p:blipFill>
        <p:spPr>
          <a:xfrm>
            <a:off x="248548" y="940279"/>
            <a:ext cx="11087100" cy="5781675"/>
          </a:xfrm>
          <a:prstGeom prst="rect">
            <a:avLst/>
          </a:prstGeom>
        </p:spPr>
      </p:pic>
    </p:spTree>
    <p:extLst>
      <p:ext uri="{BB962C8B-B14F-4D97-AF65-F5344CB8AC3E}">
        <p14:creationId xmlns:p14="http://schemas.microsoft.com/office/powerpoint/2010/main" val="355941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a:t>Cấu trúc của khối</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940279"/>
            <a:ext cx="11426456" cy="5832899"/>
          </a:xfrm>
        </p:spPr>
        <p:txBody>
          <a:bodyPr>
            <a:normAutofit/>
          </a:bodyPr>
          <a:lstStyle/>
          <a:p>
            <a:pPr>
              <a:buFont typeface="Wingdings" panose="05000000000000000000" pitchFamily="2" charset="2"/>
              <a:buChar char="§"/>
            </a:pPr>
            <a:endParaRPr lang="en-US"/>
          </a:p>
          <a:p>
            <a:pPr>
              <a:buFont typeface="Wingdings" panose="05000000000000000000" pitchFamily="2" charset="2"/>
              <a:buChar char="§"/>
            </a:pPr>
            <a:endParaRPr lang="en-US" dirty="0"/>
          </a:p>
        </p:txBody>
      </p:sp>
      <p:pic>
        <p:nvPicPr>
          <p:cNvPr id="15" name="Picture 14" descr="Chain of blocks in blockchain | Download Scientific Diagram">
            <a:extLst>
              <a:ext uri="{FF2B5EF4-FFF2-40B4-BE49-F238E27FC236}">
                <a16:creationId xmlns:a16="http://schemas.microsoft.com/office/drawing/2014/main" id="{0CECBB97-9522-4185-AB38-2F6D13FDE7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83437" y="1325563"/>
            <a:ext cx="6831330" cy="4424997"/>
          </a:xfrm>
          <a:prstGeom prst="rect">
            <a:avLst/>
          </a:prstGeom>
          <a:noFill/>
          <a:ln>
            <a:noFill/>
          </a:ln>
        </p:spPr>
      </p:pic>
    </p:spTree>
    <p:extLst>
      <p:ext uri="{BB962C8B-B14F-4D97-AF65-F5344CB8AC3E}">
        <p14:creationId xmlns:p14="http://schemas.microsoft.com/office/powerpoint/2010/main" val="376189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Khóa</a:t>
            </a:r>
            <a:r>
              <a:rPr lang="en-US" b="1" dirty="0"/>
              <a:t>, </a:t>
            </a:r>
            <a:r>
              <a:rPr lang="en-US" b="1" dirty="0" err="1"/>
              <a:t>địa</a:t>
            </a:r>
            <a:r>
              <a:rPr lang="en-US" b="1" dirty="0"/>
              <a:t> </a:t>
            </a:r>
            <a:r>
              <a:rPr lang="en-US" b="1" dirty="0" err="1"/>
              <a:t>chỉ</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28648" y="1082180"/>
            <a:ext cx="11426456" cy="2281805"/>
          </a:xfrm>
        </p:spPr>
        <p:txBody>
          <a:bodyPr>
            <a:normAutofit/>
          </a:bodyPr>
          <a:lstStyle/>
          <a:p>
            <a:pPr>
              <a:buFont typeface="Wingdings" panose="05000000000000000000" pitchFamily="2" charset="2"/>
              <a:buChar char="§"/>
            </a:pPr>
            <a:r>
              <a:rPr lang="vi-VN" dirty="0"/>
              <a:t>Quyền sở hữu của bitcoin được thiết lập thông qua các khóa số, địa chỉ bitcoin và chữ kí số</a:t>
            </a:r>
            <a:r>
              <a:rPr lang="en-US" dirty="0"/>
              <a:t>.</a:t>
            </a:r>
          </a:p>
          <a:p>
            <a:pPr>
              <a:buFont typeface="Wingdings" panose="05000000000000000000" pitchFamily="2" charset="2"/>
              <a:buChar char="§"/>
            </a:pPr>
            <a:r>
              <a:rPr lang="en-US" dirty="0" err="1"/>
              <a:t>Các</a:t>
            </a:r>
            <a:r>
              <a:rPr lang="en-US" dirty="0"/>
              <a:t> </a:t>
            </a:r>
            <a:r>
              <a:rPr lang="en-US" dirty="0" err="1"/>
              <a:t>khóa</a:t>
            </a:r>
            <a:r>
              <a:rPr lang="en-US" dirty="0"/>
              <a:t> </a:t>
            </a:r>
            <a:r>
              <a:rPr lang="en-US" dirty="0" err="1"/>
              <a:t>đi</a:t>
            </a:r>
            <a:r>
              <a:rPr lang="en-US" dirty="0"/>
              <a:t> </a:t>
            </a:r>
            <a:r>
              <a:rPr lang="en-US" dirty="0" err="1"/>
              <a:t>theo</a:t>
            </a:r>
            <a:r>
              <a:rPr lang="en-US" dirty="0"/>
              <a:t> </a:t>
            </a:r>
            <a:r>
              <a:rPr lang="en-US" dirty="0" err="1"/>
              <a:t>một</a:t>
            </a:r>
            <a:r>
              <a:rPr lang="en-US" dirty="0"/>
              <a:t> </a:t>
            </a:r>
            <a:r>
              <a:rPr lang="en-US" dirty="0" err="1"/>
              <a:t>cặp</a:t>
            </a:r>
            <a:r>
              <a:rPr lang="en-US" dirty="0"/>
              <a:t>, bao </a:t>
            </a:r>
            <a:r>
              <a:rPr lang="en-US" dirty="0" err="1"/>
              <a:t>gồm</a:t>
            </a:r>
            <a:r>
              <a:rPr lang="en-US" dirty="0"/>
              <a:t> </a:t>
            </a:r>
            <a:r>
              <a:rPr lang="en-US" dirty="0" err="1"/>
              <a:t>một</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và</a:t>
            </a:r>
            <a:r>
              <a:rPr lang="en-US" dirty="0"/>
              <a:t> </a:t>
            </a:r>
            <a:r>
              <a:rPr lang="en-US" dirty="0" err="1"/>
              <a:t>một</a:t>
            </a:r>
            <a:r>
              <a:rPr lang="en-US" dirty="0"/>
              <a:t> </a:t>
            </a:r>
            <a:r>
              <a:rPr lang="en-US" dirty="0" err="1"/>
              <a:t>khóa</a:t>
            </a:r>
            <a:r>
              <a:rPr lang="en-US" dirty="0"/>
              <a:t> </a:t>
            </a:r>
            <a:r>
              <a:rPr lang="en-US" dirty="0" err="1"/>
              <a:t>công</a:t>
            </a:r>
            <a:r>
              <a:rPr lang="en-US" dirty="0"/>
              <a:t> </a:t>
            </a:r>
            <a:r>
              <a:rPr lang="en-US" dirty="0" err="1"/>
              <a:t>khai</a:t>
            </a:r>
            <a:r>
              <a:rPr lang="en-US" dirty="0"/>
              <a:t>.</a:t>
            </a:r>
          </a:p>
          <a:p>
            <a:pPr lvl="1">
              <a:buFont typeface="Wingdings" panose="05000000000000000000" pitchFamily="2" charset="2"/>
              <a:buChar char="§"/>
            </a:pPr>
            <a:r>
              <a:rPr lang="en-US" dirty="0" err="1"/>
              <a:t>Khóa</a:t>
            </a:r>
            <a:r>
              <a:rPr lang="en-US" dirty="0"/>
              <a:t> </a:t>
            </a:r>
            <a:r>
              <a:rPr lang="en-US" dirty="0" err="1"/>
              <a:t>công</a:t>
            </a:r>
            <a:r>
              <a:rPr lang="en-US" dirty="0"/>
              <a:t> </a:t>
            </a:r>
            <a:r>
              <a:rPr lang="en-US" dirty="0" err="1"/>
              <a:t>khai</a:t>
            </a:r>
            <a:r>
              <a:rPr lang="en-US" dirty="0"/>
              <a:t>: </a:t>
            </a:r>
            <a:r>
              <a:rPr lang="en-US" dirty="0" err="1"/>
              <a:t>Tên</a:t>
            </a:r>
            <a:r>
              <a:rPr lang="en-US" dirty="0"/>
              <a:t> </a:t>
            </a:r>
            <a:r>
              <a:rPr lang="en-US" dirty="0" err="1"/>
              <a:t>người</a:t>
            </a:r>
            <a:r>
              <a:rPr lang="en-US" dirty="0"/>
              <a:t> </a:t>
            </a:r>
            <a:r>
              <a:rPr lang="en-US" dirty="0" err="1"/>
              <a:t>thụ</a:t>
            </a:r>
            <a:r>
              <a:rPr lang="en-US" dirty="0"/>
              <a:t> </a:t>
            </a:r>
            <a:r>
              <a:rPr lang="en-US" dirty="0" err="1"/>
              <a:t>hưởng</a:t>
            </a:r>
            <a:r>
              <a:rPr lang="en-US" dirty="0"/>
              <a:t> </a:t>
            </a:r>
            <a:r>
              <a:rPr lang="en-US" dirty="0" err="1"/>
              <a:t>trong</a:t>
            </a:r>
            <a:r>
              <a:rPr lang="en-US" dirty="0"/>
              <a:t> </a:t>
            </a:r>
            <a:r>
              <a:rPr lang="en-US" dirty="0" err="1"/>
              <a:t>giao</a:t>
            </a:r>
            <a:r>
              <a:rPr lang="en-US" dirty="0"/>
              <a:t> </a:t>
            </a:r>
            <a:r>
              <a:rPr lang="en-US" dirty="0" err="1"/>
              <a:t>dịch</a:t>
            </a:r>
            <a:r>
              <a:rPr lang="en-US" dirty="0"/>
              <a:t> </a:t>
            </a:r>
            <a:r>
              <a:rPr lang="en-US" dirty="0" err="1"/>
              <a:t>ngân</a:t>
            </a:r>
            <a:r>
              <a:rPr lang="en-US" dirty="0"/>
              <a:t> </a:t>
            </a:r>
            <a:r>
              <a:rPr lang="en-US" dirty="0" err="1"/>
              <a:t>hàng</a:t>
            </a:r>
            <a:endParaRPr lang="en-US" dirty="0"/>
          </a:p>
          <a:p>
            <a:pPr lvl="1">
              <a:buFont typeface="Wingdings" panose="05000000000000000000" pitchFamily="2" charset="2"/>
              <a:buChar char="§"/>
            </a:pPr>
            <a:r>
              <a:rPr lang="en-US" dirty="0" err="1"/>
              <a:t>Khóa</a:t>
            </a:r>
            <a:r>
              <a:rPr lang="en-US" dirty="0"/>
              <a:t> </a:t>
            </a:r>
            <a:r>
              <a:rPr lang="en-US" dirty="0" err="1"/>
              <a:t>bí</a:t>
            </a:r>
            <a:r>
              <a:rPr lang="en-US" dirty="0"/>
              <a:t> </a:t>
            </a:r>
            <a:r>
              <a:rPr lang="en-US" dirty="0" err="1"/>
              <a:t>mật</a:t>
            </a:r>
            <a:r>
              <a:rPr lang="en-US" dirty="0"/>
              <a:t>: </a:t>
            </a:r>
            <a:r>
              <a:rPr lang="en-US" dirty="0" err="1"/>
              <a:t>Chữ</a:t>
            </a:r>
            <a:r>
              <a:rPr lang="en-US" dirty="0"/>
              <a:t> </a:t>
            </a:r>
            <a:r>
              <a:rPr lang="en-US" dirty="0" err="1"/>
              <a:t>ký</a:t>
            </a:r>
            <a:r>
              <a:rPr lang="en-US" dirty="0"/>
              <a:t> </a:t>
            </a:r>
            <a:r>
              <a:rPr lang="en-US" dirty="0" err="1"/>
              <a:t>số</a:t>
            </a:r>
            <a:endParaRPr lang="en-US" dirty="0"/>
          </a:p>
        </p:txBody>
      </p:sp>
      <p:sp>
        <p:nvSpPr>
          <p:cNvPr id="15" name="Content Placeholder 7">
            <a:extLst>
              <a:ext uri="{FF2B5EF4-FFF2-40B4-BE49-F238E27FC236}">
                <a16:creationId xmlns:a16="http://schemas.microsoft.com/office/drawing/2014/main" id="{6AF5E900-6754-40CE-A574-53C71831B132}"/>
              </a:ext>
            </a:extLst>
          </p:cNvPr>
          <p:cNvSpPr txBox="1">
            <a:spLocks/>
          </p:cNvSpPr>
          <p:nvPr/>
        </p:nvSpPr>
        <p:spPr>
          <a:xfrm>
            <a:off x="248548" y="3305263"/>
            <a:ext cx="11426456" cy="1669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err="1"/>
              <a:t>Giữa</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và</a:t>
            </a:r>
            <a:r>
              <a:rPr lang="en-US" dirty="0"/>
              <a:t> </a:t>
            </a:r>
            <a:r>
              <a:rPr lang="en-US" dirty="0" err="1"/>
              <a:t>khóa</a:t>
            </a:r>
            <a:r>
              <a:rPr lang="en-US" dirty="0"/>
              <a:t> </a:t>
            </a:r>
            <a:r>
              <a:rPr lang="en-US" dirty="0" err="1"/>
              <a:t>công</a:t>
            </a:r>
            <a:r>
              <a:rPr lang="en-US" dirty="0"/>
              <a:t> </a:t>
            </a:r>
            <a:r>
              <a:rPr lang="en-US" dirty="0" err="1"/>
              <a:t>khai</a:t>
            </a:r>
            <a:r>
              <a:rPr lang="en-US" dirty="0"/>
              <a:t> </a:t>
            </a:r>
            <a:r>
              <a:rPr lang="en-US" dirty="0" err="1"/>
              <a:t>có</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toán</a:t>
            </a:r>
            <a:r>
              <a:rPr lang="en-US" dirty="0"/>
              <a:t> </a:t>
            </a:r>
            <a:r>
              <a:rPr lang="en-US" dirty="0" err="1"/>
              <a:t>học</a:t>
            </a:r>
            <a:r>
              <a:rPr lang="en-US" dirty="0"/>
              <a:t> </a:t>
            </a:r>
            <a:r>
              <a:rPr lang="en-US" dirty="0" err="1"/>
              <a:t>cho</a:t>
            </a:r>
            <a:r>
              <a:rPr lang="en-US" dirty="0"/>
              <a:t> </a:t>
            </a:r>
            <a:r>
              <a:rPr lang="en-US" dirty="0" err="1"/>
              <a:t>phép</a:t>
            </a:r>
            <a:r>
              <a:rPr lang="en-US" dirty="0"/>
              <a:t> </a:t>
            </a:r>
            <a:r>
              <a:rPr lang="en-US" dirty="0" err="1"/>
              <a:t>dùng</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để</a:t>
            </a:r>
            <a:r>
              <a:rPr lang="en-US" dirty="0"/>
              <a:t> </a:t>
            </a:r>
            <a:r>
              <a:rPr lang="en-US" dirty="0" err="1"/>
              <a:t>tạo</a:t>
            </a:r>
            <a:r>
              <a:rPr lang="en-US" dirty="0"/>
              <a:t> </a:t>
            </a:r>
            <a:r>
              <a:rPr lang="en-US" dirty="0" err="1"/>
              <a:t>các</a:t>
            </a:r>
            <a:r>
              <a:rPr lang="en-US" dirty="0"/>
              <a:t> </a:t>
            </a:r>
            <a:r>
              <a:rPr lang="en-US" dirty="0" err="1"/>
              <a:t>chữ</a:t>
            </a:r>
            <a:r>
              <a:rPr lang="en-US" dirty="0"/>
              <a:t> </a:t>
            </a:r>
            <a:r>
              <a:rPr lang="en-US" dirty="0" err="1"/>
              <a:t>kí</a:t>
            </a:r>
            <a:r>
              <a:rPr lang="en-US" dirty="0"/>
              <a:t> </a:t>
            </a:r>
            <a:r>
              <a:rPr lang="en-US" dirty="0" err="1"/>
              <a:t>trên</a:t>
            </a:r>
            <a:r>
              <a:rPr lang="en-US" dirty="0"/>
              <a:t> </a:t>
            </a:r>
            <a:r>
              <a:rPr lang="en-US" dirty="0" err="1"/>
              <a:t>gói</a:t>
            </a:r>
            <a:r>
              <a:rPr lang="en-US" dirty="0"/>
              <a:t> tin, </a:t>
            </a:r>
            <a:r>
              <a:rPr lang="en-US" dirty="0" err="1"/>
              <a:t>từ</a:t>
            </a:r>
            <a:r>
              <a:rPr lang="en-US" dirty="0"/>
              <a:t> </a:t>
            </a:r>
            <a:r>
              <a:rPr lang="en-US" dirty="0" err="1"/>
              <a:t>đó</a:t>
            </a:r>
            <a:r>
              <a:rPr lang="en-US" dirty="0"/>
              <a:t> </a:t>
            </a:r>
            <a:r>
              <a:rPr lang="en-US" dirty="0" err="1"/>
              <a:t>có</a:t>
            </a:r>
            <a:r>
              <a:rPr lang="en-US" dirty="0"/>
              <a:t> </a:t>
            </a:r>
            <a:r>
              <a:rPr lang="en-US" dirty="0" err="1"/>
              <a:t>thẻ</a:t>
            </a:r>
            <a:r>
              <a:rPr lang="en-US" dirty="0"/>
              <a:t> </a:t>
            </a:r>
            <a:r>
              <a:rPr lang="en-US" dirty="0" err="1"/>
              <a:t>xác</a:t>
            </a:r>
            <a:r>
              <a:rPr lang="en-US" dirty="0"/>
              <a:t> </a:t>
            </a:r>
            <a:r>
              <a:rPr lang="en-US" dirty="0" err="1"/>
              <a:t>thực</a:t>
            </a:r>
            <a:r>
              <a:rPr lang="en-US" dirty="0"/>
              <a:t> </a:t>
            </a:r>
            <a:r>
              <a:rPr lang="en-US" dirty="0" err="1"/>
              <a:t>chữ</a:t>
            </a:r>
            <a:r>
              <a:rPr lang="en-US" dirty="0"/>
              <a:t> </a:t>
            </a:r>
            <a:r>
              <a:rPr lang="en-US" dirty="0" err="1"/>
              <a:t>kí</a:t>
            </a:r>
            <a:r>
              <a:rPr lang="en-US" dirty="0"/>
              <a:t> </a:t>
            </a:r>
            <a:r>
              <a:rPr lang="en-US" dirty="0" err="1"/>
              <a:t>này</a:t>
            </a:r>
            <a:r>
              <a:rPr lang="en-US" dirty="0"/>
              <a:t> </a:t>
            </a:r>
            <a:r>
              <a:rPr lang="en-US" dirty="0" err="1"/>
              <a:t>có</a:t>
            </a:r>
            <a:r>
              <a:rPr lang="en-US" dirty="0"/>
              <a:t> </a:t>
            </a:r>
            <a:r>
              <a:rPr lang="en-US" dirty="0" err="1"/>
              <a:t>khớp</a:t>
            </a:r>
            <a:r>
              <a:rPr lang="en-US" dirty="0"/>
              <a:t> </a:t>
            </a:r>
            <a:r>
              <a:rPr lang="en-US" dirty="0" err="1"/>
              <a:t>với</a:t>
            </a:r>
            <a:r>
              <a:rPr lang="en-US" dirty="0"/>
              <a:t> </a:t>
            </a:r>
            <a:r>
              <a:rPr lang="en-US" dirty="0" err="1"/>
              <a:t>khóa</a:t>
            </a:r>
            <a:r>
              <a:rPr lang="en-US" dirty="0"/>
              <a:t> </a:t>
            </a:r>
            <a:r>
              <a:rPr lang="en-US" dirty="0" err="1"/>
              <a:t>công</a:t>
            </a:r>
            <a:r>
              <a:rPr lang="en-US" dirty="0"/>
              <a:t> </a:t>
            </a:r>
            <a:r>
              <a:rPr lang="en-US" dirty="0" err="1"/>
              <a:t>khai</a:t>
            </a:r>
            <a:r>
              <a:rPr lang="en-US" dirty="0"/>
              <a:t> hay </a:t>
            </a:r>
            <a:r>
              <a:rPr lang="en-US" dirty="0" err="1"/>
              <a:t>không</a:t>
            </a:r>
            <a:r>
              <a:rPr lang="en-US" dirty="0"/>
              <a:t> </a:t>
            </a:r>
            <a:r>
              <a:rPr lang="en-US" dirty="0" err="1"/>
              <a:t>mà</a:t>
            </a:r>
            <a:r>
              <a:rPr lang="en-US" dirty="0"/>
              <a:t> </a:t>
            </a:r>
            <a:r>
              <a:rPr lang="en-US" dirty="0" err="1"/>
              <a:t>không</a:t>
            </a:r>
            <a:r>
              <a:rPr lang="en-US" dirty="0"/>
              <a:t> </a:t>
            </a:r>
            <a:r>
              <a:rPr lang="en-US" dirty="0" err="1"/>
              <a:t>làm</a:t>
            </a:r>
            <a:r>
              <a:rPr lang="en-US" dirty="0"/>
              <a:t> </a:t>
            </a:r>
            <a:r>
              <a:rPr lang="en-US" dirty="0" err="1"/>
              <a:t>lộ</a:t>
            </a:r>
            <a:r>
              <a:rPr lang="en-US" dirty="0"/>
              <a:t> </a:t>
            </a:r>
            <a:r>
              <a:rPr lang="en-US" dirty="0" err="1"/>
              <a:t>khóa</a:t>
            </a:r>
            <a:r>
              <a:rPr lang="en-US" dirty="0"/>
              <a:t> </a:t>
            </a:r>
            <a:r>
              <a:rPr lang="en-US" dirty="0" err="1"/>
              <a:t>bí</a:t>
            </a:r>
            <a:r>
              <a:rPr lang="en-US" dirty="0"/>
              <a:t> </a:t>
            </a:r>
            <a:r>
              <a:rPr lang="en-US" dirty="0" err="1"/>
              <a:t>mật</a:t>
            </a:r>
            <a:r>
              <a:rPr lang="en-US" dirty="0"/>
              <a:t>.</a:t>
            </a:r>
          </a:p>
        </p:txBody>
      </p:sp>
      <p:pic>
        <p:nvPicPr>
          <p:cNvPr id="16" name="Hình ảnh 8">
            <a:extLst>
              <a:ext uri="{FF2B5EF4-FFF2-40B4-BE49-F238E27FC236}">
                <a16:creationId xmlns:a16="http://schemas.microsoft.com/office/drawing/2014/main" id="{5DF99653-FAB8-4308-ABDE-B3ECF2DFB10E}"/>
              </a:ext>
            </a:extLst>
          </p:cNvPr>
          <p:cNvPicPr/>
          <p:nvPr/>
        </p:nvPicPr>
        <p:blipFill>
          <a:blip r:embed="rId3"/>
          <a:stretch>
            <a:fillRect/>
          </a:stretch>
        </p:blipFill>
        <p:spPr>
          <a:xfrm>
            <a:off x="3366922" y="4734921"/>
            <a:ext cx="5943600" cy="1455420"/>
          </a:xfrm>
          <a:prstGeom prst="rect">
            <a:avLst/>
          </a:prstGeom>
        </p:spPr>
      </p:pic>
    </p:spTree>
    <p:extLst>
      <p:ext uri="{BB962C8B-B14F-4D97-AF65-F5344CB8AC3E}">
        <p14:creationId xmlns:p14="http://schemas.microsoft.com/office/powerpoint/2010/main" val="28679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Ví</a:t>
            </a:r>
            <a:r>
              <a:rPr lang="en-US" b="1" dirty="0"/>
              <a:t> </a:t>
            </a:r>
            <a:r>
              <a:rPr lang="en-US" b="1" dirty="0" err="1"/>
              <a:t>điện</a:t>
            </a:r>
            <a:r>
              <a:rPr lang="en-US" b="1" dirty="0"/>
              <a:t> </a:t>
            </a:r>
            <a:r>
              <a:rPr lang="en-US" b="1" dirty="0" err="1"/>
              <a:t>tử</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19542"/>
            <a:ext cx="11547212" cy="5838458"/>
          </a:xfrm>
        </p:spPr>
        <p:txBody>
          <a:bodyPr/>
          <a:lstStyle/>
          <a:p>
            <a:pPr>
              <a:buFont typeface="Wingdings" panose="05000000000000000000" pitchFamily="2" charset="2"/>
              <a:buChar char="§"/>
            </a:pPr>
            <a:r>
              <a:rPr lang="en-US" dirty="0"/>
              <a:t>V</a:t>
            </a:r>
            <a:r>
              <a:rPr lang="vi-VN" dirty="0"/>
              <a:t>í là ứng dụng đóng vài trò giao diện người dùng chính</a:t>
            </a:r>
            <a:r>
              <a:rPr lang="en-US" dirty="0"/>
              <a:t>.</a:t>
            </a:r>
          </a:p>
          <a:p>
            <a:pPr>
              <a:buFont typeface="Wingdings" panose="05000000000000000000" pitchFamily="2" charset="2"/>
              <a:buChar char="§"/>
            </a:pPr>
            <a:r>
              <a:rPr lang="vi-VN" dirty="0"/>
              <a:t>Ví kiểm soát quyền truy cập tiền của người dung, quản lý các khóa và địa chỉ, theo dõi số dư, tạo và ký các giao dịch</a:t>
            </a:r>
            <a:r>
              <a:rPr lang="en-US" dirty="0"/>
              <a:t>.</a:t>
            </a:r>
          </a:p>
          <a:p>
            <a:pPr>
              <a:buFont typeface="Wingdings" panose="05000000000000000000" pitchFamily="2" charset="2"/>
              <a:buChar char="§"/>
            </a:pPr>
            <a:r>
              <a:rPr lang="en-US" dirty="0"/>
              <a:t>2 </a:t>
            </a:r>
            <a:r>
              <a:rPr lang="en-US" dirty="0" err="1"/>
              <a:t>loại</a:t>
            </a:r>
            <a:r>
              <a:rPr lang="en-US" dirty="0"/>
              <a:t> </a:t>
            </a:r>
            <a:r>
              <a:rPr lang="en-US" dirty="0" err="1"/>
              <a:t>ví</a:t>
            </a:r>
            <a:r>
              <a:rPr lang="en-US" dirty="0"/>
              <a:t>:</a:t>
            </a:r>
          </a:p>
          <a:p>
            <a:pPr lvl="1">
              <a:buFont typeface="Wingdings" panose="05000000000000000000" pitchFamily="2" charset="2"/>
              <a:buChar char="§"/>
            </a:pPr>
            <a:r>
              <a:rPr lang="en-US" dirty="0" err="1"/>
              <a:t>Ví</a:t>
            </a:r>
            <a:r>
              <a:rPr lang="en-US" dirty="0"/>
              <a:t> </a:t>
            </a:r>
            <a:r>
              <a:rPr lang="en-US" dirty="0" err="1"/>
              <a:t>tất</a:t>
            </a:r>
            <a:r>
              <a:rPr lang="en-US" dirty="0"/>
              <a:t> </a:t>
            </a:r>
            <a:r>
              <a:rPr lang="en-US" dirty="0" err="1"/>
              <a:t>định</a:t>
            </a:r>
            <a:endParaRPr lang="en-US" dirty="0"/>
          </a:p>
          <a:p>
            <a:pPr lvl="1">
              <a:buFont typeface="Wingdings" panose="05000000000000000000" pitchFamily="2" charset="2"/>
              <a:buChar char="§"/>
            </a:pPr>
            <a:r>
              <a:rPr lang="en-US" dirty="0" err="1"/>
              <a:t>Ví</a:t>
            </a:r>
            <a:r>
              <a:rPr lang="en-US" dirty="0"/>
              <a:t> </a:t>
            </a:r>
            <a:r>
              <a:rPr lang="en-US" dirty="0" err="1"/>
              <a:t>bật</a:t>
            </a:r>
            <a:r>
              <a:rPr lang="en-US" dirty="0"/>
              <a:t> </a:t>
            </a:r>
            <a:r>
              <a:rPr lang="en-US" dirty="0" err="1"/>
              <a:t>định</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71854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a:t>Giao </a:t>
            </a:r>
            <a:r>
              <a:rPr lang="en-US" b="1" dirty="0" err="1"/>
              <a:t>dịch</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19542"/>
            <a:ext cx="11547212" cy="5838458"/>
          </a:xfrm>
        </p:spPr>
        <p:txBody>
          <a:bodyPr/>
          <a:lstStyle/>
          <a:p>
            <a:pPr>
              <a:buFont typeface="Wingdings" panose="05000000000000000000" pitchFamily="2" charset="2"/>
              <a:buChar char="§"/>
            </a:pPr>
            <a:r>
              <a:rPr lang="en-US" dirty="0"/>
              <a:t>Giao </a:t>
            </a:r>
            <a:r>
              <a:rPr lang="en-US" dirty="0" err="1"/>
              <a:t>dịch</a:t>
            </a:r>
            <a:r>
              <a:rPr lang="en-US" dirty="0"/>
              <a:t> </a:t>
            </a:r>
            <a:r>
              <a:rPr lang="en-US" dirty="0" err="1"/>
              <a:t>là</a:t>
            </a:r>
            <a:r>
              <a:rPr lang="en-US" dirty="0"/>
              <a:t> </a:t>
            </a:r>
            <a:r>
              <a:rPr lang="en-US" dirty="0" err="1"/>
              <a:t>sự</a:t>
            </a:r>
            <a:r>
              <a:rPr lang="en-US" dirty="0"/>
              <a:t> </a:t>
            </a:r>
            <a:r>
              <a:rPr lang="en-US" dirty="0" err="1"/>
              <a:t>chuyển</a:t>
            </a:r>
            <a:r>
              <a:rPr lang="en-US" dirty="0"/>
              <a:t> </a:t>
            </a:r>
            <a:r>
              <a:rPr lang="en-US" dirty="0" err="1"/>
              <a:t>giao</a:t>
            </a:r>
            <a:r>
              <a:rPr lang="en-US" dirty="0"/>
              <a:t> </a:t>
            </a:r>
            <a:r>
              <a:rPr lang="en-US" dirty="0" err="1"/>
              <a:t>giá</a:t>
            </a:r>
            <a:r>
              <a:rPr lang="en-US" dirty="0"/>
              <a:t> </a:t>
            </a:r>
            <a:r>
              <a:rPr lang="en-US" dirty="0" err="1"/>
              <a:t>trị</a:t>
            </a:r>
            <a:r>
              <a:rPr lang="en-US" dirty="0"/>
              <a:t> </a:t>
            </a:r>
            <a:r>
              <a:rPr lang="en-US" dirty="0" err="1"/>
              <a:t>giữa</a:t>
            </a:r>
            <a:r>
              <a:rPr lang="en-US" dirty="0"/>
              <a:t> </a:t>
            </a:r>
            <a:r>
              <a:rPr lang="en-US" dirty="0" err="1"/>
              <a:t>các</a:t>
            </a:r>
            <a:r>
              <a:rPr lang="en-US" dirty="0"/>
              <a:t> </a:t>
            </a:r>
            <a:r>
              <a:rPr lang="en-US" dirty="0" err="1"/>
              <a:t>ví</a:t>
            </a:r>
            <a:r>
              <a:rPr lang="en-US" dirty="0"/>
              <a:t> </a:t>
            </a:r>
            <a:r>
              <a:rPr lang="en-US" dirty="0" err="1"/>
              <a:t>trong</a:t>
            </a:r>
            <a:r>
              <a:rPr lang="en-US" dirty="0"/>
              <a:t> </a:t>
            </a:r>
            <a:r>
              <a:rPr lang="en-US" dirty="0" err="1"/>
              <a:t>hệ</a:t>
            </a:r>
            <a:r>
              <a:rPr lang="en-US" dirty="0"/>
              <a:t> </a:t>
            </a:r>
            <a:r>
              <a:rPr lang="en-US" dirty="0" err="1"/>
              <a:t>thống</a:t>
            </a:r>
            <a:r>
              <a:rPr lang="en-US" dirty="0"/>
              <a:t> blockchain.</a:t>
            </a:r>
          </a:p>
          <a:p>
            <a:pPr>
              <a:buFont typeface="Wingdings" panose="05000000000000000000" pitchFamily="2" charset="2"/>
              <a:buChar char="§"/>
            </a:pPr>
            <a:r>
              <a:rPr lang="en-US" dirty="0" err="1"/>
              <a:t>Thật</a:t>
            </a:r>
            <a:r>
              <a:rPr lang="en-US" dirty="0"/>
              <a:t> ra, </a:t>
            </a:r>
            <a:r>
              <a:rPr lang="en-US" dirty="0" err="1"/>
              <a:t>chẳng</a:t>
            </a:r>
            <a:r>
              <a:rPr lang="en-US" dirty="0"/>
              <a:t> </a:t>
            </a:r>
            <a:r>
              <a:rPr lang="en-US" dirty="0" err="1"/>
              <a:t>có</a:t>
            </a:r>
            <a:r>
              <a:rPr lang="en-US" dirty="0"/>
              <a:t> </a:t>
            </a:r>
            <a:r>
              <a:rPr lang="en-US" dirty="0" err="1"/>
              <a:t>đồng</a:t>
            </a:r>
            <a:r>
              <a:rPr lang="en-US" dirty="0"/>
              <a:t> </a:t>
            </a:r>
            <a:r>
              <a:rPr lang="en-US" dirty="0" err="1"/>
              <a:t>tiền</a:t>
            </a:r>
            <a:r>
              <a:rPr lang="en-US" dirty="0"/>
              <a:t> </a:t>
            </a:r>
            <a:r>
              <a:rPr lang="en-US" dirty="0" err="1"/>
              <a:t>điện</a:t>
            </a:r>
            <a:r>
              <a:rPr lang="en-US" dirty="0"/>
              <a:t> </a:t>
            </a:r>
            <a:r>
              <a:rPr lang="en-US" dirty="0" err="1"/>
              <a:t>tử</a:t>
            </a:r>
            <a:r>
              <a:rPr lang="en-US" dirty="0"/>
              <a:t> </a:t>
            </a:r>
            <a:r>
              <a:rPr lang="en-US" dirty="0" err="1"/>
              <a:t>nào</a:t>
            </a:r>
            <a:r>
              <a:rPr lang="en-US" dirty="0"/>
              <a:t> </a:t>
            </a:r>
            <a:r>
              <a:rPr lang="en-US" dirty="0" err="1"/>
              <a:t>tồn</a:t>
            </a:r>
            <a:r>
              <a:rPr lang="en-US" dirty="0"/>
              <a:t> </a:t>
            </a:r>
            <a:r>
              <a:rPr lang="en-US" dirty="0" err="1"/>
              <a:t>tại</a:t>
            </a:r>
            <a:r>
              <a:rPr lang="en-US" dirty="0"/>
              <a:t>, </a:t>
            </a:r>
            <a:r>
              <a:rPr lang="en-US" dirty="0" err="1"/>
              <a:t>chỉ</a:t>
            </a:r>
            <a:r>
              <a:rPr lang="en-US" dirty="0"/>
              <a:t> </a:t>
            </a:r>
            <a:r>
              <a:rPr lang="en-US" dirty="0" err="1"/>
              <a:t>có</a:t>
            </a:r>
            <a:r>
              <a:rPr lang="en-US" dirty="0"/>
              <a:t> </a:t>
            </a:r>
            <a:r>
              <a:rPr lang="en-US" dirty="0" err="1"/>
              <a:t>giao</a:t>
            </a:r>
            <a:r>
              <a:rPr lang="en-US" dirty="0"/>
              <a:t> </a:t>
            </a:r>
            <a:r>
              <a:rPr lang="en-US" dirty="0" err="1"/>
              <a:t>dịch</a:t>
            </a:r>
            <a:r>
              <a:rPr lang="en-US" dirty="0"/>
              <a:t> </a:t>
            </a:r>
            <a:r>
              <a:rPr lang="en-US" dirty="0" err="1"/>
              <a:t>được</a:t>
            </a:r>
            <a:r>
              <a:rPr lang="en-US" dirty="0"/>
              <a:t> </a:t>
            </a:r>
            <a:r>
              <a:rPr lang="en-US" dirty="0" err="1"/>
              <a:t>lưu</a:t>
            </a:r>
            <a:r>
              <a:rPr lang="en-US" dirty="0"/>
              <a:t> </a:t>
            </a:r>
            <a:r>
              <a:rPr lang="en-US" dirty="0" err="1"/>
              <a:t>lại</a:t>
            </a:r>
            <a:r>
              <a:rPr lang="en-US" dirty="0"/>
              <a:t> </a:t>
            </a:r>
            <a:r>
              <a:rPr lang="en-US" dirty="0" err="1"/>
              <a:t>mà</a:t>
            </a:r>
            <a:r>
              <a:rPr lang="en-US" dirty="0"/>
              <a:t> </a:t>
            </a:r>
            <a:r>
              <a:rPr lang="en-US" dirty="0" err="1"/>
              <a:t>thôi</a:t>
            </a:r>
            <a:r>
              <a:rPr lang="en-US" dirty="0"/>
              <a:t>. </a:t>
            </a:r>
            <a:r>
              <a:rPr lang="en-US" dirty="0" err="1"/>
              <a:t>Các</a:t>
            </a:r>
            <a:r>
              <a:rPr lang="en-US" dirty="0"/>
              <a:t> </a:t>
            </a:r>
            <a:r>
              <a:rPr lang="en-US" dirty="0" err="1"/>
              <a:t>thông</a:t>
            </a:r>
            <a:r>
              <a:rPr lang="en-US" dirty="0"/>
              <a:t> tin </a:t>
            </a:r>
            <a:r>
              <a:rPr lang="en-US" dirty="0" err="1"/>
              <a:t>giao</a:t>
            </a:r>
            <a:r>
              <a:rPr lang="en-US" dirty="0"/>
              <a:t> </a:t>
            </a:r>
            <a:r>
              <a:rPr lang="en-US" dirty="0" err="1"/>
              <a:t>dịch</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sổ</a:t>
            </a:r>
            <a:r>
              <a:rPr lang="en-US" dirty="0"/>
              <a:t> </a:t>
            </a:r>
            <a:r>
              <a:rPr lang="en-US" dirty="0" err="1"/>
              <a:t>cái</a:t>
            </a:r>
            <a:r>
              <a:rPr lang="en-US" dirty="0"/>
              <a:t> </a:t>
            </a:r>
            <a:r>
              <a:rPr lang="en-US" dirty="0" err="1"/>
              <a:t>chung</a:t>
            </a:r>
            <a:r>
              <a:rPr lang="en-US" dirty="0"/>
              <a:t> </a:t>
            </a:r>
            <a:r>
              <a:rPr lang="en-US" dirty="0" err="1"/>
              <a:t>như</a:t>
            </a:r>
            <a:r>
              <a:rPr lang="en-US" dirty="0"/>
              <a:t> </a:t>
            </a:r>
            <a:r>
              <a:rPr lang="en-US" dirty="0" err="1"/>
              <a:t>đã</a:t>
            </a:r>
            <a:r>
              <a:rPr lang="en-US" dirty="0"/>
              <a:t> </a:t>
            </a:r>
            <a:r>
              <a:rPr lang="en-US" dirty="0" err="1"/>
              <a:t>đề</a:t>
            </a:r>
            <a:r>
              <a:rPr lang="en-US" dirty="0"/>
              <a:t> </a:t>
            </a:r>
            <a:r>
              <a:rPr lang="en-US" dirty="0" err="1"/>
              <a:t>cập</a:t>
            </a:r>
            <a:r>
              <a:rPr lang="en-US" dirty="0"/>
              <a:t> </a:t>
            </a:r>
            <a:r>
              <a:rPr lang="en-US" dirty="0" err="1"/>
              <a:t>từ</a:t>
            </a:r>
            <a:r>
              <a:rPr lang="en-US" dirty="0"/>
              <a:t> </a:t>
            </a:r>
            <a:r>
              <a:rPr lang="en-US" dirty="0" err="1"/>
              <a:t>trước</a:t>
            </a:r>
            <a:r>
              <a:rPr lang="en-US" dirty="0"/>
              <a:t> </a:t>
            </a:r>
            <a:r>
              <a:rPr lang="en-US" dirty="0" err="1"/>
              <a:t>gọi</a:t>
            </a:r>
            <a:r>
              <a:rPr lang="en-US" dirty="0"/>
              <a:t> </a:t>
            </a:r>
            <a:r>
              <a:rPr lang="en-US" dirty="0" err="1"/>
              <a:t>là</a:t>
            </a:r>
            <a:r>
              <a:rPr lang="en-US" dirty="0"/>
              <a:t> blockchain.</a:t>
            </a:r>
          </a:p>
          <a:p>
            <a:pPr>
              <a:buFont typeface="Wingdings" panose="05000000000000000000" pitchFamily="2" charset="2"/>
              <a:buChar char="§"/>
            </a:pPr>
            <a:r>
              <a:rPr lang="vi-VN" dirty="0"/>
              <a:t>Thực chất lượng tiền điện tử mà một người nào đó có được tính bằng tổng tất cả giá trị của các đầu ra của các </a:t>
            </a:r>
            <a:r>
              <a:rPr lang="en-US" dirty="0" err="1"/>
              <a:t>giao</a:t>
            </a:r>
            <a:r>
              <a:rPr lang="en-US" dirty="0"/>
              <a:t> </a:t>
            </a:r>
            <a:r>
              <a:rPr lang="en-US" dirty="0" err="1"/>
              <a:t>dịch</a:t>
            </a:r>
            <a:r>
              <a:rPr lang="vi-VN" dirty="0"/>
              <a:t> trước đó mà có địa chỉ thụ hưởng trỏ đến địa chỉ của người đó</a:t>
            </a:r>
            <a:endParaRPr lang="en-US" dirty="0"/>
          </a:p>
          <a:p>
            <a:pPr>
              <a:buFont typeface="Wingdings" panose="05000000000000000000" pitchFamily="2" charset="2"/>
              <a:buChar char="§"/>
            </a:pPr>
            <a:r>
              <a:rPr lang="en-US" dirty="0" err="1"/>
              <a:t>Giả</a:t>
            </a:r>
            <a:r>
              <a:rPr lang="en-US" dirty="0"/>
              <a:t> </a:t>
            </a:r>
            <a:r>
              <a:rPr lang="en-US" dirty="0" err="1"/>
              <a:t>sử</a:t>
            </a:r>
            <a:r>
              <a:rPr lang="en-US" dirty="0"/>
              <a:t>: Bob </a:t>
            </a:r>
            <a:r>
              <a:rPr lang="en-US" dirty="0" err="1"/>
              <a:t>cần</a:t>
            </a:r>
            <a:r>
              <a:rPr lang="en-US" dirty="0"/>
              <a:t> </a:t>
            </a:r>
            <a:r>
              <a:rPr lang="en-US" dirty="0" err="1"/>
              <a:t>chuyển</a:t>
            </a:r>
            <a:r>
              <a:rPr lang="en-US" dirty="0"/>
              <a:t> </a:t>
            </a:r>
            <a:r>
              <a:rPr lang="en-US" dirty="0" err="1"/>
              <a:t>cho</a:t>
            </a:r>
            <a:r>
              <a:rPr lang="en-US" dirty="0"/>
              <a:t> Alice 4 bitcoin.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95217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409350"/>
          </a:xfrm>
        </p:spPr>
        <p:txBody>
          <a:bodyPr/>
          <a:lstStyle/>
          <a:p>
            <a:r>
              <a:rPr lang="en-US" b="1" dirty="0"/>
              <a:t>Giao </a:t>
            </a:r>
            <a:r>
              <a:rPr lang="en-US" b="1" dirty="0" err="1"/>
              <a:t>dịch</a:t>
            </a:r>
            <a:endParaRPr lang="en-US" b="1" dirty="0"/>
          </a:p>
        </p:txBody>
      </p:sp>
      <p:graphicFrame>
        <p:nvGraphicFramePr>
          <p:cNvPr id="3" name="Table 3">
            <a:extLst>
              <a:ext uri="{FF2B5EF4-FFF2-40B4-BE49-F238E27FC236}">
                <a16:creationId xmlns:a16="http://schemas.microsoft.com/office/drawing/2014/main" id="{4C5366F7-9844-4526-8897-9F1F8A41311F}"/>
              </a:ext>
            </a:extLst>
          </p:cNvPr>
          <p:cNvGraphicFramePr>
            <a:graphicFrameLocks noGrp="1"/>
          </p:cNvGraphicFramePr>
          <p:nvPr>
            <p:ph idx="4294967295"/>
            <p:extLst>
              <p:ext uri="{D42A27DB-BD31-4B8C-83A1-F6EECF244321}">
                <p14:modId xmlns:p14="http://schemas.microsoft.com/office/powerpoint/2010/main" val="4264717064"/>
              </p:ext>
            </p:extLst>
          </p:nvPr>
        </p:nvGraphicFramePr>
        <p:xfrm>
          <a:off x="869857" y="2372619"/>
          <a:ext cx="5151540" cy="2355270"/>
        </p:xfrm>
        <a:graphic>
          <a:graphicData uri="http://schemas.openxmlformats.org/drawingml/2006/table">
            <a:tbl>
              <a:tblPr>
                <a:tableStyleId>{5C22544A-7EE6-4342-B048-85BDC9FD1C3A}</a:tableStyleId>
              </a:tblPr>
              <a:tblGrid>
                <a:gridCol w="1717180">
                  <a:extLst>
                    <a:ext uri="{9D8B030D-6E8A-4147-A177-3AD203B41FA5}">
                      <a16:colId xmlns:a16="http://schemas.microsoft.com/office/drawing/2014/main" val="2192666333"/>
                    </a:ext>
                  </a:extLst>
                </a:gridCol>
                <a:gridCol w="1717180">
                  <a:extLst>
                    <a:ext uri="{9D8B030D-6E8A-4147-A177-3AD203B41FA5}">
                      <a16:colId xmlns:a16="http://schemas.microsoft.com/office/drawing/2014/main" val="2594775130"/>
                    </a:ext>
                  </a:extLst>
                </a:gridCol>
                <a:gridCol w="1717180">
                  <a:extLst>
                    <a:ext uri="{9D8B030D-6E8A-4147-A177-3AD203B41FA5}">
                      <a16:colId xmlns:a16="http://schemas.microsoft.com/office/drawing/2014/main" val="1703241031"/>
                    </a:ext>
                  </a:extLst>
                </a:gridCol>
              </a:tblGrid>
              <a:tr h="392545">
                <a:tc>
                  <a:txBody>
                    <a:bodyPr/>
                    <a:lstStyle/>
                    <a:p>
                      <a:r>
                        <a:rPr lang="en-US" b="1" dirty="0"/>
                        <a:t>From</a:t>
                      </a:r>
                    </a:p>
                  </a:txBody>
                  <a:tcPr/>
                </a:tc>
                <a:tc>
                  <a:txBody>
                    <a:bodyPr/>
                    <a:lstStyle/>
                    <a:p>
                      <a:r>
                        <a:rPr lang="en-US" b="1" dirty="0"/>
                        <a:t>To</a:t>
                      </a:r>
                    </a:p>
                  </a:txBody>
                  <a:tcPr/>
                </a:tc>
                <a:tc>
                  <a:txBody>
                    <a:bodyPr/>
                    <a:lstStyle/>
                    <a:p>
                      <a:r>
                        <a:rPr lang="en-US" b="1" dirty="0"/>
                        <a:t>Amount</a:t>
                      </a:r>
                    </a:p>
                  </a:txBody>
                  <a:tcPr/>
                </a:tc>
                <a:extLst>
                  <a:ext uri="{0D108BD9-81ED-4DB2-BD59-A6C34878D82A}">
                    <a16:rowId xmlns:a16="http://schemas.microsoft.com/office/drawing/2014/main" val="2590337691"/>
                  </a:ext>
                </a:extLst>
              </a:tr>
              <a:tr h="392545">
                <a:tc>
                  <a:txBody>
                    <a:bodyPr/>
                    <a:lstStyle/>
                    <a:p>
                      <a:r>
                        <a:rPr lang="en-US" dirty="0"/>
                        <a:t>A</a:t>
                      </a:r>
                    </a:p>
                  </a:txBody>
                  <a:tcPr/>
                </a:tc>
                <a:tc>
                  <a:txBody>
                    <a:bodyPr/>
                    <a:lstStyle/>
                    <a:p>
                      <a:r>
                        <a:rPr lang="en-US" dirty="0"/>
                        <a:t>Bob</a:t>
                      </a:r>
                    </a:p>
                  </a:txBody>
                  <a:tcPr/>
                </a:tc>
                <a:tc>
                  <a:txBody>
                    <a:bodyPr/>
                    <a:lstStyle/>
                    <a:p>
                      <a:r>
                        <a:rPr lang="en-US" dirty="0"/>
                        <a:t>4</a:t>
                      </a:r>
                    </a:p>
                  </a:txBody>
                  <a:tcPr/>
                </a:tc>
                <a:extLst>
                  <a:ext uri="{0D108BD9-81ED-4DB2-BD59-A6C34878D82A}">
                    <a16:rowId xmlns:a16="http://schemas.microsoft.com/office/drawing/2014/main" val="1935072912"/>
                  </a:ext>
                </a:extLst>
              </a:tr>
              <a:tr h="392545">
                <a:tc>
                  <a:txBody>
                    <a:bodyPr/>
                    <a:lstStyle/>
                    <a:p>
                      <a:r>
                        <a:rPr lang="en-US" dirty="0"/>
                        <a:t>A</a:t>
                      </a:r>
                    </a:p>
                  </a:txBody>
                  <a:tcPr/>
                </a:tc>
                <a:tc>
                  <a:txBody>
                    <a:bodyPr/>
                    <a:lstStyle/>
                    <a:p>
                      <a:r>
                        <a:rPr lang="en-US" dirty="0"/>
                        <a:t>C</a:t>
                      </a:r>
                    </a:p>
                  </a:txBody>
                  <a:tcPr/>
                </a:tc>
                <a:tc>
                  <a:txBody>
                    <a:bodyPr/>
                    <a:lstStyle/>
                    <a:p>
                      <a:r>
                        <a:rPr lang="en-US" dirty="0"/>
                        <a:t>5</a:t>
                      </a:r>
                    </a:p>
                  </a:txBody>
                  <a:tcPr/>
                </a:tc>
                <a:extLst>
                  <a:ext uri="{0D108BD9-81ED-4DB2-BD59-A6C34878D82A}">
                    <a16:rowId xmlns:a16="http://schemas.microsoft.com/office/drawing/2014/main" val="1242862938"/>
                  </a:ext>
                </a:extLst>
              </a:tr>
              <a:tr h="392545">
                <a:tc>
                  <a:txBody>
                    <a:bodyPr/>
                    <a:lstStyle/>
                    <a:p>
                      <a:r>
                        <a:rPr lang="en-US" dirty="0"/>
                        <a:t>D</a:t>
                      </a:r>
                    </a:p>
                  </a:txBody>
                  <a:tcPr/>
                </a:tc>
                <a:tc>
                  <a:txBody>
                    <a:bodyPr/>
                    <a:lstStyle/>
                    <a:p>
                      <a:r>
                        <a:rPr lang="en-US" dirty="0"/>
                        <a:t>Bob</a:t>
                      </a:r>
                    </a:p>
                  </a:txBody>
                  <a:tcPr/>
                </a:tc>
                <a:tc>
                  <a:txBody>
                    <a:bodyPr/>
                    <a:lstStyle/>
                    <a:p>
                      <a:r>
                        <a:rPr lang="en-US" dirty="0"/>
                        <a:t>2</a:t>
                      </a:r>
                    </a:p>
                  </a:txBody>
                  <a:tcPr/>
                </a:tc>
                <a:extLst>
                  <a:ext uri="{0D108BD9-81ED-4DB2-BD59-A6C34878D82A}">
                    <a16:rowId xmlns:a16="http://schemas.microsoft.com/office/drawing/2014/main" val="3218438878"/>
                  </a:ext>
                </a:extLst>
              </a:tr>
              <a:tr h="392545">
                <a:tc>
                  <a:txBody>
                    <a:bodyPr/>
                    <a:lstStyle/>
                    <a:p>
                      <a:r>
                        <a:rPr lang="en-US" dirty="0"/>
                        <a:t>C</a:t>
                      </a:r>
                    </a:p>
                  </a:txBody>
                  <a:tcPr/>
                </a:tc>
                <a:tc>
                  <a:txBody>
                    <a:bodyPr/>
                    <a:lstStyle/>
                    <a:p>
                      <a:r>
                        <a:rPr lang="en-US" dirty="0"/>
                        <a:t>D</a:t>
                      </a:r>
                    </a:p>
                  </a:txBody>
                  <a:tcPr/>
                </a:tc>
                <a:tc>
                  <a:txBody>
                    <a:bodyPr/>
                    <a:lstStyle/>
                    <a:p>
                      <a:r>
                        <a:rPr lang="en-US" dirty="0"/>
                        <a:t>4</a:t>
                      </a:r>
                    </a:p>
                  </a:txBody>
                  <a:tcPr/>
                </a:tc>
                <a:extLst>
                  <a:ext uri="{0D108BD9-81ED-4DB2-BD59-A6C34878D82A}">
                    <a16:rowId xmlns:a16="http://schemas.microsoft.com/office/drawing/2014/main" val="3833133448"/>
                  </a:ext>
                </a:extLst>
              </a:tr>
              <a:tr h="392545">
                <a:tc>
                  <a:txBody>
                    <a:bodyPr/>
                    <a:lstStyle/>
                    <a:p>
                      <a:r>
                        <a:rPr lang="en-US" dirty="0"/>
                        <a:t>C</a:t>
                      </a:r>
                    </a:p>
                  </a:txBody>
                  <a:tcPr/>
                </a:tc>
                <a:tc>
                  <a:txBody>
                    <a:bodyPr/>
                    <a:lstStyle/>
                    <a:p>
                      <a:r>
                        <a:rPr lang="en-US" dirty="0"/>
                        <a:t>Bob</a:t>
                      </a:r>
                    </a:p>
                  </a:txBody>
                  <a:tcPr/>
                </a:tc>
                <a:tc>
                  <a:txBody>
                    <a:bodyPr/>
                    <a:lstStyle/>
                    <a:p>
                      <a:r>
                        <a:rPr lang="en-US" dirty="0"/>
                        <a:t>2</a:t>
                      </a:r>
                    </a:p>
                  </a:txBody>
                  <a:tcPr/>
                </a:tc>
                <a:extLst>
                  <a:ext uri="{0D108BD9-81ED-4DB2-BD59-A6C34878D82A}">
                    <a16:rowId xmlns:a16="http://schemas.microsoft.com/office/drawing/2014/main" val="2184839728"/>
                  </a:ext>
                </a:extLst>
              </a:tr>
            </a:tbl>
          </a:graphicData>
        </a:graphic>
      </p:graphicFrame>
      <p:sp>
        <p:nvSpPr>
          <p:cNvPr id="6" name="Title 1">
            <a:extLst>
              <a:ext uri="{FF2B5EF4-FFF2-40B4-BE49-F238E27FC236}">
                <a16:creationId xmlns:a16="http://schemas.microsoft.com/office/drawing/2014/main" id="{AD381CAF-15D5-47A0-8C8B-8BF53A930B62}"/>
              </a:ext>
            </a:extLst>
          </p:cNvPr>
          <p:cNvSpPr txBox="1">
            <a:spLocks/>
          </p:cNvSpPr>
          <p:nvPr/>
        </p:nvSpPr>
        <p:spPr>
          <a:xfrm>
            <a:off x="2692167" y="4727889"/>
            <a:ext cx="889932" cy="726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err="1"/>
              <a:t>Sổ</a:t>
            </a:r>
            <a:r>
              <a:rPr lang="en-US" sz="2000" b="1" dirty="0"/>
              <a:t> </a:t>
            </a:r>
            <a:r>
              <a:rPr lang="en-US" sz="2000" b="1" dirty="0" err="1"/>
              <a:t>cái</a:t>
            </a:r>
            <a:endParaRPr lang="en-US" sz="2000" b="1" dirty="0"/>
          </a:p>
        </p:txBody>
      </p:sp>
      <p:sp>
        <p:nvSpPr>
          <p:cNvPr id="5" name="Rectangle 4">
            <a:extLst>
              <a:ext uri="{FF2B5EF4-FFF2-40B4-BE49-F238E27FC236}">
                <a16:creationId xmlns:a16="http://schemas.microsoft.com/office/drawing/2014/main" id="{C49FA5FE-E42B-4AE7-A0F8-EE0F0041610C}"/>
              </a:ext>
            </a:extLst>
          </p:cNvPr>
          <p:cNvSpPr/>
          <p:nvPr/>
        </p:nvSpPr>
        <p:spPr>
          <a:xfrm>
            <a:off x="875450" y="2785214"/>
            <a:ext cx="5151540" cy="36072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00976CAC-DABC-43AA-9900-C5CA8463E236}"/>
              </a:ext>
            </a:extLst>
          </p:cNvPr>
          <p:cNvSpPr/>
          <p:nvPr/>
        </p:nvSpPr>
        <p:spPr>
          <a:xfrm>
            <a:off x="869857" y="3550254"/>
            <a:ext cx="5151540" cy="36072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C13E5024-F8AA-465B-B274-16E118DA8C67}"/>
              </a:ext>
            </a:extLst>
          </p:cNvPr>
          <p:cNvSpPr/>
          <p:nvPr/>
        </p:nvSpPr>
        <p:spPr>
          <a:xfrm>
            <a:off x="869857" y="4331230"/>
            <a:ext cx="5151540" cy="36072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2EBDD338-A6F6-4491-9DC2-56F0402FAE7B}"/>
              </a:ext>
            </a:extLst>
          </p:cNvPr>
          <p:cNvSpPr/>
          <p:nvPr/>
        </p:nvSpPr>
        <p:spPr>
          <a:xfrm>
            <a:off x="6328097" y="3429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053971E-4870-4132-BC95-31730A44097C}"/>
              </a:ext>
            </a:extLst>
          </p:cNvPr>
          <p:cNvSpPr txBox="1">
            <a:spLocks/>
          </p:cNvSpPr>
          <p:nvPr/>
        </p:nvSpPr>
        <p:spPr>
          <a:xfrm>
            <a:off x="7735347" y="2965578"/>
            <a:ext cx="3287785" cy="1268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Bob </a:t>
            </a:r>
            <a:r>
              <a:rPr lang="en-US" sz="2000" b="1" dirty="0" err="1"/>
              <a:t>có</a:t>
            </a:r>
            <a:r>
              <a:rPr lang="en-US" sz="2000" b="1" dirty="0"/>
              <a:t> 8 bitcoin </a:t>
            </a:r>
            <a:r>
              <a:rPr lang="en-US" sz="2000" b="1" dirty="0" err="1"/>
              <a:t>vậy</a:t>
            </a:r>
            <a:r>
              <a:rPr lang="en-US" sz="2000" b="1" dirty="0"/>
              <a:t> Bob </a:t>
            </a:r>
            <a:r>
              <a:rPr lang="en-US" sz="2000" b="1" dirty="0" err="1"/>
              <a:t>có</a:t>
            </a:r>
            <a:r>
              <a:rPr lang="en-US" sz="2000" b="1" dirty="0"/>
              <a:t> </a:t>
            </a:r>
            <a:r>
              <a:rPr lang="en-US" sz="2000" b="1" dirty="0" err="1"/>
              <a:t>thể</a:t>
            </a:r>
            <a:r>
              <a:rPr lang="en-US" sz="2000" b="1" dirty="0"/>
              <a:t> </a:t>
            </a:r>
            <a:r>
              <a:rPr lang="en-US" sz="2000" b="1" dirty="0" err="1"/>
              <a:t>chuyển</a:t>
            </a:r>
            <a:r>
              <a:rPr lang="en-US" sz="2000" b="1" dirty="0"/>
              <a:t> </a:t>
            </a:r>
            <a:r>
              <a:rPr lang="en-US" sz="2000" b="1" dirty="0" err="1"/>
              <a:t>cho</a:t>
            </a:r>
            <a:r>
              <a:rPr lang="en-US" sz="2000" b="1" dirty="0"/>
              <a:t> Alice 4 bitcoin </a:t>
            </a:r>
          </a:p>
        </p:txBody>
      </p:sp>
    </p:spTree>
    <p:extLst>
      <p:ext uri="{BB962C8B-B14F-4D97-AF65-F5344CB8AC3E}">
        <p14:creationId xmlns:p14="http://schemas.microsoft.com/office/powerpoint/2010/main" val="241342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9" grpId="0" animBg="1"/>
      <p:bldP spid="10" grpId="0" animBg="1"/>
      <p:bldP spid="11"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409350"/>
          </a:xfrm>
        </p:spPr>
        <p:txBody>
          <a:bodyPr/>
          <a:lstStyle/>
          <a:p>
            <a:r>
              <a:rPr lang="en-US" b="1" dirty="0"/>
              <a:t>Giao </a:t>
            </a:r>
            <a:r>
              <a:rPr lang="en-US" b="1" dirty="0" err="1"/>
              <a:t>dịch</a:t>
            </a:r>
            <a:endParaRPr lang="en-US" b="1" dirty="0"/>
          </a:p>
        </p:txBody>
      </p:sp>
      <p:sp>
        <p:nvSpPr>
          <p:cNvPr id="12" name="Title 1">
            <a:extLst>
              <a:ext uri="{FF2B5EF4-FFF2-40B4-BE49-F238E27FC236}">
                <a16:creationId xmlns:a16="http://schemas.microsoft.com/office/drawing/2014/main" id="{C053971E-4870-4132-BC95-31730A44097C}"/>
              </a:ext>
            </a:extLst>
          </p:cNvPr>
          <p:cNvSpPr txBox="1">
            <a:spLocks/>
          </p:cNvSpPr>
          <p:nvPr/>
        </p:nvSpPr>
        <p:spPr>
          <a:xfrm>
            <a:off x="185256" y="666145"/>
            <a:ext cx="11634832" cy="1604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Sau </a:t>
            </a:r>
            <a:r>
              <a:rPr lang="en-US" sz="2000" b="1" dirty="0" err="1"/>
              <a:t>khi</a:t>
            </a:r>
            <a:r>
              <a:rPr lang="en-US" sz="2000" b="1" dirty="0"/>
              <a:t> </a:t>
            </a:r>
            <a:r>
              <a:rPr lang="en-US" sz="2000" b="1" dirty="0" err="1"/>
              <a:t>hệ</a:t>
            </a:r>
            <a:r>
              <a:rPr lang="en-US" sz="2000" b="1" dirty="0"/>
              <a:t> </a:t>
            </a:r>
            <a:r>
              <a:rPr lang="en-US" sz="2000" b="1" dirty="0" err="1"/>
              <a:t>thống</a:t>
            </a:r>
            <a:r>
              <a:rPr lang="en-US" sz="2000" b="1" dirty="0"/>
              <a:t> </a:t>
            </a:r>
            <a:r>
              <a:rPr lang="en-US" sz="2000" b="1" dirty="0" err="1"/>
              <a:t>kiểm</a:t>
            </a:r>
            <a:r>
              <a:rPr lang="en-US" sz="2000" b="1" dirty="0"/>
              <a:t> </a:t>
            </a:r>
            <a:r>
              <a:rPr lang="en-US" sz="2000" b="1" dirty="0" err="1"/>
              <a:t>tra</a:t>
            </a:r>
            <a:r>
              <a:rPr lang="en-US" sz="2000" b="1" dirty="0"/>
              <a:t> Bob </a:t>
            </a:r>
            <a:r>
              <a:rPr lang="en-US" sz="2000" b="1" dirty="0" err="1"/>
              <a:t>có</a:t>
            </a:r>
            <a:r>
              <a:rPr lang="en-US" sz="2000" b="1" dirty="0"/>
              <a:t> </a:t>
            </a:r>
            <a:r>
              <a:rPr lang="en-US" sz="2000" b="1" dirty="0" err="1"/>
              <a:t>thể</a:t>
            </a:r>
            <a:r>
              <a:rPr lang="en-US" sz="2000" b="1" dirty="0"/>
              <a:t> </a:t>
            </a:r>
            <a:r>
              <a:rPr lang="en-US" sz="2000" b="1" dirty="0" err="1"/>
              <a:t>chuyển</a:t>
            </a:r>
            <a:r>
              <a:rPr lang="en-US" sz="2000" b="1" dirty="0"/>
              <a:t> </a:t>
            </a:r>
            <a:r>
              <a:rPr lang="en-US" sz="2000" b="1" dirty="0" err="1"/>
              <a:t>cho</a:t>
            </a:r>
            <a:r>
              <a:rPr lang="en-US" sz="2000" b="1" dirty="0"/>
              <a:t> Alice 4 bitcoin, Bob </a:t>
            </a:r>
            <a:r>
              <a:rPr lang="en-US" sz="2000" b="1" dirty="0" err="1"/>
              <a:t>tạo</a:t>
            </a:r>
            <a:r>
              <a:rPr lang="en-US" sz="2000" b="1" dirty="0"/>
              <a:t> </a:t>
            </a:r>
            <a:r>
              <a:rPr lang="en-US" sz="2000" b="1" dirty="0" err="1"/>
              <a:t>giao</a:t>
            </a:r>
            <a:r>
              <a:rPr lang="en-US" sz="2000" b="1" dirty="0"/>
              <a:t> </a:t>
            </a:r>
            <a:r>
              <a:rPr lang="en-US" sz="2000" b="1" dirty="0" err="1"/>
              <a:t>dịch</a:t>
            </a:r>
            <a:r>
              <a:rPr lang="en-US" sz="2000" b="1" dirty="0"/>
              <a:t> </a:t>
            </a:r>
            <a:r>
              <a:rPr lang="en-US" sz="2000" b="1" dirty="0" err="1"/>
              <a:t>mới</a:t>
            </a:r>
            <a:r>
              <a:rPr lang="en-US" sz="2000" b="1" dirty="0"/>
              <a:t>, </a:t>
            </a:r>
            <a:r>
              <a:rPr lang="en-US" sz="2000" b="1" dirty="0" err="1"/>
              <a:t>ghi</a:t>
            </a:r>
            <a:r>
              <a:rPr lang="en-US" sz="2000" b="1" dirty="0"/>
              <a:t> </a:t>
            </a:r>
            <a:r>
              <a:rPr lang="en-US" sz="2000" b="1" dirty="0" err="1"/>
              <a:t>các</a:t>
            </a:r>
            <a:r>
              <a:rPr lang="en-US" sz="2000" b="1" dirty="0"/>
              <a:t> </a:t>
            </a:r>
            <a:r>
              <a:rPr lang="en-US" sz="2000" b="1" dirty="0" err="1"/>
              <a:t>thông</a:t>
            </a:r>
            <a:r>
              <a:rPr lang="en-US" sz="2000" b="1" dirty="0"/>
              <a:t> tin </a:t>
            </a:r>
            <a:r>
              <a:rPr lang="en-US" sz="2000" b="1" dirty="0" err="1"/>
              <a:t>cần</a:t>
            </a:r>
            <a:r>
              <a:rPr lang="en-US" sz="2000" b="1" dirty="0"/>
              <a:t> </a:t>
            </a:r>
            <a:r>
              <a:rPr lang="en-US" sz="2000" b="1" dirty="0" err="1"/>
              <a:t>thiết</a:t>
            </a:r>
            <a:r>
              <a:rPr lang="en-US" sz="2000" b="1" dirty="0"/>
              <a:t> </a:t>
            </a:r>
            <a:r>
              <a:rPr lang="en-US" sz="2000" b="1" dirty="0" err="1"/>
              <a:t>của</a:t>
            </a:r>
            <a:r>
              <a:rPr lang="en-US" sz="2000" b="1" dirty="0"/>
              <a:t> </a:t>
            </a:r>
            <a:r>
              <a:rPr lang="en-US" sz="2000" b="1" dirty="0" err="1"/>
              <a:t>giao</a:t>
            </a:r>
            <a:r>
              <a:rPr lang="en-US" sz="2000" b="1" dirty="0"/>
              <a:t> </a:t>
            </a:r>
            <a:r>
              <a:rPr lang="en-US" sz="2000" b="1" dirty="0" err="1"/>
              <a:t>dịch</a:t>
            </a:r>
            <a:r>
              <a:rPr lang="en-US" sz="2000" b="1" dirty="0"/>
              <a:t>.</a:t>
            </a:r>
          </a:p>
        </p:txBody>
      </p:sp>
      <p:sp>
        <p:nvSpPr>
          <p:cNvPr id="13" name="Title 1">
            <a:extLst>
              <a:ext uri="{FF2B5EF4-FFF2-40B4-BE49-F238E27FC236}">
                <a16:creationId xmlns:a16="http://schemas.microsoft.com/office/drawing/2014/main" id="{02754038-9F73-4E07-9378-23932A6237D5}"/>
              </a:ext>
            </a:extLst>
          </p:cNvPr>
          <p:cNvSpPr txBox="1">
            <a:spLocks/>
          </p:cNvSpPr>
          <p:nvPr/>
        </p:nvSpPr>
        <p:spPr>
          <a:xfrm>
            <a:off x="573248" y="2345619"/>
            <a:ext cx="889932" cy="726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Bob</a:t>
            </a:r>
          </a:p>
        </p:txBody>
      </p:sp>
      <p:cxnSp>
        <p:nvCxnSpPr>
          <p:cNvPr id="7" name="Straight Arrow Connector 6">
            <a:extLst>
              <a:ext uri="{FF2B5EF4-FFF2-40B4-BE49-F238E27FC236}">
                <a16:creationId xmlns:a16="http://schemas.microsoft.com/office/drawing/2014/main" id="{0BCFD219-3093-4769-80FB-80E714C9A2F4}"/>
              </a:ext>
            </a:extLst>
          </p:cNvPr>
          <p:cNvCxnSpPr>
            <a:cxnSpLocks/>
          </p:cNvCxnSpPr>
          <p:nvPr/>
        </p:nvCxnSpPr>
        <p:spPr>
          <a:xfrm>
            <a:off x="1463180" y="2743216"/>
            <a:ext cx="190430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itle 1">
            <a:extLst>
              <a:ext uri="{FF2B5EF4-FFF2-40B4-BE49-F238E27FC236}">
                <a16:creationId xmlns:a16="http://schemas.microsoft.com/office/drawing/2014/main" id="{55AD3A9B-9229-423D-93D6-81915F241B5D}"/>
              </a:ext>
            </a:extLst>
          </p:cNvPr>
          <p:cNvSpPr txBox="1">
            <a:spLocks/>
          </p:cNvSpPr>
          <p:nvPr/>
        </p:nvSpPr>
        <p:spPr>
          <a:xfrm>
            <a:off x="1463180" y="2161011"/>
            <a:ext cx="1904301" cy="726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err="1"/>
              <a:t>Ghi</a:t>
            </a:r>
            <a:r>
              <a:rPr lang="en-US" sz="2000" b="1" dirty="0"/>
              <a:t> </a:t>
            </a:r>
            <a:r>
              <a:rPr lang="en-US" sz="2000" b="1" dirty="0" err="1"/>
              <a:t>các</a:t>
            </a:r>
            <a:r>
              <a:rPr lang="en-US" sz="2000" b="1" dirty="0"/>
              <a:t> </a:t>
            </a:r>
            <a:r>
              <a:rPr lang="en-US" sz="2000" b="1" dirty="0" err="1"/>
              <a:t>thông</a:t>
            </a:r>
            <a:r>
              <a:rPr lang="en-US" sz="2000" b="1" dirty="0"/>
              <a:t> tin</a:t>
            </a:r>
          </a:p>
        </p:txBody>
      </p:sp>
      <p:graphicFrame>
        <p:nvGraphicFramePr>
          <p:cNvPr id="16" name="Table 3">
            <a:extLst>
              <a:ext uri="{FF2B5EF4-FFF2-40B4-BE49-F238E27FC236}">
                <a16:creationId xmlns:a16="http://schemas.microsoft.com/office/drawing/2014/main" id="{023CE499-466F-45A7-9DA3-514ADAC39DEA}"/>
              </a:ext>
            </a:extLst>
          </p:cNvPr>
          <p:cNvGraphicFramePr>
            <a:graphicFrameLocks/>
          </p:cNvGraphicFramePr>
          <p:nvPr>
            <p:extLst>
              <p:ext uri="{D42A27DB-BD31-4B8C-83A1-F6EECF244321}">
                <p14:modId xmlns:p14="http://schemas.microsoft.com/office/powerpoint/2010/main" val="4081463652"/>
              </p:ext>
            </p:extLst>
          </p:nvPr>
        </p:nvGraphicFramePr>
        <p:xfrm>
          <a:off x="3568817" y="2336920"/>
          <a:ext cx="5151540" cy="785090"/>
        </p:xfrm>
        <a:graphic>
          <a:graphicData uri="http://schemas.openxmlformats.org/drawingml/2006/table">
            <a:tbl>
              <a:tblPr>
                <a:tableStyleId>{5C22544A-7EE6-4342-B048-85BDC9FD1C3A}</a:tableStyleId>
              </a:tblPr>
              <a:tblGrid>
                <a:gridCol w="1717180">
                  <a:extLst>
                    <a:ext uri="{9D8B030D-6E8A-4147-A177-3AD203B41FA5}">
                      <a16:colId xmlns:a16="http://schemas.microsoft.com/office/drawing/2014/main" val="2192666333"/>
                    </a:ext>
                  </a:extLst>
                </a:gridCol>
                <a:gridCol w="1717180">
                  <a:extLst>
                    <a:ext uri="{9D8B030D-6E8A-4147-A177-3AD203B41FA5}">
                      <a16:colId xmlns:a16="http://schemas.microsoft.com/office/drawing/2014/main" val="2594775130"/>
                    </a:ext>
                  </a:extLst>
                </a:gridCol>
                <a:gridCol w="1717180">
                  <a:extLst>
                    <a:ext uri="{9D8B030D-6E8A-4147-A177-3AD203B41FA5}">
                      <a16:colId xmlns:a16="http://schemas.microsoft.com/office/drawing/2014/main" val="1703241031"/>
                    </a:ext>
                  </a:extLst>
                </a:gridCol>
              </a:tblGrid>
              <a:tr h="392545">
                <a:tc>
                  <a:txBody>
                    <a:bodyPr/>
                    <a:lstStyle/>
                    <a:p>
                      <a:r>
                        <a:rPr lang="en-US" b="1" dirty="0"/>
                        <a:t>From</a:t>
                      </a:r>
                    </a:p>
                  </a:txBody>
                  <a:tcPr/>
                </a:tc>
                <a:tc>
                  <a:txBody>
                    <a:bodyPr/>
                    <a:lstStyle/>
                    <a:p>
                      <a:r>
                        <a:rPr lang="en-US" b="1" dirty="0"/>
                        <a:t>To</a:t>
                      </a:r>
                    </a:p>
                  </a:txBody>
                  <a:tcPr/>
                </a:tc>
                <a:tc>
                  <a:txBody>
                    <a:bodyPr/>
                    <a:lstStyle/>
                    <a:p>
                      <a:r>
                        <a:rPr lang="en-US" b="1" dirty="0"/>
                        <a:t>Amount</a:t>
                      </a:r>
                    </a:p>
                  </a:txBody>
                  <a:tcPr/>
                </a:tc>
                <a:extLst>
                  <a:ext uri="{0D108BD9-81ED-4DB2-BD59-A6C34878D82A}">
                    <a16:rowId xmlns:a16="http://schemas.microsoft.com/office/drawing/2014/main" val="2590337691"/>
                  </a:ext>
                </a:extLst>
              </a:tr>
              <a:tr h="392545">
                <a:tc>
                  <a:txBody>
                    <a:bodyPr/>
                    <a:lstStyle/>
                    <a:p>
                      <a:r>
                        <a:rPr lang="en-US" dirty="0" err="1"/>
                        <a:t>Địa</a:t>
                      </a:r>
                      <a:r>
                        <a:rPr lang="en-US" dirty="0"/>
                        <a:t> </a:t>
                      </a:r>
                      <a:r>
                        <a:rPr lang="en-US" dirty="0" err="1"/>
                        <a:t>chỉ</a:t>
                      </a:r>
                      <a:r>
                        <a:rPr lang="en-US" dirty="0"/>
                        <a:t> </a:t>
                      </a:r>
                      <a:r>
                        <a:rPr lang="en-US" dirty="0" err="1"/>
                        <a:t>ví</a:t>
                      </a:r>
                      <a:r>
                        <a:rPr lang="en-US" dirty="0"/>
                        <a:t> Bob</a:t>
                      </a:r>
                    </a:p>
                  </a:txBody>
                  <a:tcPr/>
                </a:tc>
                <a:tc>
                  <a:txBody>
                    <a:bodyPr/>
                    <a:lstStyle/>
                    <a:p>
                      <a:r>
                        <a:rPr lang="en-US" dirty="0" err="1"/>
                        <a:t>Địa</a:t>
                      </a:r>
                      <a:r>
                        <a:rPr lang="en-US" dirty="0"/>
                        <a:t> </a:t>
                      </a:r>
                      <a:r>
                        <a:rPr lang="en-US" dirty="0" err="1"/>
                        <a:t>chỉ</a:t>
                      </a:r>
                      <a:r>
                        <a:rPr lang="en-US" dirty="0"/>
                        <a:t> </a:t>
                      </a:r>
                      <a:r>
                        <a:rPr lang="en-US" dirty="0" err="1"/>
                        <a:t>ví</a:t>
                      </a:r>
                      <a:r>
                        <a:rPr lang="en-US" dirty="0"/>
                        <a:t> Alice</a:t>
                      </a:r>
                    </a:p>
                  </a:txBody>
                  <a:tcPr/>
                </a:tc>
                <a:tc>
                  <a:txBody>
                    <a:bodyPr/>
                    <a:lstStyle/>
                    <a:p>
                      <a:r>
                        <a:rPr lang="en-US" dirty="0"/>
                        <a:t>4</a:t>
                      </a:r>
                    </a:p>
                  </a:txBody>
                  <a:tcPr/>
                </a:tc>
                <a:extLst>
                  <a:ext uri="{0D108BD9-81ED-4DB2-BD59-A6C34878D82A}">
                    <a16:rowId xmlns:a16="http://schemas.microsoft.com/office/drawing/2014/main" val="1935072912"/>
                  </a:ext>
                </a:extLst>
              </a:tr>
            </a:tbl>
          </a:graphicData>
        </a:graphic>
      </p:graphicFrame>
      <p:cxnSp>
        <p:nvCxnSpPr>
          <p:cNvPr id="17" name="Straight Arrow Connector 16">
            <a:extLst>
              <a:ext uri="{FF2B5EF4-FFF2-40B4-BE49-F238E27FC236}">
                <a16:creationId xmlns:a16="http://schemas.microsoft.com/office/drawing/2014/main" id="{60AC5A9C-D121-493D-A2FC-8440B94EA5E8}"/>
              </a:ext>
            </a:extLst>
          </p:cNvPr>
          <p:cNvCxnSpPr>
            <a:cxnSpLocks/>
          </p:cNvCxnSpPr>
          <p:nvPr/>
        </p:nvCxnSpPr>
        <p:spPr>
          <a:xfrm>
            <a:off x="5625866" y="3306676"/>
            <a:ext cx="12934" cy="6613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itle 1">
            <a:extLst>
              <a:ext uri="{FF2B5EF4-FFF2-40B4-BE49-F238E27FC236}">
                <a16:creationId xmlns:a16="http://schemas.microsoft.com/office/drawing/2014/main" id="{CF646784-7D32-439E-A35A-975117E1CD4B}"/>
              </a:ext>
            </a:extLst>
          </p:cNvPr>
          <p:cNvSpPr txBox="1">
            <a:spLocks/>
          </p:cNvSpPr>
          <p:nvPr/>
        </p:nvSpPr>
        <p:spPr>
          <a:xfrm>
            <a:off x="5861107" y="3306676"/>
            <a:ext cx="2101443" cy="726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Bob </a:t>
            </a:r>
            <a:r>
              <a:rPr lang="en-US" sz="2000" b="1" dirty="0" err="1"/>
              <a:t>ký</a:t>
            </a:r>
            <a:r>
              <a:rPr lang="en-US" sz="2000" b="1" dirty="0"/>
              <a:t> </a:t>
            </a:r>
            <a:r>
              <a:rPr lang="en-US" sz="2000" b="1" dirty="0" err="1"/>
              <a:t>bằng</a:t>
            </a:r>
            <a:r>
              <a:rPr lang="en-US" sz="2000" b="1" dirty="0"/>
              <a:t> </a:t>
            </a:r>
            <a:r>
              <a:rPr lang="en-US" sz="2000" b="1" dirty="0" err="1"/>
              <a:t>khóa</a:t>
            </a:r>
            <a:r>
              <a:rPr lang="en-US" sz="2000" b="1" dirty="0"/>
              <a:t> </a:t>
            </a:r>
            <a:r>
              <a:rPr lang="en-US" sz="2000" b="1" dirty="0" err="1"/>
              <a:t>riêng</a:t>
            </a:r>
            <a:r>
              <a:rPr lang="en-US" sz="2000" b="1" dirty="0"/>
              <a:t> </a:t>
            </a:r>
            <a:r>
              <a:rPr lang="en-US" sz="2000" b="1" dirty="0" err="1"/>
              <a:t>tư</a:t>
            </a:r>
            <a:endParaRPr lang="en-US" sz="2000" b="1" dirty="0"/>
          </a:p>
        </p:txBody>
      </p:sp>
      <p:pic>
        <p:nvPicPr>
          <p:cNvPr id="22" name="Graphic 21" descr="Cube">
            <a:extLst>
              <a:ext uri="{FF2B5EF4-FFF2-40B4-BE49-F238E27FC236}">
                <a16:creationId xmlns:a16="http://schemas.microsoft.com/office/drawing/2014/main" id="{E030907F-BA45-4AA0-B35A-E60C620D82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3967993"/>
            <a:ext cx="914400" cy="914400"/>
          </a:xfrm>
          <a:prstGeom prst="rect">
            <a:avLst/>
          </a:prstGeom>
        </p:spPr>
      </p:pic>
      <p:cxnSp>
        <p:nvCxnSpPr>
          <p:cNvPr id="23" name="Straight Arrow Connector 22">
            <a:extLst>
              <a:ext uri="{FF2B5EF4-FFF2-40B4-BE49-F238E27FC236}">
                <a16:creationId xmlns:a16="http://schemas.microsoft.com/office/drawing/2014/main" id="{3B799032-2FAD-44BB-AA64-4741C095309C}"/>
              </a:ext>
            </a:extLst>
          </p:cNvPr>
          <p:cNvCxnSpPr>
            <a:cxnSpLocks/>
          </p:cNvCxnSpPr>
          <p:nvPr/>
        </p:nvCxnSpPr>
        <p:spPr>
          <a:xfrm>
            <a:off x="5638800" y="4882393"/>
            <a:ext cx="0" cy="6543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Title 1">
            <a:extLst>
              <a:ext uri="{FF2B5EF4-FFF2-40B4-BE49-F238E27FC236}">
                <a16:creationId xmlns:a16="http://schemas.microsoft.com/office/drawing/2014/main" id="{A6E2A261-8C2B-406B-BBFE-486C470678BA}"/>
              </a:ext>
            </a:extLst>
          </p:cNvPr>
          <p:cNvSpPr txBox="1">
            <a:spLocks/>
          </p:cNvSpPr>
          <p:nvPr/>
        </p:nvSpPr>
        <p:spPr>
          <a:xfrm>
            <a:off x="5861107" y="4810489"/>
            <a:ext cx="2101443" cy="726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err="1"/>
              <a:t>Các</a:t>
            </a:r>
            <a:r>
              <a:rPr lang="en-US" sz="2000" b="1" dirty="0"/>
              <a:t> </a:t>
            </a:r>
            <a:r>
              <a:rPr lang="en-US" sz="2000" b="1" dirty="0" err="1"/>
              <a:t>thợ</a:t>
            </a:r>
            <a:r>
              <a:rPr lang="en-US" sz="2000" b="1" dirty="0"/>
              <a:t> </a:t>
            </a:r>
            <a:r>
              <a:rPr lang="en-US" sz="2000" b="1" dirty="0" err="1"/>
              <a:t>đào</a:t>
            </a:r>
            <a:r>
              <a:rPr lang="en-US" sz="2000" b="1" dirty="0"/>
              <a:t> </a:t>
            </a:r>
            <a:r>
              <a:rPr lang="en-US" sz="2000" b="1" dirty="0" err="1"/>
              <a:t>xác</a:t>
            </a:r>
            <a:r>
              <a:rPr lang="en-US" sz="2000" b="1" dirty="0"/>
              <a:t> </a:t>
            </a:r>
            <a:r>
              <a:rPr lang="en-US" sz="2000" b="1" dirty="0" err="1"/>
              <a:t>thực</a:t>
            </a:r>
            <a:endParaRPr lang="en-US" sz="2000" b="1" dirty="0"/>
          </a:p>
        </p:txBody>
      </p:sp>
      <p:pic>
        <p:nvPicPr>
          <p:cNvPr id="27" name="Graphic 26" descr="Connected">
            <a:extLst>
              <a:ext uri="{FF2B5EF4-FFF2-40B4-BE49-F238E27FC236}">
                <a16:creationId xmlns:a16="http://schemas.microsoft.com/office/drawing/2014/main" id="{8FD8E59F-F101-46B1-9387-0D79BB28A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9532" y="5595958"/>
            <a:ext cx="595897" cy="595897"/>
          </a:xfrm>
          <a:prstGeom prst="rect">
            <a:avLst/>
          </a:prstGeom>
        </p:spPr>
      </p:pic>
      <p:pic>
        <p:nvPicPr>
          <p:cNvPr id="28" name="Graphic 27" descr="Connected">
            <a:extLst>
              <a:ext uri="{FF2B5EF4-FFF2-40B4-BE49-F238E27FC236}">
                <a16:creationId xmlns:a16="http://schemas.microsoft.com/office/drawing/2014/main" id="{ACC868AB-679D-4CE6-B55B-9C2DB483B5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9781" y="5595958"/>
            <a:ext cx="595897" cy="595897"/>
          </a:xfrm>
          <a:prstGeom prst="rect">
            <a:avLst/>
          </a:prstGeom>
        </p:spPr>
      </p:pic>
      <p:pic>
        <p:nvPicPr>
          <p:cNvPr id="29" name="Graphic 28" descr="Connected">
            <a:extLst>
              <a:ext uri="{FF2B5EF4-FFF2-40B4-BE49-F238E27FC236}">
                <a16:creationId xmlns:a16="http://schemas.microsoft.com/office/drawing/2014/main" id="{AD8F12FF-5131-4D05-ACAC-5BA5C8A2E7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11514" y="5695985"/>
            <a:ext cx="595897" cy="595897"/>
          </a:xfrm>
          <a:prstGeom prst="rect">
            <a:avLst/>
          </a:prstGeom>
        </p:spPr>
      </p:pic>
      <p:pic>
        <p:nvPicPr>
          <p:cNvPr id="30" name="Graphic 29" descr="Cube">
            <a:extLst>
              <a:ext uri="{FF2B5EF4-FFF2-40B4-BE49-F238E27FC236}">
                <a16:creationId xmlns:a16="http://schemas.microsoft.com/office/drawing/2014/main" id="{02A93E82-E318-4BF4-A95E-3F90FB3776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5132" y="5425827"/>
            <a:ext cx="914400" cy="914400"/>
          </a:xfrm>
          <a:prstGeom prst="rect">
            <a:avLst/>
          </a:prstGeom>
        </p:spPr>
      </p:pic>
      <p:pic>
        <p:nvPicPr>
          <p:cNvPr id="31" name="Graphic 30" descr="Cube">
            <a:extLst>
              <a:ext uri="{FF2B5EF4-FFF2-40B4-BE49-F238E27FC236}">
                <a16:creationId xmlns:a16="http://schemas.microsoft.com/office/drawing/2014/main" id="{3E716E96-4A1F-4BD1-B1AD-17F9CCF619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8157" y="5436706"/>
            <a:ext cx="914400" cy="914400"/>
          </a:xfrm>
          <a:prstGeom prst="rect">
            <a:avLst/>
          </a:prstGeom>
        </p:spPr>
      </p:pic>
      <p:pic>
        <p:nvPicPr>
          <p:cNvPr id="32" name="Graphic 31" descr="Cube">
            <a:extLst>
              <a:ext uri="{FF2B5EF4-FFF2-40B4-BE49-F238E27FC236}">
                <a16:creationId xmlns:a16="http://schemas.microsoft.com/office/drawing/2014/main" id="{4886AC7C-B5E2-466C-B412-AB1C187E8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5536733"/>
            <a:ext cx="914400" cy="914400"/>
          </a:xfrm>
          <a:prstGeom prst="rect">
            <a:avLst/>
          </a:prstGeom>
        </p:spPr>
      </p:pic>
      <p:pic>
        <p:nvPicPr>
          <p:cNvPr id="33" name="Graphic 32" descr="Cube">
            <a:extLst>
              <a:ext uri="{FF2B5EF4-FFF2-40B4-BE49-F238E27FC236}">
                <a16:creationId xmlns:a16="http://schemas.microsoft.com/office/drawing/2014/main" id="{13562FF4-D065-4431-A5CD-4036D78B45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0546" y="5536733"/>
            <a:ext cx="914400" cy="914400"/>
          </a:xfrm>
          <a:prstGeom prst="rect">
            <a:avLst/>
          </a:prstGeom>
        </p:spPr>
      </p:pic>
    </p:spTree>
    <p:extLst>
      <p:ext uri="{BB962C8B-B14F-4D97-AF65-F5344CB8AC3E}">
        <p14:creationId xmlns:p14="http://schemas.microsoft.com/office/powerpoint/2010/main" val="390083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additive="base">
                                        <p:cTn id="71" dur="500" fill="hold"/>
                                        <p:tgtEl>
                                          <p:spTgt spid="32"/>
                                        </p:tgtEl>
                                        <p:attrNameLst>
                                          <p:attrName>ppt_x</p:attrName>
                                        </p:attrNameLst>
                                      </p:cBhvr>
                                      <p:tavLst>
                                        <p:tav tm="0">
                                          <p:val>
                                            <p:strVal val="#ppt_x"/>
                                          </p:val>
                                        </p:tav>
                                        <p:tav tm="100000">
                                          <p:val>
                                            <p:strVal val="#ppt_x"/>
                                          </p:val>
                                        </p:tav>
                                      </p:tavLst>
                                    </p:anim>
                                    <p:anim calcmode="lin" valueType="num">
                                      <p:cBhvr additive="base">
                                        <p:cTn id="72" dur="500" fill="hold"/>
                                        <p:tgtEl>
                                          <p:spTgt spid="3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ppt_x"/>
                                          </p:val>
                                        </p:tav>
                                        <p:tav tm="100000">
                                          <p:val>
                                            <p:strVal val="#ppt_x"/>
                                          </p:val>
                                        </p:tav>
                                      </p:tavLst>
                                    </p:anim>
                                    <p:anim calcmode="lin" valueType="num">
                                      <p:cBhvr additive="base">
                                        <p:cTn id="76" dur="500" fill="hold"/>
                                        <p:tgtEl>
                                          <p:spTgt spid="2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tiền</a:t>
            </a:r>
            <a:r>
              <a:rPr lang="en-US" b="1" dirty="0"/>
              <a:t> </a:t>
            </a:r>
            <a:r>
              <a:rPr lang="en-US" b="1" dirty="0" err="1"/>
              <a:t>điện</a:t>
            </a:r>
            <a:r>
              <a:rPr lang="en-US" b="1" dirty="0"/>
              <a:t> </a:t>
            </a:r>
            <a:r>
              <a:rPr lang="en-US" b="1" dirty="0" err="1"/>
              <a:t>tử</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67448"/>
            <a:ext cx="11426456" cy="5182350"/>
          </a:xfrm>
        </p:spPr>
        <p:txBody>
          <a:bodyPr/>
          <a:lstStyle/>
          <a:p>
            <a:pPr>
              <a:buFont typeface="Wingdings" panose="05000000000000000000" pitchFamily="2" charset="2"/>
              <a:buChar char="§"/>
            </a:pPr>
            <a:r>
              <a:rPr lang="vi-VN" dirty="0"/>
              <a:t>Tiền điện tử, hay còn được gọi là tiền kỹ thuật số, là một đơn vị tiền tệ hoạt động dựa trên các thuật toán điện tử và được lưu trữ trên Internet, hệ thống máy tính, điện thoại thông minh và các thẻ thanh toán điện tử</a:t>
            </a:r>
            <a:r>
              <a:rPr lang="en-US" dirty="0"/>
              <a:t>.</a:t>
            </a:r>
          </a:p>
          <a:p>
            <a:pPr marL="2286000" lvl="5" indent="0">
              <a:buNone/>
            </a:pPr>
            <a:endParaRPr lang="en-US" dirty="0"/>
          </a:p>
          <a:p>
            <a:pPr marL="2286000" lvl="5" indent="0">
              <a:buNone/>
            </a:pPr>
            <a:endParaRPr lang="en-US" dirty="0"/>
          </a:p>
          <a:p>
            <a:pPr marL="2286000" lvl="5" indent="0">
              <a:buNone/>
            </a:pPr>
            <a:r>
              <a:rPr lang="en-US" dirty="0"/>
              <a:t>			</a:t>
            </a:r>
            <a:r>
              <a:rPr lang="en-US" sz="2800" dirty="0" err="1"/>
              <a:t>Tiền</a:t>
            </a:r>
            <a:r>
              <a:rPr lang="en-US" sz="2800" dirty="0"/>
              <a:t> </a:t>
            </a:r>
            <a:r>
              <a:rPr lang="en-US" sz="2800" dirty="0" err="1"/>
              <a:t>ảo</a:t>
            </a:r>
            <a:r>
              <a:rPr lang="en-US" sz="2800" dirty="0"/>
              <a:t> (Virtual Currency)</a:t>
            </a:r>
            <a:endParaRPr lang="en-US" dirty="0"/>
          </a:p>
          <a:p>
            <a:pPr marL="0" indent="0">
              <a:buNone/>
            </a:pPr>
            <a:r>
              <a:rPr lang="en-US" dirty="0" err="1"/>
              <a:t>Tiền</a:t>
            </a:r>
            <a:r>
              <a:rPr lang="en-US" dirty="0"/>
              <a:t> </a:t>
            </a:r>
            <a:r>
              <a:rPr lang="en-US" dirty="0" err="1"/>
              <a:t>điện</a:t>
            </a:r>
            <a:r>
              <a:rPr lang="en-US" dirty="0"/>
              <a:t> </a:t>
            </a:r>
            <a:r>
              <a:rPr lang="en-US" dirty="0" err="1"/>
              <a:t>tử</a:t>
            </a:r>
            <a:endParaRPr lang="en-US" dirty="0"/>
          </a:p>
          <a:p>
            <a:pPr marL="0" indent="0">
              <a:buNone/>
            </a:pPr>
            <a:r>
              <a:rPr lang="en-US" dirty="0"/>
              <a:t>					</a:t>
            </a:r>
            <a:r>
              <a:rPr lang="en-US" dirty="0" err="1"/>
              <a:t>Tiền</a:t>
            </a:r>
            <a:r>
              <a:rPr lang="en-US" dirty="0"/>
              <a:t> </a:t>
            </a:r>
            <a:r>
              <a:rPr lang="en-US" dirty="0" err="1"/>
              <a:t>mã</a:t>
            </a:r>
            <a:r>
              <a:rPr lang="en-US" dirty="0"/>
              <a:t> </a:t>
            </a:r>
            <a:r>
              <a:rPr lang="en-US" dirty="0" err="1"/>
              <a:t>hóa</a:t>
            </a:r>
            <a:r>
              <a:rPr lang="en-US" dirty="0"/>
              <a:t> (Cryptocurrency)</a:t>
            </a:r>
          </a:p>
        </p:txBody>
      </p:sp>
      <p:cxnSp>
        <p:nvCxnSpPr>
          <p:cNvPr id="6" name="Straight Connector 5">
            <a:extLst>
              <a:ext uri="{FF2B5EF4-FFF2-40B4-BE49-F238E27FC236}">
                <a16:creationId xmlns:a16="http://schemas.microsoft.com/office/drawing/2014/main" id="{17C7ABC0-5400-4870-AC69-94C171F797B6}"/>
              </a:ext>
            </a:extLst>
          </p:cNvPr>
          <p:cNvCxnSpPr/>
          <p:nvPr/>
        </p:nvCxnSpPr>
        <p:spPr>
          <a:xfrm>
            <a:off x="2273417" y="4043494"/>
            <a:ext cx="14345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Connector: Elbow 8">
            <a:extLst>
              <a:ext uri="{FF2B5EF4-FFF2-40B4-BE49-F238E27FC236}">
                <a16:creationId xmlns:a16="http://schemas.microsoft.com/office/drawing/2014/main" id="{BACA1D1F-1BE3-479E-865F-F9273604522F}"/>
              </a:ext>
            </a:extLst>
          </p:cNvPr>
          <p:cNvCxnSpPr/>
          <p:nvPr/>
        </p:nvCxnSpPr>
        <p:spPr>
          <a:xfrm>
            <a:off x="3702691" y="4043493"/>
            <a:ext cx="1048624" cy="48656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Connector: Elbow 10">
            <a:extLst>
              <a:ext uri="{FF2B5EF4-FFF2-40B4-BE49-F238E27FC236}">
                <a16:creationId xmlns:a16="http://schemas.microsoft.com/office/drawing/2014/main" id="{E308C566-3DB2-4F95-8A86-62BE6ACAC7F9}"/>
              </a:ext>
            </a:extLst>
          </p:cNvPr>
          <p:cNvCxnSpPr>
            <a:cxnSpLocks/>
          </p:cNvCxnSpPr>
          <p:nvPr/>
        </p:nvCxnSpPr>
        <p:spPr>
          <a:xfrm flipV="1">
            <a:off x="3707934" y="3527619"/>
            <a:ext cx="1038137" cy="51587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424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tiền</a:t>
            </a:r>
            <a:r>
              <a:rPr lang="en-US" b="1" dirty="0"/>
              <a:t> </a:t>
            </a:r>
            <a:r>
              <a:rPr lang="en-US" b="1" dirty="0" err="1"/>
              <a:t>điện</a:t>
            </a:r>
            <a:r>
              <a:rPr lang="en-US" b="1" dirty="0"/>
              <a:t> </a:t>
            </a:r>
            <a:r>
              <a:rPr lang="en-US" b="1" dirty="0" err="1"/>
              <a:t>tử</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67448"/>
            <a:ext cx="11426456" cy="5688952"/>
          </a:xfrm>
        </p:spPr>
        <p:txBody>
          <a:bodyPr/>
          <a:lstStyle/>
          <a:p>
            <a:pPr marL="0" indent="0">
              <a:buNone/>
            </a:pPr>
            <a:r>
              <a:rPr lang="en-US" dirty="0" err="1"/>
              <a:t>Tiền</a:t>
            </a:r>
            <a:r>
              <a:rPr lang="en-US" dirty="0"/>
              <a:t> </a:t>
            </a:r>
            <a:r>
              <a:rPr lang="en-US" dirty="0" err="1"/>
              <a:t>ảo</a:t>
            </a:r>
            <a:r>
              <a:rPr lang="en-US" dirty="0"/>
              <a:t>: </a:t>
            </a:r>
            <a:r>
              <a:rPr lang="vi-VN" dirty="0"/>
              <a:t>Loại tiền được sử dụng và chấp nhận giữa các thành viên của một cộng đồng ảo cụ thể</a:t>
            </a:r>
            <a:r>
              <a:rPr lang="en-US" dirty="0"/>
              <a:t>.</a:t>
            </a:r>
          </a:p>
          <a:p>
            <a:pPr marL="0" indent="0">
              <a:buNone/>
            </a:pPr>
            <a:endParaRPr lang="en-US" dirty="0"/>
          </a:p>
          <a:p>
            <a:pPr marL="0" indent="0">
              <a:buNone/>
            </a:pPr>
            <a:r>
              <a:rPr lang="en-US" dirty="0" err="1"/>
              <a:t>Ví</a:t>
            </a:r>
            <a:r>
              <a:rPr lang="en-US" dirty="0"/>
              <a:t> </a:t>
            </a:r>
            <a:r>
              <a:rPr lang="en-US" dirty="0" err="1"/>
              <a:t>dụ</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D4AF9043-87ED-4697-961B-3499C9A755BE}"/>
              </a:ext>
            </a:extLst>
          </p:cNvPr>
          <p:cNvPicPr>
            <a:picLocks noChangeAspect="1"/>
          </p:cNvPicPr>
          <p:nvPr/>
        </p:nvPicPr>
        <p:blipFill>
          <a:blip r:embed="rId3"/>
          <a:stretch>
            <a:fillRect/>
          </a:stretch>
        </p:blipFill>
        <p:spPr>
          <a:xfrm>
            <a:off x="356180" y="3498276"/>
            <a:ext cx="2362572" cy="2141081"/>
          </a:xfrm>
          <a:prstGeom prst="rect">
            <a:avLst/>
          </a:prstGeom>
        </p:spPr>
      </p:pic>
      <p:pic>
        <p:nvPicPr>
          <p:cNvPr id="4" name="Picture 3">
            <a:extLst>
              <a:ext uri="{FF2B5EF4-FFF2-40B4-BE49-F238E27FC236}">
                <a16:creationId xmlns:a16="http://schemas.microsoft.com/office/drawing/2014/main" id="{8649C4DE-6A89-47AF-8220-7FBB234C7375}"/>
              </a:ext>
            </a:extLst>
          </p:cNvPr>
          <p:cNvPicPr>
            <a:picLocks noChangeAspect="1"/>
          </p:cNvPicPr>
          <p:nvPr/>
        </p:nvPicPr>
        <p:blipFill>
          <a:blip r:embed="rId4"/>
          <a:stretch>
            <a:fillRect/>
          </a:stretch>
        </p:blipFill>
        <p:spPr>
          <a:xfrm>
            <a:off x="2718752" y="3476518"/>
            <a:ext cx="5757958" cy="2162839"/>
          </a:xfrm>
          <a:prstGeom prst="rect">
            <a:avLst/>
          </a:prstGeom>
        </p:spPr>
      </p:pic>
      <p:pic>
        <p:nvPicPr>
          <p:cNvPr id="5" name="Picture 4">
            <a:extLst>
              <a:ext uri="{FF2B5EF4-FFF2-40B4-BE49-F238E27FC236}">
                <a16:creationId xmlns:a16="http://schemas.microsoft.com/office/drawing/2014/main" id="{A7C19052-01E1-4F88-8535-39AA8A11B18E}"/>
              </a:ext>
            </a:extLst>
          </p:cNvPr>
          <p:cNvPicPr>
            <a:picLocks noChangeAspect="1"/>
          </p:cNvPicPr>
          <p:nvPr/>
        </p:nvPicPr>
        <p:blipFill>
          <a:blip r:embed="rId5"/>
          <a:stretch>
            <a:fillRect/>
          </a:stretch>
        </p:blipFill>
        <p:spPr>
          <a:xfrm>
            <a:off x="8476710" y="3428999"/>
            <a:ext cx="2287438" cy="2214985"/>
          </a:xfrm>
          <a:prstGeom prst="rect">
            <a:avLst/>
          </a:prstGeom>
        </p:spPr>
      </p:pic>
    </p:spTree>
    <p:extLst>
      <p:ext uri="{BB962C8B-B14F-4D97-AF65-F5344CB8AC3E}">
        <p14:creationId xmlns:p14="http://schemas.microsoft.com/office/powerpoint/2010/main" val="382826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a:t>Giới thiệu về tiền điện tử</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67448"/>
            <a:ext cx="11426456" cy="5688952"/>
          </a:xfrm>
        </p:spPr>
        <p:txBody>
          <a:bodyPr/>
          <a:lstStyle/>
          <a:p>
            <a:pPr marL="0" indent="0">
              <a:buNone/>
            </a:pPr>
            <a:r>
              <a:rPr lang="en-US" dirty="0" err="1"/>
              <a:t>Tiền</a:t>
            </a:r>
            <a:r>
              <a:rPr lang="en-US" dirty="0"/>
              <a:t> </a:t>
            </a:r>
            <a:r>
              <a:rPr lang="en-US" dirty="0" err="1"/>
              <a:t>mã</a:t>
            </a:r>
            <a:r>
              <a:rPr lang="en-US" dirty="0"/>
              <a:t> </a:t>
            </a:r>
            <a:r>
              <a:rPr lang="en-US" dirty="0" err="1"/>
              <a:t>hóa</a:t>
            </a:r>
            <a:r>
              <a:rPr lang="en-US" dirty="0"/>
              <a:t>: </a:t>
            </a:r>
            <a:r>
              <a:rPr lang="vi-VN" dirty="0"/>
              <a:t>Tiền mã hóa là một tài sản kỹ thuật số được thiết kế để làm việc như là một trung gian trao đổi, sử dụng mật mã để đảm bảo các giao dịch, để kiểm soát việc tạo ra các đơn vị bổ sung và để xác minh việc chuyển giao tài sản</a:t>
            </a:r>
            <a:endParaRPr lang="en-US" dirty="0"/>
          </a:p>
          <a:p>
            <a:pPr marL="0" indent="0">
              <a:buNone/>
            </a:pPr>
            <a:r>
              <a:rPr lang="en-US" dirty="0" err="1"/>
              <a:t>Ví</a:t>
            </a:r>
            <a:r>
              <a:rPr lang="en-US" dirty="0"/>
              <a:t> </a:t>
            </a:r>
            <a:r>
              <a:rPr lang="en-US" dirty="0" err="1"/>
              <a:t>dụ</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493131F-AEC6-494B-A649-67921C85A1B6}"/>
              </a:ext>
            </a:extLst>
          </p:cNvPr>
          <p:cNvPicPr>
            <a:picLocks noChangeAspect="1"/>
          </p:cNvPicPr>
          <p:nvPr/>
        </p:nvPicPr>
        <p:blipFill>
          <a:blip r:embed="rId3"/>
          <a:stretch>
            <a:fillRect/>
          </a:stretch>
        </p:blipFill>
        <p:spPr>
          <a:xfrm>
            <a:off x="441810" y="3662361"/>
            <a:ext cx="3098778" cy="1947803"/>
          </a:xfrm>
          <a:prstGeom prst="rect">
            <a:avLst/>
          </a:prstGeom>
        </p:spPr>
      </p:pic>
      <p:pic>
        <p:nvPicPr>
          <p:cNvPr id="10" name="Picture 9">
            <a:extLst>
              <a:ext uri="{FF2B5EF4-FFF2-40B4-BE49-F238E27FC236}">
                <a16:creationId xmlns:a16="http://schemas.microsoft.com/office/drawing/2014/main" id="{E0D9B85E-33F8-4BF7-AF54-BF84378BE3B7}"/>
              </a:ext>
            </a:extLst>
          </p:cNvPr>
          <p:cNvPicPr>
            <a:picLocks noChangeAspect="1"/>
          </p:cNvPicPr>
          <p:nvPr/>
        </p:nvPicPr>
        <p:blipFill>
          <a:blip r:embed="rId4"/>
          <a:stretch>
            <a:fillRect/>
          </a:stretch>
        </p:blipFill>
        <p:spPr>
          <a:xfrm>
            <a:off x="6461761" y="3662361"/>
            <a:ext cx="3888359" cy="1966852"/>
          </a:xfrm>
          <a:prstGeom prst="rect">
            <a:avLst/>
          </a:prstGeom>
        </p:spPr>
      </p:pic>
      <p:pic>
        <p:nvPicPr>
          <p:cNvPr id="11" name="Picture 10">
            <a:extLst>
              <a:ext uri="{FF2B5EF4-FFF2-40B4-BE49-F238E27FC236}">
                <a16:creationId xmlns:a16="http://schemas.microsoft.com/office/drawing/2014/main" id="{C1048BA4-9D73-4C70-B5B3-D847B13F54A5}"/>
              </a:ext>
            </a:extLst>
          </p:cNvPr>
          <p:cNvPicPr>
            <a:picLocks noChangeAspect="1"/>
          </p:cNvPicPr>
          <p:nvPr/>
        </p:nvPicPr>
        <p:blipFill>
          <a:blip r:embed="rId5"/>
          <a:stretch>
            <a:fillRect/>
          </a:stretch>
        </p:blipFill>
        <p:spPr>
          <a:xfrm>
            <a:off x="3540589" y="3662362"/>
            <a:ext cx="2921172" cy="1955700"/>
          </a:xfrm>
          <a:prstGeom prst="rect">
            <a:avLst/>
          </a:prstGeom>
        </p:spPr>
      </p:pic>
    </p:spTree>
    <p:extLst>
      <p:ext uri="{BB962C8B-B14F-4D97-AF65-F5344CB8AC3E}">
        <p14:creationId xmlns:p14="http://schemas.microsoft.com/office/powerpoint/2010/main" val="86543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Một</a:t>
            </a:r>
            <a:r>
              <a:rPr lang="en-US" b="1" dirty="0"/>
              <a:t> </a:t>
            </a:r>
            <a:r>
              <a:rPr lang="en-US" b="1" dirty="0" err="1"/>
              <a:t>số</a:t>
            </a:r>
            <a:r>
              <a:rPr lang="en-US" b="1" dirty="0"/>
              <a:t> </a:t>
            </a:r>
            <a:r>
              <a:rPr lang="en-US" b="1" dirty="0" err="1"/>
              <a:t>đồng</a:t>
            </a:r>
            <a:r>
              <a:rPr lang="en-US" b="1" dirty="0"/>
              <a:t> </a:t>
            </a:r>
            <a:r>
              <a:rPr lang="en-US" b="1" dirty="0" err="1"/>
              <a:t>tiền</a:t>
            </a:r>
            <a:r>
              <a:rPr lang="en-US" b="1" dirty="0"/>
              <a:t> </a:t>
            </a:r>
            <a:r>
              <a:rPr lang="en-US" b="1" dirty="0" err="1"/>
              <a:t>điện</a:t>
            </a:r>
            <a:r>
              <a:rPr lang="en-US" b="1" dirty="0"/>
              <a:t> </a:t>
            </a:r>
            <a:r>
              <a:rPr lang="en-US" b="1" dirty="0" err="1"/>
              <a:t>tử</a:t>
            </a:r>
            <a:r>
              <a:rPr lang="en-US" b="1" dirty="0"/>
              <a:t> </a:t>
            </a:r>
            <a:r>
              <a:rPr lang="en-US" b="1" dirty="0" err="1"/>
              <a:t>phổ</a:t>
            </a:r>
            <a:r>
              <a:rPr lang="en-US" b="1" dirty="0"/>
              <a:t> </a:t>
            </a:r>
            <a:r>
              <a:rPr lang="en-US" b="1" dirty="0" err="1"/>
              <a:t>biến</a:t>
            </a:r>
            <a:endParaRPr lang="en-US" b="1" dirty="0"/>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84226"/>
            <a:ext cx="11426456" cy="5688952"/>
          </a:xfrm>
        </p:spPr>
        <p:txBody>
          <a:bodyPr/>
          <a:lstStyle/>
          <a:p>
            <a:pPr>
              <a:buFont typeface="Wingdings" panose="05000000000000000000" pitchFamily="2" charset="2"/>
              <a:buChar char="§"/>
            </a:pPr>
            <a:r>
              <a:rPr lang="en-US" dirty="0" err="1"/>
              <a:t>Một</a:t>
            </a:r>
            <a:r>
              <a:rPr lang="en-US" dirty="0"/>
              <a:t> </a:t>
            </a:r>
            <a:r>
              <a:rPr lang="en-US" dirty="0" err="1"/>
              <a:t>số</a:t>
            </a:r>
            <a:r>
              <a:rPr lang="en-US" dirty="0"/>
              <a:t> </a:t>
            </a:r>
            <a:r>
              <a:rPr lang="en-US" dirty="0" err="1"/>
              <a:t>đồng</a:t>
            </a:r>
            <a:r>
              <a:rPr lang="en-US" dirty="0"/>
              <a:t> </a:t>
            </a:r>
            <a:r>
              <a:rPr lang="en-US" dirty="0" err="1"/>
              <a:t>tiền</a:t>
            </a:r>
            <a:r>
              <a:rPr lang="en-US" dirty="0"/>
              <a:t> </a:t>
            </a:r>
            <a:r>
              <a:rPr lang="en-US" dirty="0" err="1"/>
              <a:t>điện</a:t>
            </a:r>
            <a:r>
              <a:rPr lang="en-US" dirty="0"/>
              <a:t> </a:t>
            </a:r>
            <a:r>
              <a:rPr lang="en-US" dirty="0" err="1"/>
              <a:t>tử</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có</a:t>
            </a:r>
            <a:r>
              <a:rPr lang="en-US" dirty="0"/>
              <a:t> </a:t>
            </a:r>
            <a:r>
              <a:rPr lang="en-US" dirty="0" err="1"/>
              <a:t>thể</a:t>
            </a:r>
            <a:r>
              <a:rPr lang="en-US" dirty="0"/>
              <a:t> </a:t>
            </a:r>
            <a:r>
              <a:rPr lang="en-US" dirty="0" err="1"/>
              <a:t>kể</a:t>
            </a:r>
            <a:r>
              <a:rPr lang="en-US" dirty="0"/>
              <a:t> </a:t>
            </a:r>
            <a:r>
              <a:rPr lang="en-US" dirty="0" err="1"/>
              <a:t>đến</a:t>
            </a:r>
            <a:r>
              <a:rPr lang="en-US" dirty="0"/>
              <a:t>:</a:t>
            </a:r>
          </a:p>
          <a:p>
            <a:pPr lvl="1">
              <a:buFont typeface="Wingdings" panose="05000000000000000000" pitchFamily="2" charset="2"/>
              <a:buChar char="§"/>
            </a:pPr>
            <a:r>
              <a:rPr lang="en-US" dirty="0"/>
              <a:t>Bitcoin (BTC)</a:t>
            </a:r>
          </a:p>
          <a:p>
            <a:pPr lvl="1">
              <a:buFont typeface="Wingdings" panose="05000000000000000000" pitchFamily="2" charset="2"/>
              <a:buChar char="§"/>
            </a:pPr>
            <a:r>
              <a:rPr lang="en-US" dirty="0"/>
              <a:t>Ethereum (ETH)</a:t>
            </a:r>
          </a:p>
          <a:p>
            <a:pPr lvl="1">
              <a:buFont typeface="Wingdings" panose="05000000000000000000" pitchFamily="2" charset="2"/>
              <a:buChar char="§"/>
            </a:pPr>
            <a:r>
              <a:rPr lang="en-US" dirty="0"/>
              <a:t>RIPPLE (XRP)</a:t>
            </a:r>
          </a:p>
          <a:p>
            <a:pPr lvl="1">
              <a:buFont typeface="Wingdings" panose="05000000000000000000" pitchFamily="2" charset="2"/>
              <a:buChar char="§"/>
            </a:pPr>
            <a:r>
              <a:rPr lang="en-US" dirty="0" err="1"/>
              <a:t>DigiByte</a:t>
            </a:r>
            <a:r>
              <a:rPr lang="en-US" dirty="0"/>
              <a:t> (DGB)</a:t>
            </a:r>
          </a:p>
          <a:p>
            <a:pPr lvl="1">
              <a:buFont typeface="Wingdings" panose="05000000000000000000" pitchFamily="2" charset="2"/>
              <a:buChar char="§"/>
            </a:pPr>
            <a:r>
              <a:rPr lang="en-US" dirty="0"/>
              <a:t>Litecoin (LTC)</a:t>
            </a:r>
          </a:p>
          <a:p>
            <a:pPr lvl="1">
              <a:buFont typeface="Wingdings" panose="05000000000000000000" pitchFamily="2" charset="2"/>
              <a:buChar char="§"/>
            </a:pPr>
            <a:r>
              <a:rPr lang="en-US" dirty="0"/>
              <a:t>Maker (MKR)</a:t>
            </a:r>
          </a:p>
          <a:p>
            <a:pPr lvl="1">
              <a:buFont typeface="Wingdings" panose="05000000000000000000" pitchFamily="2" charset="2"/>
              <a:buChar char="§"/>
            </a:pPr>
            <a:r>
              <a:rPr lang="en-US" dirty="0" err="1"/>
              <a:t>Cardano</a:t>
            </a:r>
            <a:r>
              <a:rPr lang="en-US" dirty="0"/>
              <a:t> (ADA)</a:t>
            </a:r>
          </a:p>
          <a:p>
            <a:pPr lvl="1">
              <a:buFont typeface="Wingdings" panose="05000000000000000000" pitchFamily="2" charset="2"/>
              <a:buChar char="§"/>
            </a:pPr>
            <a:r>
              <a:rPr lang="en-US" dirty="0"/>
              <a:t>…</a:t>
            </a:r>
          </a:p>
          <a:p>
            <a:pPr>
              <a:buFont typeface="Wingdings" panose="05000000000000000000" pitchFamily="2" charset="2"/>
              <a:buChar char="§"/>
            </a:pPr>
            <a:r>
              <a:rPr lang="en-US" dirty="0" err="1"/>
              <a:t>Vì</a:t>
            </a:r>
            <a:r>
              <a:rPr lang="en-US" dirty="0"/>
              <a:t> </a:t>
            </a:r>
            <a:r>
              <a:rPr lang="en-US" dirty="0" err="1"/>
              <a:t>sao</a:t>
            </a:r>
            <a:r>
              <a:rPr lang="en-US" dirty="0"/>
              <a:t> </a:t>
            </a:r>
            <a:r>
              <a:rPr lang="en-US" dirty="0" err="1"/>
              <a:t>các</a:t>
            </a:r>
            <a:r>
              <a:rPr lang="en-US" dirty="0"/>
              <a:t> </a:t>
            </a:r>
            <a:r>
              <a:rPr lang="en-US" dirty="0" err="1"/>
              <a:t>đồng</a:t>
            </a:r>
            <a:r>
              <a:rPr lang="en-US" dirty="0"/>
              <a:t> </a:t>
            </a:r>
            <a:r>
              <a:rPr lang="en-US" dirty="0" err="1"/>
              <a:t>tiền</a:t>
            </a:r>
            <a:r>
              <a:rPr lang="en-US" dirty="0"/>
              <a:t> </a:t>
            </a:r>
            <a:r>
              <a:rPr lang="en-US" dirty="0" err="1"/>
              <a:t>này</a:t>
            </a:r>
            <a:r>
              <a:rPr lang="en-US" dirty="0"/>
              <a:t> </a:t>
            </a:r>
            <a:r>
              <a:rPr lang="en-US" dirty="0" err="1"/>
              <a:t>lại</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chấp</a:t>
            </a:r>
            <a:r>
              <a:rPr lang="en-US" dirty="0"/>
              <a:t> </a:t>
            </a:r>
            <a:r>
              <a:rPr lang="en-US" dirty="0" err="1"/>
              <a:t>thuận</a:t>
            </a:r>
            <a:r>
              <a:rPr lang="en-US" dirty="0"/>
              <a:t> </a:t>
            </a:r>
            <a:r>
              <a:rPr lang="en-US" dirty="0" err="1"/>
              <a:t>rộng</a:t>
            </a:r>
            <a:r>
              <a:rPr lang="en-US" dirty="0"/>
              <a:t> </a:t>
            </a:r>
            <a:r>
              <a:rPr lang="en-US" dirty="0" err="1"/>
              <a:t>rãi</a:t>
            </a:r>
            <a:r>
              <a:rPr lang="en-US" dirty="0"/>
              <a:t> ?</a:t>
            </a:r>
          </a:p>
          <a:p>
            <a:pPr>
              <a:buFont typeface="Wingdings" panose="05000000000000000000" pitchFamily="2" charset="2"/>
              <a:buChar char="§"/>
            </a:pPr>
            <a:r>
              <a:rPr lang="en-US" dirty="0" err="1"/>
              <a:t>Trả</a:t>
            </a:r>
            <a:r>
              <a:rPr lang="en-US" dirty="0"/>
              <a:t> </a:t>
            </a:r>
            <a:r>
              <a:rPr lang="en-US" dirty="0" err="1"/>
              <a:t>lời</a:t>
            </a:r>
            <a:r>
              <a:rPr lang="en-US" dirty="0"/>
              <a:t>: </a:t>
            </a:r>
            <a:r>
              <a:rPr lang="en-US" dirty="0" err="1"/>
              <a:t>Công</a:t>
            </a:r>
            <a:r>
              <a:rPr lang="en-US" dirty="0"/>
              <a:t> </a:t>
            </a:r>
            <a:r>
              <a:rPr lang="en-US" dirty="0" err="1"/>
              <a:t>nghệ</a:t>
            </a:r>
            <a:r>
              <a:rPr lang="en-US" dirty="0"/>
              <a:t> </a:t>
            </a:r>
            <a:r>
              <a:rPr lang="en-US" dirty="0" err="1"/>
              <a:t>đứng</a:t>
            </a:r>
            <a:r>
              <a:rPr lang="en-US" dirty="0"/>
              <a:t> </a:t>
            </a:r>
            <a:r>
              <a:rPr lang="en-US" dirty="0" err="1"/>
              <a:t>đằng</a:t>
            </a:r>
            <a:r>
              <a:rPr lang="en-US" dirty="0"/>
              <a:t> </a:t>
            </a:r>
            <a:r>
              <a:rPr lang="en-US" dirty="0" err="1"/>
              <a:t>sau</a:t>
            </a:r>
            <a:r>
              <a:rPr lang="en-US" dirty="0"/>
              <a:t> - Blockchain</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5080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additive="base">
                                        <p:cTn id="3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 calcmode="lin" valueType="num">
                                      <p:cBhvr additive="base">
                                        <p:cTn id="3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8CF1530-8779-406A-8BCE-3B3497125E87}"/>
              </a:ext>
            </a:extLst>
          </p:cNvPr>
          <p:cNvPicPr>
            <a:picLocks noChangeAspect="1"/>
          </p:cNvPicPr>
          <p:nvPr/>
        </p:nvPicPr>
        <p:blipFill rotWithShape="1">
          <a:blip r:embed="rId3"/>
          <a:srcRect l="5074" r="22454"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5" name="Freeform: Shape 14">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374904" y="856488"/>
            <a:ext cx="4992624" cy="1243584"/>
          </a:xfrm>
        </p:spPr>
        <p:txBody>
          <a:bodyPr vert="horz" lIns="91440" tIns="45720" rIns="91440" bIns="45720" rtlCol="0" anchor="ctr">
            <a:normAutofit/>
          </a:bodyPr>
          <a:lstStyle/>
          <a:p>
            <a:r>
              <a:rPr lang="en-US" sz="3400" b="1"/>
              <a:t>Công nghệ Blockchain</a:t>
            </a:r>
          </a:p>
        </p:txBody>
      </p:sp>
      <p:sp>
        <p:nvSpPr>
          <p:cNvPr id="19" name="Rectangle 18">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374904" y="2522949"/>
            <a:ext cx="5065776" cy="3402363"/>
          </a:xfrm>
        </p:spPr>
        <p:txBody>
          <a:bodyPr vert="horz" lIns="91440" tIns="45720" rIns="91440" bIns="45720" rtlCol="0" anchor="t">
            <a:normAutofit/>
          </a:bodyPr>
          <a:lstStyle/>
          <a:p>
            <a:pPr marL="0"/>
            <a:endParaRPr lang="en-US" sz="2000" dirty="0"/>
          </a:p>
          <a:p>
            <a:pPr marL="742950" indent="-457200">
              <a:buFont typeface="+mj-lt"/>
              <a:buAutoNum type="arabicPeriod"/>
            </a:pPr>
            <a:r>
              <a:rPr lang="en-US" sz="2400" dirty="0" err="1"/>
              <a:t>Công</a:t>
            </a:r>
            <a:r>
              <a:rPr lang="en-US" sz="2400" dirty="0"/>
              <a:t> </a:t>
            </a:r>
            <a:r>
              <a:rPr lang="en-US" sz="2400" dirty="0" err="1"/>
              <a:t>nghệ</a:t>
            </a:r>
            <a:r>
              <a:rPr lang="en-US" sz="2400" dirty="0"/>
              <a:t> </a:t>
            </a:r>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endParaRPr lang="en-US" sz="2400" dirty="0"/>
          </a:p>
          <a:p>
            <a:pPr marL="742950" indent="-457200">
              <a:buFont typeface="+mj-lt"/>
              <a:buAutoNum type="arabicPeriod"/>
            </a:pPr>
            <a:r>
              <a:rPr lang="en-US" sz="2400" dirty="0" err="1"/>
              <a:t>Loại</a:t>
            </a:r>
            <a:r>
              <a:rPr lang="en-US" sz="2400" dirty="0"/>
              <a:t> </a:t>
            </a:r>
            <a:r>
              <a:rPr lang="en-US" sz="2400" dirty="0" err="1"/>
              <a:t>bỏ</a:t>
            </a:r>
            <a:r>
              <a:rPr lang="en-US" sz="2400" dirty="0"/>
              <a:t> </a:t>
            </a:r>
            <a:r>
              <a:rPr lang="en-US" sz="2400" dirty="0" err="1"/>
              <a:t>vai</a:t>
            </a:r>
            <a:r>
              <a:rPr lang="en-US" sz="2400" dirty="0"/>
              <a:t> </a:t>
            </a:r>
            <a:r>
              <a:rPr lang="en-US" sz="2400" dirty="0" err="1"/>
              <a:t>trò</a:t>
            </a:r>
            <a:r>
              <a:rPr lang="en-US" sz="2400" dirty="0"/>
              <a:t> </a:t>
            </a:r>
            <a:r>
              <a:rPr lang="en-US" sz="2400" dirty="0" err="1"/>
              <a:t>bên</a:t>
            </a:r>
            <a:r>
              <a:rPr lang="en-US" sz="2400" dirty="0"/>
              <a:t> </a:t>
            </a:r>
            <a:r>
              <a:rPr lang="en-US" sz="2400" dirty="0" err="1"/>
              <a:t>thứ</a:t>
            </a:r>
            <a:r>
              <a:rPr lang="en-US" sz="2400" dirty="0"/>
              <a:t> 3</a:t>
            </a:r>
          </a:p>
          <a:p>
            <a:pPr marL="742950" indent="-457200">
              <a:buFont typeface="+mj-lt"/>
              <a:buAutoNum type="arabicPeriod"/>
            </a:pPr>
            <a:r>
              <a:rPr lang="en-US" sz="2400" dirty="0"/>
              <a:t>Minh </a:t>
            </a:r>
            <a:r>
              <a:rPr lang="en-US" sz="2400" dirty="0" err="1"/>
              <a:t>bạch</a:t>
            </a:r>
            <a:r>
              <a:rPr lang="en-US" sz="2400" dirty="0"/>
              <a:t> </a:t>
            </a:r>
            <a:r>
              <a:rPr lang="en-US" sz="2400" dirty="0" err="1"/>
              <a:t>và</a:t>
            </a:r>
            <a:r>
              <a:rPr lang="en-US" sz="2400" dirty="0"/>
              <a:t> </a:t>
            </a:r>
            <a:r>
              <a:rPr lang="en-US" sz="2400" dirty="0" err="1"/>
              <a:t>bảo</a:t>
            </a:r>
            <a:r>
              <a:rPr lang="en-US" sz="2400" dirty="0"/>
              <a:t> </a:t>
            </a:r>
            <a:r>
              <a:rPr lang="en-US" sz="2400" dirty="0" err="1"/>
              <a:t>mật</a:t>
            </a:r>
            <a:endParaRPr lang="en-US" sz="2400" dirty="0"/>
          </a:p>
          <a:p>
            <a:pPr marL="742950" indent="-457200">
              <a:buFont typeface="+mj-lt"/>
              <a:buAutoNum type="arabicPeriod"/>
            </a:pPr>
            <a:r>
              <a:rPr lang="en-US" sz="2400" dirty="0" err="1"/>
              <a:t>Không</a:t>
            </a:r>
            <a:r>
              <a:rPr lang="en-US" sz="2400" dirty="0"/>
              <a:t> </a:t>
            </a:r>
            <a:r>
              <a:rPr lang="en-US" sz="2400" dirty="0" err="1"/>
              <a:t>thể</a:t>
            </a:r>
            <a:r>
              <a:rPr lang="en-US" sz="2400" dirty="0"/>
              <a:t> </a:t>
            </a:r>
            <a:r>
              <a:rPr lang="en-US" sz="2400" dirty="0" err="1"/>
              <a:t>sửa</a:t>
            </a:r>
            <a:r>
              <a:rPr lang="en-US" sz="2400" dirty="0"/>
              <a:t> </a:t>
            </a:r>
            <a:r>
              <a:rPr lang="en-US" sz="2400" dirty="0" err="1"/>
              <a:t>đổi</a:t>
            </a:r>
            <a:r>
              <a:rPr lang="en-US" sz="2400" dirty="0"/>
              <a:t> hay </a:t>
            </a:r>
            <a:r>
              <a:rPr lang="en-US" sz="2400" dirty="0" err="1"/>
              <a:t>phá</a:t>
            </a:r>
            <a:r>
              <a:rPr lang="en-US" sz="2400" dirty="0"/>
              <a:t> </a:t>
            </a:r>
            <a:r>
              <a:rPr lang="en-US" sz="2400" dirty="0" err="1"/>
              <a:t>hủy</a:t>
            </a:r>
            <a:endParaRPr lang="en-US" sz="2400" dirty="0"/>
          </a:p>
          <a:p>
            <a:pPr marL="742950" indent="-457200">
              <a:buFont typeface="+mj-lt"/>
              <a:buAutoNum type="arabicPeriod"/>
            </a:pPr>
            <a:r>
              <a:rPr lang="en-US" sz="2400" dirty="0" err="1"/>
              <a:t>Là</a:t>
            </a:r>
            <a:r>
              <a:rPr lang="en-US" sz="2400" dirty="0"/>
              <a:t> </a:t>
            </a:r>
            <a:r>
              <a:rPr lang="en-US" sz="2400" dirty="0" err="1"/>
              <a:t>công</a:t>
            </a:r>
            <a:r>
              <a:rPr lang="en-US" sz="2400" dirty="0"/>
              <a:t> </a:t>
            </a:r>
            <a:r>
              <a:rPr lang="en-US" sz="2400" dirty="0" err="1"/>
              <a:t>nghệ</a:t>
            </a:r>
            <a:r>
              <a:rPr lang="en-US" sz="2400" dirty="0"/>
              <a:t> </a:t>
            </a:r>
            <a:r>
              <a:rPr lang="en-US" sz="2400" dirty="0" err="1"/>
              <a:t>tạo</a:t>
            </a:r>
            <a:r>
              <a:rPr lang="en-US" sz="2400" dirty="0"/>
              <a:t> </a:t>
            </a:r>
            <a:r>
              <a:rPr lang="en-US" sz="2400" dirty="0" err="1"/>
              <a:t>nên</a:t>
            </a:r>
            <a:r>
              <a:rPr lang="en-US" sz="2400" dirty="0"/>
              <a:t> Bitcoin </a:t>
            </a:r>
          </a:p>
          <a:p>
            <a:pPr marL="742950" indent="-457200">
              <a:buFont typeface="+mj-lt"/>
              <a:buAutoNum type="arabicPeriod"/>
            </a:pPr>
            <a:endParaRPr lang="en-US" sz="2400" dirty="0"/>
          </a:p>
          <a:p>
            <a:endParaRPr lang="en-US" sz="2000" dirty="0"/>
          </a:p>
        </p:txBody>
      </p:sp>
    </p:spTree>
    <p:extLst>
      <p:ext uri="{BB962C8B-B14F-4D97-AF65-F5344CB8AC3E}">
        <p14:creationId xmlns:p14="http://schemas.microsoft.com/office/powerpoint/2010/main" val="79750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Công</a:t>
            </a:r>
            <a:r>
              <a:rPr lang="en-US" b="1" dirty="0"/>
              <a:t> </a:t>
            </a:r>
            <a:r>
              <a:rPr lang="en-US" b="1" dirty="0" err="1"/>
              <a:t>nghệ</a:t>
            </a:r>
            <a:r>
              <a:rPr lang="en-US" b="1" dirty="0"/>
              <a:t> blockchain</a:t>
            </a:r>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940279"/>
            <a:ext cx="11426456" cy="5832899"/>
          </a:xfrm>
        </p:spPr>
        <p:txBody>
          <a:bodyPr>
            <a:normAutofit lnSpcReduction="10000"/>
          </a:bodyPr>
          <a:lstStyle/>
          <a:p>
            <a:pPr>
              <a:buFont typeface="Wingdings" panose="05000000000000000000" pitchFamily="2" charset="2"/>
              <a:buChar char="§"/>
            </a:pPr>
            <a:r>
              <a:rPr lang="en-US" dirty="0"/>
              <a:t>Blockchain </a:t>
            </a:r>
            <a:r>
              <a:rPr lang="en-US" dirty="0" err="1"/>
              <a:t>như</a:t>
            </a:r>
            <a:r>
              <a:rPr lang="en-US" dirty="0"/>
              <a:t> </a:t>
            </a:r>
            <a:r>
              <a:rPr lang="en-US" dirty="0" err="1"/>
              <a:t>một</a:t>
            </a:r>
            <a:r>
              <a:rPr lang="en-US" dirty="0"/>
              <a:t> </a:t>
            </a:r>
            <a:r>
              <a:rPr lang="en-US" dirty="0" err="1"/>
              <a:t>cuốn</a:t>
            </a:r>
            <a:r>
              <a:rPr lang="en-US" dirty="0"/>
              <a:t> </a:t>
            </a:r>
            <a:r>
              <a:rPr lang="en-US" dirty="0" err="1"/>
              <a:t>sổ</a:t>
            </a:r>
            <a:r>
              <a:rPr lang="en-US" dirty="0"/>
              <a:t> </a:t>
            </a:r>
            <a:r>
              <a:rPr lang="en-US" dirty="0" err="1"/>
              <a:t>cái</a:t>
            </a:r>
            <a:r>
              <a:rPr lang="en-US" dirty="0"/>
              <a:t> </a:t>
            </a:r>
            <a:r>
              <a:rPr lang="en-US" dirty="0" err="1"/>
              <a:t>kế</a:t>
            </a:r>
            <a:r>
              <a:rPr lang="en-US" dirty="0"/>
              <a:t> </a:t>
            </a:r>
            <a:r>
              <a:rPr lang="en-US" dirty="0" err="1"/>
              <a:t>toán</a:t>
            </a:r>
            <a:r>
              <a:rPr lang="en-US" dirty="0"/>
              <a:t> </a:t>
            </a:r>
            <a:r>
              <a:rPr lang="en-US" dirty="0" err="1"/>
              <a:t>công</a:t>
            </a:r>
            <a:r>
              <a:rPr lang="en-US" dirty="0"/>
              <a:t> </a:t>
            </a:r>
            <a:r>
              <a:rPr lang="en-US" dirty="0" err="1"/>
              <a:t>cộng</a:t>
            </a:r>
            <a:endParaRPr lang="en-US" dirty="0"/>
          </a:p>
          <a:p>
            <a:pPr>
              <a:buFont typeface="Wingdings" panose="05000000000000000000" pitchFamily="2" charset="2"/>
              <a:buChar char="§"/>
            </a:pPr>
            <a:r>
              <a:rPr lang="en-US" dirty="0" err="1"/>
              <a:t>Đơn</a:t>
            </a:r>
            <a:r>
              <a:rPr lang="en-US" dirty="0"/>
              <a:t> </a:t>
            </a:r>
            <a:r>
              <a:rPr lang="en-US" dirty="0" err="1"/>
              <a:t>vị</a:t>
            </a:r>
            <a:r>
              <a:rPr lang="en-US" dirty="0"/>
              <a:t> </a:t>
            </a:r>
            <a:r>
              <a:rPr lang="en-US" dirty="0" err="1"/>
              <a:t>lưu</a:t>
            </a:r>
            <a:r>
              <a:rPr lang="en-US" dirty="0"/>
              <a:t> </a:t>
            </a:r>
            <a:r>
              <a:rPr lang="en-US" dirty="0" err="1"/>
              <a:t>trữ</a:t>
            </a:r>
            <a:r>
              <a:rPr lang="en-US" dirty="0"/>
              <a:t> </a:t>
            </a:r>
            <a:r>
              <a:rPr lang="en-US" dirty="0" err="1"/>
              <a:t>cơ</a:t>
            </a:r>
            <a:r>
              <a:rPr lang="en-US" dirty="0"/>
              <a:t> </a:t>
            </a:r>
            <a:r>
              <a:rPr lang="en-US" dirty="0" err="1"/>
              <a:t>bản</a:t>
            </a:r>
            <a:r>
              <a:rPr lang="en-US" dirty="0"/>
              <a:t> </a:t>
            </a:r>
            <a:r>
              <a:rPr lang="en-US" dirty="0" err="1"/>
              <a:t>của</a:t>
            </a:r>
            <a:r>
              <a:rPr lang="en-US" dirty="0"/>
              <a:t> blockchain: </a:t>
            </a:r>
            <a:r>
              <a:rPr lang="en-US" dirty="0" err="1"/>
              <a:t>Khối</a:t>
            </a:r>
            <a:r>
              <a:rPr lang="en-US" dirty="0"/>
              <a:t> </a:t>
            </a:r>
            <a:r>
              <a:rPr lang="en-US" dirty="0" err="1"/>
              <a:t>dữ</a:t>
            </a:r>
            <a:r>
              <a:rPr lang="en-US" dirty="0"/>
              <a:t> </a:t>
            </a:r>
            <a:r>
              <a:rPr lang="en-US" dirty="0" err="1"/>
              <a:t>liệu</a:t>
            </a:r>
            <a:r>
              <a:rPr lang="en-US" dirty="0"/>
              <a:t> (Block)</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err="1"/>
              <a:t>Các</a:t>
            </a:r>
            <a:r>
              <a:rPr lang="en-US" dirty="0"/>
              <a:t> </a:t>
            </a:r>
            <a:r>
              <a:rPr lang="en-US" dirty="0" err="1"/>
              <a:t>khối</a:t>
            </a:r>
            <a:r>
              <a:rPr lang="en-US" dirty="0"/>
              <a:t> </a:t>
            </a:r>
            <a:r>
              <a:rPr lang="en-US" dirty="0" err="1"/>
              <a:t>sau</a:t>
            </a:r>
            <a:r>
              <a:rPr lang="en-US" dirty="0"/>
              <a:t> </a:t>
            </a:r>
            <a:r>
              <a:rPr lang="en-US" dirty="0" err="1"/>
              <a:t>khi</a:t>
            </a:r>
            <a:r>
              <a:rPr lang="en-US" dirty="0"/>
              <a:t> </a:t>
            </a:r>
            <a:r>
              <a:rPr lang="en-US" dirty="0" err="1"/>
              <a:t>được</a:t>
            </a:r>
            <a:r>
              <a:rPr lang="en-US" dirty="0"/>
              <a:t> </a:t>
            </a:r>
            <a:r>
              <a:rPr lang="en-US" dirty="0" err="1"/>
              <a:t>tạo</a:t>
            </a:r>
            <a:r>
              <a:rPr lang="en-US" dirty="0"/>
              <a:t> ra </a:t>
            </a:r>
            <a:r>
              <a:rPr lang="en-US" dirty="0" err="1"/>
              <a:t>sẽ</a:t>
            </a:r>
            <a:r>
              <a:rPr lang="en-US" dirty="0"/>
              <a:t> </a:t>
            </a:r>
            <a:r>
              <a:rPr lang="en-US" dirty="0" err="1"/>
              <a:t>được</a:t>
            </a:r>
            <a:r>
              <a:rPr lang="en-US" dirty="0"/>
              <a:t> </a:t>
            </a:r>
            <a:r>
              <a:rPr lang="en-US" dirty="0" err="1"/>
              <a:t>liên</a:t>
            </a:r>
            <a:r>
              <a:rPr lang="en-US" dirty="0"/>
              <a:t> </a:t>
            </a:r>
            <a:r>
              <a:rPr lang="en-US" dirty="0" err="1"/>
              <a:t>kết</a:t>
            </a:r>
            <a:r>
              <a:rPr lang="en-US" dirty="0"/>
              <a:t> </a:t>
            </a:r>
            <a:r>
              <a:rPr lang="en-US" dirty="0" err="1"/>
              <a:t>lại</a:t>
            </a:r>
            <a:r>
              <a:rPr lang="en-US" dirty="0"/>
              <a:t> </a:t>
            </a:r>
            <a:r>
              <a:rPr lang="en-US" dirty="0" err="1"/>
              <a:t>thành</a:t>
            </a:r>
            <a:r>
              <a:rPr lang="en-US" dirty="0"/>
              <a:t> </a:t>
            </a:r>
            <a:r>
              <a:rPr lang="en-US" dirty="0" err="1"/>
              <a:t>một</a:t>
            </a:r>
            <a:r>
              <a:rPr lang="en-US" dirty="0"/>
              <a:t> </a:t>
            </a:r>
            <a:r>
              <a:rPr lang="en-US" dirty="0" err="1"/>
              <a:t>chuỗi</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r>
              <a:rPr lang="en-US" dirty="0"/>
              <a:t>     Genesis Block</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4" name="Graphic 3" descr="Document">
            <a:extLst>
              <a:ext uri="{FF2B5EF4-FFF2-40B4-BE49-F238E27FC236}">
                <a16:creationId xmlns:a16="http://schemas.microsoft.com/office/drawing/2014/main" id="{59410FE3-DDB2-487C-8618-3AE91C41FC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3298" y="2037276"/>
            <a:ext cx="1416061" cy="1416061"/>
          </a:xfrm>
          <a:prstGeom prst="rect">
            <a:avLst/>
          </a:prstGeom>
        </p:spPr>
      </p:pic>
      <p:pic>
        <p:nvPicPr>
          <p:cNvPr id="6" name="Graphic 5" descr="Cube">
            <a:extLst>
              <a:ext uri="{FF2B5EF4-FFF2-40B4-BE49-F238E27FC236}">
                <a16:creationId xmlns:a16="http://schemas.microsoft.com/office/drawing/2014/main" id="{5B683EF4-6A17-4759-B424-E360F4035F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8861" y="1784944"/>
            <a:ext cx="1798320" cy="1798320"/>
          </a:xfrm>
          <a:prstGeom prst="rect">
            <a:avLst/>
          </a:prstGeom>
        </p:spPr>
      </p:pic>
      <p:cxnSp>
        <p:nvCxnSpPr>
          <p:cNvPr id="9" name="Straight Arrow Connector 8">
            <a:extLst>
              <a:ext uri="{FF2B5EF4-FFF2-40B4-BE49-F238E27FC236}">
                <a16:creationId xmlns:a16="http://schemas.microsoft.com/office/drawing/2014/main" id="{78721BCF-BF78-4653-BCF6-15A0EDEC818D}"/>
              </a:ext>
            </a:extLst>
          </p:cNvPr>
          <p:cNvCxnSpPr/>
          <p:nvPr/>
        </p:nvCxnSpPr>
        <p:spPr>
          <a:xfrm>
            <a:off x="2844800" y="2745306"/>
            <a:ext cx="26615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Graphic 12" descr="Cube">
            <a:extLst>
              <a:ext uri="{FF2B5EF4-FFF2-40B4-BE49-F238E27FC236}">
                <a16:creationId xmlns:a16="http://schemas.microsoft.com/office/drawing/2014/main" id="{F0A99D62-EB10-42A9-9C82-F0FD1BA013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3298" y="4403339"/>
            <a:ext cx="1223394" cy="1223394"/>
          </a:xfrm>
          <a:prstGeom prst="rect">
            <a:avLst/>
          </a:prstGeom>
        </p:spPr>
      </p:pic>
      <p:pic>
        <p:nvPicPr>
          <p:cNvPr id="17" name="Graphic 16" descr="Connected">
            <a:extLst>
              <a:ext uri="{FF2B5EF4-FFF2-40B4-BE49-F238E27FC236}">
                <a16:creationId xmlns:a16="http://schemas.microsoft.com/office/drawing/2014/main" id="{C94E3367-6D71-4796-B248-A9366E7583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06692" y="4552872"/>
            <a:ext cx="914400" cy="914400"/>
          </a:xfrm>
          <a:prstGeom prst="rect">
            <a:avLst/>
          </a:prstGeom>
        </p:spPr>
      </p:pic>
      <p:pic>
        <p:nvPicPr>
          <p:cNvPr id="18" name="Graphic 17" descr="Cube">
            <a:extLst>
              <a:ext uri="{FF2B5EF4-FFF2-40B4-BE49-F238E27FC236}">
                <a16:creationId xmlns:a16="http://schemas.microsoft.com/office/drawing/2014/main" id="{F1D1CA23-30AF-4959-8814-183A96977C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9723" y="4398375"/>
            <a:ext cx="1223394" cy="1223394"/>
          </a:xfrm>
          <a:prstGeom prst="rect">
            <a:avLst/>
          </a:prstGeom>
        </p:spPr>
      </p:pic>
      <p:pic>
        <p:nvPicPr>
          <p:cNvPr id="19" name="Graphic 18" descr="Connected">
            <a:extLst>
              <a:ext uri="{FF2B5EF4-FFF2-40B4-BE49-F238E27FC236}">
                <a16:creationId xmlns:a16="http://schemas.microsoft.com/office/drawing/2014/main" id="{C740FE46-18DA-4347-AD06-D1E44152D5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01748" y="4541993"/>
            <a:ext cx="914400" cy="914400"/>
          </a:xfrm>
          <a:prstGeom prst="rect">
            <a:avLst/>
          </a:prstGeom>
        </p:spPr>
      </p:pic>
      <p:pic>
        <p:nvPicPr>
          <p:cNvPr id="20" name="Graphic 19" descr="Cube">
            <a:extLst>
              <a:ext uri="{FF2B5EF4-FFF2-40B4-BE49-F238E27FC236}">
                <a16:creationId xmlns:a16="http://schemas.microsoft.com/office/drawing/2014/main" id="{89C59CE7-74CE-4AD2-BC20-6292A25207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7454" y="4398375"/>
            <a:ext cx="1223394" cy="1223394"/>
          </a:xfrm>
          <a:prstGeom prst="rect">
            <a:avLst/>
          </a:prstGeom>
        </p:spPr>
      </p:pic>
      <p:pic>
        <p:nvPicPr>
          <p:cNvPr id="21" name="Graphic 20" descr="Connected">
            <a:extLst>
              <a:ext uri="{FF2B5EF4-FFF2-40B4-BE49-F238E27FC236}">
                <a16:creationId xmlns:a16="http://schemas.microsoft.com/office/drawing/2014/main" id="{38BB1803-E3E7-4902-8489-6540068163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42154" y="4541993"/>
            <a:ext cx="914400" cy="914400"/>
          </a:xfrm>
          <a:prstGeom prst="rect">
            <a:avLst/>
          </a:prstGeom>
        </p:spPr>
      </p:pic>
      <p:pic>
        <p:nvPicPr>
          <p:cNvPr id="22" name="Graphic 21" descr="Cube">
            <a:extLst>
              <a:ext uri="{FF2B5EF4-FFF2-40B4-BE49-F238E27FC236}">
                <a16:creationId xmlns:a16="http://schemas.microsoft.com/office/drawing/2014/main" id="{EF61E7B0-D3E2-48F2-9C8D-C260FDBE0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5185" y="4398375"/>
            <a:ext cx="1223394" cy="1223394"/>
          </a:xfrm>
          <a:prstGeom prst="rect">
            <a:avLst/>
          </a:prstGeom>
        </p:spPr>
      </p:pic>
      <p:cxnSp>
        <p:nvCxnSpPr>
          <p:cNvPr id="26" name="Straight Arrow Connector 25">
            <a:extLst>
              <a:ext uri="{FF2B5EF4-FFF2-40B4-BE49-F238E27FC236}">
                <a16:creationId xmlns:a16="http://schemas.microsoft.com/office/drawing/2014/main" id="{EE9A3A7F-69F2-41A2-A83A-9B9C00706CAE}"/>
              </a:ext>
            </a:extLst>
          </p:cNvPr>
          <p:cNvCxnSpPr/>
          <p:nvPr/>
        </p:nvCxnSpPr>
        <p:spPr>
          <a:xfrm flipV="1">
            <a:off x="1593908" y="5621769"/>
            <a:ext cx="0" cy="5776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91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8">
                                            <p:txEl>
                                              <p:pRg st="11" end="11"/>
                                            </p:txEl>
                                          </p:spTgt>
                                        </p:tgtEl>
                                        <p:attrNameLst>
                                          <p:attrName>style.visibility</p:attrName>
                                        </p:attrNameLst>
                                      </p:cBhvr>
                                      <p:to>
                                        <p:strVal val="visible"/>
                                      </p:to>
                                    </p:set>
                                    <p:anim calcmode="lin" valueType="num">
                                      <p:cBhvr additive="base">
                                        <p:cTn id="5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Sổ</a:t>
            </a:r>
            <a:r>
              <a:rPr lang="en-US" b="1" dirty="0"/>
              <a:t> </a:t>
            </a:r>
            <a:r>
              <a:rPr lang="en-US" b="1" dirty="0" err="1"/>
              <a:t>cái</a:t>
            </a:r>
            <a:r>
              <a:rPr lang="en-US" b="1" dirty="0"/>
              <a:t> (Ledger)</a:t>
            </a:r>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84226"/>
            <a:ext cx="11426456" cy="1841854"/>
          </a:xfrm>
        </p:spPr>
        <p:txBody>
          <a:bodyPr/>
          <a:lstStyle/>
          <a:p>
            <a:pPr>
              <a:buFont typeface="Wingdings" panose="05000000000000000000" pitchFamily="2" charset="2"/>
              <a:buChar char="§"/>
            </a:pPr>
            <a:r>
              <a:rPr lang="en-US" dirty="0" err="1"/>
              <a:t>Ghi</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giao</a:t>
            </a:r>
            <a:r>
              <a:rPr lang="en-US" dirty="0"/>
              <a:t> </a:t>
            </a:r>
            <a:r>
              <a:rPr lang="en-US" dirty="0" err="1"/>
              <a:t>dịch</a:t>
            </a:r>
            <a:endParaRPr lang="en-US" dirty="0"/>
          </a:p>
          <a:p>
            <a:pPr>
              <a:buFont typeface="Wingdings" panose="05000000000000000000" pitchFamily="2" charset="2"/>
              <a:buChar char="§"/>
            </a:pPr>
            <a:r>
              <a:rPr lang="en-US" dirty="0"/>
              <a:t>2 </a:t>
            </a:r>
            <a:r>
              <a:rPr lang="en-US" dirty="0" err="1"/>
              <a:t>mô</a:t>
            </a:r>
            <a:r>
              <a:rPr lang="en-US" dirty="0"/>
              <a:t> </a:t>
            </a:r>
            <a:r>
              <a:rPr lang="en-US" dirty="0" err="1"/>
              <a:t>hình</a:t>
            </a:r>
            <a:r>
              <a:rPr lang="en-US" dirty="0"/>
              <a:t> </a:t>
            </a:r>
            <a:r>
              <a:rPr lang="en-US" dirty="0" err="1"/>
              <a:t>sổ</a:t>
            </a:r>
            <a:r>
              <a:rPr lang="en-US" dirty="0"/>
              <a:t> </a:t>
            </a:r>
            <a:r>
              <a:rPr lang="en-US" dirty="0" err="1"/>
              <a:t>cái</a:t>
            </a:r>
            <a:r>
              <a:rPr lang="en-US" dirty="0"/>
              <a:t>: </a:t>
            </a:r>
          </a:p>
          <a:p>
            <a:pPr lvl="1">
              <a:buFont typeface="Wingdings" panose="05000000000000000000" pitchFamily="2" charset="2"/>
              <a:buChar char="§"/>
            </a:pPr>
            <a:r>
              <a:rPr lang="en-US" dirty="0" err="1"/>
              <a:t>Sổ</a:t>
            </a:r>
            <a:r>
              <a:rPr lang="en-US" dirty="0"/>
              <a:t> </a:t>
            </a:r>
            <a:r>
              <a:rPr lang="en-US" dirty="0" err="1"/>
              <a:t>cái</a:t>
            </a:r>
            <a:r>
              <a:rPr lang="en-US" dirty="0"/>
              <a:t> </a:t>
            </a:r>
            <a:r>
              <a:rPr lang="en-US" dirty="0" err="1"/>
              <a:t>tập</a:t>
            </a:r>
            <a:r>
              <a:rPr lang="en-US" dirty="0"/>
              <a:t> </a:t>
            </a:r>
            <a:r>
              <a:rPr lang="en-US" dirty="0" err="1"/>
              <a:t>trung</a:t>
            </a:r>
            <a:r>
              <a:rPr lang="en-US" dirty="0"/>
              <a:t> (Centralized Ledge):  </a:t>
            </a:r>
            <a:r>
              <a:rPr lang="en-US" dirty="0" err="1"/>
              <a:t>Mô</a:t>
            </a:r>
            <a:r>
              <a:rPr lang="en-US" dirty="0"/>
              <a:t> </a:t>
            </a:r>
            <a:r>
              <a:rPr lang="en-US" dirty="0" err="1"/>
              <a:t>hình</a:t>
            </a:r>
            <a:r>
              <a:rPr lang="en-US" dirty="0"/>
              <a:t> </a:t>
            </a:r>
            <a:r>
              <a:rPr lang="en-US" dirty="0" err="1"/>
              <a:t>phổ</a:t>
            </a:r>
            <a:r>
              <a:rPr lang="en-US" dirty="0"/>
              <a:t> </a:t>
            </a:r>
            <a:r>
              <a:rPr lang="en-US" dirty="0" err="1"/>
              <a:t>biến</a:t>
            </a:r>
            <a:r>
              <a:rPr lang="en-US" dirty="0"/>
              <a:t> </a:t>
            </a:r>
            <a:r>
              <a:rPr lang="en-US" dirty="0" err="1"/>
              <a:t>mà</a:t>
            </a:r>
            <a:r>
              <a:rPr lang="en-US" dirty="0"/>
              <a:t> </a:t>
            </a:r>
            <a:r>
              <a:rPr lang="en-US" dirty="0" err="1"/>
              <a:t>hiện</a:t>
            </a:r>
            <a:r>
              <a:rPr lang="en-US" dirty="0"/>
              <a:t> nay </a:t>
            </a:r>
            <a:r>
              <a:rPr lang="en-US" dirty="0" err="1"/>
              <a:t>đang</a:t>
            </a:r>
            <a:r>
              <a:rPr lang="en-US" dirty="0"/>
              <a:t> </a:t>
            </a:r>
            <a:r>
              <a:rPr lang="en-US" dirty="0" err="1"/>
              <a:t>được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457200" lvl="1" indent="0">
              <a:buNone/>
            </a:pPr>
            <a:endParaRPr lang="en-US" dirty="0"/>
          </a:p>
        </p:txBody>
      </p:sp>
      <p:pic>
        <p:nvPicPr>
          <p:cNvPr id="3" name="Picture 2">
            <a:extLst>
              <a:ext uri="{FF2B5EF4-FFF2-40B4-BE49-F238E27FC236}">
                <a16:creationId xmlns:a16="http://schemas.microsoft.com/office/drawing/2014/main" id="{7C8A187C-C416-4F60-BDC2-2FDB6A19B21E}"/>
              </a:ext>
            </a:extLst>
          </p:cNvPr>
          <p:cNvPicPr>
            <a:picLocks noChangeAspect="1"/>
          </p:cNvPicPr>
          <p:nvPr/>
        </p:nvPicPr>
        <p:blipFill>
          <a:blip r:embed="rId3"/>
          <a:stretch>
            <a:fillRect/>
          </a:stretch>
        </p:blipFill>
        <p:spPr>
          <a:xfrm>
            <a:off x="248548" y="3135673"/>
            <a:ext cx="6502772" cy="2927470"/>
          </a:xfrm>
          <a:prstGeom prst="rect">
            <a:avLst/>
          </a:prstGeom>
        </p:spPr>
      </p:pic>
      <p:sp>
        <p:nvSpPr>
          <p:cNvPr id="5" name="Content Placeholder 7">
            <a:extLst>
              <a:ext uri="{FF2B5EF4-FFF2-40B4-BE49-F238E27FC236}">
                <a16:creationId xmlns:a16="http://schemas.microsoft.com/office/drawing/2014/main" id="{75F008B0-4360-4AD1-9C4B-41FF4CFDF89A}"/>
              </a:ext>
            </a:extLst>
          </p:cNvPr>
          <p:cNvSpPr txBox="1">
            <a:spLocks/>
          </p:cNvSpPr>
          <p:nvPr/>
        </p:nvSpPr>
        <p:spPr>
          <a:xfrm>
            <a:off x="6588480" y="3091837"/>
            <a:ext cx="5354972" cy="3015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dirty="0" err="1"/>
              <a:t>Phức</a:t>
            </a:r>
            <a:r>
              <a:rPr lang="en-US" dirty="0"/>
              <a:t> </a:t>
            </a:r>
            <a:r>
              <a:rPr lang="en-US" dirty="0" err="1"/>
              <a:t>tạp</a:t>
            </a:r>
            <a:r>
              <a:rPr lang="en-US" dirty="0"/>
              <a:t> </a:t>
            </a:r>
            <a:r>
              <a:rPr lang="en-US" dirty="0" err="1"/>
              <a:t>và</a:t>
            </a:r>
            <a:r>
              <a:rPr lang="en-US" dirty="0"/>
              <a:t> </a:t>
            </a:r>
            <a:r>
              <a:rPr lang="en-US" dirty="0" err="1"/>
              <a:t>đắt</a:t>
            </a:r>
            <a:r>
              <a:rPr lang="en-US" dirty="0"/>
              <a:t> </a:t>
            </a:r>
            <a:r>
              <a:rPr lang="en-US" dirty="0" err="1"/>
              <a:t>tiền</a:t>
            </a:r>
            <a:endParaRPr lang="en-US" dirty="0"/>
          </a:p>
          <a:p>
            <a:pPr lvl="1">
              <a:buFont typeface="Wingdings" panose="05000000000000000000" pitchFamily="2" charset="2"/>
              <a:buChar char="§"/>
            </a:pPr>
            <a:r>
              <a:rPr lang="en-US" dirty="0"/>
              <a:t>Chi </a:t>
            </a:r>
            <a:r>
              <a:rPr lang="en-US" dirty="0" err="1"/>
              <a:t>phí</a:t>
            </a:r>
            <a:r>
              <a:rPr lang="en-US" dirty="0"/>
              <a:t> </a:t>
            </a:r>
            <a:r>
              <a:rPr lang="en-US" dirty="0" err="1"/>
              <a:t>bảo</a:t>
            </a:r>
            <a:r>
              <a:rPr lang="en-US" dirty="0"/>
              <a:t> </a:t>
            </a:r>
            <a:r>
              <a:rPr lang="en-US" dirty="0" err="1"/>
              <a:t>vệ</a:t>
            </a:r>
            <a:r>
              <a:rPr lang="en-US" dirty="0"/>
              <a:t> </a:t>
            </a:r>
            <a:r>
              <a:rPr lang="en-US" dirty="0" err="1"/>
              <a:t>cao</a:t>
            </a:r>
            <a:r>
              <a:rPr lang="en-US" dirty="0"/>
              <a:t> </a:t>
            </a:r>
          </a:p>
          <a:p>
            <a:pPr lvl="1">
              <a:buFont typeface="Wingdings" panose="05000000000000000000" pitchFamily="2" charset="2"/>
              <a:buChar char="§"/>
            </a:pPr>
            <a:r>
              <a:rPr lang="en-US" dirty="0" err="1"/>
              <a:t>Dễ</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chỉ</a:t>
            </a:r>
            <a:r>
              <a:rPr lang="en-US" dirty="0"/>
              <a:t> </a:t>
            </a:r>
            <a:r>
              <a:rPr lang="en-US" dirty="0" err="1"/>
              <a:t>cần</a:t>
            </a:r>
            <a:r>
              <a:rPr lang="en-US" dirty="0"/>
              <a:t> </a:t>
            </a:r>
            <a:r>
              <a:rPr lang="en-US" dirty="0" err="1"/>
              <a:t>máy</a:t>
            </a:r>
            <a:r>
              <a:rPr lang="en-US" dirty="0"/>
              <a:t> </a:t>
            </a:r>
            <a:r>
              <a:rPr lang="en-US" dirty="0" err="1"/>
              <a:t>chủ</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bị</a:t>
            </a:r>
            <a:r>
              <a:rPr lang="en-US" dirty="0"/>
              <a:t> </a:t>
            </a:r>
            <a:r>
              <a:rPr lang="en-US" dirty="0" err="1"/>
              <a:t>ảnh</a:t>
            </a:r>
            <a:r>
              <a:rPr lang="en-US" dirty="0"/>
              <a:t> </a:t>
            </a:r>
            <a:r>
              <a:rPr lang="en-US" dirty="0" err="1"/>
              <a:t>hưởng</a:t>
            </a:r>
            <a:endParaRPr lang="en-US" dirty="0"/>
          </a:p>
          <a:p>
            <a:pPr lvl="1">
              <a:buFont typeface="Wingdings" panose="05000000000000000000" pitchFamily="2" charset="2"/>
              <a:buChar char="§"/>
            </a:pPr>
            <a:r>
              <a:rPr lang="en-US" dirty="0" err="1"/>
              <a:t>Chịu</a:t>
            </a:r>
            <a:r>
              <a:rPr lang="en-US" dirty="0"/>
              <a:t> </a:t>
            </a:r>
            <a:r>
              <a:rPr lang="en-US" dirty="0" err="1"/>
              <a:t>nhiều</a:t>
            </a:r>
            <a:r>
              <a:rPr lang="en-US" dirty="0"/>
              <a:t> </a:t>
            </a:r>
            <a:r>
              <a:rPr lang="en-US" dirty="0" err="1"/>
              <a:t>rủi</a:t>
            </a:r>
            <a:r>
              <a:rPr lang="en-US" dirty="0"/>
              <a:t> </a:t>
            </a:r>
            <a:r>
              <a:rPr lang="en-US" dirty="0" err="1"/>
              <a:t>ro</a:t>
            </a:r>
            <a:r>
              <a:rPr lang="en-US" dirty="0"/>
              <a:t> </a:t>
            </a:r>
            <a:r>
              <a:rPr lang="en-US" dirty="0" err="1"/>
              <a:t>khác</a:t>
            </a:r>
            <a:r>
              <a:rPr lang="en-US" dirty="0"/>
              <a:t>: </a:t>
            </a:r>
            <a:r>
              <a:rPr lang="en-US" dirty="0" err="1"/>
              <a:t>Động</a:t>
            </a:r>
            <a:r>
              <a:rPr lang="en-US" dirty="0"/>
              <a:t> </a:t>
            </a:r>
            <a:r>
              <a:rPr lang="en-US" dirty="0" err="1"/>
              <a:t>đất</a:t>
            </a:r>
            <a:r>
              <a:rPr lang="en-US" dirty="0"/>
              <a:t>, </a:t>
            </a:r>
            <a:r>
              <a:rPr lang="en-US" dirty="0" err="1"/>
              <a:t>thiên</a:t>
            </a:r>
            <a:r>
              <a:rPr lang="en-US" dirty="0"/>
              <a:t> tai,…</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1754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 calcmode="lin" valueType="num">
                                      <p:cBhvr additive="base">
                                        <p:cTn id="2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 calcmode="lin" valueType="num">
                                      <p:cBhvr additive="base">
                                        <p:cTn id="3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 calcmode="lin" valueType="num">
                                      <p:cBhvr additive="base">
                                        <p:cTn id="3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1138-3FAA-144B-B2DC-2D2A9F99B1B9}"/>
              </a:ext>
            </a:extLst>
          </p:cNvPr>
          <p:cNvSpPr>
            <a:spLocks noGrp="1"/>
          </p:cNvSpPr>
          <p:nvPr>
            <p:ph type="title" idx="4294967295"/>
          </p:nvPr>
        </p:nvSpPr>
        <p:spPr>
          <a:xfrm>
            <a:off x="248548" y="0"/>
            <a:ext cx="10515600" cy="1325563"/>
          </a:xfrm>
        </p:spPr>
        <p:txBody>
          <a:bodyPr/>
          <a:lstStyle/>
          <a:p>
            <a:r>
              <a:rPr lang="en-US" b="1" dirty="0" err="1"/>
              <a:t>Sổ</a:t>
            </a:r>
            <a:r>
              <a:rPr lang="en-US" b="1" dirty="0"/>
              <a:t> </a:t>
            </a:r>
            <a:r>
              <a:rPr lang="en-US" b="1" dirty="0" err="1"/>
              <a:t>cái</a:t>
            </a:r>
            <a:r>
              <a:rPr lang="en-US" b="1" dirty="0"/>
              <a:t> (Ledger)</a:t>
            </a:r>
          </a:p>
        </p:txBody>
      </p:sp>
      <p:sp>
        <p:nvSpPr>
          <p:cNvPr id="8" name="Content Placeholder 7">
            <a:extLst>
              <a:ext uri="{FF2B5EF4-FFF2-40B4-BE49-F238E27FC236}">
                <a16:creationId xmlns:a16="http://schemas.microsoft.com/office/drawing/2014/main" id="{C6C5D6F6-9FA1-F241-93C0-E327B739FFBF}"/>
              </a:ext>
            </a:extLst>
          </p:cNvPr>
          <p:cNvSpPr>
            <a:spLocks noGrp="1"/>
          </p:cNvSpPr>
          <p:nvPr>
            <p:ph idx="4294967295"/>
          </p:nvPr>
        </p:nvSpPr>
        <p:spPr>
          <a:xfrm>
            <a:off x="248548" y="1084226"/>
            <a:ext cx="11426456" cy="1841854"/>
          </a:xfrm>
        </p:spPr>
        <p:txBody>
          <a:bodyPr/>
          <a:lstStyle/>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457200" lvl="1" indent="0">
              <a:buNone/>
            </a:pPr>
            <a:endParaRPr lang="en-US" dirty="0"/>
          </a:p>
        </p:txBody>
      </p:sp>
      <p:sp>
        <p:nvSpPr>
          <p:cNvPr id="5" name="Content Placeholder 7">
            <a:extLst>
              <a:ext uri="{FF2B5EF4-FFF2-40B4-BE49-F238E27FC236}">
                <a16:creationId xmlns:a16="http://schemas.microsoft.com/office/drawing/2014/main" id="{75F008B0-4360-4AD1-9C4B-41FF4CFDF89A}"/>
              </a:ext>
            </a:extLst>
          </p:cNvPr>
          <p:cNvSpPr txBox="1">
            <a:spLocks/>
          </p:cNvSpPr>
          <p:nvPr/>
        </p:nvSpPr>
        <p:spPr>
          <a:xfrm>
            <a:off x="7013522" y="2005152"/>
            <a:ext cx="5178478" cy="3444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dirty="0" err="1"/>
              <a:t>Loại</a:t>
            </a:r>
            <a:r>
              <a:rPr lang="en-US" dirty="0"/>
              <a:t> </a:t>
            </a:r>
            <a:r>
              <a:rPr lang="en-US" dirty="0" err="1"/>
              <a:t>bỏ</a:t>
            </a:r>
            <a:r>
              <a:rPr lang="en-US" dirty="0"/>
              <a:t> </a:t>
            </a:r>
            <a:r>
              <a:rPr lang="en-US" dirty="0" err="1"/>
              <a:t>vai</a:t>
            </a:r>
            <a:r>
              <a:rPr lang="en-US" dirty="0"/>
              <a:t> </a:t>
            </a:r>
            <a:r>
              <a:rPr lang="en-US" dirty="0" err="1"/>
              <a:t>trò</a:t>
            </a:r>
            <a:r>
              <a:rPr lang="en-US" dirty="0"/>
              <a:t> </a:t>
            </a:r>
            <a:r>
              <a:rPr lang="en-US" dirty="0" err="1"/>
              <a:t>bên</a:t>
            </a:r>
            <a:r>
              <a:rPr lang="en-US" dirty="0"/>
              <a:t> </a:t>
            </a:r>
            <a:r>
              <a:rPr lang="en-US" dirty="0" err="1"/>
              <a:t>thứ</a:t>
            </a:r>
            <a:r>
              <a:rPr lang="en-US" dirty="0"/>
              <a:t> 3</a:t>
            </a:r>
          </a:p>
          <a:p>
            <a:pPr lvl="1">
              <a:buFont typeface="Wingdings" panose="05000000000000000000" pitchFamily="2" charset="2"/>
              <a:buChar char="§"/>
            </a:pPr>
            <a:r>
              <a:rPr lang="en-US" dirty="0"/>
              <a:t>Đ</a:t>
            </a:r>
            <a:r>
              <a:rPr lang="vi-VN" dirty="0"/>
              <a:t>ư</a:t>
            </a:r>
            <a:r>
              <a:rPr lang="en-US" dirty="0" err="1"/>
              <a:t>ợc</a:t>
            </a:r>
            <a:r>
              <a:rPr lang="en-US" dirty="0"/>
              <a:t> </a:t>
            </a:r>
            <a:r>
              <a:rPr lang="en-US" dirty="0" err="1"/>
              <a:t>phân</a:t>
            </a:r>
            <a:r>
              <a:rPr lang="en-US" dirty="0"/>
              <a:t> </a:t>
            </a:r>
            <a:r>
              <a:rPr lang="en-US" dirty="0" err="1"/>
              <a:t>phát</a:t>
            </a:r>
            <a:r>
              <a:rPr lang="en-US" dirty="0"/>
              <a:t> </a:t>
            </a:r>
            <a:r>
              <a:rPr lang="en-US" dirty="0" err="1"/>
              <a:t>tất</a:t>
            </a:r>
            <a:r>
              <a:rPr lang="en-US" dirty="0"/>
              <a:t> </a:t>
            </a:r>
            <a:r>
              <a:rPr lang="en-US" dirty="0" err="1"/>
              <a:t>cả</a:t>
            </a:r>
            <a:r>
              <a:rPr lang="en-US" dirty="0"/>
              <a:t> </a:t>
            </a:r>
            <a:r>
              <a:rPr lang="en-US" dirty="0" err="1"/>
              <a:t>mọi</a:t>
            </a:r>
            <a:r>
              <a:rPr lang="en-US" dirty="0"/>
              <a:t> </a:t>
            </a:r>
            <a:r>
              <a:rPr lang="en-US" dirty="0" err="1"/>
              <a:t>người</a:t>
            </a:r>
            <a:endParaRPr lang="en-US" dirty="0"/>
          </a:p>
          <a:p>
            <a:pPr lvl="1">
              <a:buFont typeface="Wingdings" panose="05000000000000000000" pitchFamily="2" charset="2"/>
              <a:buChar char="§"/>
            </a:pPr>
            <a:r>
              <a:rPr lang="en-US" dirty="0" err="1"/>
              <a:t>Khó</a:t>
            </a:r>
            <a:r>
              <a:rPr lang="en-US" dirty="0"/>
              <a:t> </a:t>
            </a:r>
            <a:r>
              <a:rPr lang="en-US" dirty="0" err="1"/>
              <a:t>tấn</a:t>
            </a:r>
            <a:r>
              <a:rPr lang="en-US" dirty="0"/>
              <a:t> </a:t>
            </a:r>
            <a:r>
              <a:rPr lang="en-US" dirty="0" err="1"/>
              <a:t>công</a:t>
            </a:r>
            <a:r>
              <a:rPr lang="en-US" dirty="0"/>
              <a:t>, </a:t>
            </a:r>
            <a:r>
              <a:rPr lang="en-US" dirty="0" err="1"/>
              <a:t>dễ</a:t>
            </a:r>
            <a:r>
              <a:rPr lang="en-US" dirty="0"/>
              <a:t> </a:t>
            </a:r>
            <a:r>
              <a:rPr lang="en-US" dirty="0" err="1"/>
              <a:t>dàng</a:t>
            </a:r>
            <a:r>
              <a:rPr lang="en-US" dirty="0"/>
              <a:t> </a:t>
            </a:r>
            <a:r>
              <a:rPr lang="en-US" dirty="0" err="1"/>
              <a:t>khôi</a:t>
            </a:r>
            <a:r>
              <a:rPr lang="en-US" dirty="0"/>
              <a:t> </a:t>
            </a:r>
            <a:r>
              <a:rPr lang="en-US" dirty="0" err="1"/>
              <a:t>phục</a:t>
            </a:r>
            <a:endParaRPr lang="en-US" dirty="0"/>
          </a:p>
          <a:p>
            <a:pPr lvl="1">
              <a:buFont typeface="Wingdings" panose="05000000000000000000" pitchFamily="2" charset="2"/>
              <a:buChar char="§"/>
            </a:pPr>
            <a:r>
              <a:rPr lang="en-US" dirty="0" err="1"/>
              <a:t>Gần</a:t>
            </a:r>
            <a:r>
              <a:rPr lang="en-US" dirty="0"/>
              <a:t> </a:t>
            </a:r>
            <a:r>
              <a:rPr lang="en-US" dirty="0" err="1"/>
              <a:t>như</a:t>
            </a:r>
            <a:r>
              <a:rPr lang="en-US" dirty="0"/>
              <a:t> </a:t>
            </a:r>
            <a:r>
              <a:rPr lang="en-US" dirty="0" err="1"/>
              <a:t>không</a:t>
            </a:r>
            <a:r>
              <a:rPr lang="en-US" dirty="0"/>
              <a:t> </a:t>
            </a:r>
            <a:r>
              <a:rPr lang="en-US" dirty="0" err="1"/>
              <a:t>có</a:t>
            </a:r>
            <a:r>
              <a:rPr lang="en-US" dirty="0"/>
              <a:t> </a:t>
            </a:r>
            <a:r>
              <a:rPr lang="en-US" dirty="0" err="1"/>
              <a:t>cách</a:t>
            </a:r>
            <a:r>
              <a:rPr lang="en-US" dirty="0"/>
              <a:t> </a:t>
            </a:r>
            <a:r>
              <a:rPr lang="en-US" dirty="0" err="1"/>
              <a:t>gì</a:t>
            </a:r>
            <a:r>
              <a:rPr lang="en-US" dirty="0"/>
              <a:t> </a:t>
            </a:r>
            <a:r>
              <a:rPr lang="en-US" dirty="0" err="1"/>
              <a:t>để</a:t>
            </a:r>
            <a:r>
              <a:rPr lang="en-US" dirty="0"/>
              <a:t> </a:t>
            </a:r>
            <a:r>
              <a:rPr lang="en-US" dirty="0" err="1"/>
              <a:t>phá</a:t>
            </a:r>
            <a:r>
              <a:rPr lang="en-US" dirty="0"/>
              <a:t> </a:t>
            </a:r>
            <a:r>
              <a:rPr lang="en-US" dirty="0" err="1"/>
              <a:t>hủy</a:t>
            </a:r>
            <a:r>
              <a:rPr lang="en-US" dirty="0"/>
              <a:t> </a:t>
            </a:r>
            <a:r>
              <a:rPr lang="en-US" dirty="0" err="1"/>
              <a:t>cuốn</a:t>
            </a:r>
            <a:r>
              <a:rPr lang="en-US" dirty="0"/>
              <a:t> </a:t>
            </a:r>
            <a:r>
              <a:rPr lang="en-US" dirty="0" err="1"/>
              <a:t>sổ</a:t>
            </a:r>
            <a:r>
              <a:rPr lang="en-US" dirty="0"/>
              <a:t> </a:t>
            </a:r>
            <a:r>
              <a:rPr lang="en-US" dirty="0" err="1"/>
              <a:t>cái</a:t>
            </a: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457200" lvl="1" indent="0">
              <a:buFont typeface="Arial" panose="020B0604020202020204" pitchFamily="34" charset="0"/>
              <a:buNone/>
            </a:pPr>
            <a:endParaRPr lang="en-US" dirty="0"/>
          </a:p>
        </p:txBody>
      </p:sp>
      <p:sp>
        <p:nvSpPr>
          <p:cNvPr id="6" name="Content Placeholder 7">
            <a:extLst>
              <a:ext uri="{FF2B5EF4-FFF2-40B4-BE49-F238E27FC236}">
                <a16:creationId xmlns:a16="http://schemas.microsoft.com/office/drawing/2014/main" id="{6A6D9BF6-42B3-4368-8648-9D033831FB70}"/>
              </a:ext>
            </a:extLst>
          </p:cNvPr>
          <p:cNvSpPr txBox="1">
            <a:spLocks/>
          </p:cNvSpPr>
          <p:nvPr/>
        </p:nvSpPr>
        <p:spPr>
          <a:xfrm>
            <a:off x="400948" y="1236626"/>
            <a:ext cx="11426456" cy="1841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err="1"/>
              <a:t>Sổ</a:t>
            </a:r>
            <a:r>
              <a:rPr lang="en-US" dirty="0"/>
              <a:t> </a:t>
            </a:r>
            <a:r>
              <a:rPr lang="en-US" dirty="0" err="1"/>
              <a:t>cái</a:t>
            </a:r>
            <a:r>
              <a:rPr lang="en-US" dirty="0"/>
              <a:t> phi </a:t>
            </a:r>
            <a:r>
              <a:rPr lang="en-US" dirty="0" err="1"/>
              <a:t>tập</a:t>
            </a:r>
            <a:r>
              <a:rPr lang="en-US" dirty="0"/>
              <a:t> </a:t>
            </a:r>
            <a:r>
              <a:rPr lang="en-US" dirty="0" err="1"/>
              <a:t>trung</a:t>
            </a:r>
            <a:r>
              <a:rPr lang="en-US" dirty="0"/>
              <a:t> (Distributed Ledge)</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457200" lvl="1"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F7F0A29D-6B1C-495B-9D9C-20B72EEA6BFA}"/>
              </a:ext>
            </a:extLst>
          </p:cNvPr>
          <p:cNvPicPr>
            <a:picLocks noChangeAspect="1"/>
          </p:cNvPicPr>
          <p:nvPr/>
        </p:nvPicPr>
        <p:blipFill>
          <a:blip r:embed="rId3"/>
          <a:stretch>
            <a:fillRect/>
          </a:stretch>
        </p:blipFill>
        <p:spPr>
          <a:xfrm>
            <a:off x="334769" y="2157553"/>
            <a:ext cx="7171464" cy="3292475"/>
          </a:xfrm>
          <a:prstGeom prst="rect">
            <a:avLst/>
          </a:prstGeom>
        </p:spPr>
      </p:pic>
    </p:spTree>
    <p:extLst>
      <p:ext uri="{BB962C8B-B14F-4D97-AF65-F5344CB8AC3E}">
        <p14:creationId xmlns:p14="http://schemas.microsoft.com/office/powerpoint/2010/main" val="6660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additive="base">
                                        <p:cTn id="2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930</Words>
  <Application>Microsoft Office PowerPoint</Application>
  <PresentationFormat>Widescreen</PresentationFormat>
  <Paragraphs>172</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Calibri</vt:lpstr>
      <vt:lpstr>Calibri Light</vt:lpstr>
      <vt:lpstr>Wingdings</vt:lpstr>
      <vt:lpstr>Office Theme</vt:lpstr>
      <vt:lpstr>CÁC MÔ HÌNH TIỀN ĐIỆN TỬ TRONG GIAO DỊCH TIỀN ĐIỆN TỬ</vt:lpstr>
      <vt:lpstr>Giới thiệu về tiền điện tử</vt:lpstr>
      <vt:lpstr>Giới thiệu về tiền điện tử</vt:lpstr>
      <vt:lpstr>Giới thiệu về tiền điện tử</vt:lpstr>
      <vt:lpstr>Một số đồng tiền điện tử phổ biến</vt:lpstr>
      <vt:lpstr>Công nghệ Blockchain</vt:lpstr>
      <vt:lpstr>Công nghệ blockchain</vt:lpstr>
      <vt:lpstr>Sổ cái (Ledger)</vt:lpstr>
      <vt:lpstr>Sổ cái (Ledger)</vt:lpstr>
      <vt:lpstr>Cơ chế đồng thuận phi tập trung</vt:lpstr>
      <vt:lpstr>Tấn công 51%</vt:lpstr>
      <vt:lpstr>Cấu trúc của khối</vt:lpstr>
      <vt:lpstr>Khóa, địa chỉ</vt:lpstr>
      <vt:lpstr>Ví điện tử</vt:lpstr>
      <vt:lpstr>Giao dịch</vt:lpstr>
      <vt:lpstr>Giao dịch</vt:lpstr>
      <vt:lpstr>Giao dịch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MÔ HÌNH TIỀN ĐIỆN TỬ TRONG GIAO DỊCH TIỀN ĐIỆN TỬ</dc:title>
  <dc:creator>Dam Viet Dung 20173047</dc:creator>
  <cp:lastModifiedBy>Dam Viet Dung 20173047</cp:lastModifiedBy>
  <cp:revision>13</cp:revision>
  <dcterms:created xsi:type="dcterms:W3CDTF">2020-06-15T00:36:24Z</dcterms:created>
  <dcterms:modified xsi:type="dcterms:W3CDTF">2020-06-15T03:40:41Z</dcterms:modified>
</cp:coreProperties>
</file>