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68" r:id="rId6"/>
    <p:sldId id="272" r:id="rId7"/>
    <p:sldId id="273" r:id="rId8"/>
    <p:sldId id="274" r:id="rId9"/>
    <p:sldId id="275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7" r:id="rId27"/>
    <p:sldId id="285" r:id="rId28"/>
    <p:sldId id="286" r:id="rId29"/>
    <p:sldId id="25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22/06/2020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22/06/2020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22/06/2020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22/06/2020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22/06/2020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22/06/2020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22/06/2020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22/06/2020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22/06/2020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22/06/2020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22/06/2020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22/06/2020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2" y="1254968"/>
            <a:ext cx="7380514" cy="2174032"/>
          </a:xfrm>
        </p:spPr>
        <p:txBody>
          <a:bodyPr anchor="ctr">
            <a:normAutofit/>
          </a:bodyPr>
          <a:lstStyle/>
          <a:p>
            <a:r>
              <a:rPr lang="en-US" dirty="0"/>
              <a:t>KỸ THUẬT THỦY VÂN SỐ</a:t>
            </a:r>
            <a:br>
              <a:rPr lang="en-US" dirty="0"/>
            </a:br>
            <a:r>
              <a:rPr lang="en-US" dirty="0"/>
              <a:t>(DIGITAL WATERMARKING)</a:t>
            </a:r>
            <a:br>
              <a:rPr lang="en-US" dirty="0"/>
            </a:br>
            <a:r>
              <a:rPr lang="en-US" sz="4000" dirty="0" err="1"/>
              <a:t>Nhóm</a:t>
            </a:r>
            <a:r>
              <a:rPr lang="en-US" sz="4000" dirty="0"/>
              <a:t>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2384" y="3429000"/>
            <a:ext cx="3508310" cy="611155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GVHD: PSG.TS. </a:t>
            </a:r>
            <a:r>
              <a:rPr lang="en-US" sz="2000" dirty="0" err="1">
                <a:solidFill>
                  <a:schemeClr val="tx1"/>
                </a:solidFill>
              </a:rPr>
              <a:t>Phạm</a:t>
            </a:r>
            <a:r>
              <a:rPr lang="en-US" sz="2000" dirty="0">
                <a:solidFill>
                  <a:schemeClr val="tx1"/>
                </a:solidFill>
              </a:rPr>
              <a:t> Linh </a:t>
            </a:r>
            <a:r>
              <a:rPr lang="en-US" sz="2000" dirty="0" err="1">
                <a:solidFill>
                  <a:schemeClr val="tx1"/>
                </a:solidFill>
              </a:rPr>
              <a:t>Giang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FB21A9-F530-46F9-A842-787133E20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840259"/>
              </p:ext>
            </p:extLst>
          </p:nvPr>
        </p:nvGraphicFramePr>
        <p:xfrm>
          <a:off x="1709102" y="4793441"/>
          <a:ext cx="5725795" cy="164147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713805338"/>
                    </a:ext>
                  </a:extLst>
                </a:gridCol>
                <a:gridCol w="2863215">
                  <a:extLst>
                    <a:ext uri="{9D8B030D-6E8A-4147-A177-3AD203B41FA5}">
                      <a16:colId xmlns:a16="http://schemas.microsoft.com/office/drawing/2014/main" val="2225948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Họ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và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tên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MSSV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6017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Đỗ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Văn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Cường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20172986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053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Phạm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Minh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Tiến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20173397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896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Mai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Đức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Trung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20173417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7118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Nguyễn Sơn Tùng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20173449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0195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E27B-450A-4B35-A4B7-8D975324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7" y="-87315"/>
            <a:ext cx="8658807" cy="114167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Blind embedding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tương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tuyến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17CF-015A-46D0-B166-95A7A161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962020"/>
            <a:ext cx="8026400" cy="398157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Blind embedding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nhúng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điệp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thác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gốc</a:t>
            </a:r>
            <a:endParaRPr lang="en-US" sz="2400" dirty="0"/>
          </a:p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thủy</a:t>
            </a:r>
            <a:r>
              <a:rPr lang="en-US" sz="2400" dirty="0"/>
              <a:t> </a:t>
            </a:r>
            <a:r>
              <a:rPr lang="en-US" sz="2400" dirty="0" err="1"/>
              <a:t>vân</a:t>
            </a:r>
            <a:r>
              <a:rPr lang="en-US" sz="2400" dirty="0"/>
              <a:t> 1-bit: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nhúng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bit (bit 1 </a:t>
            </a:r>
            <a:r>
              <a:rPr lang="en-US" sz="2400" dirty="0" err="1"/>
              <a:t>hoặc</a:t>
            </a:r>
            <a:r>
              <a:rPr lang="en-US" sz="2400" dirty="0"/>
              <a:t> 0)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chứa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112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E27B-450A-4B35-A4B7-8D975324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7" y="-87315"/>
            <a:ext cx="8658807" cy="114167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Blind embedding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tương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tuyến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17CF-015A-46D0-B166-95A7A161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346200"/>
            <a:ext cx="8216511" cy="509192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err="1"/>
              <a:t>Bộ</a:t>
            </a:r>
            <a:r>
              <a:rPr lang="en-US" sz="2400" b="1" dirty="0"/>
              <a:t> </a:t>
            </a:r>
            <a:r>
              <a:rPr lang="en-US" sz="2400" b="1" dirty="0" err="1"/>
              <a:t>nhúng</a:t>
            </a:r>
            <a:r>
              <a:rPr lang="en-US" sz="2400" b="1" dirty="0"/>
              <a:t>:</a:t>
            </a:r>
            <a:endParaRPr lang="en-US" sz="24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1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bit 0 hay 1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α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nhúng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50DA3-7D60-4AB2-A252-EB29575A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859" y="4422709"/>
            <a:ext cx="2702403" cy="178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0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E27B-450A-4B35-A4B7-8D975324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7" y="-87315"/>
            <a:ext cx="8658807" cy="114167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Blind embedding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tương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tuyến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17CF-015A-46D0-B166-95A7A161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 err="1"/>
              <a:t>Bộ</a:t>
            </a:r>
            <a:r>
              <a:rPr lang="en-US" sz="2400" b="1" dirty="0"/>
              <a:t> </a:t>
            </a:r>
            <a:r>
              <a:rPr lang="en-US" sz="2400" b="1" dirty="0" err="1"/>
              <a:t>dò</a:t>
            </a:r>
            <a:r>
              <a:rPr lang="en-US" sz="2400" b="1" dirty="0"/>
              <a:t>:</a:t>
            </a:r>
            <a:endParaRPr lang="en-US" sz="24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ban </a:t>
            </a:r>
            <a:r>
              <a:rPr lang="en-US" dirty="0" err="1"/>
              <a:t>đầu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E0BEF-9859-435E-8787-BB39EF10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214" y="2722465"/>
            <a:ext cx="4381871" cy="706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22B207-E08D-4B8F-A432-E9C90813F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886" y="4560834"/>
            <a:ext cx="5017830" cy="148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6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BB40-8EBA-4A86-99C6-11D9F8C7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4"/>
            <a:ext cx="8026400" cy="1122494"/>
          </a:xfrm>
        </p:spPr>
        <p:txBody>
          <a:bodyPr>
            <a:normAutofit/>
          </a:bodyPr>
          <a:lstStyle/>
          <a:p>
            <a:r>
              <a:rPr lang="en-US" sz="4000" dirty="0" err="1"/>
              <a:t>Thử</a:t>
            </a:r>
            <a:r>
              <a:rPr lang="en-US" sz="4000" dirty="0"/>
              <a:t> </a:t>
            </a:r>
            <a:r>
              <a:rPr lang="en-US" sz="4000" dirty="0" err="1"/>
              <a:t>nghiệm</a:t>
            </a:r>
            <a:r>
              <a:rPr lang="en-US" sz="4000" dirty="0"/>
              <a:t> </a:t>
            </a:r>
            <a:r>
              <a:rPr lang="en-US" sz="4000" dirty="0" err="1"/>
              <a:t>với</a:t>
            </a:r>
            <a:r>
              <a:rPr lang="en-US" sz="4000" dirty="0"/>
              <a:t> α =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CFB7-55E2-49D2-9959-D2420C3AC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78294"/>
            <a:ext cx="8026400" cy="4970105"/>
          </a:xfrm>
        </p:spPr>
        <p:txBody>
          <a:bodyPr/>
          <a:lstStyle/>
          <a:p>
            <a:pPr algn="just"/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400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thước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112 X 92 pixels</a:t>
            </a:r>
          </a:p>
          <a:p>
            <a:pPr algn="just"/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nhúng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α = 1, </a:t>
            </a:r>
            <a:r>
              <a:rPr lang="en-US" sz="2400" dirty="0" err="1"/>
              <a:t>nhúng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bit 1 </a:t>
            </a:r>
            <a:r>
              <a:rPr lang="en-US" sz="2400" dirty="0" err="1"/>
              <a:t>và</a:t>
            </a:r>
            <a:r>
              <a:rPr lang="en-US" sz="2400" dirty="0"/>
              <a:t> bit 0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,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800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nhúng</a:t>
            </a:r>
            <a:endParaRPr lang="en-US" sz="2400" dirty="0"/>
          </a:p>
          <a:p>
            <a:pPr algn="just"/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(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dò</a:t>
            </a:r>
            <a:r>
              <a:rPr lang="en-US" sz="2400" dirty="0"/>
              <a:t>)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nhúng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gốc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đ</a:t>
            </a:r>
            <a:r>
              <a:rPr lang="vi-VN" sz="2400" dirty="0" err="1"/>
              <a:t>ượ</a:t>
            </a:r>
            <a:r>
              <a:rPr lang="en-US" sz="2400" dirty="0"/>
              <a:t>c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3891A-C6AE-4F58-A158-6E0F59CBE5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87" y="3356585"/>
            <a:ext cx="4761826" cy="320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5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0817-4779-4F24-B7B7-E3A6AC56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thấp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5731-8374-4740-A483-82B6C87E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lọc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bình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thấp</a:t>
            </a:r>
            <a:r>
              <a:rPr lang="en-US" sz="2400" dirty="0"/>
              <a:t> 2X2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endParaRPr lang="en-US" sz="2400" dirty="0"/>
          </a:p>
          <a:p>
            <a:pPr algn="just"/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 t</a:t>
            </a:r>
            <a:r>
              <a:rPr lang="vi-VN" sz="2400" dirty="0" err="1"/>
              <a:t>ươ</a:t>
            </a:r>
            <a:r>
              <a:rPr lang="en-US" sz="2400" dirty="0"/>
              <a:t>ng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nh</a:t>
            </a:r>
            <a:r>
              <a:rPr lang="vi-VN" sz="2400" dirty="0"/>
              <a:t>ư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đ</a:t>
            </a:r>
            <a:r>
              <a:rPr lang="vi-VN" sz="2400" dirty="0" err="1"/>
              <a:t>ượ</a:t>
            </a:r>
            <a:r>
              <a:rPr lang="en-US" sz="2400" dirty="0"/>
              <a:t>c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endParaRPr lang="en-US" sz="2400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04E10F0-07D1-4867-A299-9CF82A0C20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60" y="3186431"/>
            <a:ext cx="4678680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0EB9-AC70-410D-ACDC-A34CF569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α =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DE3B-CB3E-4B6F-AFCE-A39F3D02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 </a:t>
            </a:r>
            <a:r>
              <a:rPr lang="en-US" sz="2400" dirty="0" err="1"/>
              <a:t>nh</a:t>
            </a:r>
            <a:r>
              <a:rPr lang="vi-VN" sz="2400" dirty="0"/>
              <a:t>ư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α = 2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đ</a:t>
            </a:r>
            <a:r>
              <a:rPr lang="vi-VN" sz="2400" dirty="0" err="1"/>
              <a:t>ượ</a:t>
            </a:r>
            <a:r>
              <a:rPr lang="en-US" sz="2400" dirty="0"/>
              <a:t>c </a:t>
            </a:r>
            <a:r>
              <a:rPr lang="en-US" sz="2400" dirty="0" err="1"/>
              <a:t>nh</a:t>
            </a:r>
            <a:r>
              <a:rPr lang="vi-VN" sz="2400" dirty="0"/>
              <a:t>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472FA2C-0B59-4D7B-9E5C-6593704F87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230" y="2860453"/>
            <a:ext cx="470154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12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D5D0-2F55-4394-8180-B8ABBD27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nhiễu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48C9A-795C-46F2-AD4A-4DCD873C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346200"/>
            <a:ext cx="8490858" cy="4902199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phiên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400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 ban </a:t>
            </a:r>
            <a:r>
              <a:rPr lang="en-US" sz="2400" dirty="0" err="1"/>
              <a:t>đầu</a:t>
            </a:r>
            <a:endParaRPr lang="en-US" sz="2400" dirty="0"/>
          </a:p>
          <a:p>
            <a:pPr algn="just"/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nhiễu</a:t>
            </a:r>
            <a:r>
              <a:rPr lang="en-US" sz="2400" dirty="0"/>
              <a:t> </a:t>
            </a:r>
            <a:r>
              <a:rPr lang="en-US" sz="2400" dirty="0" err="1"/>
              <a:t>ngẫu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tuân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 Gauss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[-10, 10]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nhúng</a:t>
            </a:r>
            <a:r>
              <a:rPr lang="en-US" sz="2400" dirty="0"/>
              <a:t> </a:t>
            </a:r>
            <a:r>
              <a:rPr lang="en-US" sz="2400" dirty="0" err="1"/>
              <a:t>thủy</a:t>
            </a:r>
            <a:r>
              <a:rPr lang="en-US" sz="2400" dirty="0"/>
              <a:t> </a:t>
            </a:r>
            <a:r>
              <a:rPr lang="en-US" sz="2400" dirty="0" err="1"/>
              <a:t>vân</a:t>
            </a:r>
            <a:endParaRPr lang="en-US" sz="2400" dirty="0"/>
          </a:p>
          <a:p>
            <a:pPr algn="just"/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đ</a:t>
            </a:r>
            <a:r>
              <a:rPr lang="vi-VN" sz="2400" dirty="0" err="1"/>
              <a:t>ượ</a:t>
            </a:r>
            <a:r>
              <a:rPr lang="en-US" sz="2400" dirty="0"/>
              <a:t>c: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FD131-0CED-48B1-A2B5-C7FC1251A0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7" y="3559629"/>
            <a:ext cx="5274362" cy="292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4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0" y="-87315"/>
            <a:ext cx="8366060" cy="1325563"/>
          </a:xfrm>
        </p:spPr>
        <p:txBody>
          <a:bodyPr/>
          <a:lstStyle/>
          <a:p>
            <a:pPr algn="just"/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lề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66092"/>
            <a:ext cx="8026400" cy="498230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dirty="0" err="1"/>
              <a:t>Bộ</a:t>
            </a:r>
            <a:r>
              <a:rPr lang="en-US" sz="2300" dirty="0"/>
              <a:t> </a:t>
            </a:r>
            <a:r>
              <a:rPr lang="en-US" sz="2300" dirty="0" err="1"/>
              <a:t>nhúng</a:t>
            </a:r>
            <a:r>
              <a:rPr lang="en-US" sz="2300" dirty="0"/>
              <a:t> </a:t>
            </a:r>
            <a:r>
              <a:rPr lang="en-US" sz="2300" dirty="0" err="1"/>
              <a:t>thủy</a:t>
            </a:r>
            <a:r>
              <a:rPr lang="en-US" sz="2300" dirty="0"/>
              <a:t> </a:t>
            </a:r>
            <a:r>
              <a:rPr lang="en-US" sz="2300" dirty="0" err="1"/>
              <a:t>vân</a:t>
            </a:r>
            <a:r>
              <a:rPr lang="en-US" sz="2300" dirty="0"/>
              <a:t> </a:t>
            </a:r>
            <a:r>
              <a:rPr lang="en-US" sz="2300" dirty="0" err="1"/>
              <a:t>mã</a:t>
            </a:r>
            <a:r>
              <a:rPr lang="en-US" sz="2300" dirty="0"/>
              <a:t> </a:t>
            </a:r>
            <a:r>
              <a:rPr lang="en-US" sz="2300" dirty="0" err="1"/>
              <a:t>hóa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thông</a:t>
            </a:r>
            <a:r>
              <a:rPr lang="en-US" sz="2300" dirty="0"/>
              <a:t> </a:t>
            </a:r>
            <a:r>
              <a:rPr lang="en-US" sz="2300" dirty="0" err="1"/>
              <a:t>điệp</a:t>
            </a:r>
            <a:r>
              <a:rPr lang="en-US" sz="2300" dirty="0"/>
              <a:t> </a:t>
            </a:r>
            <a:r>
              <a:rPr lang="en-US" sz="2300" dirty="0" err="1"/>
              <a:t>bằng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mã</a:t>
            </a:r>
            <a:r>
              <a:rPr lang="en-US" sz="2300" dirty="0"/>
              <a:t> </a:t>
            </a:r>
            <a:r>
              <a:rPr lang="en-US" sz="2300" dirty="0" err="1"/>
              <a:t>thủy</a:t>
            </a:r>
            <a:r>
              <a:rPr lang="en-US" sz="2300" dirty="0"/>
              <a:t> </a:t>
            </a:r>
            <a:r>
              <a:rPr lang="en-US" sz="2300" dirty="0" err="1"/>
              <a:t>vân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khóa</a:t>
            </a:r>
            <a:r>
              <a:rPr lang="en-US" sz="2300" dirty="0"/>
              <a:t> </a:t>
            </a:r>
            <a:r>
              <a:rPr lang="en-US" sz="2300" dirty="0" err="1"/>
              <a:t>rồi</a:t>
            </a:r>
            <a:r>
              <a:rPr lang="en-US" sz="2300" dirty="0"/>
              <a:t> </a:t>
            </a:r>
            <a:r>
              <a:rPr lang="en-US" sz="2300" dirty="0" err="1"/>
              <a:t>truyền</a:t>
            </a:r>
            <a:r>
              <a:rPr lang="en-US" sz="2300" dirty="0"/>
              <a:t>, </a:t>
            </a:r>
            <a:r>
              <a:rPr lang="en-US" sz="2300" dirty="0" err="1"/>
              <a:t>sau</a:t>
            </a:r>
            <a:r>
              <a:rPr lang="en-US" sz="2300" dirty="0"/>
              <a:t> </a:t>
            </a:r>
            <a:r>
              <a:rPr lang="en-US" sz="2300" dirty="0" err="1"/>
              <a:t>đó</a:t>
            </a:r>
            <a:r>
              <a:rPr lang="en-US" sz="2300" dirty="0"/>
              <a:t> </a:t>
            </a:r>
            <a:r>
              <a:rPr lang="en-US" sz="2300" dirty="0" err="1"/>
              <a:t>đưa</a:t>
            </a:r>
            <a:r>
              <a:rPr lang="en-US" sz="2300" dirty="0"/>
              <a:t> </a:t>
            </a:r>
            <a:r>
              <a:rPr lang="en-US" sz="2300" dirty="0" err="1"/>
              <a:t>thông</a:t>
            </a:r>
            <a:r>
              <a:rPr lang="en-US" sz="2300" dirty="0"/>
              <a:t> </a:t>
            </a:r>
            <a:r>
              <a:rPr lang="en-US" sz="2300" dirty="0" err="1"/>
              <a:t>điệp</a:t>
            </a:r>
            <a:r>
              <a:rPr lang="en-US" sz="2300" dirty="0"/>
              <a:t> </a:t>
            </a:r>
            <a:r>
              <a:rPr lang="en-US" sz="2300" dirty="0" err="1"/>
              <a:t>mã</a:t>
            </a:r>
            <a:r>
              <a:rPr lang="en-US" sz="2300" dirty="0"/>
              <a:t> </a:t>
            </a:r>
            <a:r>
              <a:rPr lang="en-US" sz="2300" dirty="0" err="1"/>
              <a:t>hóa</a:t>
            </a:r>
            <a:r>
              <a:rPr lang="en-US" sz="2300" dirty="0"/>
              <a:t> </a:t>
            </a:r>
            <a:r>
              <a:rPr lang="en-US" sz="2300" dirty="0" err="1"/>
              <a:t>vào</a:t>
            </a:r>
            <a:r>
              <a:rPr lang="en-US" sz="2300" dirty="0"/>
              <a:t> </a:t>
            </a:r>
            <a:r>
              <a:rPr lang="en-US" sz="2300" dirty="0" err="1"/>
              <a:t>hình</a:t>
            </a:r>
            <a:r>
              <a:rPr lang="en-US" sz="2300" dirty="0"/>
              <a:t> </a:t>
            </a:r>
            <a:r>
              <a:rPr lang="en-US" sz="2300" dirty="0" err="1"/>
              <a:t>ảnh</a:t>
            </a:r>
            <a:r>
              <a:rPr lang="en-US" sz="2300" dirty="0"/>
              <a:t> </a:t>
            </a:r>
            <a:r>
              <a:rPr lang="en-US" sz="2300" dirty="0" err="1"/>
              <a:t>gốc</a:t>
            </a:r>
            <a:r>
              <a:rPr lang="en-US" sz="2300" dirty="0"/>
              <a:t> </a:t>
            </a:r>
            <a:r>
              <a:rPr lang="en-US" sz="2300" dirty="0" err="1"/>
              <a:t>rồi</a:t>
            </a:r>
            <a:r>
              <a:rPr lang="en-US" sz="2300" dirty="0"/>
              <a:t> </a:t>
            </a:r>
            <a:r>
              <a:rPr lang="en-US" sz="2300" dirty="0" err="1"/>
              <a:t>truyền</a:t>
            </a:r>
            <a:r>
              <a:rPr lang="en-US" sz="2300" dirty="0"/>
              <a:t> qua </a:t>
            </a:r>
            <a:r>
              <a:rPr lang="en-US" sz="2300" dirty="0" err="1"/>
              <a:t>kênh</a:t>
            </a:r>
            <a:r>
              <a:rPr lang="en-US" sz="2300" dirty="0"/>
              <a:t> </a:t>
            </a:r>
            <a:r>
              <a:rPr lang="en-US" sz="2300" dirty="0" err="1"/>
              <a:t>truyền</a:t>
            </a:r>
            <a:r>
              <a:rPr lang="en-US" sz="2300" dirty="0"/>
              <a:t> </a:t>
            </a:r>
            <a:r>
              <a:rPr lang="en-US" sz="2300" dirty="0" err="1"/>
              <a:t>thông</a:t>
            </a:r>
            <a:r>
              <a:rPr lang="en-US" sz="2300" dirty="0"/>
              <a:t> </a:t>
            </a:r>
            <a:r>
              <a:rPr lang="en-US" sz="2300" dirty="0" err="1"/>
              <a:t>đã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thêm</a:t>
            </a:r>
            <a:r>
              <a:rPr lang="en-US" sz="2300" dirty="0"/>
              <a:t> </a:t>
            </a:r>
            <a:r>
              <a:rPr lang="en-US" sz="2300" dirty="0" err="1"/>
              <a:t>nhiễu</a:t>
            </a:r>
            <a:endParaRPr lang="en-US" sz="2300" dirty="0"/>
          </a:p>
          <a:p>
            <a:pPr algn="just">
              <a:lnSpc>
                <a:spcPct val="100000"/>
              </a:lnSpc>
            </a:pPr>
            <a:r>
              <a:rPr lang="en-US" sz="2300" dirty="0" err="1"/>
              <a:t>Bộ</a:t>
            </a:r>
            <a:r>
              <a:rPr lang="en-US" sz="2300" dirty="0"/>
              <a:t> </a:t>
            </a:r>
            <a:r>
              <a:rPr lang="en-US" sz="2300" dirty="0" err="1"/>
              <a:t>dò</a:t>
            </a:r>
            <a:r>
              <a:rPr lang="en-US" sz="2300" dirty="0"/>
              <a:t> </a:t>
            </a:r>
            <a:r>
              <a:rPr lang="en-US" sz="2300" dirty="0" err="1"/>
              <a:t>thủy</a:t>
            </a:r>
            <a:r>
              <a:rPr lang="en-US" sz="2300" dirty="0"/>
              <a:t> </a:t>
            </a:r>
            <a:r>
              <a:rPr lang="en-US" sz="2300" dirty="0" err="1"/>
              <a:t>vân</a:t>
            </a:r>
            <a:r>
              <a:rPr lang="en-US" sz="2300" dirty="0"/>
              <a:t> </a:t>
            </a:r>
            <a:r>
              <a:rPr lang="en-US" sz="2300" dirty="0" err="1"/>
              <a:t>giải</a:t>
            </a:r>
            <a:r>
              <a:rPr lang="en-US" sz="2300" dirty="0"/>
              <a:t> </a:t>
            </a:r>
            <a:r>
              <a:rPr lang="en-US" sz="2300" dirty="0" err="1"/>
              <a:t>mã</a:t>
            </a:r>
            <a:r>
              <a:rPr lang="en-US" sz="2300" dirty="0"/>
              <a:t> </a:t>
            </a:r>
            <a:r>
              <a:rPr lang="en-US" sz="2300" dirty="0" err="1"/>
              <a:t>hình</a:t>
            </a:r>
            <a:r>
              <a:rPr lang="en-US" sz="2300" dirty="0"/>
              <a:t> </a:t>
            </a:r>
            <a:r>
              <a:rPr lang="en-US" sz="2300" dirty="0" err="1"/>
              <a:t>ảnh</a:t>
            </a:r>
            <a:r>
              <a:rPr lang="en-US" sz="2300" dirty="0"/>
              <a:t> </a:t>
            </a:r>
            <a:r>
              <a:rPr lang="en-US" sz="2300" dirty="0" err="1"/>
              <a:t>gốc</a:t>
            </a:r>
            <a:r>
              <a:rPr lang="en-US" sz="2300" dirty="0"/>
              <a:t> </a:t>
            </a:r>
            <a:r>
              <a:rPr lang="en-US" sz="2300" dirty="0" err="1"/>
              <a:t>nhận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bằng</a:t>
            </a:r>
            <a:r>
              <a:rPr lang="en-US" sz="2300" dirty="0"/>
              <a:t> </a:t>
            </a:r>
            <a:r>
              <a:rPr lang="en-US" sz="2300" dirty="0" err="1"/>
              <a:t>khóa</a:t>
            </a:r>
            <a:r>
              <a:rPr lang="en-US" sz="2300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300" dirty="0" err="1"/>
              <a:t>Khác</a:t>
            </a:r>
            <a:r>
              <a:rPr lang="en-US" sz="2300" dirty="0"/>
              <a:t> </a:t>
            </a:r>
            <a:r>
              <a:rPr lang="en-US" sz="2300" dirty="0" err="1"/>
              <a:t>biệt</a:t>
            </a:r>
            <a:r>
              <a:rPr lang="en-US" sz="2300" dirty="0"/>
              <a:t> </a:t>
            </a:r>
            <a:r>
              <a:rPr lang="en-US" sz="2300" dirty="0" err="1"/>
              <a:t>với</a:t>
            </a:r>
            <a:r>
              <a:rPr lang="en-US" sz="2300" dirty="0"/>
              <a:t> </a:t>
            </a:r>
            <a:r>
              <a:rPr lang="en-US" sz="2300" dirty="0" err="1"/>
              <a:t>hệ</a:t>
            </a:r>
            <a:r>
              <a:rPr lang="en-US" sz="2300" dirty="0"/>
              <a:t> </a:t>
            </a:r>
            <a:r>
              <a:rPr lang="en-US" sz="2300" dirty="0" err="1"/>
              <a:t>thống</a:t>
            </a:r>
            <a:r>
              <a:rPr lang="en-US" sz="2300" dirty="0"/>
              <a:t> </a:t>
            </a:r>
            <a:r>
              <a:rPr lang="en-US" sz="2300" dirty="0" err="1"/>
              <a:t>phần</a:t>
            </a:r>
            <a:r>
              <a:rPr lang="en-US" sz="2300" dirty="0"/>
              <a:t> </a:t>
            </a:r>
            <a:r>
              <a:rPr lang="en-US" sz="2300" dirty="0" err="1"/>
              <a:t>trước</a:t>
            </a:r>
            <a:r>
              <a:rPr lang="en-US" sz="2300" dirty="0"/>
              <a:t>: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thông</a:t>
            </a:r>
            <a:r>
              <a:rPr lang="en-US" sz="2300" dirty="0"/>
              <a:t> tin </a:t>
            </a:r>
            <a:r>
              <a:rPr lang="en-US" sz="2300" dirty="0" err="1"/>
              <a:t>hình</a:t>
            </a:r>
            <a:r>
              <a:rPr lang="en-US" sz="2300" dirty="0"/>
              <a:t> </a:t>
            </a:r>
            <a:r>
              <a:rPr lang="en-US" sz="2300" dirty="0" err="1"/>
              <a:t>ảnh</a:t>
            </a:r>
            <a:r>
              <a:rPr lang="en-US" sz="2300" dirty="0"/>
              <a:t>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mã</a:t>
            </a:r>
            <a:r>
              <a:rPr lang="en-US" sz="2300" dirty="0"/>
              <a:t> </a:t>
            </a:r>
            <a:r>
              <a:rPr lang="en-US" sz="2300" dirty="0" err="1"/>
              <a:t>hóa</a:t>
            </a:r>
            <a:endParaRPr lang="en-US" sz="23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89869" y="3992756"/>
            <a:ext cx="5447030" cy="234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7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E27B-450A-4B35-A4B7-8D975324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7" y="-87315"/>
            <a:ext cx="8658807" cy="1141674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Informed embedding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bộ</a:t>
            </a:r>
            <a:r>
              <a:rPr lang="en-US" sz="3000" dirty="0"/>
              <a:t> </a:t>
            </a:r>
            <a:r>
              <a:rPr lang="en-US" sz="3000" dirty="0" err="1"/>
              <a:t>phát</a:t>
            </a:r>
            <a:r>
              <a:rPr lang="en-US" sz="3000" dirty="0"/>
              <a:t> </a:t>
            </a:r>
            <a:r>
              <a:rPr lang="en-US" sz="3000" dirty="0" err="1"/>
              <a:t>hiện</a:t>
            </a:r>
            <a:r>
              <a:rPr lang="en-US" sz="3000" dirty="0"/>
              <a:t> </a:t>
            </a:r>
            <a:r>
              <a:rPr lang="en-US" sz="3000" dirty="0" err="1"/>
              <a:t>hệ</a:t>
            </a:r>
            <a:r>
              <a:rPr lang="en-US" sz="3000" dirty="0"/>
              <a:t>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tương</a:t>
            </a:r>
            <a:r>
              <a:rPr lang="en-US" sz="3000" dirty="0"/>
              <a:t> </a:t>
            </a:r>
            <a:r>
              <a:rPr lang="en-US" sz="3000" dirty="0" err="1"/>
              <a:t>quan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17CF-015A-46D0-B166-95A7A161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962020"/>
            <a:ext cx="8026400" cy="398157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Informed embedding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blind embedding. Informed embedding </a:t>
            </a:r>
            <a:r>
              <a:rPr lang="en-US" sz="2400" dirty="0" err="1"/>
              <a:t>nhúng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điệp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thác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gốc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nhúng</a:t>
            </a:r>
            <a:endParaRPr lang="en-US" sz="2400" dirty="0"/>
          </a:p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thủy</a:t>
            </a:r>
            <a:r>
              <a:rPr lang="en-US" sz="2400" dirty="0"/>
              <a:t> </a:t>
            </a:r>
            <a:r>
              <a:rPr lang="en-US" sz="2400" dirty="0" err="1"/>
              <a:t>vân</a:t>
            </a:r>
            <a:r>
              <a:rPr lang="en-US" sz="2400" dirty="0"/>
              <a:t> 1-bit: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nhúng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bit (bit 1 </a:t>
            </a:r>
            <a:r>
              <a:rPr lang="en-US" sz="2400" dirty="0" err="1"/>
              <a:t>hoặc</a:t>
            </a:r>
            <a:r>
              <a:rPr lang="en-US" sz="2400" dirty="0"/>
              <a:t> 0)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chứa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3592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E27B-450A-4B35-A4B7-8D975324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7" y="-87315"/>
            <a:ext cx="8658807" cy="1141674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Informed embedding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bộ</a:t>
            </a:r>
            <a:r>
              <a:rPr lang="en-US" sz="3000" dirty="0"/>
              <a:t> </a:t>
            </a:r>
            <a:r>
              <a:rPr lang="en-US" sz="3000" dirty="0" err="1"/>
              <a:t>phát</a:t>
            </a:r>
            <a:r>
              <a:rPr lang="en-US" sz="3000" dirty="0"/>
              <a:t> </a:t>
            </a:r>
            <a:r>
              <a:rPr lang="en-US" sz="3000" dirty="0" err="1"/>
              <a:t>hiện</a:t>
            </a:r>
            <a:r>
              <a:rPr lang="en-US" sz="3000" dirty="0"/>
              <a:t> </a:t>
            </a:r>
            <a:r>
              <a:rPr lang="en-US" sz="3000" dirty="0" err="1"/>
              <a:t>hệ</a:t>
            </a:r>
            <a:r>
              <a:rPr lang="en-US" sz="3000" dirty="0"/>
              <a:t>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tương</a:t>
            </a:r>
            <a:r>
              <a:rPr lang="en-US" sz="3000" dirty="0"/>
              <a:t> </a:t>
            </a:r>
            <a:r>
              <a:rPr lang="en-US" sz="3000" dirty="0" err="1"/>
              <a:t>quan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17CF-015A-46D0-B166-95A7A161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346200"/>
            <a:ext cx="8216511" cy="5091922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err="1"/>
              <a:t>Bộ</a:t>
            </a:r>
            <a:r>
              <a:rPr lang="en-US" sz="2800" b="1" dirty="0"/>
              <a:t> </a:t>
            </a:r>
            <a:r>
              <a:rPr lang="en-US" sz="2800" b="1" dirty="0" err="1"/>
              <a:t>nhúng</a:t>
            </a:r>
            <a:r>
              <a:rPr lang="en-US" sz="2800" b="1" dirty="0"/>
              <a:t>:</a:t>
            </a:r>
            <a:endParaRPr lang="en-US" sz="28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1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bit 0 hay 1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α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α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nhúng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7" y="4460630"/>
            <a:ext cx="2672862" cy="1738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008" y="5222632"/>
            <a:ext cx="3068016" cy="110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69" y="4460630"/>
            <a:ext cx="3752494" cy="762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57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1E1E-1F00-4A2F-8C6C-FB1AD37D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Giới</a:t>
            </a:r>
            <a:r>
              <a:rPr lang="en-US" sz="4000" dirty="0"/>
              <a:t> </a:t>
            </a:r>
            <a:r>
              <a:rPr lang="en-US" sz="4000" dirty="0" err="1"/>
              <a:t>thiệu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2331-7904-492D-99D4-D03C1C279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err="1"/>
              <a:t>Kỹ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thủy</a:t>
            </a:r>
            <a:r>
              <a:rPr lang="en-US" sz="2800" dirty="0"/>
              <a:t> </a:t>
            </a:r>
            <a:r>
              <a:rPr lang="en-US" sz="2800" dirty="0" err="1"/>
              <a:t>vân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ẩn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điệp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kỹ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trong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4251E-AC41-48DD-BFDD-F1585165D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78150"/>
            <a:ext cx="78867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35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E27B-450A-4B35-A4B7-8D975324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7" y="-87315"/>
            <a:ext cx="8658807" cy="1141674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Informed embedding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bộ</a:t>
            </a:r>
            <a:r>
              <a:rPr lang="en-US" sz="3000" dirty="0"/>
              <a:t> </a:t>
            </a:r>
            <a:r>
              <a:rPr lang="en-US" sz="3000" dirty="0" err="1"/>
              <a:t>phát</a:t>
            </a:r>
            <a:r>
              <a:rPr lang="en-US" sz="3000" dirty="0"/>
              <a:t> </a:t>
            </a:r>
            <a:r>
              <a:rPr lang="en-US" sz="3000" dirty="0" err="1"/>
              <a:t>hiện</a:t>
            </a:r>
            <a:r>
              <a:rPr lang="en-US" sz="3000" dirty="0"/>
              <a:t> </a:t>
            </a:r>
            <a:r>
              <a:rPr lang="en-US" sz="3000" dirty="0" err="1"/>
              <a:t>hệ</a:t>
            </a:r>
            <a:r>
              <a:rPr lang="en-US" sz="3000" dirty="0"/>
              <a:t>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tương</a:t>
            </a:r>
            <a:r>
              <a:rPr lang="en-US" sz="3000" dirty="0"/>
              <a:t> </a:t>
            </a:r>
            <a:r>
              <a:rPr lang="en-US" sz="3000" dirty="0" err="1"/>
              <a:t>quan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17CF-015A-46D0-B166-95A7A161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800" b="1" dirty="0" err="1"/>
              <a:t>Bộ</a:t>
            </a:r>
            <a:r>
              <a:rPr lang="en-US" sz="2800" b="1" dirty="0"/>
              <a:t> </a:t>
            </a:r>
            <a:r>
              <a:rPr lang="en-US" sz="2800" b="1" dirty="0" err="1"/>
              <a:t>dò</a:t>
            </a:r>
            <a:r>
              <a:rPr lang="en-US" sz="2800" b="1" dirty="0"/>
              <a:t>:</a:t>
            </a:r>
            <a:endParaRPr lang="en-US" sz="28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ban </a:t>
            </a:r>
            <a:r>
              <a:rPr lang="en-US" dirty="0" err="1"/>
              <a:t>đầu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E0BEF-9859-435E-8787-BB39EF10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214" y="2722465"/>
            <a:ext cx="4381871" cy="706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2B207-E08D-4B8F-A432-E9C90813F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886" y="4560834"/>
            <a:ext cx="5017830" cy="148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38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BB40-8EBA-4A86-99C6-11D9F8C7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4"/>
            <a:ext cx="8026400" cy="1122494"/>
          </a:xfrm>
        </p:spPr>
        <p:txBody>
          <a:bodyPr>
            <a:normAutofit/>
          </a:bodyPr>
          <a:lstStyle/>
          <a:p>
            <a:r>
              <a:rPr lang="en-US" sz="4000" dirty="0" err="1"/>
              <a:t>Thử</a:t>
            </a:r>
            <a:r>
              <a:rPr lang="en-US" sz="4000" dirty="0"/>
              <a:t> </a:t>
            </a:r>
            <a:r>
              <a:rPr lang="en-US" sz="4000" dirty="0" err="1"/>
              <a:t>nghiệm</a:t>
            </a:r>
            <a:r>
              <a:rPr lang="en-US" sz="4000" dirty="0"/>
              <a:t> </a:t>
            </a:r>
            <a:r>
              <a:rPr lang="en-US" sz="4000" dirty="0" err="1"/>
              <a:t>với</a:t>
            </a:r>
            <a:r>
              <a:rPr lang="en-US" sz="4000" dirty="0"/>
              <a:t> α =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CFB7-55E2-49D2-9959-D2420C3AC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78294"/>
            <a:ext cx="8026400" cy="4970105"/>
          </a:xfrm>
        </p:spPr>
        <p:txBody>
          <a:bodyPr/>
          <a:lstStyle/>
          <a:p>
            <a:pPr algn="just"/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400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thước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112 X 92 pixels</a:t>
            </a:r>
          </a:p>
          <a:p>
            <a:pPr algn="just"/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nhúng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α = 1, </a:t>
            </a:r>
            <a:r>
              <a:rPr lang="en-US" sz="2400" dirty="0" err="1"/>
              <a:t>nhúng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bit 1 </a:t>
            </a:r>
            <a:r>
              <a:rPr lang="en-US" sz="2400" dirty="0" err="1"/>
              <a:t>và</a:t>
            </a:r>
            <a:r>
              <a:rPr lang="en-US" sz="2400" dirty="0"/>
              <a:t> bit 0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,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800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nhúng</a:t>
            </a:r>
            <a:endParaRPr lang="en-US" sz="2400" dirty="0"/>
          </a:p>
          <a:p>
            <a:pPr algn="just"/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(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dò</a:t>
            </a:r>
            <a:r>
              <a:rPr lang="en-US" sz="2400" dirty="0"/>
              <a:t>)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nhúng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gốc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đ</a:t>
            </a:r>
            <a:r>
              <a:rPr lang="vi-VN" sz="2400" dirty="0" err="1"/>
              <a:t>ượ</a:t>
            </a:r>
            <a:r>
              <a:rPr lang="en-US" sz="2400" dirty="0"/>
              <a:t>c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: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199" y="3316023"/>
            <a:ext cx="5511432" cy="289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004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D5D0-2F55-4394-8180-B8ABBD27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nhiễu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48C9A-795C-46F2-AD4A-4DCD873C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346200"/>
            <a:ext cx="8490858" cy="4902199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phiên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400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 ban </a:t>
            </a:r>
            <a:r>
              <a:rPr lang="en-US" sz="2400" dirty="0" err="1"/>
              <a:t>đầu</a:t>
            </a:r>
            <a:endParaRPr lang="en-US" sz="2400" dirty="0"/>
          </a:p>
          <a:p>
            <a:pPr algn="just"/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nhiễu</a:t>
            </a:r>
            <a:r>
              <a:rPr lang="en-US" sz="2400" dirty="0"/>
              <a:t> </a:t>
            </a:r>
            <a:r>
              <a:rPr lang="en-US" sz="2400" dirty="0" err="1"/>
              <a:t>ngẫu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tuân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 Gauss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[-10, 10]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nhúng</a:t>
            </a:r>
            <a:r>
              <a:rPr lang="en-US" sz="2400" dirty="0"/>
              <a:t> </a:t>
            </a:r>
            <a:r>
              <a:rPr lang="en-US" sz="2400" dirty="0" err="1"/>
              <a:t>thủy</a:t>
            </a:r>
            <a:r>
              <a:rPr lang="en-US" sz="2400" dirty="0"/>
              <a:t> </a:t>
            </a:r>
            <a:r>
              <a:rPr lang="en-US" sz="2400" dirty="0" err="1"/>
              <a:t>vân</a:t>
            </a:r>
            <a:endParaRPr lang="en-US" sz="2400" dirty="0"/>
          </a:p>
          <a:p>
            <a:pPr algn="just"/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đ</a:t>
            </a:r>
            <a:r>
              <a:rPr lang="vi-VN" sz="2400" dirty="0" err="1"/>
              <a:t>ượ</a:t>
            </a:r>
            <a:r>
              <a:rPr lang="en-US" sz="2400" dirty="0"/>
              <a:t>c: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599" y="3286647"/>
            <a:ext cx="4081216" cy="309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384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Dirty Paper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,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“sub-code book”</a:t>
            </a:r>
          </a:p>
          <a:p>
            <a:pPr algn="just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“sub-code book”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dirty-paper</a:t>
            </a:r>
          </a:p>
          <a:p>
            <a:pPr algn="just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. Sub-code book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0348B-0B98-4C3B-BDED-E575B6582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19" y="3429000"/>
            <a:ext cx="2333763" cy="3211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B79C4E-2114-4B20-AA2D-38CC2C6B9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197" y="3429000"/>
            <a:ext cx="2333762" cy="324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36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041377"/>
          </a:xfrm>
        </p:spPr>
        <p:txBody>
          <a:bodyPr>
            <a:normAutofit/>
          </a:bodyPr>
          <a:lstStyle/>
          <a:p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nhúng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khối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bền</a:t>
            </a:r>
            <a:r>
              <a:rPr lang="en-US" sz="2800" dirty="0"/>
              <a:t> </a:t>
            </a:r>
            <a:r>
              <a:rPr lang="en-US" sz="2800" dirty="0" err="1"/>
              <a:t>cố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–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nhúng</a:t>
            </a:r>
            <a:r>
              <a:rPr lang="en-US" b="1" dirty="0"/>
              <a:t> (Embedder):</a:t>
            </a:r>
            <a:endParaRPr lang="en-US" dirty="0"/>
          </a:p>
          <a:p>
            <a:pPr lvl="1"/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Tạo hai bộ mẫu tham chiếu</a:t>
            </a:r>
            <a:r>
              <a:rPr lang="en-US" dirty="0"/>
              <a:t>, </a:t>
            </a:r>
            <a:r>
              <a:rPr lang="en-US" sz="2100" dirty="0" err="1"/>
              <a:t>mỗi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kích</a:t>
            </a:r>
            <a:r>
              <a:rPr lang="en-US" sz="2100" dirty="0"/>
              <a:t> </a:t>
            </a:r>
            <a:r>
              <a:rPr lang="en-US" sz="2100" dirty="0" err="1"/>
              <a:t>thước</a:t>
            </a:r>
            <a:r>
              <a:rPr lang="en-US" sz="2100" dirty="0"/>
              <a:t> 8 x 8</a:t>
            </a:r>
            <a:r>
              <a:rPr lang="vi-VN" dirty="0"/>
              <a:t>, </a:t>
            </a: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 tương ứng với thông điệp 1</a:t>
            </a:r>
            <a:r>
              <a:rPr lang="en-US" dirty="0"/>
              <a:t>, </a:t>
            </a:r>
            <a:r>
              <a:rPr lang="en-US" sz="2100" dirty="0" err="1"/>
              <a:t>bộ</a:t>
            </a:r>
            <a:r>
              <a:rPr lang="en-US" sz="2100" dirty="0"/>
              <a:t> </a:t>
            </a:r>
            <a:r>
              <a:rPr lang="en-US" sz="2100" dirty="0" err="1"/>
              <a:t>còn</a:t>
            </a:r>
            <a:r>
              <a:rPr lang="en-US" sz="2100" dirty="0"/>
              <a:t> </a:t>
            </a:r>
            <a:r>
              <a:rPr lang="en-US" sz="2100" dirty="0" err="1"/>
              <a:t>lại</a:t>
            </a:r>
            <a:r>
              <a:rPr lang="vi-VN" sz="2100" dirty="0"/>
              <a:t> </a:t>
            </a: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tương ứng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 thông </a:t>
            </a:r>
            <a:r>
              <a:rPr lang="vi-VN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điệp</a:t>
            </a: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 0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100" dirty="0" err="1"/>
              <a:t>Trích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vectơ</a:t>
            </a:r>
            <a:r>
              <a:rPr lang="en-US" sz="2100" dirty="0"/>
              <a:t> 64 </a:t>
            </a:r>
            <a:r>
              <a:rPr lang="en-US" sz="2100" dirty="0" err="1"/>
              <a:t>phần</a:t>
            </a:r>
            <a:r>
              <a:rPr lang="en-US" sz="2100" dirty="0"/>
              <a:t> </a:t>
            </a:r>
            <a:r>
              <a:rPr lang="en-US" sz="2100" dirty="0" err="1"/>
              <a:t>tử</a:t>
            </a:r>
            <a:r>
              <a:rPr lang="en-US" sz="2100" dirty="0"/>
              <a:t> </a:t>
            </a:r>
            <a:r>
              <a:rPr lang="en-US" sz="2100" dirty="0" err="1"/>
              <a:t>bằng</a:t>
            </a:r>
            <a:r>
              <a:rPr lang="en-US" sz="2100" dirty="0"/>
              <a:t> </a:t>
            </a:r>
            <a:r>
              <a:rPr lang="en-US" sz="2100" dirty="0" err="1"/>
              <a:t>cách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trung</a:t>
            </a:r>
            <a:r>
              <a:rPr lang="en-US" sz="2100" dirty="0"/>
              <a:t> </a:t>
            </a:r>
            <a:r>
              <a:rPr lang="en-US" sz="2100" dirty="0" err="1"/>
              <a:t>bình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khối</a:t>
            </a:r>
            <a:r>
              <a:rPr lang="en-US" sz="2100" dirty="0"/>
              <a:t>  8 x 8 </a:t>
            </a:r>
            <a:r>
              <a:rPr lang="en-US" sz="2100" dirty="0" err="1"/>
              <a:t>lấy</a:t>
            </a:r>
            <a:r>
              <a:rPr lang="en-US" sz="2100" dirty="0"/>
              <a:t> </a:t>
            </a:r>
            <a:r>
              <a:rPr lang="en-US" sz="2100" dirty="0" err="1"/>
              <a:t>từ</a:t>
            </a:r>
            <a:r>
              <a:rPr lang="en-US" sz="2100" dirty="0"/>
              <a:t> </a:t>
            </a:r>
            <a:r>
              <a:rPr lang="en-US" sz="2100" dirty="0" err="1"/>
              <a:t>hình</a:t>
            </a:r>
            <a:r>
              <a:rPr lang="en-US" sz="2100" dirty="0"/>
              <a:t> </a:t>
            </a:r>
            <a:r>
              <a:rPr lang="en-US" sz="2100" dirty="0" err="1"/>
              <a:t>ảnh</a:t>
            </a:r>
            <a:r>
              <a:rPr lang="en-US" sz="2100" dirty="0"/>
              <a:t> </a:t>
            </a:r>
            <a:r>
              <a:rPr lang="en-US" sz="2100" dirty="0" err="1"/>
              <a:t>gốc</a:t>
            </a:r>
            <a:endParaRPr lang="en-US" sz="2100" dirty="0"/>
          </a:p>
          <a:p>
            <a:pPr lvl="1"/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Tìm hệ số tương quan của vectơ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mẫu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tham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chiếu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tham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chiếu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0</a:t>
            </a:r>
          </a:p>
          <a:p>
            <a:pPr lvl="1"/>
            <a:r>
              <a:rPr lang="en-US" sz="2100" dirty="0" err="1"/>
              <a:t>Chọn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tham</a:t>
            </a:r>
            <a:r>
              <a:rPr lang="en-US" sz="2100" dirty="0"/>
              <a:t> </a:t>
            </a:r>
            <a:r>
              <a:rPr lang="en-US" sz="2100" dirty="0" err="1"/>
              <a:t>chiếu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hệ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tương</a:t>
            </a:r>
            <a:r>
              <a:rPr lang="en-US" sz="2100" dirty="0"/>
              <a:t> </a:t>
            </a:r>
            <a:r>
              <a:rPr lang="en-US" sz="2100" dirty="0" err="1"/>
              <a:t>quan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 </a:t>
            </a:r>
            <a:r>
              <a:rPr lang="en-US" sz="2100" dirty="0" err="1"/>
              <a:t>nhất</a:t>
            </a:r>
            <a:r>
              <a:rPr lang="en-US" sz="2100" dirty="0"/>
              <a:t>, </a:t>
            </a:r>
            <a:r>
              <a:rPr lang="en-US" sz="2100" dirty="0" err="1"/>
              <a:t>nhúng</a:t>
            </a:r>
            <a:r>
              <a:rPr lang="en-US" sz="2100" dirty="0"/>
              <a:t> </a:t>
            </a:r>
            <a:r>
              <a:rPr lang="en-US" sz="2100" dirty="0" err="1"/>
              <a:t>nó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hình</a:t>
            </a:r>
            <a:r>
              <a:rPr lang="en-US" sz="2100" dirty="0"/>
              <a:t> </a:t>
            </a:r>
            <a:r>
              <a:rPr lang="en-US" sz="2100" dirty="0" err="1"/>
              <a:t>ảnh</a:t>
            </a:r>
            <a:r>
              <a:rPr lang="en-US" sz="2100" dirty="0"/>
              <a:t> </a:t>
            </a:r>
            <a:r>
              <a:rPr lang="en-US" sz="2100" dirty="0" err="1"/>
              <a:t>bằng</a:t>
            </a:r>
            <a:r>
              <a:rPr lang="en-US" sz="2100" dirty="0"/>
              <a:t> </a:t>
            </a:r>
            <a:r>
              <a:rPr lang="en-US" sz="2100" dirty="0" err="1"/>
              <a:t>cách</a:t>
            </a:r>
            <a:r>
              <a:rPr lang="en-US" sz="2100" dirty="0"/>
              <a:t> </a:t>
            </a:r>
            <a:r>
              <a:rPr lang="en-US" sz="2100" dirty="0" err="1"/>
              <a:t>sử</a:t>
            </a:r>
            <a:r>
              <a:rPr lang="en-US" sz="2100" dirty="0"/>
              <a:t> </a:t>
            </a:r>
            <a:r>
              <a:rPr lang="en-US" sz="2100" dirty="0" err="1"/>
              <a:t>dụng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dirty="0" err="1"/>
              <a:t>toán</a:t>
            </a:r>
            <a:r>
              <a:rPr lang="en-US" sz="2100" dirty="0"/>
              <a:t> fixed robustness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chiếu</a:t>
            </a:r>
            <a:r>
              <a:rPr lang="en-US" sz="2100" dirty="0"/>
              <a:t> </a:t>
            </a:r>
            <a:r>
              <a:rPr lang="en-US" sz="2100" dirty="0" err="1"/>
              <a:t>lại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kích</a:t>
            </a:r>
            <a:r>
              <a:rPr lang="en-US" sz="2100" dirty="0"/>
              <a:t> </a:t>
            </a:r>
            <a:r>
              <a:rPr lang="en-US" sz="2100" dirty="0" err="1"/>
              <a:t>thước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ảnh</a:t>
            </a:r>
            <a:r>
              <a:rPr lang="en-US" sz="2100" dirty="0"/>
              <a:t> </a:t>
            </a:r>
            <a:r>
              <a:rPr lang="en-US" sz="2100" dirty="0" err="1"/>
              <a:t>gốc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724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041377"/>
          </a:xfrm>
        </p:spPr>
        <p:txBody>
          <a:bodyPr>
            <a:normAutofit/>
          </a:bodyPr>
          <a:lstStyle/>
          <a:p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nhúng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khối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bền</a:t>
            </a:r>
            <a:r>
              <a:rPr lang="en-US" sz="2800" dirty="0"/>
              <a:t> </a:t>
            </a:r>
            <a:r>
              <a:rPr lang="en-US" sz="2800" dirty="0" err="1"/>
              <a:t>cố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–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 err="1"/>
              <a:t>Bộ</a:t>
            </a:r>
            <a:r>
              <a:rPr lang="en-US" sz="2400" b="1" dirty="0"/>
              <a:t> </a:t>
            </a:r>
            <a:r>
              <a:rPr lang="en-US" sz="2400" b="1" dirty="0" err="1"/>
              <a:t>dò</a:t>
            </a:r>
            <a:r>
              <a:rPr lang="en-US" sz="2400" b="1" dirty="0"/>
              <a:t> (Detector):</a:t>
            </a:r>
            <a:endParaRPr lang="en-US" sz="2400" dirty="0"/>
          </a:p>
          <a:p>
            <a:pPr lvl="1" algn="just">
              <a:lnSpc>
                <a:spcPct val="100000"/>
              </a:lnSpc>
            </a:pPr>
            <a:r>
              <a:rPr lang="en-US" sz="2400" dirty="0" err="1"/>
              <a:t>Trích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vectơ</a:t>
            </a:r>
            <a:r>
              <a:rPr lang="en-US" sz="2400" dirty="0"/>
              <a:t> 64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bình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 8 x 8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nhúng</a:t>
            </a:r>
            <a:r>
              <a:rPr lang="en-US" sz="2400" dirty="0"/>
              <a:t> </a:t>
            </a:r>
            <a:r>
              <a:rPr lang="en-US" sz="2400" dirty="0" err="1"/>
              <a:t>thủy</a:t>
            </a:r>
            <a:r>
              <a:rPr lang="en-US" sz="2400" dirty="0"/>
              <a:t> </a:t>
            </a:r>
            <a:r>
              <a:rPr lang="en-US" sz="2400" dirty="0" err="1"/>
              <a:t>vân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0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Tìm hệ số tương quan của vectơ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mẫu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tham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chiếu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tham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chiếu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0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chiếu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điệp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nhúng</a:t>
            </a:r>
            <a:r>
              <a:rPr lang="en-US" sz="2400" dirty="0"/>
              <a:t>:</a:t>
            </a:r>
          </a:p>
          <a:p>
            <a:pPr lvl="2" algn="just">
              <a:lnSpc>
                <a:spcPct val="100000"/>
              </a:lnSpc>
            </a:pP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chiếu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1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t</a:t>
            </a:r>
            <a:r>
              <a:rPr lang="vi-VN" sz="2000" dirty="0"/>
              <a:t>ư</a:t>
            </a:r>
            <a:r>
              <a:rPr lang="en-US" sz="2000" dirty="0" err="1"/>
              <a:t>ơng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nằm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ng</a:t>
            </a:r>
            <a:r>
              <a:rPr lang="vi-VN" sz="2000" dirty="0"/>
              <a:t>ư</a:t>
            </a:r>
            <a:r>
              <a:rPr lang="en-US" sz="2000" dirty="0" err="1"/>
              <a:t>ỡng</a:t>
            </a:r>
            <a:r>
              <a:rPr lang="en-US" sz="2000" dirty="0"/>
              <a:t> cho </a:t>
            </a:r>
            <a:r>
              <a:rPr lang="en-US" sz="2000" dirty="0" err="1"/>
              <a:t>trước</a:t>
            </a:r>
            <a:r>
              <a:rPr lang="en-US" sz="2000" dirty="0"/>
              <a:t>,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1</a:t>
            </a:r>
          </a:p>
          <a:p>
            <a:pPr lvl="2" algn="just">
              <a:lnSpc>
                <a:spcPct val="100000"/>
              </a:lnSpc>
            </a:pP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chiếu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0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t</a:t>
            </a:r>
            <a:r>
              <a:rPr lang="vi-VN" sz="2000" dirty="0"/>
              <a:t>ư</a:t>
            </a:r>
            <a:r>
              <a:rPr lang="en-US" sz="2000" dirty="0" err="1"/>
              <a:t>ơng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nằm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ng</a:t>
            </a:r>
            <a:r>
              <a:rPr lang="vi-VN" sz="2000" dirty="0"/>
              <a:t>ư</a:t>
            </a:r>
            <a:r>
              <a:rPr lang="en-US" sz="2000" dirty="0" err="1"/>
              <a:t>ỡng</a:t>
            </a:r>
            <a:r>
              <a:rPr lang="en-US" sz="2000" dirty="0"/>
              <a:t> cho </a:t>
            </a:r>
            <a:r>
              <a:rPr lang="en-US" sz="2000" dirty="0" err="1"/>
              <a:t>trước</a:t>
            </a:r>
            <a:r>
              <a:rPr lang="en-US" sz="2000" dirty="0"/>
              <a:t>,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0</a:t>
            </a:r>
          </a:p>
          <a:p>
            <a:pPr lvl="2" algn="just">
              <a:lnSpc>
                <a:spcPct val="100000"/>
              </a:lnSpc>
            </a:pP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t</a:t>
            </a:r>
            <a:r>
              <a:rPr lang="vi-VN" sz="2000" dirty="0"/>
              <a:t>ư</a:t>
            </a:r>
            <a:r>
              <a:rPr lang="en-US" sz="2000" dirty="0" err="1"/>
              <a:t>ơng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nằm</a:t>
            </a:r>
            <a:r>
              <a:rPr lang="en-US" sz="2000" dirty="0"/>
              <a:t> d</a:t>
            </a:r>
            <a:r>
              <a:rPr lang="vi-VN" sz="2000" dirty="0"/>
              <a:t>ư</a:t>
            </a:r>
            <a:r>
              <a:rPr lang="en-US" sz="2000" dirty="0" err="1"/>
              <a:t>ới</a:t>
            </a:r>
            <a:r>
              <a:rPr lang="en-US" sz="2000" dirty="0"/>
              <a:t> ng</a:t>
            </a:r>
            <a:r>
              <a:rPr lang="vi-VN" sz="2000" dirty="0"/>
              <a:t>ư</a:t>
            </a:r>
            <a:r>
              <a:rPr lang="en-US" sz="2000" dirty="0" err="1"/>
              <a:t>ỡng</a:t>
            </a:r>
            <a:r>
              <a:rPr lang="en-US" sz="2000" dirty="0"/>
              <a:t> cho </a:t>
            </a:r>
            <a:r>
              <a:rPr lang="en-US" sz="2000" dirty="0" err="1"/>
              <a:t>trước</a:t>
            </a:r>
            <a:r>
              <a:rPr lang="en-US" sz="2000" dirty="0"/>
              <a:t>,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nhúng</a:t>
            </a:r>
            <a:endParaRPr lang="en-US" sz="2000" dirty="0"/>
          </a:p>
          <a:p>
            <a:pPr lvl="2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79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041377"/>
          </a:xfrm>
        </p:spPr>
        <p:txBody>
          <a:bodyPr>
            <a:normAutofit/>
          </a:bodyPr>
          <a:lstStyle/>
          <a:p>
            <a:r>
              <a:rPr lang="en-US" sz="2800" dirty="0" err="1"/>
              <a:t>Mã</a:t>
            </a:r>
            <a:r>
              <a:rPr lang="en-US" sz="2800" dirty="0"/>
              <a:t> dirty paper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465" y="1340071"/>
            <a:ext cx="2428200" cy="245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61" y="1349367"/>
            <a:ext cx="2461846" cy="244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3661" y="3797063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gốc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8465" y="3797063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nhúng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8183" y="4372707"/>
            <a:ext cx="7127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C</a:t>
            </a:r>
            <a:r>
              <a:rPr lang="vi-VN" sz="2000" dirty="0">
                <a:latin typeface="Calibri" pitchFamily="34" charset="0"/>
                <a:cs typeface="Calibri" pitchFamily="34" charset="0"/>
              </a:rPr>
              <a:t>hất lượng hình ảnh bị suy giảm do quá trình nhúng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3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err="1"/>
              <a:t>Kết</a:t>
            </a:r>
            <a:r>
              <a:rPr lang="en-US" sz="4000" dirty="0"/>
              <a:t> </a:t>
            </a:r>
            <a:r>
              <a:rPr lang="en-US" sz="4000" dirty="0" err="1"/>
              <a:t>luận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thủy</a:t>
            </a:r>
            <a:r>
              <a:rPr lang="en-US" sz="2400" dirty="0"/>
              <a:t> </a:t>
            </a:r>
            <a:r>
              <a:rPr lang="en-US" sz="2400" dirty="0" err="1"/>
              <a:t>vân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lĩnh</a:t>
            </a:r>
            <a:r>
              <a:rPr lang="en-US" sz="2400" dirty="0"/>
              <a:t> </a:t>
            </a:r>
            <a:r>
              <a:rPr lang="en-US" sz="2400" dirty="0" err="1"/>
              <a:t>vực</a:t>
            </a:r>
            <a:r>
              <a:rPr lang="en-US" sz="2400" dirty="0"/>
              <a:t> </a:t>
            </a:r>
            <a:r>
              <a:rPr lang="en-US" sz="2400" dirty="0" err="1"/>
              <a:t>nghiên</a:t>
            </a:r>
            <a:r>
              <a:rPr lang="en-US" sz="2400" dirty="0"/>
              <a:t> </a:t>
            </a:r>
            <a:r>
              <a:rPr lang="en-US" sz="2400" dirty="0" err="1"/>
              <a:t>cứu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cực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. </a:t>
            </a:r>
            <a:r>
              <a:rPr lang="en-US" sz="2400" dirty="0" err="1"/>
              <a:t>Mặc</a:t>
            </a:r>
            <a:r>
              <a:rPr lang="en-US" sz="2400" dirty="0"/>
              <a:t> </a:t>
            </a:r>
            <a:r>
              <a:rPr lang="en-US" sz="2400" dirty="0" err="1"/>
              <a:t>dù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lĩnh</a:t>
            </a:r>
            <a:r>
              <a:rPr lang="en-US" sz="2400" dirty="0"/>
              <a:t> </a:t>
            </a:r>
            <a:r>
              <a:rPr lang="en-US" sz="2400" dirty="0" err="1"/>
              <a:t>vực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ra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ẩn</a:t>
            </a:r>
            <a:r>
              <a:rPr lang="en-US" sz="2400" dirty="0"/>
              <a:t> tin </a:t>
            </a:r>
            <a:r>
              <a:rPr lang="en-US" sz="2400" dirty="0" err="1"/>
              <a:t>nhắn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endParaRPr lang="en-US" sz="2400" dirty="0"/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ở </a:t>
            </a:r>
            <a:r>
              <a:rPr lang="en-US" sz="2400" dirty="0" err="1"/>
              <a:t>đây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cận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thủy</a:t>
            </a:r>
            <a:r>
              <a:rPr lang="en-US" sz="2400" dirty="0"/>
              <a:t> </a:t>
            </a:r>
            <a:r>
              <a:rPr lang="en-US" sz="2400" dirty="0" err="1"/>
              <a:t>vân</a:t>
            </a:r>
            <a:endParaRPr lang="en-US" sz="2400" dirty="0"/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lựa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kĩ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thủy</a:t>
            </a:r>
            <a:r>
              <a:rPr lang="en-US" sz="2400" dirty="0"/>
              <a:t> </a:t>
            </a:r>
            <a:r>
              <a:rPr lang="en-US" sz="2400" dirty="0" err="1"/>
              <a:t>vân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,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hay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536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CBB12C-AEA9-4DA0-85D3-2C05EB49A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15" y="1446925"/>
            <a:ext cx="40767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20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id="{515D4169-5267-4E55-9717-644F4DE3A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98" y="1410577"/>
            <a:ext cx="4284394" cy="302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800" b="1" dirty="0" err="1"/>
              <a:t>Giám</a:t>
            </a:r>
            <a:r>
              <a:rPr lang="en-US" sz="2800" b="1" dirty="0"/>
              <a:t> </a:t>
            </a:r>
            <a:r>
              <a:rPr lang="en-US" sz="2800" b="1" dirty="0" err="1"/>
              <a:t>sát</a:t>
            </a:r>
            <a:r>
              <a:rPr lang="en-US" sz="2800" b="1" dirty="0"/>
              <a:t> </a:t>
            </a:r>
            <a:r>
              <a:rPr lang="en-US" sz="2800" b="1" dirty="0" err="1"/>
              <a:t>quảng</a:t>
            </a:r>
            <a:r>
              <a:rPr lang="en-US" sz="2800" b="1" dirty="0"/>
              <a:t> </a:t>
            </a:r>
            <a:r>
              <a:rPr lang="en-US" sz="2800" b="1" dirty="0" err="1"/>
              <a:t>cáo</a:t>
            </a:r>
            <a:r>
              <a:rPr lang="en-US" sz="2800" b="1" dirty="0"/>
              <a:t>: </a:t>
            </a:r>
            <a:r>
              <a:rPr lang="en-US" sz="2400" dirty="0"/>
              <a:t>Theo </a:t>
            </a:r>
            <a:r>
              <a:rPr lang="en-US" sz="2400" dirty="0" err="1"/>
              <a:t>dõi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video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đ</a:t>
            </a:r>
            <a:r>
              <a:rPr lang="vi-VN" sz="2400" dirty="0" err="1"/>
              <a:t>ượ</a:t>
            </a:r>
            <a:r>
              <a:rPr lang="en-US" sz="2400" dirty="0"/>
              <a:t>c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đài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endParaRPr lang="en-US" sz="2400" dirty="0"/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800" b="1" dirty="0" err="1"/>
              <a:t>Xác</a:t>
            </a:r>
            <a:r>
              <a:rPr lang="en-US" sz="2800" b="1" dirty="0"/>
              <a:t> </a:t>
            </a:r>
            <a:r>
              <a:rPr lang="en-US" sz="2800" b="1" dirty="0" err="1"/>
              <a:t>định</a:t>
            </a:r>
            <a:r>
              <a:rPr lang="en-US" sz="2800" b="1" dirty="0"/>
              <a:t> </a:t>
            </a:r>
            <a:r>
              <a:rPr lang="en-US" sz="2800" b="1" dirty="0" err="1"/>
              <a:t>bản</a:t>
            </a:r>
            <a:r>
              <a:rPr lang="en-US" sz="2800" b="1" dirty="0"/>
              <a:t> </a:t>
            </a:r>
            <a:r>
              <a:rPr lang="en-US" sz="2800" b="1" dirty="0" err="1"/>
              <a:t>quyền</a:t>
            </a:r>
            <a:r>
              <a:rPr lang="en-US" sz="2800" b="1" dirty="0"/>
              <a:t>:</a:t>
            </a:r>
            <a:r>
              <a:rPr lang="en-US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hữu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endParaRPr lang="en-US" sz="2400" dirty="0"/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800" b="1" dirty="0" err="1"/>
              <a:t>Truy</a:t>
            </a:r>
            <a:r>
              <a:rPr lang="en-US" sz="2800" b="1" dirty="0"/>
              <a:t> </a:t>
            </a:r>
            <a:r>
              <a:rPr lang="en-US" sz="2800" b="1" dirty="0" err="1"/>
              <a:t>vết</a:t>
            </a:r>
            <a:r>
              <a:rPr lang="en-US" sz="2800" b="1" dirty="0"/>
              <a:t> </a:t>
            </a:r>
            <a:r>
              <a:rPr lang="en-US" sz="2800" b="1" dirty="0" err="1"/>
              <a:t>giao</a:t>
            </a:r>
            <a:r>
              <a:rPr lang="en-US" sz="2800" b="1" dirty="0"/>
              <a:t> </a:t>
            </a:r>
            <a:r>
              <a:rPr lang="en-US" sz="2800" b="1" dirty="0" err="1"/>
              <a:t>dịch</a:t>
            </a:r>
            <a:r>
              <a:rPr lang="en-US" sz="2800" b="1" dirty="0"/>
              <a:t>: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ra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khứ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chép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endParaRPr lang="en-US" sz="2400" dirty="0"/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800" b="1" dirty="0" err="1"/>
              <a:t>Kiểm</a:t>
            </a:r>
            <a:r>
              <a:rPr lang="en-US" sz="2800" b="1" dirty="0"/>
              <a:t> </a:t>
            </a:r>
            <a:r>
              <a:rPr lang="en-US" sz="2800" b="1" dirty="0" err="1"/>
              <a:t>soát</a:t>
            </a:r>
            <a:r>
              <a:rPr lang="en-US" sz="2800" b="1" dirty="0"/>
              <a:t> </a:t>
            </a:r>
            <a:r>
              <a:rPr lang="en-US" sz="2800" b="1" dirty="0" err="1"/>
              <a:t>sao</a:t>
            </a:r>
            <a:r>
              <a:rPr lang="en-US" sz="2800" b="1" dirty="0"/>
              <a:t> </a:t>
            </a:r>
            <a:r>
              <a:rPr lang="en-US" sz="2800" b="1" dirty="0" err="1"/>
              <a:t>chép</a:t>
            </a:r>
            <a:r>
              <a:rPr lang="en-US" sz="2800" b="1" dirty="0"/>
              <a:t>: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DVD hay CD t</a:t>
            </a:r>
            <a:r>
              <a:rPr lang="vi-VN" sz="2400" dirty="0" err="1"/>
              <a:t>ươ</a:t>
            </a:r>
            <a:r>
              <a:rPr lang="en-US" sz="2400" dirty="0"/>
              <a:t>ng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thủy</a:t>
            </a:r>
            <a:r>
              <a:rPr lang="en-US" sz="2400" dirty="0"/>
              <a:t> </a:t>
            </a:r>
            <a:r>
              <a:rPr lang="en-US" sz="2400" dirty="0" err="1"/>
              <a:t>vân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hát</a:t>
            </a:r>
            <a:r>
              <a:rPr lang="en-US" sz="2400" dirty="0"/>
              <a:t> hay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phim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756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Watermarking: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800" b="1" dirty="0"/>
              <a:t>Effectiveness (</a:t>
            </a:r>
            <a:r>
              <a:rPr lang="en-US" sz="2800" b="1" dirty="0" err="1"/>
              <a:t>Hiệu</a:t>
            </a:r>
            <a:r>
              <a:rPr lang="en-US" sz="2800" b="1" dirty="0"/>
              <a:t> </a:t>
            </a:r>
            <a:r>
              <a:rPr lang="en-US" sz="2800" b="1" dirty="0" err="1"/>
              <a:t>quả</a:t>
            </a:r>
            <a:r>
              <a:rPr lang="en-US" sz="2800" b="1" dirty="0"/>
              <a:t>): </a:t>
            </a:r>
          </a:p>
          <a:p>
            <a:pPr marL="342900" lvl="1" indent="0" algn="just">
              <a:lnSpc>
                <a:spcPct val="100000"/>
              </a:lnSpc>
              <a:buNone/>
            </a:pPr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suất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điệp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ảnh</a:t>
            </a:r>
            <a:r>
              <a:rPr lang="en-US" sz="2200" dirty="0"/>
              <a:t> </a:t>
            </a:r>
            <a:r>
              <a:rPr lang="en-US" sz="2200" dirty="0" err="1"/>
              <a:t>thủy</a:t>
            </a:r>
            <a:r>
              <a:rPr lang="en-US" sz="2200" dirty="0"/>
              <a:t> </a:t>
            </a:r>
            <a:r>
              <a:rPr lang="en-US" sz="2200" dirty="0" err="1"/>
              <a:t>vân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chính</a:t>
            </a:r>
            <a:r>
              <a:rPr lang="en-US" sz="2200" dirty="0"/>
              <a:t> </a:t>
            </a:r>
            <a:r>
              <a:rPr lang="en-US" sz="2200" dirty="0" err="1"/>
              <a:t>xác</a:t>
            </a:r>
            <a:endParaRPr lang="en-US" sz="2200" dirty="0"/>
          </a:p>
          <a:p>
            <a:pPr algn="just">
              <a:lnSpc>
                <a:spcPct val="100000"/>
              </a:lnSpc>
            </a:pPr>
            <a:r>
              <a:rPr lang="en-US" sz="2800" b="1" dirty="0"/>
              <a:t>Fidelity (</a:t>
            </a:r>
            <a:r>
              <a:rPr lang="en-US" sz="2800" b="1" dirty="0" err="1"/>
              <a:t>Độ</a:t>
            </a:r>
            <a:r>
              <a:rPr lang="en-US" sz="2800" b="1" dirty="0"/>
              <a:t> </a:t>
            </a:r>
            <a:r>
              <a:rPr lang="en-US" sz="2800" b="1" dirty="0" err="1"/>
              <a:t>chân</a:t>
            </a:r>
            <a:r>
              <a:rPr lang="en-US" sz="2800" b="1" dirty="0"/>
              <a:t> </a:t>
            </a:r>
            <a:r>
              <a:rPr lang="en-US" sz="2800" b="1" dirty="0" err="1"/>
              <a:t>thực</a:t>
            </a:r>
            <a:r>
              <a:rPr lang="en-US" sz="2800" b="1" dirty="0"/>
              <a:t>):</a:t>
            </a:r>
          </a:p>
          <a:p>
            <a:pPr marL="342900" lvl="1" indent="0" algn="just">
              <a:lnSpc>
                <a:spcPct val="100000"/>
              </a:lnSpc>
              <a:buNone/>
            </a:pP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chân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ảnh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nhúng</a:t>
            </a:r>
            <a:r>
              <a:rPr lang="en-US" sz="2200" dirty="0"/>
              <a:t> </a:t>
            </a:r>
            <a:r>
              <a:rPr lang="en-US" sz="2200" dirty="0" err="1"/>
              <a:t>thủy</a:t>
            </a:r>
            <a:r>
              <a:rPr lang="en-US" sz="2200" dirty="0"/>
              <a:t> </a:t>
            </a:r>
            <a:r>
              <a:rPr lang="en-US" sz="2200" dirty="0" err="1"/>
              <a:t>vân</a:t>
            </a:r>
            <a:endParaRPr lang="en-US" sz="2200" dirty="0"/>
          </a:p>
          <a:p>
            <a:pPr algn="just">
              <a:lnSpc>
                <a:spcPct val="100000"/>
              </a:lnSpc>
            </a:pPr>
            <a:r>
              <a:rPr lang="en-US" sz="2800" b="1" dirty="0"/>
              <a:t>Payload size (</a:t>
            </a:r>
            <a:r>
              <a:rPr lang="en-US" sz="2800" b="1" dirty="0" err="1"/>
              <a:t>Kích</a:t>
            </a:r>
            <a:r>
              <a:rPr lang="en-US" sz="2800" b="1" dirty="0"/>
              <a:t> </a:t>
            </a:r>
            <a:r>
              <a:rPr lang="en-US" sz="2800" b="1" dirty="0" err="1"/>
              <a:t>thước</a:t>
            </a:r>
            <a:r>
              <a:rPr lang="en-US" sz="2800" b="1" dirty="0"/>
              <a:t> </a:t>
            </a:r>
            <a:r>
              <a:rPr lang="en-US" sz="2800" b="1" dirty="0" err="1"/>
              <a:t>tải</a:t>
            </a:r>
            <a:r>
              <a:rPr lang="en-US" sz="2800" b="1" dirty="0"/>
              <a:t> </a:t>
            </a:r>
            <a:r>
              <a:rPr lang="en-US" sz="2800" b="1" dirty="0" err="1"/>
              <a:t>trọng</a:t>
            </a:r>
            <a:r>
              <a:rPr lang="en-US" sz="2800" b="1" dirty="0"/>
              <a:t>):</a:t>
            </a:r>
          </a:p>
          <a:p>
            <a:pPr marL="342900" lvl="1" indent="0" algn="just">
              <a:lnSpc>
                <a:spcPct val="100000"/>
              </a:lnSpc>
              <a:buNone/>
            </a:pPr>
            <a:r>
              <a:rPr lang="en-US" sz="2200" dirty="0" err="1"/>
              <a:t>Tải</a:t>
            </a:r>
            <a:r>
              <a:rPr lang="en-US" sz="2200" dirty="0"/>
              <a:t> </a:t>
            </a:r>
            <a:r>
              <a:rPr lang="en-US" sz="2200" dirty="0" err="1"/>
              <a:t>trọng</a:t>
            </a:r>
            <a:r>
              <a:rPr lang="en-US" sz="2200" dirty="0"/>
              <a:t> </a:t>
            </a:r>
            <a:r>
              <a:rPr lang="en-US" sz="2200" dirty="0" err="1"/>
              <a:t>yêu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nhúng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điệp</a:t>
            </a:r>
            <a:endParaRPr lang="en-US" sz="2200" dirty="0"/>
          </a:p>
          <a:p>
            <a:pPr algn="just">
              <a:lnSpc>
                <a:spcPct val="100000"/>
              </a:lnSpc>
            </a:pPr>
            <a:r>
              <a:rPr lang="en-US" sz="2800" b="1" dirty="0"/>
              <a:t>False positive rate (</a:t>
            </a:r>
            <a:r>
              <a:rPr lang="en-US" sz="2800" b="1" dirty="0" err="1"/>
              <a:t>Tỉ</a:t>
            </a:r>
            <a:r>
              <a:rPr lang="en-US" sz="2800" b="1" dirty="0"/>
              <a:t> </a:t>
            </a:r>
            <a:r>
              <a:rPr lang="en-US" sz="2800" b="1" dirty="0" err="1"/>
              <a:t>lệ</a:t>
            </a:r>
            <a:r>
              <a:rPr lang="en-US" sz="2800" b="1" dirty="0"/>
              <a:t> </a:t>
            </a:r>
            <a:r>
              <a:rPr lang="en-US" sz="2800" b="1" dirty="0" err="1"/>
              <a:t>dương</a:t>
            </a:r>
            <a:r>
              <a:rPr lang="en-US" sz="2800" b="1" dirty="0"/>
              <a:t> </a:t>
            </a:r>
            <a:r>
              <a:rPr lang="en-US" sz="2800" b="1" dirty="0" err="1"/>
              <a:t>tính</a:t>
            </a:r>
            <a:r>
              <a:rPr lang="en-US" sz="2800" b="1" dirty="0"/>
              <a:t> </a:t>
            </a:r>
            <a:r>
              <a:rPr lang="en-US" sz="2800" b="1" dirty="0" err="1"/>
              <a:t>giả</a:t>
            </a:r>
            <a:r>
              <a:rPr lang="en-US" sz="2800" b="1" dirty="0"/>
              <a:t>):</a:t>
            </a:r>
          </a:p>
          <a:p>
            <a:pPr marL="342900" lvl="1" indent="0" algn="just">
              <a:lnSpc>
                <a:spcPct val="100000"/>
              </a:lnSpc>
              <a:buNone/>
            </a:pP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phẩm</a:t>
            </a:r>
            <a:r>
              <a:rPr lang="en-US" sz="2200" dirty="0"/>
              <a:t> </a:t>
            </a:r>
            <a:r>
              <a:rPr lang="en-US" sz="2200" dirty="0" err="1"/>
              <a:t>kỹ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bị</a:t>
            </a:r>
            <a:r>
              <a:rPr lang="en-US" sz="2200" dirty="0"/>
              <a:t> </a:t>
            </a:r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nhầm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thủy</a:t>
            </a:r>
            <a:r>
              <a:rPr lang="en-US" sz="2200" dirty="0"/>
              <a:t> </a:t>
            </a:r>
            <a:r>
              <a:rPr lang="en-US" sz="2200" dirty="0" err="1"/>
              <a:t>vân</a:t>
            </a:r>
            <a:endParaRPr lang="en-US" sz="2200" dirty="0"/>
          </a:p>
          <a:p>
            <a:pPr algn="just">
              <a:lnSpc>
                <a:spcPct val="100000"/>
              </a:lnSpc>
            </a:pPr>
            <a:r>
              <a:rPr lang="en-US" sz="2800" b="1" dirty="0"/>
              <a:t>Robustness (</a:t>
            </a:r>
            <a:r>
              <a:rPr lang="en-US" sz="2800" b="1" dirty="0" err="1"/>
              <a:t>Độ</a:t>
            </a:r>
            <a:r>
              <a:rPr lang="en-US" sz="2800" b="1" dirty="0"/>
              <a:t> </a:t>
            </a:r>
            <a:r>
              <a:rPr lang="en-US" sz="2800" b="1" dirty="0" err="1"/>
              <a:t>khỏe</a:t>
            </a:r>
            <a:r>
              <a:rPr lang="en-US" sz="2800" b="1" dirty="0"/>
              <a:t> </a:t>
            </a:r>
            <a:r>
              <a:rPr lang="en-US" sz="2800" b="1" dirty="0" err="1"/>
              <a:t>mạnh</a:t>
            </a:r>
            <a:r>
              <a:rPr lang="en-US" sz="2800" b="1" dirty="0"/>
              <a:t>): </a:t>
            </a:r>
          </a:p>
          <a:p>
            <a:pPr marL="342900" lvl="1" indent="0" algn="just">
              <a:lnSpc>
                <a:spcPct val="100000"/>
              </a:lnSpc>
              <a:buNone/>
            </a:pP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chịu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nhiễu</a:t>
            </a:r>
            <a:r>
              <a:rPr lang="en-US" sz="2200" dirty="0"/>
              <a:t>, </a:t>
            </a:r>
            <a:r>
              <a:rPr lang="en-US" sz="2200" dirty="0" err="1"/>
              <a:t>nén</a:t>
            </a:r>
            <a:r>
              <a:rPr lang="en-US" sz="2200" dirty="0"/>
              <a:t>, in, </a:t>
            </a:r>
            <a:r>
              <a:rPr lang="en-US" sz="2200" dirty="0" err="1"/>
              <a:t>xoay</a:t>
            </a:r>
            <a:r>
              <a:rPr lang="en-US" sz="2200" dirty="0"/>
              <a:t>, </a:t>
            </a:r>
            <a:r>
              <a:rPr lang="en-US" sz="2200" dirty="0" err="1"/>
              <a:t>quét</a:t>
            </a:r>
            <a:r>
              <a:rPr lang="en-US" sz="2200" dirty="0"/>
              <a:t>, </a:t>
            </a:r>
            <a:r>
              <a:rPr lang="en-US" sz="2200" dirty="0" err="1"/>
              <a:t>thu</a:t>
            </a:r>
            <a:r>
              <a:rPr lang="en-US" sz="2200" dirty="0"/>
              <a:t> </a:t>
            </a:r>
            <a:r>
              <a:rPr lang="en-US" sz="2200" dirty="0" err="1"/>
              <a:t>nhỏ</a:t>
            </a:r>
            <a:r>
              <a:rPr lang="en-US" sz="2200" dirty="0"/>
              <a:t>, </a:t>
            </a:r>
            <a:r>
              <a:rPr lang="en-US" sz="2200" dirty="0" err="1"/>
              <a:t>cắt</a:t>
            </a:r>
            <a:r>
              <a:rPr lang="en-US" sz="2200" dirty="0"/>
              <a:t> </a:t>
            </a:r>
            <a:r>
              <a:rPr lang="en-US" sz="2200" dirty="0" err="1"/>
              <a:t>xén</a:t>
            </a:r>
            <a:r>
              <a:rPr lang="en-US" sz="2200" dirty="0"/>
              <a:t>, …</a:t>
            </a:r>
          </a:p>
          <a:p>
            <a:pPr marL="342900" lvl="1" indent="0">
              <a:buNone/>
            </a:pPr>
            <a:endParaRPr lang="en-US" sz="2100" dirty="0"/>
          </a:p>
          <a:p>
            <a:pPr marL="342900" lvl="1" indent="0">
              <a:buNone/>
            </a:pPr>
            <a:endParaRPr lang="en-US" sz="2100" dirty="0"/>
          </a:p>
          <a:p>
            <a:pPr marL="342900" lvl="1" indent="0">
              <a:buNone/>
            </a:pPr>
            <a:endParaRPr lang="en-US" sz="2100" dirty="0"/>
          </a:p>
          <a:p>
            <a:pPr marL="342900" lvl="1" indent="0">
              <a:buNone/>
            </a:pPr>
            <a:endParaRPr lang="en-US" sz="2100" dirty="0"/>
          </a:p>
          <a:p>
            <a:pPr marL="342900" lvl="1" indent="0">
              <a:buNone/>
            </a:pPr>
            <a:endParaRPr lang="en-US" sz="2100" dirty="0"/>
          </a:p>
          <a:p>
            <a:pPr marL="342900" lvl="1" indent="0">
              <a:buNone/>
            </a:pPr>
            <a:endParaRPr lang="en-US" sz="2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0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B8C0-EEFA-4369-A470-7E501B42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thủy</a:t>
            </a:r>
            <a:r>
              <a:rPr lang="en-US" sz="4000" dirty="0"/>
              <a:t> </a:t>
            </a:r>
            <a:r>
              <a:rPr lang="en-US" sz="4000" dirty="0" err="1"/>
              <a:t>vân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28BFC-3CA0-4385-B9CF-18EDB3AE5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2071396"/>
            <a:ext cx="6649228" cy="3747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góc</a:t>
            </a:r>
            <a:r>
              <a:rPr lang="en-US" sz="2800" dirty="0"/>
              <a:t> </a:t>
            </a:r>
            <a:r>
              <a:rPr lang="en-US" sz="2800" dirty="0" err="1"/>
              <a:t>nhìn</a:t>
            </a:r>
            <a:r>
              <a:rPr lang="en-US" sz="2800" dirty="0"/>
              <a:t>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endParaRPr lang="en-US" sz="2800" dirty="0"/>
          </a:p>
          <a:p>
            <a:pPr algn="just">
              <a:lnSpc>
                <a:spcPct val="200000"/>
              </a:lnSpc>
            </a:pP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góc</a:t>
            </a:r>
            <a:r>
              <a:rPr lang="en-US" sz="2800" dirty="0"/>
              <a:t> </a:t>
            </a:r>
            <a:r>
              <a:rPr lang="en-US" sz="2800" dirty="0" err="1"/>
              <a:t>nhìn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377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D706-8B53-4431-8F5A-CECDCE8E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truyền</a:t>
            </a:r>
            <a:r>
              <a:rPr lang="en-US" sz="4000" dirty="0"/>
              <a:t> </a:t>
            </a:r>
            <a:r>
              <a:rPr lang="en-US" sz="4000" dirty="0" err="1"/>
              <a:t>thông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8C3A2-84C2-4100-8488-2F174BE2C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thủy</a:t>
            </a:r>
            <a:r>
              <a:rPr lang="en-US" sz="2400" dirty="0"/>
              <a:t> </a:t>
            </a:r>
            <a:r>
              <a:rPr lang="en-US" sz="2400" dirty="0" err="1"/>
              <a:t>vân</a:t>
            </a:r>
            <a:r>
              <a:rPr lang="en-US" sz="2400" dirty="0"/>
              <a:t> </a:t>
            </a:r>
            <a:r>
              <a:rPr lang="en-US" sz="2400" dirty="0" err="1"/>
              <a:t>giống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endParaRPr lang="en-US" sz="2400" dirty="0"/>
          </a:p>
          <a:p>
            <a:pPr algn="just"/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điệp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nhúng</a:t>
            </a:r>
            <a:r>
              <a:rPr lang="en-US" sz="2400" dirty="0"/>
              <a:t> </a:t>
            </a:r>
            <a:r>
              <a:rPr lang="en-US" sz="2400" dirty="0" err="1"/>
              <a:t>thủy</a:t>
            </a:r>
            <a:r>
              <a:rPr lang="en-US" sz="2400" dirty="0"/>
              <a:t> </a:t>
            </a:r>
            <a:r>
              <a:rPr lang="en-US" sz="2400" dirty="0" err="1"/>
              <a:t>vân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endParaRPr lang="en-US" sz="2400" dirty="0"/>
          </a:p>
          <a:p>
            <a:pPr algn="just"/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lề</a:t>
            </a:r>
            <a:r>
              <a:rPr lang="en-US" sz="2400" dirty="0"/>
              <a:t>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cường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điệp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>
                <a:cs typeface="Arial" panose="020B0604020202020204" pitchFamily="34" charset="0"/>
              </a:rPr>
              <a:t>bên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nhận</a:t>
            </a:r>
            <a:endParaRPr lang="en-US" sz="2400" dirty="0"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1D0FB-7273-4652-8F6B-B18E4B8C3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80" y="3329488"/>
            <a:ext cx="6597039" cy="275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9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9F0B-B7C8-403E-88D0-9C85A0FA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học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41CC-3E12-4570-BAC9-FDC85FCD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xem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vectơ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trong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“media”</a:t>
            </a:r>
          </a:p>
          <a:p>
            <a:pPr algn="just">
              <a:lnSpc>
                <a:spcPct val="114000"/>
              </a:lnSpc>
            </a:pP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,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512 X 512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vector 262144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trong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262144 </a:t>
            </a:r>
            <a:r>
              <a:rPr lang="en-US" sz="2400" dirty="0" err="1"/>
              <a:t>chiều</a:t>
            </a:r>
            <a:endParaRPr lang="en-US" sz="2400" dirty="0"/>
          </a:p>
          <a:p>
            <a:pPr algn="just">
              <a:lnSpc>
                <a:spcPct val="114000"/>
              </a:lnSpc>
            </a:pPr>
            <a:r>
              <a:rPr lang="en-US" sz="2400" dirty="0" err="1"/>
              <a:t>Gồm</a:t>
            </a:r>
            <a:r>
              <a:rPr lang="en-US" sz="2400" dirty="0"/>
              <a:t> 3 </a:t>
            </a:r>
            <a:r>
              <a:rPr lang="en-US" sz="2400" dirty="0" err="1"/>
              <a:t>miền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: </a:t>
            </a:r>
            <a:r>
              <a:rPr lang="en-US" sz="2400" dirty="0" err="1"/>
              <a:t>miền</a:t>
            </a:r>
            <a:r>
              <a:rPr lang="en-US" sz="2400" dirty="0"/>
              <a:t> </a:t>
            </a:r>
            <a:r>
              <a:rPr lang="en-US" sz="2400" dirty="0" err="1"/>
              <a:t>nhúng</a:t>
            </a:r>
            <a:r>
              <a:rPr lang="en-US" sz="2400" dirty="0"/>
              <a:t>, </a:t>
            </a:r>
            <a:r>
              <a:rPr lang="en-US" sz="2400" dirty="0" err="1"/>
              <a:t>miền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, </a:t>
            </a:r>
            <a:r>
              <a:rPr lang="en-US" sz="2400" dirty="0" err="1"/>
              <a:t>miền</a:t>
            </a:r>
            <a:r>
              <a:rPr lang="en-US" sz="2400" dirty="0"/>
              <a:t> </a:t>
            </a:r>
            <a:r>
              <a:rPr lang="en-US" sz="2400" dirty="0" err="1"/>
              <a:t>chân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chấp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647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2A330-0DA8-4958-A9DB-FF0F53AA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học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7985A-9721-465F-906C-2BE1A7FB2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 err="1"/>
              <a:t>Miền</a:t>
            </a:r>
            <a:r>
              <a:rPr lang="en-US" sz="2400" b="1" dirty="0"/>
              <a:t> </a:t>
            </a:r>
            <a:r>
              <a:rPr lang="en-US" sz="2400" b="1" dirty="0" err="1"/>
              <a:t>nhúng</a:t>
            </a:r>
            <a:r>
              <a:rPr lang="en-US" sz="2400" b="1" dirty="0"/>
              <a:t>: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nhờ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nhúng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điệp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trong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endParaRPr lang="en-US" sz="2400" dirty="0"/>
          </a:p>
          <a:p>
            <a:pPr algn="just"/>
            <a:r>
              <a:rPr lang="en-US" sz="2400" b="1" dirty="0" err="1"/>
              <a:t>Miền</a:t>
            </a:r>
            <a:r>
              <a:rPr lang="en-US" sz="2400" b="1" dirty="0"/>
              <a:t> </a:t>
            </a:r>
            <a:r>
              <a:rPr lang="en-US" sz="2400" b="1" dirty="0" err="1"/>
              <a:t>phát</a:t>
            </a:r>
            <a:r>
              <a:rPr lang="en-US" sz="2400" b="1" dirty="0"/>
              <a:t> </a:t>
            </a:r>
            <a:r>
              <a:rPr lang="en-US" sz="2400" b="1" dirty="0" err="1"/>
              <a:t>hiện</a:t>
            </a:r>
            <a:r>
              <a:rPr lang="en-US" sz="2400" b="1" dirty="0"/>
              <a:t>: </a:t>
            </a:r>
            <a:r>
              <a:rPr lang="en-US" sz="2400" dirty="0"/>
              <a:t>Bao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trích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thủy</a:t>
            </a:r>
            <a:r>
              <a:rPr lang="en-US" sz="2400" dirty="0"/>
              <a:t> </a:t>
            </a:r>
            <a:r>
              <a:rPr lang="en-US" sz="2400" dirty="0" err="1"/>
              <a:t>vân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endParaRPr lang="en-US" sz="2400" dirty="0"/>
          </a:p>
          <a:p>
            <a:pPr algn="just"/>
            <a:r>
              <a:rPr lang="en-US" sz="2400" b="1" dirty="0" err="1"/>
              <a:t>Miền</a:t>
            </a:r>
            <a:r>
              <a:rPr lang="en-US" sz="2400" b="1" dirty="0"/>
              <a:t> </a:t>
            </a:r>
            <a:r>
              <a:rPr lang="en-US" sz="2400" b="1" dirty="0" err="1"/>
              <a:t>chân</a:t>
            </a:r>
            <a:r>
              <a:rPr lang="en-US" sz="2400" b="1" dirty="0"/>
              <a:t> </a:t>
            </a:r>
            <a:r>
              <a:rPr lang="en-US" sz="2400" b="1" dirty="0" err="1"/>
              <a:t>thực</a:t>
            </a:r>
            <a:r>
              <a:rPr lang="en-US" sz="2400" b="1" dirty="0"/>
              <a:t> </a:t>
            </a:r>
            <a:r>
              <a:rPr lang="en-US" sz="2400" b="1" dirty="0" err="1"/>
              <a:t>chấp</a:t>
            </a:r>
            <a:r>
              <a:rPr lang="en-US" sz="2400" b="1" dirty="0"/>
              <a:t> </a:t>
            </a:r>
            <a:r>
              <a:rPr lang="en-US" sz="2400" b="1" dirty="0" err="1"/>
              <a:t>nhận</a:t>
            </a:r>
            <a:r>
              <a:rPr lang="en-US" sz="2400" b="1" dirty="0"/>
              <a:t> </a:t>
            </a:r>
            <a:r>
              <a:rPr lang="en-US" sz="2400" b="1" dirty="0" err="1"/>
              <a:t>được</a:t>
            </a:r>
            <a:r>
              <a:rPr lang="en-US" sz="2400" b="1" dirty="0"/>
              <a:t>: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nhúng</a:t>
            </a:r>
            <a:r>
              <a:rPr lang="en-US" sz="2400" dirty="0"/>
              <a:t> </a:t>
            </a:r>
            <a:r>
              <a:rPr lang="en-US" sz="2400" dirty="0" err="1"/>
              <a:t>thủy</a:t>
            </a:r>
            <a:r>
              <a:rPr lang="en-US" sz="2400" dirty="0"/>
              <a:t> </a:t>
            </a:r>
            <a:r>
              <a:rPr lang="en-US" sz="2400" dirty="0" err="1"/>
              <a:t>vân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trông</a:t>
            </a:r>
            <a:r>
              <a:rPr lang="en-US" sz="2400" dirty="0"/>
              <a:t> </a:t>
            </a:r>
            <a:r>
              <a:rPr lang="en-US" sz="2400" dirty="0" err="1"/>
              <a:t>giống</a:t>
            </a:r>
            <a:r>
              <a:rPr lang="en-US" sz="2400" dirty="0"/>
              <a:t> </a:t>
            </a:r>
            <a:r>
              <a:rPr lang="en-US" sz="2400" dirty="0" err="1"/>
              <a:t>hệt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gốc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D82ED-EDEA-49B6-B958-4E8CA0685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043" y="3644846"/>
            <a:ext cx="4727760" cy="282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9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0" y="-87315"/>
            <a:ext cx="8366060" cy="1325563"/>
          </a:xfrm>
        </p:spPr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lề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nhúng</a:t>
            </a:r>
            <a:r>
              <a:rPr lang="en-US" sz="2400" dirty="0"/>
              <a:t> </a:t>
            </a:r>
            <a:r>
              <a:rPr lang="en-US" sz="2400" dirty="0" err="1"/>
              <a:t>thủy</a:t>
            </a:r>
            <a:r>
              <a:rPr lang="en-US" sz="2400" dirty="0"/>
              <a:t> </a:t>
            </a:r>
            <a:r>
              <a:rPr lang="en-US" sz="2400" dirty="0" err="1"/>
              <a:t>vân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điệp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thủy</a:t>
            </a:r>
            <a:r>
              <a:rPr lang="en-US" sz="2400" dirty="0"/>
              <a:t> </a:t>
            </a:r>
            <a:r>
              <a:rPr lang="en-US" sz="2400" dirty="0" err="1"/>
              <a:t>vân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rồi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sz="2400" dirty="0"/>
              <a:t>Đ</a:t>
            </a:r>
            <a:r>
              <a:rPr lang="vi-VN" sz="2400" dirty="0"/>
              <a:t>ư</a:t>
            </a:r>
            <a:r>
              <a:rPr lang="en-US" sz="2400" dirty="0"/>
              <a:t>a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điệp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gốc</a:t>
            </a:r>
            <a:r>
              <a:rPr lang="en-US" sz="2400" dirty="0"/>
              <a:t> </a:t>
            </a:r>
            <a:r>
              <a:rPr lang="en-US" sz="2400" dirty="0" err="1"/>
              <a:t>rồi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qua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đ</a:t>
            </a:r>
            <a:r>
              <a:rPr lang="vi-VN" sz="2400" dirty="0" err="1"/>
              <a:t>ượ</a:t>
            </a:r>
            <a:r>
              <a:rPr lang="en-US" sz="2400" dirty="0"/>
              <a:t>c them </a:t>
            </a:r>
            <a:r>
              <a:rPr lang="en-US" sz="2400" dirty="0" err="1"/>
              <a:t>nhiễu</a:t>
            </a: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dò</a:t>
            </a:r>
            <a:r>
              <a:rPr lang="en-US" sz="2400" dirty="0"/>
              <a:t> </a:t>
            </a:r>
            <a:r>
              <a:rPr lang="en-US" sz="2400" dirty="0" err="1"/>
              <a:t>thủy</a:t>
            </a:r>
            <a:r>
              <a:rPr lang="en-US" sz="2400" dirty="0"/>
              <a:t> </a:t>
            </a:r>
            <a:r>
              <a:rPr lang="en-US" sz="2400" dirty="0" err="1"/>
              <a:t>vân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gốc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đ</a:t>
            </a:r>
            <a:r>
              <a:rPr lang="vi-VN" sz="2400" dirty="0" err="1"/>
              <a:t>ượ</a:t>
            </a:r>
            <a:r>
              <a:rPr lang="en-US" sz="2400" dirty="0"/>
              <a:t>c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F52A5-C217-49B6-BC52-39AD28E05E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03953" y="3738376"/>
            <a:ext cx="6536094" cy="261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5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91</TotalTime>
  <Words>1890</Words>
  <Application>Microsoft Office PowerPoint</Application>
  <PresentationFormat>On-screen Show (4:3)</PresentationFormat>
  <Paragraphs>137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KỸ THUẬT THỦY VÂN SỐ (DIGITAL WATERMARKING) Nhóm 17</vt:lpstr>
      <vt:lpstr>Giới thiệu</vt:lpstr>
      <vt:lpstr>Ứng dụng của kỹ thuật thủy vân</vt:lpstr>
      <vt:lpstr>Các tính chất của Watermarking:</vt:lpstr>
      <vt:lpstr>Mô hình thủy vân</vt:lpstr>
      <vt:lpstr>Mô hình truyền thông</vt:lpstr>
      <vt:lpstr>Mô hình hình học</vt:lpstr>
      <vt:lpstr>Mô hình hình học</vt:lpstr>
      <vt:lpstr>Kỹ thuật thủy vân không kèm thông tin bên lề</vt:lpstr>
      <vt:lpstr>Blind embedding và bộ phát hiện sử dụng tương quan tuyến tính</vt:lpstr>
      <vt:lpstr>Blind embedding và bộ phát hiện sử dụng tương quan tuyến tính</vt:lpstr>
      <vt:lpstr>Blind embedding và bộ phát hiện sử dụng tương quan tuyến tính</vt:lpstr>
      <vt:lpstr>Thử nghiệm với α = 1</vt:lpstr>
      <vt:lpstr>Thử nghiệm áp dụng bộ lọc thông thấp</vt:lpstr>
      <vt:lpstr>Thử nghiệm với α = 2</vt:lpstr>
      <vt:lpstr>Thử nghiệm thêm nhiễu</vt:lpstr>
      <vt:lpstr>Kỹ thuật thủy vân kèm thông tin bên lề</vt:lpstr>
      <vt:lpstr>Informed embedding và bộ phát hiện hệ số tương quan</vt:lpstr>
      <vt:lpstr>Informed embedding và bộ phát hiện hệ số tương quan</vt:lpstr>
      <vt:lpstr>Informed embedding và bộ phát hiện hệ số tương quan</vt:lpstr>
      <vt:lpstr>Thử nghiệm với α = 1</vt:lpstr>
      <vt:lpstr>Thử nghiệm thêm nhiễu</vt:lpstr>
      <vt:lpstr>Mã Dirty Paper </vt:lpstr>
      <vt:lpstr>Hệ thống nhúng dựa trên khối với độ bền cố định – bộ phát hiện sử dụng hệ số tương quan </vt:lpstr>
      <vt:lpstr>Hệ thống nhúng dựa trên khối với độ bền cố định – bộ phát hiện sử dụng hệ số tương quan</vt:lpstr>
      <vt:lpstr>Mã dirty paper</vt:lpstr>
      <vt:lpstr>Kết luận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Pham Minh Tien 20173397</cp:lastModifiedBy>
  <cp:revision>15</cp:revision>
  <dcterms:created xsi:type="dcterms:W3CDTF">2016-07-25T07:53:11Z</dcterms:created>
  <dcterms:modified xsi:type="dcterms:W3CDTF">2020-06-22T13:38:35Z</dcterms:modified>
</cp:coreProperties>
</file>