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41E44-8363-46BB-AE62-776C4DFB43C7}" v="134" dt="2020-06-14T16:14:50.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p:scale>
          <a:sx n="50" d="100"/>
          <a:sy n="50" d="100"/>
        </p:scale>
        <p:origin x="1973" y="77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9EFB8-87E3-479C-AB08-B6B36246A6ED}" type="doc">
      <dgm:prSet loTypeId="urn:microsoft.com/office/officeart/2005/8/layout/chevron1" loCatId="process" qsTypeId="urn:microsoft.com/office/officeart/2005/8/quickstyle/simple1" qsCatId="simple" csTypeId="urn:microsoft.com/office/officeart/2005/8/colors/colorful4" csCatId="colorful" phldr="1"/>
      <dgm:spPr/>
    </dgm:pt>
    <dgm:pt modelId="{ECF7C820-F9F6-42FB-B345-6C386AD1ECDF}" type="pres">
      <dgm:prSet presAssocID="{E5C9EFB8-87E3-479C-AB08-B6B36246A6ED}" presName="Name0" presStyleCnt="0">
        <dgm:presLayoutVars>
          <dgm:dir/>
          <dgm:animLvl val="lvl"/>
          <dgm:resizeHandles val="exact"/>
        </dgm:presLayoutVars>
      </dgm:prSet>
      <dgm:spPr/>
    </dgm:pt>
  </dgm:ptLst>
  <dgm:cxnLst>
    <dgm:cxn modelId="{BCA5C148-74EE-414A-9DD2-80A1530909F9}" type="presOf" srcId="{E5C9EFB8-87E3-479C-AB08-B6B36246A6ED}" destId="{ECF7C820-F9F6-42FB-B345-6C386AD1ECD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6/14/2020</a:t>
            </a:fld>
            <a:endParaRPr lang="en-US"/>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a:p>
        </p:txBody>
      </p:sp>
    </p:spTree>
    <p:extLst>
      <p:ext uri="{BB962C8B-B14F-4D97-AF65-F5344CB8AC3E}">
        <p14:creationId xmlns:p14="http://schemas.microsoft.com/office/powerpoint/2010/main" val="634111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a:p>
        </p:txBody>
      </p:sp>
    </p:spTree>
    <p:extLst>
      <p:ext uri="{BB962C8B-B14F-4D97-AF65-F5344CB8AC3E}">
        <p14:creationId xmlns:p14="http://schemas.microsoft.com/office/powerpoint/2010/main" val="80938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a:p>
        </p:txBody>
      </p:sp>
    </p:spTree>
    <p:extLst>
      <p:ext uri="{BB962C8B-B14F-4D97-AF65-F5344CB8AC3E}">
        <p14:creationId xmlns:p14="http://schemas.microsoft.com/office/powerpoint/2010/main" val="113735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a:p>
        </p:txBody>
      </p:sp>
    </p:spTree>
    <p:extLst>
      <p:ext uri="{BB962C8B-B14F-4D97-AF65-F5344CB8AC3E}">
        <p14:creationId xmlns:p14="http://schemas.microsoft.com/office/powerpoint/2010/main" val="185279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a:p>
        </p:txBody>
      </p:sp>
    </p:spTree>
    <p:extLst>
      <p:ext uri="{BB962C8B-B14F-4D97-AF65-F5344CB8AC3E}">
        <p14:creationId xmlns:p14="http://schemas.microsoft.com/office/powerpoint/2010/main" val="413933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a:p>
        </p:txBody>
      </p:sp>
    </p:spTree>
    <p:extLst>
      <p:ext uri="{BB962C8B-B14F-4D97-AF65-F5344CB8AC3E}">
        <p14:creationId xmlns:p14="http://schemas.microsoft.com/office/powerpoint/2010/main" val="201933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a:p>
        </p:txBody>
      </p:sp>
    </p:spTree>
    <p:extLst>
      <p:ext uri="{BB962C8B-B14F-4D97-AF65-F5344CB8AC3E}">
        <p14:creationId xmlns:p14="http://schemas.microsoft.com/office/powerpoint/2010/main" val="3530462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a:p>
        </p:txBody>
      </p:sp>
    </p:spTree>
    <p:extLst>
      <p:ext uri="{BB962C8B-B14F-4D97-AF65-F5344CB8AC3E}">
        <p14:creationId xmlns:p14="http://schemas.microsoft.com/office/powerpoint/2010/main" val="138633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a:p>
        </p:txBody>
      </p:sp>
    </p:spTree>
    <p:extLst>
      <p:ext uri="{BB962C8B-B14F-4D97-AF65-F5344CB8AC3E}">
        <p14:creationId xmlns:p14="http://schemas.microsoft.com/office/powerpoint/2010/main" val="2392355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a:p>
        </p:txBody>
      </p:sp>
    </p:spTree>
    <p:extLst>
      <p:ext uri="{BB962C8B-B14F-4D97-AF65-F5344CB8AC3E}">
        <p14:creationId xmlns:p14="http://schemas.microsoft.com/office/powerpoint/2010/main" val="337805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a:p>
        </p:txBody>
      </p:sp>
    </p:spTree>
    <p:extLst>
      <p:ext uri="{BB962C8B-B14F-4D97-AF65-F5344CB8AC3E}">
        <p14:creationId xmlns:p14="http://schemas.microsoft.com/office/powerpoint/2010/main" val="147475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a:p>
        </p:txBody>
      </p:sp>
    </p:spTree>
    <p:extLst>
      <p:ext uri="{BB962C8B-B14F-4D97-AF65-F5344CB8AC3E}">
        <p14:creationId xmlns:p14="http://schemas.microsoft.com/office/powerpoint/2010/main" val="327530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a:p>
        </p:txBody>
      </p:sp>
    </p:spTree>
    <p:extLst>
      <p:ext uri="{BB962C8B-B14F-4D97-AF65-F5344CB8AC3E}">
        <p14:creationId xmlns:p14="http://schemas.microsoft.com/office/powerpoint/2010/main" val="234896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a:p>
        </p:txBody>
      </p:sp>
    </p:spTree>
    <p:extLst>
      <p:ext uri="{BB962C8B-B14F-4D97-AF65-F5344CB8AC3E}">
        <p14:creationId xmlns:p14="http://schemas.microsoft.com/office/powerpoint/2010/main" val="3768071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a:p>
        </p:txBody>
      </p:sp>
    </p:spTree>
    <p:extLst>
      <p:ext uri="{BB962C8B-B14F-4D97-AF65-F5344CB8AC3E}">
        <p14:creationId xmlns:p14="http://schemas.microsoft.com/office/powerpoint/2010/main" val="128498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a:p>
        </p:txBody>
      </p:sp>
    </p:spTree>
    <p:extLst>
      <p:ext uri="{BB962C8B-B14F-4D97-AF65-F5344CB8AC3E}">
        <p14:creationId xmlns:p14="http://schemas.microsoft.com/office/powerpoint/2010/main" val="1198951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a:p>
        </p:txBody>
      </p:sp>
    </p:spTree>
    <p:extLst>
      <p:ext uri="{BB962C8B-B14F-4D97-AF65-F5344CB8AC3E}">
        <p14:creationId xmlns:p14="http://schemas.microsoft.com/office/powerpoint/2010/main" val="65211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a:p>
        </p:txBody>
      </p:sp>
    </p:spTree>
    <p:extLst>
      <p:ext uri="{BB962C8B-B14F-4D97-AF65-F5344CB8AC3E}">
        <p14:creationId xmlns:p14="http://schemas.microsoft.com/office/powerpoint/2010/main" val="2839981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a:p>
        </p:txBody>
      </p:sp>
    </p:spTree>
    <p:extLst>
      <p:ext uri="{BB962C8B-B14F-4D97-AF65-F5344CB8AC3E}">
        <p14:creationId xmlns:p14="http://schemas.microsoft.com/office/powerpoint/2010/main" val="216719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a:p>
        </p:txBody>
      </p:sp>
    </p:spTree>
    <p:extLst>
      <p:ext uri="{BB962C8B-B14F-4D97-AF65-F5344CB8AC3E}">
        <p14:creationId xmlns:p14="http://schemas.microsoft.com/office/powerpoint/2010/main" val="220223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a:p>
        </p:txBody>
      </p:sp>
    </p:spTree>
    <p:extLst>
      <p:ext uri="{BB962C8B-B14F-4D97-AF65-F5344CB8AC3E}">
        <p14:creationId xmlns:p14="http://schemas.microsoft.com/office/powerpoint/2010/main" val="400364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a:p>
        </p:txBody>
      </p:sp>
    </p:spTree>
    <p:extLst>
      <p:ext uri="{BB962C8B-B14F-4D97-AF65-F5344CB8AC3E}">
        <p14:creationId xmlns:p14="http://schemas.microsoft.com/office/powerpoint/2010/main" val="315874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6/14/2020</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6/14/2020</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87809" y="2064577"/>
            <a:ext cx="10567386" cy="1883593"/>
          </a:xfrm>
        </p:spPr>
        <p:txBody>
          <a:bodyPr wrap="square" lIns="0" tIns="0" rIns="0" bIns="0" anchor="t">
            <a:spAutoFit/>
          </a:bodyPr>
          <a:lstStyle/>
          <a:p>
            <a:r>
              <a:rPr lang="en-US" sz="4000" b="1">
                <a:solidFill>
                  <a:schemeClr val="bg1"/>
                </a:solidFill>
                <a:latin typeface="Arial" panose="020B0604020202020204" pitchFamily="34" charset="0"/>
                <a:cs typeface="Arial" panose="020B0604020202020204" pitchFamily="34" charset="0"/>
              </a:rPr>
              <a:t>Nhập môn an toàn thông tin</a:t>
            </a:r>
            <a:r>
              <a:rPr lang="en-US" sz="3200" b="1">
                <a:solidFill>
                  <a:schemeClr val="bg1"/>
                </a:solidFill>
                <a:latin typeface="Arial" panose="020B0604020202020204" pitchFamily="34" charset="0"/>
                <a:cs typeface="Arial" panose="020B0604020202020204" pitchFamily="34" charset="0"/>
              </a:rPr>
              <a:t/>
            </a:r>
            <a:br>
              <a:rPr lang="en-US" sz="3200" b="1">
                <a:solidFill>
                  <a:schemeClr val="bg1"/>
                </a:solidFill>
                <a:latin typeface="Arial" panose="020B0604020202020204" pitchFamily="34" charset="0"/>
                <a:cs typeface="Arial" panose="020B0604020202020204" pitchFamily="34" charset="0"/>
              </a:rPr>
            </a:br>
            <a:r>
              <a:rPr lang="en-US" sz="3200" b="1">
                <a:solidFill>
                  <a:schemeClr val="bg1"/>
                </a:solidFill>
                <a:latin typeface="Arial" panose="020B0604020202020204" pitchFamily="34" charset="0"/>
                <a:cs typeface="Arial" panose="020B0604020202020204" pitchFamily="34" charset="0"/>
              </a:rPr>
              <a:t/>
            </a:r>
            <a:br>
              <a:rPr lang="en-US" sz="3200" b="1">
                <a:solidFill>
                  <a:schemeClr val="bg1"/>
                </a:solidFill>
                <a:latin typeface="Arial" panose="020B0604020202020204" pitchFamily="34" charset="0"/>
                <a:cs typeface="Arial" panose="020B0604020202020204" pitchFamily="34" charset="0"/>
              </a:rPr>
            </a:br>
            <a:r>
              <a:rPr lang="en-US" sz="3200" b="1">
                <a:solidFill>
                  <a:schemeClr val="bg1"/>
                </a:solidFill>
                <a:latin typeface="Arial" panose="020B0604020202020204" pitchFamily="34" charset="0"/>
                <a:cs typeface="Arial" panose="020B0604020202020204" pitchFamily="34" charset="0"/>
              </a:rPr>
              <a:t>Đề tài: Xác thực X.509</a:t>
            </a:r>
            <a:r>
              <a:rPr lang="en-US" sz="3200">
                <a:solidFill>
                  <a:schemeClr val="bg1"/>
                </a:solidFill>
                <a:latin typeface="Arial" panose="020B0604020202020204" pitchFamily="34" charset="0"/>
                <a:cs typeface="Arial" panose="020B0604020202020204" pitchFamily="34" charset="0"/>
              </a:rPr>
              <a:t/>
            </a:r>
            <a:br>
              <a:rPr lang="en-US" sz="3200">
                <a:solidFill>
                  <a:schemeClr val="bg1"/>
                </a:solidFill>
                <a:latin typeface="Arial" panose="020B0604020202020204" pitchFamily="34" charset="0"/>
                <a:cs typeface="Arial" panose="020B0604020202020204" pitchFamily="34" charset="0"/>
              </a:rPr>
            </a:br>
            <a:endParaRPr lang="en-US" sz="3200">
              <a:solidFill>
                <a:schemeClr val="accent4"/>
              </a:solidFill>
              <a:latin typeface="Arial" panose="020B0604020202020204" pitchFamily="34" charset="0"/>
              <a:cs typeface="Arial" panose="020B0604020202020204"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itle 1">
            <a:extLst>
              <a:ext uri="{FF2B5EF4-FFF2-40B4-BE49-F238E27FC236}">
                <a16:creationId xmlns:a16="http://schemas.microsoft.com/office/drawing/2014/main" id="{60A202C4-66D1-4E5F-AE27-E46968021A86}"/>
              </a:ext>
            </a:extLst>
          </p:cNvPr>
          <p:cNvSpPr txBox="1">
            <a:spLocks/>
          </p:cNvSpPr>
          <p:nvPr/>
        </p:nvSpPr>
        <p:spPr>
          <a:xfrm>
            <a:off x="812307" y="4548444"/>
            <a:ext cx="10567386" cy="2659190"/>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a:solidFill>
                  <a:schemeClr val="bg1"/>
                </a:solidFill>
                <a:latin typeface="Arial" panose="020B0604020202020204" pitchFamily="34" charset="0"/>
                <a:cs typeface="Arial" panose="020B0604020202020204" pitchFamily="34" charset="0"/>
              </a:rPr>
              <a:t>Nhóm 21</a:t>
            </a:r>
          </a:p>
          <a:p>
            <a:pPr algn="l"/>
            <a:r>
              <a:rPr lang="en-US" sz="2400">
                <a:solidFill>
                  <a:schemeClr val="bg1"/>
                </a:solidFill>
                <a:latin typeface="Arial" panose="020B0604020202020204" pitchFamily="34" charset="0"/>
                <a:cs typeface="Arial" panose="020B0604020202020204" pitchFamily="34" charset="0"/>
              </a:rPr>
              <a:t>Sinh viên thực hiện:</a:t>
            </a:r>
          </a:p>
          <a:p>
            <a:pPr marL="457200" indent="-457200" algn="l">
              <a:buAutoNum type="arabicPeriod"/>
            </a:pPr>
            <a:r>
              <a:rPr lang="en-US" sz="2400">
                <a:solidFill>
                  <a:schemeClr val="bg1"/>
                </a:solidFill>
                <a:latin typeface="Arial" panose="020B0604020202020204" pitchFamily="34" charset="0"/>
                <a:cs typeface="Arial" panose="020B0604020202020204" pitchFamily="34" charset="0"/>
              </a:rPr>
              <a:t>Bùi Hoàng Lọc                      20173237</a:t>
            </a:r>
          </a:p>
          <a:p>
            <a:pPr marL="457200" indent="-457200" algn="l">
              <a:buAutoNum type="arabicPeriod"/>
            </a:pPr>
            <a:r>
              <a:rPr lang="en-US" sz="2400">
                <a:solidFill>
                  <a:schemeClr val="bg1"/>
                </a:solidFill>
                <a:latin typeface="Arial" panose="020B0604020202020204" pitchFamily="34" charset="0"/>
                <a:cs typeface="Arial" panose="020B0604020202020204" pitchFamily="34" charset="0"/>
              </a:rPr>
              <a:t>Nguyễn Văn L</a:t>
            </a:r>
            <a:r>
              <a:rPr lang="vi-VN" sz="2400">
                <a:solidFill>
                  <a:schemeClr val="bg1"/>
                </a:solidFill>
                <a:latin typeface="Arial" panose="020B0604020202020204" pitchFamily="34" charset="0"/>
                <a:cs typeface="Arial" panose="020B0604020202020204" pitchFamily="34" charset="0"/>
              </a:rPr>
              <a:t>ư</a:t>
            </a:r>
            <a:r>
              <a:rPr lang="en-US" sz="2400">
                <a:solidFill>
                  <a:schemeClr val="bg1"/>
                </a:solidFill>
                <a:latin typeface="Arial" panose="020B0604020202020204" pitchFamily="34" charset="0"/>
                <a:cs typeface="Arial" panose="020B0604020202020204" pitchFamily="34" charset="0"/>
              </a:rPr>
              <a:t>ơng              20173249</a:t>
            </a:r>
          </a:p>
          <a:p>
            <a:pPr marL="457200" indent="-457200" algn="l">
              <a:buAutoNum type="arabicPeriod"/>
            </a:pPr>
            <a:r>
              <a:rPr lang="en-US" sz="2400">
                <a:solidFill>
                  <a:schemeClr val="bg1"/>
                </a:solidFill>
                <a:latin typeface="Arial" panose="020B0604020202020204" pitchFamily="34" charset="0"/>
                <a:cs typeface="Arial" panose="020B0604020202020204" pitchFamily="34" charset="0"/>
              </a:rPr>
              <a:t>Nguyễn Thị Thu Thành         20173375</a:t>
            </a:r>
          </a:p>
          <a:p>
            <a:pPr marL="457200" indent="-457200" algn="l">
              <a:buAutoNum type="arabicPeriod"/>
            </a:pPr>
            <a:r>
              <a:rPr lang="en-US" sz="2400">
                <a:solidFill>
                  <a:schemeClr val="bg1"/>
                </a:solidFill>
                <a:latin typeface="Arial" panose="020B0604020202020204" pitchFamily="34" charset="0"/>
                <a:cs typeface="Arial" panose="020B0604020202020204" pitchFamily="34" charset="0"/>
              </a:rPr>
              <a:t>Mai Thị Thảo                         20173382 </a:t>
            </a:r>
          </a:p>
          <a:p>
            <a:r>
              <a:rPr lang="en-US" sz="2400">
                <a:solidFill>
                  <a:schemeClr val="bg1"/>
                </a:solidFill>
                <a:latin typeface="Arial" panose="020B0604020202020204" pitchFamily="34" charset="0"/>
                <a:cs typeface="Arial" panose="020B0604020202020204" pitchFamily="34" charset="0"/>
              </a:rPr>
              <a:t/>
            </a:r>
            <a:br>
              <a:rPr lang="en-US" sz="2400">
                <a:solidFill>
                  <a:schemeClr val="bg1"/>
                </a:solidFill>
                <a:latin typeface="Arial" panose="020B0604020202020204" pitchFamily="34" charset="0"/>
                <a:cs typeface="Arial" panose="020B0604020202020204" pitchFamily="34" charset="0"/>
              </a:rPr>
            </a:br>
            <a:endParaRPr lang="en-US" sz="240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Hạ tầng PKI</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10386"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       Vai trò và chức năng</a:t>
            </a:r>
            <a:endParaRPr lang="vi-VN" sz="1600" b="1">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rapezoid 11">
            <a:extLst>
              <a:ext uri="{FF2B5EF4-FFF2-40B4-BE49-F238E27FC236}">
                <a16:creationId xmlns:a16="http://schemas.microsoft.com/office/drawing/2014/main" id="{2ED86D1E-3147-4F08-8B33-569801595676}"/>
              </a:ext>
              <a:ext uri="{C183D7F6-B498-43B3-948B-1728B52AA6E4}">
                <adec:decorative xmlns:adec="http://schemas.microsoft.com/office/drawing/2017/decorative" xmlns="" val="1"/>
              </a:ext>
            </a:extLst>
          </p:cNvPr>
          <p:cNvSpPr/>
          <p:nvPr/>
        </p:nvSpPr>
        <p:spPr>
          <a:xfrm rot="5400000">
            <a:off x="-445291" y="2546754"/>
            <a:ext cx="3245327" cy="176449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B2C88330-B9EF-4DD9-AB50-52278B2D90EF}"/>
              </a:ext>
              <a:ext uri="{C183D7F6-B498-43B3-948B-1728B52AA6E4}">
                <adec:decorative xmlns:adec="http://schemas.microsoft.com/office/drawing/2017/decorative" xmlns="" val="1"/>
              </a:ext>
            </a:extLst>
          </p:cNvPr>
          <p:cNvSpPr/>
          <p:nvPr/>
        </p:nvSpPr>
        <p:spPr>
          <a:xfrm rot="5400000">
            <a:off x="2152448" y="2445399"/>
            <a:ext cx="3151876"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8EFBBA30-96E0-4E3E-B7B8-694DAD26B9BE}"/>
              </a:ext>
              <a:ext uri="{C183D7F6-B498-43B3-948B-1728B52AA6E4}">
                <adec:decorative xmlns:adec="http://schemas.microsoft.com/office/drawing/2017/decorative" xmlns="" val="1"/>
              </a:ext>
            </a:extLst>
          </p:cNvPr>
          <p:cNvSpPr/>
          <p:nvPr/>
        </p:nvSpPr>
        <p:spPr>
          <a:xfrm rot="5400000">
            <a:off x="4137890" y="232438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49A81884-5D27-47D8-B520-2148E2DF6832}"/>
              </a:ext>
              <a:ext uri="{C183D7F6-B498-43B3-948B-1728B52AA6E4}">
                <adec:decorative xmlns:adec="http://schemas.microsoft.com/office/drawing/2017/decorative" xmlns="" val="1"/>
              </a:ext>
            </a:extLst>
          </p:cNvPr>
          <p:cNvSpPr/>
          <p:nvPr/>
        </p:nvSpPr>
        <p:spPr>
          <a:xfrm rot="5400000">
            <a:off x="7056441" y="2324385"/>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2A0702-14FE-4730-922D-7BDB8A1F286E}"/>
              </a:ext>
            </a:extLst>
          </p:cNvPr>
          <p:cNvSpPr/>
          <p:nvPr/>
        </p:nvSpPr>
        <p:spPr>
          <a:xfrm>
            <a:off x="416951" y="3406917"/>
            <a:ext cx="1371600" cy="492443"/>
          </a:xfrm>
          <a:prstGeom prst="rect">
            <a:avLst/>
          </a:prstGeom>
        </p:spPr>
        <p:txBody>
          <a:bodyPr wrap="square" lIns="0" tIns="0" rIns="0" bIns="0">
            <a:spAutoFit/>
          </a:bodyPr>
          <a:lstStyle/>
          <a:p>
            <a:pPr algn="ctr"/>
            <a:r>
              <a:rPr lang="en-US" sz="1600" b="1">
                <a:solidFill>
                  <a:schemeClr val="bg1"/>
                </a:solidFill>
              </a:rPr>
              <a:t>Mã hóa, giải mã </a:t>
            </a:r>
          </a:p>
          <a:p>
            <a:pPr algn="ctr"/>
            <a:r>
              <a:rPr lang="en-US" sz="1600" b="1">
                <a:solidFill>
                  <a:schemeClr val="bg1"/>
                </a:solidFill>
              </a:rPr>
              <a:t>văn bản</a:t>
            </a:r>
          </a:p>
        </p:txBody>
      </p:sp>
      <p:sp>
        <p:nvSpPr>
          <p:cNvPr id="22" name="Rectangle 21">
            <a:extLst>
              <a:ext uri="{FF2B5EF4-FFF2-40B4-BE49-F238E27FC236}">
                <a16:creationId xmlns:a16="http://schemas.microsoft.com/office/drawing/2014/main" id="{94A2C54E-0CED-48BB-8F3B-57BCC216657E}"/>
              </a:ext>
            </a:extLst>
          </p:cNvPr>
          <p:cNvSpPr/>
          <p:nvPr/>
        </p:nvSpPr>
        <p:spPr>
          <a:xfrm>
            <a:off x="3008741" y="3221520"/>
            <a:ext cx="1371600" cy="492443"/>
          </a:xfrm>
          <a:prstGeom prst="rect">
            <a:avLst/>
          </a:prstGeom>
        </p:spPr>
        <p:txBody>
          <a:bodyPr wrap="square" lIns="0" tIns="0" rIns="0" bIns="0">
            <a:spAutoFit/>
          </a:bodyPr>
          <a:lstStyle/>
          <a:p>
            <a:pPr algn="ctr"/>
            <a:r>
              <a:rPr lang="en-US" sz="1600" b="1">
                <a:solidFill>
                  <a:schemeClr val="bg1"/>
                </a:solidFill>
              </a:rPr>
              <a:t>Xác thực người dung ứng dụng</a:t>
            </a:r>
          </a:p>
        </p:txBody>
      </p:sp>
      <p:sp>
        <p:nvSpPr>
          <p:cNvPr id="23" name="Rectangle 22">
            <a:extLst>
              <a:ext uri="{FF2B5EF4-FFF2-40B4-BE49-F238E27FC236}">
                <a16:creationId xmlns:a16="http://schemas.microsoft.com/office/drawing/2014/main" id="{E742B059-FFC5-4AC5-86A3-193E3A5ED076}"/>
              </a:ext>
            </a:extLst>
          </p:cNvPr>
          <p:cNvSpPr/>
          <p:nvPr/>
        </p:nvSpPr>
        <p:spPr>
          <a:xfrm>
            <a:off x="5689079" y="2838289"/>
            <a:ext cx="1371600" cy="738664"/>
          </a:xfrm>
          <a:prstGeom prst="rect">
            <a:avLst/>
          </a:prstGeom>
        </p:spPr>
        <p:txBody>
          <a:bodyPr wrap="square" lIns="0" tIns="0" rIns="0" bIns="0">
            <a:spAutoFit/>
          </a:bodyPr>
          <a:lstStyle/>
          <a:p>
            <a:pPr algn="ctr"/>
            <a:r>
              <a:rPr lang="en-US" sz="1600" b="1">
                <a:solidFill>
                  <a:schemeClr val="bg1"/>
                </a:solidFill>
              </a:rPr>
              <a:t>Mã hóa email hoặc xác thực người gửi email</a:t>
            </a:r>
          </a:p>
        </p:txBody>
      </p:sp>
      <p:sp>
        <p:nvSpPr>
          <p:cNvPr id="24" name="Rectangle 23">
            <a:extLst>
              <a:ext uri="{FF2B5EF4-FFF2-40B4-BE49-F238E27FC236}">
                <a16:creationId xmlns:a16="http://schemas.microsoft.com/office/drawing/2014/main" id="{3E81472F-9B12-4B7E-9DEE-4C55B8B516AC}"/>
              </a:ext>
            </a:extLst>
          </p:cNvPr>
          <p:cNvSpPr/>
          <p:nvPr/>
        </p:nvSpPr>
        <p:spPr>
          <a:xfrm>
            <a:off x="8448330" y="2896674"/>
            <a:ext cx="1371600" cy="738664"/>
          </a:xfrm>
          <a:prstGeom prst="rect">
            <a:avLst/>
          </a:prstGeom>
        </p:spPr>
        <p:txBody>
          <a:bodyPr wrap="square" lIns="0" tIns="0" rIns="0" bIns="0">
            <a:spAutoFit/>
          </a:bodyPr>
          <a:lstStyle/>
          <a:p>
            <a:pPr algn="ctr"/>
            <a:r>
              <a:rPr lang="en-US" sz="1600" b="1">
                <a:solidFill>
                  <a:schemeClr val="bg1"/>
                </a:solidFill>
              </a:rPr>
              <a:t>Tạo chữ ký số trên văn bản điện tử</a:t>
            </a:r>
          </a:p>
        </p:txBody>
      </p:sp>
      <p:sp>
        <p:nvSpPr>
          <p:cNvPr id="27" name="Rectangle 26">
            <a:extLst>
              <a:ext uri="{FF2B5EF4-FFF2-40B4-BE49-F238E27FC236}">
                <a16:creationId xmlns:a16="http://schemas.microsoft.com/office/drawing/2014/main" id="{5DEEF772-DCF5-4B3D-8005-B00A29B773FE}"/>
              </a:ext>
            </a:extLst>
          </p:cNvPr>
          <p:cNvSpPr/>
          <p:nvPr/>
        </p:nvSpPr>
        <p:spPr>
          <a:xfrm>
            <a:off x="3088692" y="3621326"/>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a:t>
            </a:r>
          </a:p>
        </p:txBody>
      </p:sp>
      <p:sp>
        <p:nvSpPr>
          <p:cNvPr id="28" name="Rectangle 27">
            <a:extLst>
              <a:ext uri="{FF2B5EF4-FFF2-40B4-BE49-F238E27FC236}">
                <a16:creationId xmlns:a16="http://schemas.microsoft.com/office/drawing/2014/main" id="{98DECA60-413F-4550-81A2-0321F2AC1863}"/>
              </a:ext>
            </a:extLst>
          </p:cNvPr>
          <p:cNvSpPr/>
          <p:nvPr/>
        </p:nvSpPr>
        <p:spPr>
          <a:xfrm>
            <a:off x="5255489" y="3621326"/>
            <a:ext cx="1752042" cy="223394"/>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 </a:t>
            </a:r>
          </a:p>
        </p:txBody>
      </p:sp>
      <p:sp>
        <p:nvSpPr>
          <p:cNvPr id="31" name="Freeform 4197" descr="Icon of shopping cart.">
            <a:extLst>
              <a:ext uri="{FF2B5EF4-FFF2-40B4-BE49-F238E27FC236}">
                <a16:creationId xmlns:a16="http://schemas.microsoft.com/office/drawing/2014/main" id="{4709303C-737C-4D96-A663-10B7B2B153C4}"/>
              </a:ext>
            </a:extLst>
          </p:cNvPr>
          <p:cNvSpPr>
            <a:spLocks noEditPoints="1"/>
          </p:cNvSpPr>
          <p:nvPr/>
        </p:nvSpPr>
        <p:spPr bwMode="auto">
          <a:xfrm>
            <a:off x="669155" y="2751864"/>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44" descr="Icon of wrench. ">
            <a:extLst>
              <a:ext uri="{FF2B5EF4-FFF2-40B4-BE49-F238E27FC236}">
                <a16:creationId xmlns:a16="http://schemas.microsoft.com/office/drawing/2014/main" id="{DA932A8E-043D-496A-BA66-A387B6E715EF}"/>
              </a:ext>
            </a:extLst>
          </p:cNvPr>
          <p:cNvSpPr>
            <a:spLocks/>
          </p:cNvSpPr>
          <p:nvPr/>
        </p:nvSpPr>
        <p:spPr bwMode="auto">
          <a:xfrm>
            <a:off x="3507543" y="2522678"/>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 name="Group 32" descr="Icon of money. ">
            <a:extLst>
              <a:ext uri="{FF2B5EF4-FFF2-40B4-BE49-F238E27FC236}">
                <a16:creationId xmlns:a16="http://schemas.microsoft.com/office/drawing/2014/main" id="{F76A69FC-DF0A-45FE-B0EE-555E29DDD85E}"/>
              </a:ext>
            </a:extLst>
          </p:cNvPr>
          <p:cNvGrpSpPr/>
          <p:nvPr/>
        </p:nvGrpSpPr>
        <p:grpSpPr>
          <a:xfrm>
            <a:off x="6043416" y="2263840"/>
            <a:ext cx="380334" cy="382447"/>
            <a:chOff x="3746500" y="1344613"/>
            <a:chExt cx="285750" cy="287338"/>
          </a:xfrm>
          <a:solidFill>
            <a:schemeClr val="bg1"/>
          </a:solidFill>
        </p:grpSpPr>
        <p:sp>
          <p:nvSpPr>
            <p:cNvPr id="34" name="Freeform 497">
              <a:extLst>
                <a:ext uri="{FF2B5EF4-FFF2-40B4-BE49-F238E27FC236}">
                  <a16:creationId xmlns:a16="http://schemas.microsoft.com/office/drawing/2014/main" id="{E983F010-6F87-4C1D-AC43-93D9EB79975C}"/>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98">
              <a:extLst>
                <a:ext uri="{FF2B5EF4-FFF2-40B4-BE49-F238E27FC236}">
                  <a16:creationId xmlns:a16="http://schemas.microsoft.com/office/drawing/2014/main" id="{0EBC5D39-90B4-415B-858B-95AF595B1F57}"/>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99">
              <a:extLst>
                <a:ext uri="{FF2B5EF4-FFF2-40B4-BE49-F238E27FC236}">
                  <a16:creationId xmlns:a16="http://schemas.microsoft.com/office/drawing/2014/main" id="{DE4B83DC-6054-46C8-B7DF-05F69F39461F}"/>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00">
              <a:extLst>
                <a:ext uri="{FF2B5EF4-FFF2-40B4-BE49-F238E27FC236}">
                  <a16:creationId xmlns:a16="http://schemas.microsoft.com/office/drawing/2014/main" id="{FC9FF872-E4F3-4634-9536-2F947A7F976E}"/>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01">
              <a:extLst>
                <a:ext uri="{FF2B5EF4-FFF2-40B4-BE49-F238E27FC236}">
                  <a16:creationId xmlns:a16="http://schemas.microsoft.com/office/drawing/2014/main" id="{234F5036-AD06-4575-9392-0C27546531F4}"/>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2">
              <a:extLst>
                <a:ext uri="{FF2B5EF4-FFF2-40B4-BE49-F238E27FC236}">
                  <a16:creationId xmlns:a16="http://schemas.microsoft.com/office/drawing/2014/main" id="{31DA7F1C-E854-470C-BE6A-206DBA34A870}"/>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03">
              <a:extLst>
                <a:ext uri="{FF2B5EF4-FFF2-40B4-BE49-F238E27FC236}">
                  <a16:creationId xmlns:a16="http://schemas.microsoft.com/office/drawing/2014/main" id="{EF094948-6E4B-4D0E-A446-079E60D11304}"/>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04">
              <a:extLst>
                <a:ext uri="{FF2B5EF4-FFF2-40B4-BE49-F238E27FC236}">
                  <a16:creationId xmlns:a16="http://schemas.microsoft.com/office/drawing/2014/main" id="{CA5954BE-FEC5-4E60-AFEF-BC654656B963}"/>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descr="Icon of abacus. ">
            <a:extLst>
              <a:ext uri="{FF2B5EF4-FFF2-40B4-BE49-F238E27FC236}">
                <a16:creationId xmlns:a16="http://schemas.microsoft.com/office/drawing/2014/main" id="{87F3B198-00E1-4513-A5A4-A591E2DA6BBA}"/>
              </a:ext>
            </a:extLst>
          </p:cNvPr>
          <p:cNvGrpSpPr/>
          <p:nvPr/>
        </p:nvGrpSpPr>
        <p:grpSpPr>
          <a:xfrm>
            <a:off x="8942906" y="2110649"/>
            <a:ext cx="382447" cy="382447"/>
            <a:chOff x="877888" y="771525"/>
            <a:chExt cx="287338" cy="287338"/>
          </a:xfrm>
          <a:solidFill>
            <a:schemeClr val="bg1"/>
          </a:solidFill>
        </p:grpSpPr>
        <p:sp>
          <p:nvSpPr>
            <p:cNvPr id="43" name="Freeform 324">
              <a:extLst>
                <a:ext uri="{FF2B5EF4-FFF2-40B4-BE49-F238E27FC236}">
                  <a16:creationId xmlns:a16="http://schemas.microsoft.com/office/drawing/2014/main" id="{60CAC51E-70CF-496F-9D11-025A5FB948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25">
              <a:extLst>
                <a:ext uri="{FF2B5EF4-FFF2-40B4-BE49-F238E27FC236}">
                  <a16:creationId xmlns:a16="http://schemas.microsoft.com/office/drawing/2014/main" id="{A1216B0D-ABFC-45AC-AFF5-181C4A6A176D}"/>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26">
              <a:extLst>
                <a:ext uri="{FF2B5EF4-FFF2-40B4-BE49-F238E27FC236}">
                  <a16:creationId xmlns:a16="http://schemas.microsoft.com/office/drawing/2014/main" id="{4641A64A-BBFA-4ADD-848B-06E01AC47BEC}"/>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27">
              <a:extLst>
                <a:ext uri="{FF2B5EF4-FFF2-40B4-BE49-F238E27FC236}">
                  <a16:creationId xmlns:a16="http://schemas.microsoft.com/office/drawing/2014/main" id="{5688AF7D-5FAC-4314-A56C-4A7D65AECBF7}"/>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Freeform 2319" descr="Icon of leaf. ">
            <a:extLst>
              <a:ext uri="{FF2B5EF4-FFF2-40B4-BE49-F238E27FC236}">
                <a16:creationId xmlns:a16="http://schemas.microsoft.com/office/drawing/2014/main" id="{A761E433-AF17-4D74-ACA8-DBE0EDC76EFB}"/>
              </a:ext>
            </a:extLst>
          </p:cNvPr>
          <p:cNvSpPr>
            <a:spLocks noEditPoints="1"/>
          </p:cNvSpPr>
          <p:nvPr/>
        </p:nvSpPr>
        <p:spPr bwMode="auto">
          <a:xfrm>
            <a:off x="10283438" y="2271236"/>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54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Hạ tầng PKI</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10386"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       Các thành phần</a:t>
            </a:r>
            <a:endParaRPr lang="vi-VN" sz="1600" b="1">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Trapezoid 68">
            <a:extLst>
              <a:ext uri="{FF2B5EF4-FFF2-40B4-BE49-F238E27FC236}">
                <a16:creationId xmlns:a16="http://schemas.microsoft.com/office/drawing/2014/main" id="{8C757788-A445-4B90-9EEF-3A24CECA8884}"/>
              </a:ext>
              <a:ext uri="{C183D7F6-B498-43B3-948B-1728B52AA6E4}">
                <adec:decorative xmlns:adec="http://schemas.microsoft.com/office/drawing/2017/decorative" xmlns="" val="1"/>
              </a:ext>
            </a:extLst>
          </p:cNvPr>
          <p:cNvSpPr/>
          <p:nvPr/>
        </p:nvSpPr>
        <p:spPr>
          <a:xfrm rot="5400000">
            <a:off x="1385688" y="315953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rapezoid 69">
            <a:extLst>
              <a:ext uri="{FF2B5EF4-FFF2-40B4-BE49-F238E27FC236}">
                <a16:creationId xmlns:a16="http://schemas.microsoft.com/office/drawing/2014/main" id="{E8A81AAC-F6F2-4889-ABDB-99CD64D8C175}"/>
              </a:ext>
              <a:ext uri="{C183D7F6-B498-43B3-948B-1728B52AA6E4}">
                <adec:decorative xmlns:adec="http://schemas.microsoft.com/office/drawing/2017/decorative" xmlns="" val="1"/>
              </a:ext>
            </a:extLst>
          </p:cNvPr>
          <p:cNvSpPr/>
          <p:nvPr/>
        </p:nvSpPr>
        <p:spPr>
          <a:xfrm rot="5400000">
            <a:off x="3654154" y="295973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apezoid 70">
            <a:extLst>
              <a:ext uri="{FF2B5EF4-FFF2-40B4-BE49-F238E27FC236}">
                <a16:creationId xmlns:a16="http://schemas.microsoft.com/office/drawing/2014/main" id="{FCCA8230-747A-40A7-9E47-318F5ED50880}"/>
              </a:ext>
              <a:ext uri="{C183D7F6-B498-43B3-948B-1728B52AA6E4}">
                <adec:decorative xmlns:adec="http://schemas.microsoft.com/office/drawing/2017/decorative" xmlns="" val="1"/>
              </a:ext>
            </a:extLst>
          </p:cNvPr>
          <p:cNvSpPr/>
          <p:nvPr/>
        </p:nvSpPr>
        <p:spPr>
          <a:xfrm rot="5400000">
            <a:off x="5937702" y="295973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34C177-69CE-43D9-8ED8-31943A78BED3}"/>
              </a:ext>
            </a:extLst>
          </p:cNvPr>
          <p:cNvSpPr/>
          <p:nvPr/>
        </p:nvSpPr>
        <p:spPr>
          <a:xfrm>
            <a:off x="2629100" y="3298819"/>
            <a:ext cx="1696037" cy="276999"/>
          </a:xfrm>
          <a:prstGeom prst="rect">
            <a:avLst/>
          </a:prstGeom>
        </p:spPr>
        <p:txBody>
          <a:bodyPr wrap="square" lIns="0" tIns="0" rIns="0" bIns="0">
            <a:spAutoFit/>
          </a:bodyPr>
          <a:lstStyle/>
          <a:p>
            <a:pPr algn="ctr"/>
            <a:r>
              <a:rPr lang="en-US" b="1">
                <a:solidFill>
                  <a:schemeClr val="bg1"/>
                </a:solidFill>
              </a:rPr>
              <a:t>THỰC THỂ CUỐI</a:t>
            </a:r>
            <a:endParaRPr lang="en-US" sz="1600" b="1">
              <a:solidFill>
                <a:schemeClr val="bg1"/>
              </a:solidFill>
            </a:endParaRPr>
          </a:p>
        </p:txBody>
      </p:sp>
      <p:sp>
        <p:nvSpPr>
          <p:cNvPr id="73" name="Rectangle 72">
            <a:extLst>
              <a:ext uri="{FF2B5EF4-FFF2-40B4-BE49-F238E27FC236}">
                <a16:creationId xmlns:a16="http://schemas.microsoft.com/office/drawing/2014/main" id="{BC7AC5DC-8C7C-43CA-A0F5-6F01CC94683D}"/>
              </a:ext>
            </a:extLst>
          </p:cNvPr>
          <p:cNvSpPr/>
          <p:nvPr/>
        </p:nvSpPr>
        <p:spPr>
          <a:xfrm>
            <a:off x="4963336" y="3198598"/>
            <a:ext cx="1642192" cy="553998"/>
          </a:xfrm>
          <a:prstGeom prst="rect">
            <a:avLst/>
          </a:prstGeom>
        </p:spPr>
        <p:txBody>
          <a:bodyPr wrap="square" lIns="0" tIns="0" rIns="0" bIns="0">
            <a:spAutoFit/>
          </a:bodyPr>
          <a:lstStyle/>
          <a:p>
            <a:pPr algn="ctr"/>
            <a:r>
              <a:rPr lang="en-US" dirty="0">
                <a:solidFill>
                  <a:schemeClr val="bg1"/>
                </a:solidFill>
              </a:rPr>
              <a:t>TỔ CHỨC CHỨNG NHẬN</a:t>
            </a:r>
            <a:endParaRPr lang="en-US" sz="1600" b="1" dirty="0">
              <a:solidFill>
                <a:schemeClr val="bg1"/>
              </a:solidFill>
            </a:endParaRPr>
          </a:p>
        </p:txBody>
      </p:sp>
      <p:sp>
        <p:nvSpPr>
          <p:cNvPr id="74" name="Rectangle 73">
            <a:extLst>
              <a:ext uri="{FF2B5EF4-FFF2-40B4-BE49-F238E27FC236}">
                <a16:creationId xmlns:a16="http://schemas.microsoft.com/office/drawing/2014/main" id="{45DABEF1-079D-437C-9253-979A16A1D065}"/>
              </a:ext>
            </a:extLst>
          </p:cNvPr>
          <p:cNvSpPr/>
          <p:nvPr/>
        </p:nvSpPr>
        <p:spPr>
          <a:xfrm>
            <a:off x="7209427" y="3088373"/>
            <a:ext cx="1752042" cy="830997"/>
          </a:xfrm>
          <a:prstGeom prst="rect">
            <a:avLst/>
          </a:prstGeom>
        </p:spPr>
        <p:txBody>
          <a:bodyPr wrap="square" lIns="0" tIns="0" rIns="0" bIns="0">
            <a:spAutoFit/>
          </a:bodyPr>
          <a:lstStyle/>
          <a:p>
            <a:pPr algn="ctr"/>
            <a:r>
              <a:rPr lang="en-US">
                <a:solidFill>
                  <a:schemeClr val="bg1"/>
                </a:solidFill>
              </a:rPr>
              <a:t>CHỨNG NHẬN KHÓA CÔNG KHÁI</a:t>
            </a:r>
            <a:endParaRPr lang="en-US" sz="1600" b="1">
              <a:solidFill>
                <a:schemeClr val="bg1"/>
              </a:solidFill>
            </a:endParaRPr>
          </a:p>
        </p:txBody>
      </p:sp>
      <p:sp>
        <p:nvSpPr>
          <p:cNvPr id="75" name="Rectangle 74">
            <a:extLst>
              <a:ext uri="{FF2B5EF4-FFF2-40B4-BE49-F238E27FC236}">
                <a16:creationId xmlns:a16="http://schemas.microsoft.com/office/drawing/2014/main" id="{ED946D3D-5D2A-455F-9CF8-90FDD02DBB40}"/>
              </a:ext>
            </a:extLst>
          </p:cNvPr>
          <p:cNvSpPr/>
          <p:nvPr/>
        </p:nvSpPr>
        <p:spPr>
          <a:xfrm>
            <a:off x="2677738" y="4009160"/>
            <a:ext cx="1752042" cy="1441677"/>
          </a:xfrm>
          <a:prstGeom prst="rect">
            <a:avLst/>
          </a:prstGeom>
        </p:spPr>
        <p:txBody>
          <a:bodyPr wrap="square" lIns="0" tIns="0" rIns="0" bIns="0" anchor="t">
            <a:spAutoFit/>
          </a:bodyPr>
          <a:lstStyle/>
          <a:p>
            <a:pPr algn="ctr">
              <a:lnSpc>
                <a:spcPts val="1900"/>
              </a:lnSpc>
            </a:pPr>
            <a:r>
              <a:rPr lang="vi-VN" sz="1400">
                <a:solidFill>
                  <a:schemeClr val="bg1"/>
                </a:solidFill>
              </a:rPr>
              <a:t>Đối tượng sử dụng chứng nhận (chứng thư số): có thể là một tổ chức, một người cụ thể hay một dịch vụ trên máy chủ</a:t>
            </a:r>
            <a:r>
              <a:rPr lang="en-US" sz="1400">
                <a:solidFill>
                  <a:schemeClr val="bg1"/>
                </a:solidFill>
                <a:cs typeface="Segoe UI" panose="020B0502040204020203" pitchFamily="34" charset="0"/>
              </a:rPr>
              <a:t>. </a:t>
            </a:r>
          </a:p>
        </p:txBody>
      </p:sp>
      <p:sp>
        <p:nvSpPr>
          <p:cNvPr id="76" name="Rectangle 75">
            <a:extLst>
              <a:ext uri="{FF2B5EF4-FFF2-40B4-BE49-F238E27FC236}">
                <a16:creationId xmlns:a16="http://schemas.microsoft.com/office/drawing/2014/main" id="{A8CC6194-6E22-4FC9-95A7-88434D8BAE50}"/>
              </a:ext>
            </a:extLst>
          </p:cNvPr>
          <p:cNvSpPr/>
          <p:nvPr/>
        </p:nvSpPr>
        <p:spPr>
          <a:xfrm>
            <a:off x="4856643" y="3982078"/>
            <a:ext cx="1752042" cy="1685333"/>
          </a:xfrm>
          <a:prstGeom prst="rect">
            <a:avLst/>
          </a:prstGeom>
        </p:spPr>
        <p:txBody>
          <a:bodyPr wrap="square" lIns="0" tIns="0" rIns="0" bIns="0" anchor="t">
            <a:spAutoFit/>
          </a:bodyPr>
          <a:lstStyle/>
          <a:p>
            <a:pPr algn="ctr">
              <a:lnSpc>
                <a:spcPts val="1900"/>
              </a:lnSpc>
            </a:pPr>
            <a:r>
              <a:rPr lang="vi-VN" sz="1400">
                <a:solidFill>
                  <a:schemeClr val="bg1"/>
                </a:solidFill>
              </a:rPr>
              <a:t>Có nhiệm vụ phát hành, quản lý và hủy bỏ các chứng thư số. Là thực thể quan trọng trong một PKI mà được thực thể cuối tín nhiệm.</a:t>
            </a:r>
            <a:endParaRPr lang="en-US" sz="1400">
              <a:solidFill>
                <a:schemeClr val="bg1"/>
              </a:solidFill>
              <a:cs typeface="Segoe UI" panose="020B0502040204020203" pitchFamily="34" charset="0"/>
            </a:endParaRPr>
          </a:p>
        </p:txBody>
      </p:sp>
      <p:grpSp>
        <p:nvGrpSpPr>
          <p:cNvPr id="78" name="Group 77" descr="Icon of money. ">
            <a:extLst>
              <a:ext uri="{FF2B5EF4-FFF2-40B4-BE49-F238E27FC236}">
                <a16:creationId xmlns:a16="http://schemas.microsoft.com/office/drawing/2014/main" id="{AE4C35BD-733E-4091-BDBF-8EB7513DFCE1}"/>
              </a:ext>
            </a:extLst>
          </p:cNvPr>
          <p:cNvGrpSpPr/>
          <p:nvPr/>
        </p:nvGrpSpPr>
        <p:grpSpPr>
          <a:xfrm>
            <a:off x="3375697" y="2624593"/>
            <a:ext cx="380334" cy="382447"/>
            <a:chOff x="3746500" y="1344613"/>
            <a:chExt cx="285750" cy="287338"/>
          </a:xfrm>
          <a:solidFill>
            <a:schemeClr val="bg1"/>
          </a:solidFill>
        </p:grpSpPr>
        <p:sp>
          <p:nvSpPr>
            <p:cNvPr id="79" name="Freeform 497">
              <a:extLst>
                <a:ext uri="{FF2B5EF4-FFF2-40B4-BE49-F238E27FC236}">
                  <a16:creationId xmlns:a16="http://schemas.microsoft.com/office/drawing/2014/main" id="{A643E84B-8E4A-432D-8D44-BCF94DB76A9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98">
              <a:extLst>
                <a:ext uri="{FF2B5EF4-FFF2-40B4-BE49-F238E27FC236}">
                  <a16:creationId xmlns:a16="http://schemas.microsoft.com/office/drawing/2014/main" id="{8739583B-03A8-4A6C-B332-046192388FC8}"/>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99">
              <a:extLst>
                <a:ext uri="{FF2B5EF4-FFF2-40B4-BE49-F238E27FC236}">
                  <a16:creationId xmlns:a16="http://schemas.microsoft.com/office/drawing/2014/main" id="{FD36E91A-22ED-444B-AEF6-DF4F43F851CA}"/>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00">
              <a:extLst>
                <a:ext uri="{FF2B5EF4-FFF2-40B4-BE49-F238E27FC236}">
                  <a16:creationId xmlns:a16="http://schemas.microsoft.com/office/drawing/2014/main" id="{E95ED2DA-5E2A-4333-AFFC-1F72A63BA78F}"/>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01">
              <a:extLst>
                <a:ext uri="{FF2B5EF4-FFF2-40B4-BE49-F238E27FC236}">
                  <a16:creationId xmlns:a16="http://schemas.microsoft.com/office/drawing/2014/main" id="{54AB8C26-821B-4197-B3F4-A32F20C64EE1}"/>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2">
              <a:extLst>
                <a:ext uri="{FF2B5EF4-FFF2-40B4-BE49-F238E27FC236}">
                  <a16:creationId xmlns:a16="http://schemas.microsoft.com/office/drawing/2014/main" id="{7E1A2E73-6CA3-4B9A-827C-76FE96566993}"/>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03">
              <a:extLst>
                <a:ext uri="{FF2B5EF4-FFF2-40B4-BE49-F238E27FC236}">
                  <a16:creationId xmlns:a16="http://schemas.microsoft.com/office/drawing/2014/main" id="{B55AF2A5-D25E-48AA-9BE1-E54A13099DDB}"/>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04">
              <a:extLst>
                <a:ext uri="{FF2B5EF4-FFF2-40B4-BE49-F238E27FC236}">
                  <a16:creationId xmlns:a16="http://schemas.microsoft.com/office/drawing/2014/main" id="{1DE94575-7E32-407F-B9BE-577191015BB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descr="Icon of abacus. ">
            <a:extLst>
              <a:ext uri="{FF2B5EF4-FFF2-40B4-BE49-F238E27FC236}">
                <a16:creationId xmlns:a16="http://schemas.microsoft.com/office/drawing/2014/main" id="{3D2587AA-74E6-4845-BD30-4A5711D7AD01}"/>
              </a:ext>
            </a:extLst>
          </p:cNvPr>
          <p:cNvGrpSpPr/>
          <p:nvPr/>
        </p:nvGrpSpPr>
        <p:grpSpPr>
          <a:xfrm>
            <a:off x="5541441" y="2624593"/>
            <a:ext cx="382447" cy="382447"/>
            <a:chOff x="877888" y="771525"/>
            <a:chExt cx="287338" cy="287338"/>
          </a:xfrm>
          <a:solidFill>
            <a:schemeClr val="bg1"/>
          </a:solidFill>
        </p:grpSpPr>
        <p:sp>
          <p:nvSpPr>
            <p:cNvPr id="88" name="Freeform 324">
              <a:extLst>
                <a:ext uri="{FF2B5EF4-FFF2-40B4-BE49-F238E27FC236}">
                  <a16:creationId xmlns:a16="http://schemas.microsoft.com/office/drawing/2014/main" id="{A45F8985-501E-41B7-9233-C67FFA11D61D}"/>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25">
              <a:extLst>
                <a:ext uri="{FF2B5EF4-FFF2-40B4-BE49-F238E27FC236}">
                  <a16:creationId xmlns:a16="http://schemas.microsoft.com/office/drawing/2014/main" id="{D431DB21-27A6-462F-B7A8-F541DCF63B7D}"/>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6">
              <a:extLst>
                <a:ext uri="{FF2B5EF4-FFF2-40B4-BE49-F238E27FC236}">
                  <a16:creationId xmlns:a16="http://schemas.microsoft.com/office/drawing/2014/main" id="{30BA933E-EB0B-49B4-8339-78CE0894F097}"/>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27">
              <a:extLst>
                <a:ext uri="{FF2B5EF4-FFF2-40B4-BE49-F238E27FC236}">
                  <a16:creationId xmlns:a16="http://schemas.microsoft.com/office/drawing/2014/main" id="{5A0AB321-2D49-4044-87B6-382BD6502B43}"/>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Freeform 2319" descr="Icon of leaf. ">
            <a:extLst>
              <a:ext uri="{FF2B5EF4-FFF2-40B4-BE49-F238E27FC236}">
                <a16:creationId xmlns:a16="http://schemas.microsoft.com/office/drawing/2014/main" id="{59AA6CD4-7A25-4A2C-9FC3-B538C8759F80}"/>
              </a:ext>
            </a:extLst>
          </p:cNvPr>
          <p:cNvSpPr>
            <a:spLocks noEditPoints="1"/>
          </p:cNvSpPr>
          <p:nvPr/>
        </p:nvSpPr>
        <p:spPr bwMode="auto">
          <a:xfrm>
            <a:off x="7901620" y="2631988"/>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2">
            <a:extLst>
              <a:ext uri="{FF2B5EF4-FFF2-40B4-BE49-F238E27FC236}">
                <a16:creationId xmlns:a16="http://schemas.microsoft.com/office/drawing/2014/main" id="{04C79403-05C9-4E57-917B-84FF1BBB547C}"/>
              </a:ext>
            </a:extLst>
          </p:cNvPr>
          <p:cNvSpPr/>
          <p:nvPr/>
        </p:nvSpPr>
        <p:spPr>
          <a:xfrm>
            <a:off x="7229753" y="3982078"/>
            <a:ext cx="1752042" cy="1441677"/>
          </a:xfrm>
          <a:prstGeom prst="rect">
            <a:avLst/>
          </a:prstGeom>
        </p:spPr>
        <p:txBody>
          <a:bodyPr wrap="square" lIns="0" tIns="0" rIns="0" bIns="0" anchor="t">
            <a:spAutoFit/>
          </a:bodyPr>
          <a:lstStyle/>
          <a:p>
            <a:pPr algn="ctr">
              <a:lnSpc>
                <a:spcPts val="1900"/>
              </a:lnSpc>
            </a:pPr>
            <a:r>
              <a:rPr lang="en-US" sz="1400" dirty="0" err="1">
                <a:solidFill>
                  <a:schemeClr val="bg1"/>
                </a:solidFill>
              </a:rPr>
              <a:t>Một</a:t>
            </a:r>
            <a:r>
              <a:rPr lang="en-US" sz="1400" dirty="0">
                <a:solidFill>
                  <a:schemeClr val="bg1"/>
                </a:solidFill>
              </a:rPr>
              <a:t> </a:t>
            </a:r>
            <a:r>
              <a:rPr lang="en-US" sz="1400" dirty="0" err="1">
                <a:solidFill>
                  <a:schemeClr val="bg1"/>
                </a:solidFill>
              </a:rPr>
              <a:t>chứng</a:t>
            </a:r>
            <a:r>
              <a:rPr lang="en-US" sz="1400" dirty="0">
                <a:solidFill>
                  <a:schemeClr val="bg1"/>
                </a:solidFill>
              </a:rPr>
              <a:t> </a:t>
            </a:r>
            <a:r>
              <a:rPr lang="en-US" sz="1400" dirty="0" err="1">
                <a:solidFill>
                  <a:schemeClr val="bg1"/>
                </a:solidFill>
              </a:rPr>
              <a:t>nhận</a:t>
            </a:r>
            <a:r>
              <a:rPr lang="en-US" sz="1400" dirty="0">
                <a:solidFill>
                  <a:schemeClr val="bg1"/>
                </a:solidFill>
              </a:rPr>
              <a:t> </a:t>
            </a:r>
            <a:r>
              <a:rPr lang="en-US" sz="1400" dirty="0" err="1">
                <a:solidFill>
                  <a:schemeClr val="bg1"/>
                </a:solidFill>
              </a:rPr>
              <a:t>khóa</a:t>
            </a:r>
            <a:r>
              <a:rPr lang="en-US" sz="1400" dirty="0">
                <a:solidFill>
                  <a:schemeClr val="bg1"/>
                </a:solidFill>
              </a:rPr>
              <a:t> </a:t>
            </a:r>
            <a:r>
              <a:rPr lang="en-US" sz="1400" dirty="0" err="1">
                <a:solidFill>
                  <a:schemeClr val="bg1"/>
                </a:solidFill>
              </a:rPr>
              <a:t>công</a:t>
            </a:r>
            <a:r>
              <a:rPr lang="en-US" sz="1400" dirty="0">
                <a:solidFill>
                  <a:schemeClr val="bg1"/>
                </a:solidFill>
              </a:rPr>
              <a:t> </a:t>
            </a:r>
            <a:r>
              <a:rPr lang="en-US" sz="1400" dirty="0" err="1">
                <a:solidFill>
                  <a:schemeClr val="bg1"/>
                </a:solidFill>
              </a:rPr>
              <a:t>khai</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hiện</a:t>
            </a:r>
            <a:r>
              <a:rPr lang="en-US" sz="1400" dirty="0">
                <a:solidFill>
                  <a:schemeClr val="bg1"/>
                </a:solidFill>
              </a:rPr>
              <a:t> hay </a:t>
            </a:r>
            <a:r>
              <a:rPr lang="en-US" sz="1400" dirty="0" err="1">
                <a:solidFill>
                  <a:schemeClr val="bg1"/>
                </a:solidFill>
              </a:rPr>
              <a:t>chứng</a:t>
            </a:r>
            <a:r>
              <a:rPr lang="en-US" sz="1400" dirty="0">
                <a:solidFill>
                  <a:schemeClr val="bg1"/>
                </a:solidFill>
              </a:rPr>
              <a:t> </a:t>
            </a:r>
            <a:r>
              <a:rPr lang="en-US" sz="1400" dirty="0" err="1">
                <a:solidFill>
                  <a:schemeClr val="bg1"/>
                </a:solidFill>
              </a:rPr>
              <a:t>nhận</a:t>
            </a:r>
            <a:r>
              <a:rPr lang="en-US" sz="1400" dirty="0">
                <a:solidFill>
                  <a:schemeClr val="bg1"/>
                </a:solidFill>
              </a:rPr>
              <a:t> </a:t>
            </a:r>
            <a:r>
              <a:rPr lang="en-US" sz="1400" dirty="0" err="1">
                <a:solidFill>
                  <a:schemeClr val="bg1"/>
                </a:solidFill>
              </a:rPr>
              <a:t>sự</a:t>
            </a:r>
            <a:r>
              <a:rPr lang="en-US" sz="1400" dirty="0">
                <a:solidFill>
                  <a:schemeClr val="bg1"/>
                </a:solidFill>
              </a:rPr>
              <a:t> </a:t>
            </a:r>
            <a:r>
              <a:rPr lang="en-US" sz="1400" dirty="0" err="1">
                <a:solidFill>
                  <a:schemeClr val="bg1"/>
                </a:solidFill>
              </a:rPr>
              <a:t>ràng</a:t>
            </a:r>
            <a:r>
              <a:rPr lang="en-US" sz="1400" dirty="0">
                <a:solidFill>
                  <a:schemeClr val="bg1"/>
                </a:solidFill>
              </a:rPr>
              <a:t> </a:t>
            </a:r>
            <a:r>
              <a:rPr lang="en-US" sz="1400" dirty="0" err="1">
                <a:solidFill>
                  <a:schemeClr val="bg1"/>
                </a:solidFill>
              </a:rPr>
              <a:t>buộc</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khóa</a:t>
            </a:r>
            <a:r>
              <a:rPr lang="en-US" sz="1400" dirty="0">
                <a:solidFill>
                  <a:schemeClr val="bg1"/>
                </a:solidFill>
              </a:rPr>
              <a:t> </a:t>
            </a:r>
            <a:r>
              <a:rPr lang="en-US" sz="1400" dirty="0" err="1">
                <a:solidFill>
                  <a:schemeClr val="bg1"/>
                </a:solidFill>
              </a:rPr>
              <a:t>công</a:t>
            </a:r>
            <a:r>
              <a:rPr lang="en-US" sz="1400" dirty="0">
                <a:solidFill>
                  <a:schemeClr val="bg1"/>
                </a:solidFill>
              </a:rPr>
              <a:t> </a:t>
            </a:r>
            <a:r>
              <a:rPr lang="en-US" sz="1400" dirty="0" err="1">
                <a:solidFill>
                  <a:schemeClr val="bg1"/>
                </a:solidFill>
              </a:rPr>
              <a:t>khai</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cuối</a:t>
            </a:r>
            <a:r>
              <a:rPr lang="en-US" sz="1400" dirty="0">
                <a:solidFill>
                  <a:schemeClr val="bg1"/>
                </a:solidFill>
              </a:rPr>
              <a:t>.</a:t>
            </a:r>
            <a:endParaRPr lang="en-US" sz="1400" dirty="0">
              <a:solidFill>
                <a:schemeClr val="bg1"/>
              </a:solidFill>
              <a:cs typeface="Segoe UI" panose="020B0502040204020203" pitchFamily="34" charset="0"/>
            </a:endParaRPr>
          </a:p>
        </p:txBody>
      </p:sp>
    </p:spTree>
    <p:extLst>
      <p:ext uri="{BB962C8B-B14F-4D97-AF65-F5344CB8AC3E}">
        <p14:creationId xmlns:p14="http://schemas.microsoft.com/office/powerpoint/2010/main" val="272893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Hạ tầng PKI</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10386"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       Một số hệ thống PKI</a:t>
            </a:r>
            <a:endParaRPr lang="vi-VN" sz="1600" b="1">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2941013" y="1973414"/>
            <a:ext cx="6247375" cy="4524315"/>
          </a:xfrm>
          <a:prstGeom prst="rect">
            <a:avLst/>
          </a:prstGeom>
        </p:spPr>
        <p:txBody>
          <a:bodyPr wrap="square">
            <a:spAutoFit/>
          </a:bodyPr>
          <a:lstStyle/>
          <a:p>
            <a:r>
              <a:rPr lang="vi-VN" dirty="0"/>
              <a:t>Dưới đây là danh sách một số hệ thống PKI, trong đó một số cơ quan cấp chứng thực số hàng đầu (ví dụ VeriSign) không được liệt kê vì các phần mềm của họ không được công bố công khai.</a:t>
            </a:r>
            <a:endParaRPr lang="en-US" dirty="0"/>
          </a:p>
          <a:p>
            <a:endParaRPr lang="vi-VN" dirty="0"/>
          </a:p>
          <a:p>
            <a:r>
              <a:rPr lang="vi-VN" dirty="0"/>
              <a:t>- Hệ thống quản lý chứng thực Red Hat</a:t>
            </a:r>
          </a:p>
          <a:p>
            <a:r>
              <a:rPr lang="vi-VN" dirty="0"/>
              <a:t>- Computer Associates eTrust PKI</a:t>
            </a:r>
          </a:p>
          <a:p>
            <a:r>
              <a:rPr lang="vi-VN" dirty="0"/>
              <a:t>- Entrust</a:t>
            </a:r>
          </a:p>
          <a:p>
            <a:r>
              <a:rPr lang="vi-VN" dirty="0"/>
              <a:t>- Microsoft</a:t>
            </a:r>
          </a:p>
          <a:p>
            <a:r>
              <a:rPr lang="vi-VN" dirty="0"/>
              <a:t>- US Government External Certificate Authority (ECA)</a:t>
            </a:r>
          </a:p>
          <a:p>
            <a:r>
              <a:rPr lang="vi-VN" dirty="0"/>
              <a:t>- Nexus</a:t>
            </a:r>
          </a:p>
          <a:p>
            <a:r>
              <a:rPr lang="vi-VN" dirty="0"/>
              <a:t>- OpenCA (Một mô hình PKI mã nguồn mở)</a:t>
            </a:r>
          </a:p>
          <a:p>
            <a:r>
              <a:rPr lang="vi-VN" dirty="0"/>
              <a:t>- RSA Security</a:t>
            </a:r>
          </a:p>
          <a:p>
            <a:r>
              <a:rPr lang="vi-VN" dirty="0"/>
              <a:t/>
            </a:r>
            <a:br>
              <a:rPr lang="vi-VN" dirty="0"/>
            </a:br>
            <a:r>
              <a:rPr lang="vi-VN" dirty="0"/>
              <a:t/>
            </a:r>
            <a:br>
              <a:rPr lang="vi-VN" dirty="0"/>
            </a:br>
            <a:endParaRPr lang="en-US" dirty="0"/>
          </a:p>
        </p:txBody>
      </p:sp>
    </p:spTree>
    <p:extLst>
      <p:ext uri="{BB962C8B-B14F-4D97-AF65-F5344CB8AC3E}">
        <p14:creationId xmlns:p14="http://schemas.microsoft.com/office/powerpoint/2010/main" val="53272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t>Sản</a:t>
            </a:r>
            <a:r>
              <a:rPr lang="en-US" sz="2800" b="1"/>
              <a:t> </a:t>
            </a:r>
            <a:r>
              <a:rPr lang="en-US" sz="2800" b="1" err="1"/>
              <a:t>phẩm</a:t>
            </a:r>
            <a:r>
              <a:rPr lang="en-US" sz="2800" b="1"/>
              <a:t> </a:t>
            </a:r>
            <a:r>
              <a:rPr lang="en-US" sz="2800" b="1" err="1"/>
              <a:t>mã</a:t>
            </a:r>
            <a:r>
              <a:rPr lang="en-US" sz="2800" b="1"/>
              <a:t> </a:t>
            </a:r>
            <a:r>
              <a:rPr lang="en-US" sz="2800" b="1" err="1"/>
              <a:t>nguồn</a:t>
            </a:r>
            <a:r>
              <a:rPr lang="en-US" sz="2800" b="1"/>
              <a:t> mở - EJBCA</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9"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       </a:t>
            </a:r>
            <a:r>
              <a:rPr lang="en-US" i="1" err="1"/>
              <a:t>Tổng</a:t>
            </a:r>
            <a:r>
              <a:rPr lang="en-US" i="1"/>
              <a:t> </a:t>
            </a:r>
            <a:r>
              <a:rPr lang="en-US" i="1" err="1"/>
              <a:t>quan</a:t>
            </a:r>
            <a:endParaRPr lang="vi-VN" sz="1600" b="1" err="1">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697017" y="1616364"/>
            <a:ext cx="6530109" cy="2308324"/>
          </a:xfrm>
          <a:prstGeom prst="rect">
            <a:avLst/>
          </a:prstGeom>
          <a:noFill/>
        </p:spPr>
        <p:txBody>
          <a:bodyPr wrap="square" rtlCol="0">
            <a:spAutoFit/>
          </a:bodyPr>
          <a:lstStyle/>
          <a:p>
            <a:pPr marL="285750" indent="-285750">
              <a:buFontTx/>
              <a:buChar char="-"/>
            </a:pPr>
            <a:r>
              <a:rPr lang="en-US" dirty="0" smtClean="0"/>
              <a:t>EJBCA </a:t>
            </a:r>
            <a:r>
              <a:rPr lang="en-US" dirty="0" err="1" smtClean="0"/>
              <a:t>là</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của</a:t>
            </a:r>
            <a:r>
              <a:rPr lang="en-US" dirty="0" smtClean="0"/>
              <a:t> hang </a:t>
            </a:r>
            <a:r>
              <a:rPr lang="en-US" dirty="0" err="1" smtClean="0"/>
              <a:t>Primekey</a:t>
            </a:r>
            <a:r>
              <a:rPr lang="en-US" dirty="0" smtClean="0"/>
              <a:t>.</a:t>
            </a:r>
          </a:p>
          <a:p>
            <a:pPr marL="285750" indent="-285750">
              <a:buFontTx/>
              <a:buChar char="-"/>
            </a:pPr>
            <a:r>
              <a:rPr lang="en-US" dirty="0" err="1" smtClean="0"/>
              <a:t>Là</a:t>
            </a:r>
            <a:r>
              <a:rPr lang="en-US" dirty="0" smtClean="0"/>
              <a:t> </a:t>
            </a:r>
            <a:r>
              <a:rPr lang="en-US" dirty="0" err="1" smtClean="0"/>
              <a:t>một</a:t>
            </a:r>
            <a:r>
              <a:rPr lang="en-US" dirty="0" smtClean="0"/>
              <a:t> CA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công</a:t>
            </a:r>
            <a:r>
              <a:rPr lang="en-US" dirty="0" smtClean="0"/>
              <a:t> </a:t>
            </a:r>
            <a:r>
              <a:rPr lang="en-US" dirty="0" err="1" smtClean="0"/>
              <a:t>nghệ</a:t>
            </a:r>
            <a:r>
              <a:rPr lang="en-US" dirty="0" smtClean="0"/>
              <a:t> Java J2EE.</a:t>
            </a:r>
          </a:p>
          <a:p>
            <a:pPr marL="285750" indent="-285750">
              <a:buFontTx/>
              <a:buChar char="-"/>
            </a:pPr>
            <a:r>
              <a:rPr lang="en-US" dirty="0" smtClean="0"/>
              <a:t>EJBCA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và</a:t>
            </a:r>
            <a:r>
              <a:rPr lang="en-US" dirty="0" smtClean="0"/>
              <a:t> </a:t>
            </a:r>
            <a:r>
              <a:rPr lang="en-US" dirty="0" err="1" smtClean="0"/>
              <a:t>thành</a:t>
            </a:r>
            <a:r>
              <a:rPr lang="en-US" dirty="0" smtClean="0"/>
              <a:t> </a:t>
            </a:r>
            <a:r>
              <a:rPr lang="en-US" dirty="0" err="1" smtClean="0"/>
              <a:t>phần</a:t>
            </a:r>
            <a:r>
              <a:rPr lang="en-US" dirty="0" smtClean="0"/>
              <a:t> ( OCSP,  RA Service, Publisher,…) </a:t>
            </a:r>
            <a:r>
              <a:rPr lang="en-US" dirty="0" err="1" smtClean="0"/>
              <a:t>giúp</a:t>
            </a:r>
            <a:r>
              <a:rPr lang="en-US" dirty="0" smtClean="0"/>
              <a:t> </a:t>
            </a:r>
            <a:r>
              <a:rPr lang="en-US" dirty="0" err="1" smtClean="0"/>
              <a:t>cấu</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KPI </a:t>
            </a:r>
            <a:r>
              <a:rPr lang="en-US" dirty="0" err="1" smtClean="0"/>
              <a:t>đầy</a:t>
            </a:r>
            <a:r>
              <a:rPr lang="en-US" dirty="0" smtClean="0"/>
              <a:t> </a:t>
            </a:r>
            <a:r>
              <a:rPr lang="en-US" dirty="0" err="1" smtClean="0"/>
              <a:t>đủ</a:t>
            </a:r>
            <a:r>
              <a:rPr lang="en-US" dirty="0" smtClean="0"/>
              <a:t> </a:t>
            </a:r>
            <a:r>
              <a:rPr lang="en-US" dirty="0" err="1" smtClean="0"/>
              <a:t>và</a:t>
            </a:r>
            <a:r>
              <a:rPr lang="en-US" dirty="0" smtClean="0"/>
              <a:t> </a:t>
            </a:r>
            <a:r>
              <a:rPr lang="en-US" dirty="0" err="1" smtClean="0"/>
              <a:t>hoàn</a:t>
            </a:r>
            <a:r>
              <a:rPr lang="en-US" dirty="0" smtClean="0"/>
              <a:t> </a:t>
            </a:r>
            <a:r>
              <a:rPr lang="en-US" dirty="0" err="1" smtClean="0"/>
              <a:t>thiện</a:t>
            </a:r>
            <a:r>
              <a:rPr lang="en-US" dirty="0" smtClean="0"/>
              <a:t>.</a:t>
            </a:r>
            <a:endParaRPr lang="vi-VN" dirty="0"/>
          </a:p>
          <a:p>
            <a:r>
              <a:rPr lang="vi-VN" dirty="0"/>
              <a:t/>
            </a:r>
            <a:br>
              <a:rPr lang="vi-VN" dirty="0"/>
            </a:br>
            <a:r>
              <a:rPr lang="vi-VN" dirty="0"/>
              <a:t/>
            </a:r>
            <a:br>
              <a:rPr lang="vi-VN" dirty="0"/>
            </a:br>
            <a:endParaRPr lang="en-US" dirty="0"/>
          </a:p>
        </p:txBody>
      </p:sp>
      <p:sp>
        <p:nvSpPr>
          <p:cNvPr id="3" name="Rectangle 2"/>
          <p:cNvSpPr/>
          <p:nvPr/>
        </p:nvSpPr>
        <p:spPr>
          <a:xfrm>
            <a:off x="4585855" y="4087796"/>
            <a:ext cx="6096000" cy="646331"/>
          </a:xfrm>
          <a:prstGeom prst="rect">
            <a:avLst/>
          </a:prstGeom>
        </p:spPr>
        <p:txBody>
          <a:bodyPr>
            <a:spAutoFit/>
          </a:bodyPr>
          <a:lstStyle/>
          <a:p>
            <a:pPr algn="just"/>
            <a:r>
              <a:rPr lang="en-US" dirty="0" smtClean="0"/>
              <a:t>Ba </a:t>
            </a:r>
            <a:r>
              <a:rPr lang="en-US" dirty="0" err="1" smtClean="0"/>
              <a:t>giai</a:t>
            </a:r>
            <a:r>
              <a:rPr lang="en-US" dirty="0" smtClean="0"/>
              <a:t> </a:t>
            </a:r>
            <a:r>
              <a:rPr lang="en-US" dirty="0" err="1" smtClean="0"/>
              <a:t>đoạn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EJBCA</a:t>
            </a:r>
            <a:endParaRPr lang="en-US" dirty="0"/>
          </a:p>
          <a:p>
            <a:pPr algn="just"/>
            <a:endParaRPr lang="en-US" dirty="0"/>
          </a:p>
        </p:txBody>
      </p:sp>
      <p:grpSp>
        <p:nvGrpSpPr>
          <p:cNvPr id="12" name="Group 11">
            <a:extLst>
              <a:ext uri="{FF2B5EF4-FFF2-40B4-BE49-F238E27FC236}">
                <a16:creationId xmlns:a16="http://schemas.microsoft.com/office/drawing/2014/main" id="{DAFD15FD-C1A9-4B0F-ADCD-F7654CAEF7FA}"/>
              </a:ext>
            </a:extLst>
          </p:cNvPr>
          <p:cNvGrpSpPr/>
          <p:nvPr/>
        </p:nvGrpSpPr>
        <p:grpSpPr>
          <a:xfrm>
            <a:off x="1626690" y="4930815"/>
            <a:ext cx="2959165" cy="826850"/>
            <a:chOff x="0" y="1083733"/>
            <a:chExt cx="8128000" cy="3251200"/>
          </a:xfrm>
        </p:grpSpPr>
        <p:sp>
          <p:nvSpPr>
            <p:cNvPr id="17" name="Arrow: Chevron 52">
              <a:extLst>
                <a:ext uri="{FF2B5EF4-FFF2-40B4-BE49-F238E27FC236}">
                  <a16:creationId xmlns:a16="http://schemas.microsoft.com/office/drawing/2014/main" id="{6F16B226-748D-4014-929D-351AB4328FF5}"/>
                </a:ext>
              </a:extLst>
            </p:cNvPr>
            <p:cNvSpPr/>
            <p:nvPr/>
          </p:nvSpPr>
          <p:spPr>
            <a:xfrm>
              <a:off x="0" y="1083733"/>
              <a:ext cx="8128000" cy="3251200"/>
            </a:xfrm>
            <a:prstGeom prst="chevron">
              <a:avLst/>
            </a:prstGeom>
          </p:spPr>
          <p:style>
            <a:lnRef idx="0">
              <a:schemeClr val="accent3"/>
            </a:lnRef>
            <a:fillRef idx="3">
              <a:schemeClr val="accent3"/>
            </a:fillRef>
            <a:effectRef idx="3">
              <a:schemeClr val="accent3"/>
            </a:effectRef>
            <a:fontRef idx="minor">
              <a:schemeClr val="lt1"/>
            </a:fontRef>
          </p:style>
        </p:sp>
        <p:sp>
          <p:nvSpPr>
            <p:cNvPr id="18" name="Arrow: Chevron 4">
              <a:extLst>
                <a:ext uri="{FF2B5EF4-FFF2-40B4-BE49-F238E27FC236}">
                  <a16:creationId xmlns:a16="http://schemas.microsoft.com/office/drawing/2014/main" id="{31C0FEC3-19A0-421A-AEA5-DC273466F48A}"/>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dirty="0" err="1" smtClean="0">
                  <a:latin typeface="Arial" panose="020B0604020202020204" pitchFamily="34" charset="0"/>
                  <a:cs typeface="Arial" panose="020B0604020202020204" pitchFamily="34" charset="0"/>
                </a:rPr>
                <a:t>Phiên</a:t>
              </a:r>
              <a:r>
                <a:rPr lang="en-US" sz="1600" kern="1200" dirty="0" smtClean="0">
                  <a:latin typeface="Arial" panose="020B0604020202020204" pitchFamily="34" charset="0"/>
                  <a:cs typeface="Arial" panose="020B0604020202020204" pitchFamily="34" charset="0"/>
                </a:rPr>
                <a:t> </a:t>
              </a:r>
              <a:r>
                <a:rPr lang="en-US" sz="1600" kern="1200" dirty="0" err="1" smtClean="0">
                  <a:latin typeface="Arial" panose="020B0604020202020204" pitchFamily="34" charset="0"/>
                  <a:cs typeface="Arial" panose="020B0604020202020204" pitchFamily="34" charset="0"/>
                </a:rPr>
                <a:t>bản</a:t>
              </a:r>
              <a:r>
                <a:rPr lang="en-US" sz="1600" kern="1200" dirty="0" smtClean="0">
                  <a:latin typeface="Arial" panose="020B0604020202020204" pitchFamily="34" charset="0"/>
                  <a:cs typeface="Arial" panose="020B0604020202020204" pitchFamily="34" charset="0"/>
                </a:rPr>
                <a:t> 1.x</a:t>
              </a:r>
              <a:endParaRPr lang="en-US" sz="1600" kern="12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DAFD15FD-C1A9-4B0F-ADCD-F7654CAEF7FA}"/>
              </a:ext>
            </a:extLst>
          </p:cNvPr>
          <p:cNvGrpSpPr/>
          <p:nvPr/>
        </p:nvGrpSpPr>
        <p:grpSpPr>
          <a:xfrm>
            <a:off x="4868653" y="4897235"/>
            <a:ext cx="2959165" cy="826850"/>
            <a:chOff x="0" y="1083733"/>
            <a:chExt cx="8128000" cy="3251200"/>
          </a:xfrm>
        </p:grpSpPr>
        <p:sp>
          <p:nvSpPr>
            <p:cNvPr id="31" name="Arrow: Chevron 52">
              <a:extLst>
                <a:ext uri="{FF2B5EF4-FFF2-40B4-BE49-F238E27FC236}">
                  <a16:creationId xmlns:a16="http://schemas.microsoft.com/office/drawing/2014/main" id="{6F16B226-748D-4014-929D-351AB4328FF5}"/>
                </a:ext>
              </a:extLst>
            </p:cNvPr>
            <p:cNvSpPr/>
            <p:nvPr/>
          </p:nvSpPr>
          <p:spPr>
            <a:xfrm>
              <a:off x="0" y="1083733"/>
              <a:ext cx="8128000" cy="3251200"/>
            </a:xfrm>
            <a:prstGeom prst="chevron">
              <a:avLst/>
            </a:prstGeom>
          </p:spPr>
          <p:style>
            <a:lnRef idx="0">
              <a:schemeClr val="accent3"/>
            </a:lnRef>
            <a:fillRef idx="3">
              <a:schemeClr val="accent3"/>
            </a:fillRef>
            <a:effectRef idx="3">
              <a:schemeClr val="accent3"/>
            </a:effectRef>
            <a:fontRef idx="minor">
              <a:schemeClr val="lt1"/>
            </a:fontRef>
          </p:style>
        </p:sp>
        <p:sp>
          <p:nvSpPr>
            <p:cNvPr id="32" name="Arrow: Chevron 4">
              <a:extLst>
                <a:ext uri="{FF2B5EF4-FFF2-40B4-BE49-F238E27FC236}">
                  <a16:creationId xmlns:a16="http://schemas.microsoft.com/office/drawing/2014/main" id="{31C0FEC3-19A0-421A-AEA5-DC273466F48A}"/>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dirty="0" err="1" smtClean="0">
                  <a:latin typeface="Arial" panose="020B0604020202020204" pitchFamily="34" charset="0"/>
                  <a:cs typeface="Arial" panose="020B0604020202020204" pitchFamily="34" charset="0"/>
                </a:rPr>
                <a:t>Phiên</a:t>
              </a:r>
              <a:r>
                <a:rPr lang="en-US" sz="1600" kern="1200" dirty="0" smtClean="0">
                  <a:latin typeface="Arial" panose="020B0604020202020204" pitchFamily="34" charset="0"/>
                  <a:cs typeface="Arial" panose="020B0604020202020204" pitchFamily="34" charset="0"/>
                </a:rPr>
                <a:t> </a:t>
              </a:r>
              <a:r>
                <a:rPr lang="en-US" sz="1600" kern="1200" dirty="0" err="1" smtClean="0">
                  <a:latin typeface="Arial" panose="020B0604020202020204" pitchFamily="34" charset="0"/>
                  <a:cs typeface="Arial" panose="020B0604020202020204" pitchFamily="34" charset="0"/>
                </a:rPr>
                <a:t>bản</a:t>
              </a:r>
              <a:r>
                <a:rPr lang="en-US" sz="1600" kern="1200" dirty="0" smtClean="0">
                  <a:latin typeface="Arial" panose="020B0604020202020204" pitchFamily="34" charset="0"/>
                  <a:cs typeface="Arial" panose="020B0604020202020204" pitchFamily="34" charset="0"/>
                </a:rPr>
                <a:t> 2.x</a:t>
              </a:r>
              <a:endParaRPr lang="en-US" sz="1600" kern="1200" dirty="0">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DAFD15FD-C1A9-4B0F-ADCD-F7654CAEF7FA}"/>
              </a:ext>
            </a:extLst>
          </p:cNvPr>
          <p:cNvGrpSpPr/>
          <p:nvPr/>
        </p:nvGrpSpPr>
        <p:grpSpPr>
          <a:xfrm>
            <a:off x="7939744" y="4897235"/>
            <a:ext cx="2959165" cy="826850"/>
            <a:chOff x="0" y="1083733"/>
            <a:chExt cx="8128000" cy="3251200"/>
          </a:xfrm>
        </p:grpSpPr>
        <p:sp>
          <p:nvSpPr>
            <p:cNvPr id="34" name="Arrow: Chevron 52">
              <a:extLst>
                <a:ext uri="{FF2B5EF4-FFF2-40B4-BE49-F238E27FC236}">
                  <a16:creationId xmlns:a16="http://schemas.microsoft.com/office/drawing/2014/main" id="{6F16B226-748D-4014-929D-351AB4328FF5}"/>
                </a:ext>
              </a:extLst>
            </p:cNvPr>
            <p:cNvSpPr/>
            <p:nvPr/>
          </p:nvSpPr>
          <p:spPr>
            <a:xfrm>
              <a:off x="0" y="1083733"/>
              <a:ext cx="8128000" cy="3251200"/>
            </a:xfrm>
            <a:prstGeom prst="chevron">
              <a:avLst/>
            </a:prstGeom>
          </p:spPr>
          <p:style>
            <a:lnRef idx="0">
              <a:schemeClr val="accent3"/>
            </a:lnRef>
            <a:fillRef idx="3">
              <a:schemeClr val="accent3"/>
            </a:fillRef>
            <a:effectRef idx="3">
              <a:schemeClr val="accent3"/>
            </a:effectRef>
            <a:fontRef idx="minor">
              <a:schemeClr val="lt1"/>
            </a:fontRef>
          </p:style>
        </p:sp>
        <p:sp>
          <p:nvSpPr>
            <p:cNvPr id="35" name="Arrow: Chevron 4">
              <a:extLst>
                <a:ext uri="{FF2B5EF4-FFF2-40B4-BE49-F238E27FC236}">
                  <a16:creationId xmlns:a16="http://schemas.microsoft.com/office/drawing/2014/main" id="{31C0FEC3-19A0-421A-AEA5-DC273466F48A}"/>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dirty="0" err="1" smtClean="0">
                  <a:latin typeface="Arial" panose="020B0604020202020204" pitchFamily="34" charset="0"/>
                  <a:cs typeface="Arial" panose="020B0604020202020204" pitchFamily="34" charset="0"/>
                </a:rPr>
                <a:t>Phiên</a:t>
              </a:r>
              <a:r>
                <a:rPr lang="en-US" sz="1600" kern="1200" dirty="0" smtClean="0">
                  <a:latin typeface="Arial" panose="020B0604020202020204" pitchFamily="34" charset="0"/>
                  <a:cs typeface="Arial" panose="020B0604020202020204" pitchFamily="34" charset="0"/>
                </a:rPr>
                <a:t> </a:t>
              </a:r>
              <a:r>
                <a:rPr lang="en-US" sz="1600" kern="1200" dirty="0" err="1" smtClean="0">
                  <a:latin typeface="Arial" panose="020B0604020202020204" pitchFamily="34" charset="0"/>
                  <a:cs typeface="Arial" panose="020B0604020202020204" pitchFamily="34" charset="0"/>
                </a:rPr>
                <a:t>bản</a:t>
              </a:r>
              <a:r>
                <a:rPr lang="en-US" sz="1600" kern="1200" dirty="0" smtClean="0">
                  <a:latin typeface="Arial" panose="020B0604020202020204" pitchFamily="34" charset="0"/>
                  <a:cs typeface="Arial" panose="020B0604020202020204" pitchFamily="34" charset="0"/>
                </a:rPr>
                <a:t> 3.x</a:t>
              </a:r>
              <a:endParaRPr lang="en-US" sz="1600" kern="1200" dirty="0">
                <a:latin typeface="Arial" panose="020B0604020202020204" pitchFamily="34" charset="0"/>
                <a:cs typeface="Arial" panose="020B0604020202020204" pitchFamily="34" charset="0"/>
              </a:endParaRPr>
            </a:p>
          </p:txBody>
        </p:sp>
      </p:gr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523552" y="949269"/>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75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t>Sản</a:t>
            </a:r>
            <a:r>
              <a:rPr lang="en-US" sz="2800" b="1"/>
              <a:t> </a:t>
            </a:r>
            <a:r>
              <a:rPr lang="en-US" sz="2800" b="1" err="1"/>
              <a:t>phẩm</a:t>
            </a:r>
            <a:r>
              <a:rPr lang="en-US" sz="2800" b="1"/>
              <a:t> </a:t>
            </a:r>
            <a:r>
              <a:rPr lang="en-US" sz="2800" b="1" err="1"/>
              <a:t>mã</a:t>
            </a:r>
            <a:r>
              <a:rPr lang="en-US" sz="2800" b="1"/>
              <a:t> </a:t>
            </a:r>
            <a:r>
              <a:rPr lang="en-US" sz="2800" b="1" err="1"/>
              <a:t>nguồn</a:t>
            </a:r>
            <a:r>
              <a:rPr lang="en-US" sz="2800" b="1"/>
              <a:t> </a:t>
            </a:r>
            <a:r>
              <a:rPr lang="en-US" sz="2800" b="1" err="1"/>
              <a:t>mở</a:t>
            </a:r>
            <a:r>
              <a:rPr lang="en-US" sz="2800" b="1"/>
              <a:t> - EJBCA</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9"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       </a:t>
            </a:r>
            <a:r>
              <a:rPr lang="en-US" i="1" dirty="0" err="1" smtClean="0"/>
              <a:t>Đặc</a:t>
            </a:r>
            <a:r>
              <a:rPr lang="en-US" i="1" dirty="0" smtClean="0"/>
              <a:t> </a:t>
            </a:r>
            <a:r>
              <a:rPr lang="en-US" i="1" dirty="0" err="1" smtClean="0"/>
              <a:t>điểm</a:t>
            </a:r>
            <a:r>
              <a:rPr lang="en-US" i="1" dirty="0" smtClean="0"/>
              <a:t> </a:t>
            </a:r>
            <a:r>
              <a:rPr lang="en-US" i="1" dirty="0" err="1" smtClean="0"/>
              <a:t>kỹ</a:t>
            </a:r>
            <a:r>
              <a:rPr lang="en-US" i="1" dirty="0" smtClean="0"/>
              <a:t> </a:t>
            </a:r>
            <a:r>
              <a:rPr lang="en-US" i="1" dirty="0" err="1" smtClean="0"/>
              <a:t>thuật</a:t>
            </a:r>
            <a:endParaRPr lang="vi-VN" sz="1600" b="1" dirty="0">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2941013" y="1973414"/>
            <a:ext cx="6247375" cy="923330"/>
          </a:xfrm>
          <a:prstGeom prst="rect">
            <a:avLst/>
          </a:prstGeom>
        </p:spPr>
        <p:txBody>
          <a:bodyPr wrap="square" anchor="t">
            <a:spAutoFit/>
          </a:bodyPr>
          <a:lstStyle/>
          <a:p>
            <a:pPr algn="just"/>
            <a:r>
              <a:rPr lang="vi-VN"/>
              <a:t/>
            </a:r>
            <a:br>
              <a:rPr lang="vi-VN"/>
            </a:br>
            <a:r>
              <a:rPr lang="vi-VN"/>
              <a:t/>
            </a:r>
            <a:br>
              <a:rPr lang="vi-VN"/>
            </a:br>
            <a:endParaRPr lang="en-US"/>
          </a:p>
        </p:txBody>
      </p:sp>
      <p:sp>
        <p:nvSpPr>
          <p:cNvPr id="2" name="Rectangle 1"/>
          <p:cNvSpPr/>
          <p:nvPr/>
        </p:nvSpPr>
        <p:spPr>
          <a:xfrm>
            <a:off x="3047253" y="1435314"/>
            <a:ext cx="6289964" cy="2308324"/>
          </a:xfrm>
          <a:prstGeom prst="rect">
            <a:avLst/>
          </a:prstGeom>
        </p:spPr>
        <p:txBody>
          <a:bodyPr wrap="square">
            <a:spAutoFit/>
          </a:bodyPr>
          <a:lstStyle/>
          <a:p>
            <a:pPr marL="285750" indent="-285750">
              <a:buFontTx/>
              <a:buChar char="-"/>
            </a:pP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dựa</a:t>
            </a:r>
            <a:r>
              <a:rPr lang="en-US" dirty="0" smtClean="0"/>
              <a:t> </a:t>
            </a:r>
            <a:r>
              <a:rPr lang="en-US" dirty="0" err="1" smtClean="0"/>
              <a:t>trên</a:t>
            </a:r>
            <a:r>
              <a:rPr lang="en-US" dirty="0" smtClean="0"/>
              <a:t> Java, </a:t>
            </a:r>
            <a:r>
              <a:rPr lang="en-US" dirty="0" err="1" smtClean="0"/>
              <a:t>chạy</a:t>
            </a:r>
            <a:r>
              <a:rPr lang="en-US" dirty="0" smtClean="0"/>
              <a:t> </a:t>
            </a:r>
            <a:r>
              <a:rPr lang="en-US" dirty="0" err="1" smtClean="0"/>
              <a:t>trên</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các</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thông</a:t>
            </a:r>
            <a:r>
              <a:rPr lang="en-US" dirty="0" smtClean="0"/>
              <a:t> </a:t>
            </a:r>
            <a:r>
              <a:rPr lang="en-US" dirty="0" err="1" smtClean="0"/>
              <a:t>dụng</a:t>
            </a:r>
            <a:r>
              <a:rPr lang="en-US" dirty="0" smtClean="0"/>
              <a:t>: Windows, Linux.</a:t>
            </a:r>
          </a:p>
          <a:p>
            <a:pPr marL="285750" indent="-285750">
              <a:buFontTx/>
              <a:buChar char="-"/>
            </a:pPr>
            <a:r>
              <a:rPr lang="en-US" dirty="0" smtClean="0"/>
              <a:t>EJBCA </a:t>
            </a:r>
            <a:r>
              <a:rPr lang="en-US" dirty="0" err="1" smtClean="0"/>
              <a:t>hỗ</a:t>
            </a:r>
            <a:r>
              <a:rPr lang="en-US" dirty="0" smtClean="0"/>
              <a:t> </a:t>
            </a:r>
            <a:r>
              <a:rPr lang="en-US" dirty="0" err="1" smtClean="0"/>
              <a:t>trợ</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r>
              <a:rPr lang="en-US" dirty="0" err="1" smtClean="0"/>
              <a:t>nền</a:t>
            </a:r>
            <a:r>
              <a:rPr lang="en-US" dirty="0" smtClean="0"/>
              <a:t> </a:t>
            </a:r>
            <a:r>
              <a:rPr lang="en-US" dirty="0" err="1" smtClean="0"/>
              <a:t>tảng</a:t>
            </a:r>
            <a:r>
              <a:rPr lang="en-US" dirty="0" smtClean="0"/>
              <a:t> App Server </a:t>
            </a:r>
            <a:r>
              <a:rPr lang="en-US" dirty="0" err="1" smtClean="0"/>
              <a:t>phổ</a:t>
            </a:r>
            <a:r>
              <a:rPr lang="en-US" dirty="0" smtClean="0"/>
              <a:t> </a:t>
            </a:r>
            <a:r>
              <a:rPr lang="en-US" dirty="0" err="1" smtClean="0"/>
              <a:t>biến</a:t>
            </a:r>
            <a:r>
              <a:rPr lang="en-US" dirty="0"/>
              <a:t>: JBOSS – Oracle, </a:t>
            </a:r>
            <a:r>
              <a:rPr lang="en-US" dirty="0" err="1"/>
              <a:t>Weblogic</a:t>
            </a:r>
            <a:r>
              <a:rPr lang="en-US" dirty="0"/>
              <a:t> – IBM </a:t>
            </a:r>
            <a:r>
              <a:rPr lang="en-US" dirty="0" err="1"/>
              <a:t>Websphere</a:t>
            </a:r>
            <a:r>
              <a:rPr lang="en-US" dirty="0"/>
              <a:t> </a:t>
            </a:r>
            <a:r>
              <a:rPr lang="en-US" dirty="0" smtClean="0"/>
              <a:t>... </a:t>
            </a:r>
            <a:r>
              <a:rPr lang="en-US" dirty="0" err="1" smtClean="0"/>
              <a:t>Các</a:t>
            </a:r>
            <a:r>
              <a:rPr lang="en-US" dirty="0" smtClean="0"/>
              <a:t> </a:t>
            </a:r>
            <a:r>
              <a:rPr lang="en-US" dirty="0" err="1" smtClean="0"/>
              <a:t>hệ</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a:t>: MySQL, Oracle, IBM </a:t>
            </a:r>
            <a:r>
              <a:rPr lang="en-US" dirty="0" smtClean="0"/>
              <a:t>DB2, MS </a:t>
            </a:r>
            <a:r>
              <a:rPr lang="en-US" dirty="0"/>
              <a:t>SQL</a:t>
            </a:r>
            <a:r>
              <a:rPr lang="en-US" dirty="0" smtClean="0"/>
              <a:t>,...</a:t>
            </a:r>
            <a:endParaRPr lang="en-US" dirty="0"/>
          </a:p>
          <a:p>
            <a:pPr marL="285750" indent="-285750">
              <a:buFontTx/>
              <a:buChar char="-"/>
            </a:pPr>
            <a:r>
              <a:rPr lang="en-US" dirty="0" err="1" smtClean="0"/>
              <a:t>Một</a:t>
            </a:r>
            <a:r>
              <a:rPr lang="en-US" dirty="0" smtClean="0"/>
              <a:t> </a:t>
            </a:r>
            <a:r>
              <a:rPr lang="en-US" dirty="0" err="1" smtClean="0"/>
              <a:t>số</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a:t> </a:t>
            </a:r>
            <a:r>
              <a:rPr lang="en-US" dirty="0" err="1" smtClean="0"/>
              <a:t>khác</a:t>
            </a:r>
            <a:r>
              <a:rPr lang="en-US" dirty="0" smtClean="0"/>
              <a:t>: </a:t>
            </a:r>
            <a:endParaRPr lang="vi-VN" dirty="0"/>
          </a:p>
          <a:p>
            <a:pPr algn="just"/>
            <a:endParaRPr lang="en-US" dirty="0"/>
          </a:p>
        </p:txBody>
      </p:sp>
      <p:sp>
        <p:nvSpPr>
          <p:cNvPr id="22" name="Rectangle 21">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a:solidFill>
                  <a:schemeClr val="bg1"/>
                </a:solidFill>
              </a:rPr>
              <a:t>Schedules</a:t>
            </a:r>
          </a:p>
        </p:txBody>
      </p:sp>
      <p:sp>
        <p:nvSpPr>
          <p:cNvPr id="23" name="Rectangle 22">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a:solidFill>
                  <a:schemeClr val="bg1"/>
                </a:solidFill>
              </a:rPr>
              <a:t>Tasks</a:t>
            </a:r>
          </a:p>
        </p:txBody>
      </p:sp>
      <p:sp>
        <p:nvSpPr>
          <p:cNvPr id="24" name="Rectangle 23">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a:solidFill>
                  <a:schemeClr val="bg1"/>
                </a:solidFill>
              </a:rPr>
              <a:t>Resources</a:t>
            </a:r>
          </a:p>
        </p:txBody>
      </p:sp>
      <p:sp>
        <p:nvSpPr>
          <p:cNvPr id="37" name="Rounded Rectangle 36"/>
          <p:cNvSpPr/>
          <p:nvPr/>
        </p:nvSpPr>
        <p:spPr>
          <a:xfrm flipH="1">
            <a:off x="3665218" y="3555079"/>
            <a:ext cx="5848003" cy="36358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err="1" smtClean="0"/>
              <a:t>Cung</a:t>
            </a:r>
            <a:r>
              <a:rPr lang="en-US" sz="1400" dirty="0" smtClean="0"/>
              <a:t> </a:t>
            </a:r>
            <a:r>
              <a:rPr lang="en-US" sz="1400" dirty="0" err="1" smtClean="0"/>
              <a:t>cấp</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xây</a:t>
            </a:r>
            <a:r>
              <a:rPr lang="en-US" sz="1400" dirty="0" smtClean="0"/>
              <a:t> </a:t>
            </a:r>
            <a:r>
              <a:rPr lang="en-US" sz="1400" dirty="0" err="1" smtClean="0"/>
              <a:t>dựng</a:t>
            </a:r>
            <a:r>
              <a:rPr lang="en-US" sz="1400" dirty="0" smtClean="0"/>
              <a:t> CA </a:t>
            </a:r>
            <a:r>
              <a:rPr lang="en-US" sz="1400" dirty="0" err="1" smtClean="0"/>
              <a:t>theo</a:t>
            </a:r>
            <a:r>
              <a:rPr lang="en-US" sz="1400" dirty="0" smtClean="0"/>
              <a:t> </a:t>
            </a:r>
            <a:r>
              <a:rPr lang="en-US" sz="1400" dirty="0" err="1" smtClean="0"/>
              <a:t>nhiều</a:t>
            </a:r>
            <a:r>
              <a:rPr lang="en-US" sz="1400" dirty="0" smtClean="0"/>
              <a:t> </a:t>
            </a:r>
            <a:r>
              <a:rPr lang="en-US" sz="1400" dirty="0" err="1" smtClean="0"/>
              <a:t>mức</a:t>
            </a:r>
            <a:r>
              <a:rPr lang="en-US" sz="1400" dirty="0" smtClean="0"/>
              <a:t>, </a:t>
            </a:r>
            <a:r>
              <a:rPr lang="en-US" sz="1400" dirty="0" err="1" smtClean="0"/>
              <a:t>không</a:t>
            </a:r>
            <a:r>
              <a:rPr lang="en-US" sz="1400" dirty="0" smtClean="0"/>
              <a:t> </a:t>
            </a:r>
            <a:r>
              <a:rPr lang="en-US" sz="1400" dirty="0" err="1" smtClean="0"/>
              <a:t>giới</a:t>
            </a:r>
            <a:r>
              <a:rPr lang="en-US" sz="1400" dirty="0" smtClean="0"/>
              <a:t> </a:t>
            </a:r>
            <a:r>
              <a:rPr lang="en-US" sz="1400" dirty="0" err="1" smtClean="0"/>
              <a:t>hạn</a:t>
            </a:r>
            <a:r>
              <a:rPr lang="en-US" sz="1400" dirty="0" smtClean="0"/>
              <a:t> </a:t>
            </a:r>
            <a:r>
              <a:rPr lang="en-US" sz="1400" dirty="0" err="1" smtClean="0"/>
              <a:t>số</a:t>
            </a:r>
            <a:r>
              <a:rPr lang="en-US" sz="1400" dirty="0" smtClean="0"/>
              <a:t> </a:t>
            </a:r>
            <a:r>
              <a:rPr lang="en-US" sz="1400" dirty="0" err="1" smtClean="0"/>
              <a:t>lượng</a:t>
            </a:r>
            <a:endParaRPr lang="en-US" sz="1400" dirty="0"/>
          </a:p>
        </p:txBody>
      </p:sp>
      <p:sp>
        <p:nvSpPr>
          <p:cNvPr id="40" name="Rounded Rectangle 39"/>
          <p:cNvSpPr/>
          <p:nvPr/>
        </p:nvSpPr>
        <p:spPr>
          <a:xfrm flipH="1">
            <a:off x="3665217" y="4123708"/>
            <a:ext cx="4419601" cy="35002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Hỗ</a:t>
            </a:r>
            <a:r>
              <a:rPr lang="en-US" sz="1400" dirty="0" smtClean="0"/>
              <a:t> </a:t>
            </a:r>
            <a:r>
              <a:rPr lang="en-US" sz="1400" dirty="0" err="1" smtClean="0"/>
              <a:t>trợ</a:t>
            </a:r>
            <a:r>
              <a:rPr lang="en-US" sz="1400" dirty="0" smtClean="0"/>
              <a:t> </a:t>
            </a:r>
            <a:r>
              <a:rPr lang="en-US" sz="1400" dirty="0" err="1" smtClean="0"/>
              <a:t>thuật</a:t>
            </a:r>
            <a:r>
              <a:rPr lang="en-US" sz="1400" dirty="0" smtClean="0"/>
              <a:t> </a:t>
            </a:r>
            <a:r>
              <a:rPr lang="en-US" sz="1400" dirty="0" err="1" smtClean="0"/>
              <a:t>toán</a:t>
            </a:r>
            <a:r>
              <a:rPr lang="en-US" sz="1400" dirty="0" smtClean="0"/>
              <a:t> RSA </a:t>
            </a:r>
            <a:r>
              <a:rPr lang="en-US" sz="1400" dirty="0" err="1" smtClean="0"/>
              <a:t>với</a:t>
            </a:r>
            <a:r>
              <a:rPr lang="en-US" sz="1400" dirty="0" smtClean="0"/>
              <a:t> </a:t>
            </a:r>
            <a:r>
              <a:rPr lang="en-US" sz="1400" dirty="0" err="1" smtClean="0"/>
              <a:t>độ</a:t>
            </a:r>
            <a:r>
              <a:rPr lang="en-US" sz="1400" dirty="0" smtClean="0"/>
              <a:t> </a:t>
            </a:r>
            <a:r>
              <a:rPr lang="en-US" sz="1400" dirty="0" err="1" smtClean="0"/>
              <a:t>dài</a:t>
            </a:r>
            <a:r>
              <a:rPr lang="en-US" sz="1400" dirty="0" smtClean="0"/>
              <a:t> </a:t>
            </a:r>
            <a:r>
              <a:rPr lang="en-US" sz="1400" dirty="0" err="1" smtClean="0"/>
              <a:t>khóa</a:t>
            </a:r>
            <a:r>
              <a:rPr lang="en-US" sz="1400" dirty="0" smtClean="0"/>
              <a:t> </a:t>
            </a:r>
            <a:r>
              <a:rPr lang="en-US" sz="1400" dirty="0" err="1" smtClean="0"/>
              <a:t>lên</a:t>
            </a:r>
            <a:r>
              <a:rPr lang="en-US" sz="1400" dirty="0" smtClean="0"/>
              <a:t> </a:t>
            </a:r>
            <a:r>
              <a:rPr lang="en-US" sz="1400" dirty="0" err="1" smtClean="0"/>
              <a:t>tới</a:t>
            </a:r>
            <a:r>
              <a:rPr lang="en-US" sz="1400" dirty="0" smtClean="0"/>
              <a:t> 4096 bits</a:t>
            </a:r>
            <a:endParaRPr lang="en-US" sz="1400" dirty="0"/>
          </a:p>
        </p:txBody>
      </p:sp>
      <p:sp>
        <p:nvSpPr>
          <p:cNvPr id="41" name="Rounded Rectangle 40"/>
          <p:cNvSpPr/>
          <p:nvPr/>
        </p:nvSpPr>
        <p:spPr>
          <a:xfrm flipH="1">
            <a:off x="3665219" y="4642604"/>
            <a:ext cx="4419600" cy="3805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Hỗ</a:t>
            </a:r>
            <a:r>
              <a:rPr lang="en-US" sz="1400" dirty="0" smtClean="0"/>
              <a:t> </a:t>
            </a:r>
            <a:r>
              <a:rPr lang="en-US" sz="1400" dirty="0" err="1" smtClean="0"/>
              <a:t>trơ</a:t>
            </a:r>
            <a:r>
              <a:rPr lang="en-US" sz="1400" dirty="0" smtClean="0"/>
              <a:t> </a:t>
            </a:r>
            <a:r>
              <a:rPr lang="en-US" sz="1400" dirty="0" err="1" smtClean="0"/>
              <a:t>thuật</a:t>
            </a:r>
            <a:r>
              <a:rPr lang="en-US" sz="1400" dirty="0" smtClean="0"/>
              <a:t> </a:t>
            </a:r>
            <a:r>
              <a:rPr lang="en-US" sz="1400" dirty="0" err="1" smtClean="0"/>
              <a:t>toán</a:t>
            </a:r>
            <a:r>
              <a:rPr lang="en-US" sz="1400" dirty="0" smtClean="0"/>
              <a:t> DSA </a:t>
            </a:r>
            <a:r>
              <a:rPr lang="en-US" sz="1400" dirty="0" err="1" smtClean="0"/>
              <a:t>với</a:t>
            </a:r>
            <a:r>
              <a:rPr lang="en-US" sz="1400" dirty="0" smtClean="0"/>
              <a:t> </a:t>
            </a:r>
            <a:r>
              <a:rPr lang="en-US" sz="1400" dirty="0" err="1" smtClean="0"/>
              <a:t>độ</a:t>
            </a:r>
            <a:r>
              <a:rPr lang="en-US" sz="1400" dirty="0" smtClean="0"/>
              <a:t> </a:t>
            </a:r>
            <a:r>
              <a:rPr lang="en-US" sz="1400" dirty="0" err="1" smtClean="0"/>
              <a:t>dài</a:t>
            </a:r>
            <a:r>
              <a:rPr lang="en-US" sz="1400" dirty="0" smtClean="0"/>
              <a:t> </a:t>
            </a:r>
            <a:r>
              <a:rPr lang="en-US" sz="1400" dirty="0" err="1" smtClean="0"/>
              <a:t>khóa</a:t>
            </a:r>
            <a:r>
              <a:rPr lang="en-US" sz="1400" dirty="0" smtClean="0"/>
              <a:t> </a:t>
            </a:r>
            <a:r>
              <a:rPr lang="en-US" sz="1400" dirty="0" err="1" smtClean="0"/>
              <a:t>lên</a:t>
            </a:r>
            <a:r>
              <a:rPr lang="en-US" sz="1400" dirty="0" smtClean="0"/>
              <a:t> </a:t>
            </a:r>
            <a:r>
              <a:rPr lang="en-US" sz="1400" dirty="0" err="1" smtClean="0"/>
              <a:t>tới</a:t>
            </a:r>
            <a:r>
              <a:rPr lang="en-US" sz="1400" dirty="0" smtClean="0"/>
              <a:t> 1024bits</a:t>
            </a:r>
            <a:endParaRPr lang="en-US" sz="1400" dirty="0"/>
          </a:p>
        </p:txBody>
      </p:sp>
      <p:sp>
        <p:nvSpPr>
          <p:cNvPr id="42" name="Rounded Rectangle 41"/>
          <p:cNvSpPr/>
          <p:nvPr/>
        </p:nvSpPr>
        <p:spPr>
          <a:xfrm flipH="1">
            <a:off x="3665218" y="5187369"/>
            <a:ext cx="4000502" cy="4029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Hỗ</a:t>
            </a:r>
            <a:r>
              <a:rPr lang="en-US" sz="1400" dirty="0" smtClean="0"/>
              <a:t> </a:t>
            </a:r>
            <a:r>
              <a:rPr lang="en-US" sz="1400" dirty="0" err="1" smtClean="0"/>
              <a:t>trợ</a:t>
            </a:r>
            <a:r>
              <a:rPr lang="en-US" sz="1400" dirty="0" smtClean="0"/>
              <a:t> </a:t>
            </a:r>
            <a:r>
              <a:rPr lang="en-US" sz="1400" dirty="0" err="1" smtClean="0"/>
              <a:t>các</a:t>
            </a:r>
            <a:r>
              <a:rPr lang="en-US" sz="1400" dirty="0" smtClean="0"/>
              <a:t> </a:t>
            </a:r>
            <a:r>
              <a:rPr lang="en-US" sz="1400" dirty="0" err="1" smtClean="0"/>
              <a:t>hàm</a:t>
            </a:r>
            <a:r>
              <a:rPr lang="en-US" sz="1400" dirty="0" smtClean="0"/>
              <a:t> </a:t>
            </a:r>
            <a:r>
              <a:rPr lang="en-US" sz="1400" dirty="0" err="1" smtClean="0"/>
              <a:t>băm</a:t>
            </a:r>
            <a:r>
              <a:rPr lang="en-US" sz="1400" dirty="0" smtClean="0"/>
              <a:t> </a:t>
            </a:r>
            <a:r>
              <a:rPr lang="en-US" sz="1400" dirty="0" err="1" smtClean="0"/>
              <a:t>như</a:t>
            </a:r>
            <a:r>
              <a:rPr lang="en-US" sz="1400" dirty="0"/>
              <a:t> MD5, SHA-1, SHA-256.</a:t>
            </a:r>
          </a:p>
        </p:txBody>
      </p:sp>
      <p:sp>
        <p:nvSpPr>
          <p:cNvPr id="43" name="Rounded Rectangle 42"/>
          <p:cNvSpPr/>
          <p:nvPr/>
        </p:nvSpPr>
        <p:spPr>
          <a:xfrm flipH="1">
            <a:off x="3641614" y="5747115"/>
            <a:ext cx="4938506" cy="4033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Chứng</a:t>
            </a:r>
            <a:r>
              <a:rPr lang="en-US" sz="1400" dirty="0" smtClean="0"/>
              <a:t> </a:t>
            </a:r>
            <a:r>
              <a:rPr lang="en-US" sz="1400" dirty="0" err="1" smtClean="0"/>
              <a:t>thư</a:t>
            </a:r>
            <a:r>
              <a:rPr lang="en-US" sz="1400" dirty="0" smtClean="0"/>
              <a:t> </a:t>
            </a:r>
            <a:r>
              <a:rPr lang="en-US" sz="1400" dirty="0" err="1" smtClean="0"/>
              <a:t>được</a:t>
            </a:r>
            <a:r>
              <a:rPr lang="en-US" sz="1400" dirty="0" smtClean="0"/>
              <a:t> </a:t>
            </a:r>
            <a:r>
              <a:rPr lang="en-US" sz="1400" dirty="0" err="1" smtClean="0"/>
              <a:t>phát</a:t>
            </a:r>
            <a:r>
              <a:rPr lang="en-US" sz="1400" dirty="0" smtClean="0"/>
              <a:t> </a:t>
            </a:r>
            <a:r>
              <a:rPr lang="en-US" sz="1400" dirty="0" err="1" smtClean="0"/>
              <a:t>hành</a:t>
            </a:r>
            <a:r>
              <a:rPr lang="en-US" sz="1400" dirty="0" smtClean="0"/>
              <a:t> </a:t>
            </a:r>
            <a:r>
              <a:rPr lang="en-US" sz="1400" dirty="0" err="1" smtClean="0"/>
              <a:t>tuân</a:t>
            </a:r>
            <a:r>
              <a:rPr lang="en-US" sz="1400" dirty="0" smtClean="0"/>
              <a:t> </a:t>
            </a:r>
            <a:r>
              <a:rPr lang="en-US" sz="1400" dirty="0" err="1" smtClean="0"/>
              <a:t>thủ</a:t>
            </a:r>
            <a:r>
              <a:rPr lang="en-US" sz="1400" dirty="0" smtClean="0"/>
              <a:t> </a:t>
            </a:r>
            <a:r>
              <a:rPr lang="en-US" sz="1400" dirty="0" err="1" smtClean="0"/>
              <a:t>nghiêm</a:t>
            </a:r>
            <a:r>
              <a:rPr lang="en-US" sz="1400" dirty="0" smtClean="0"/>
              <a:t> </a:t>
            </a:r>
            <a:r>
              <a:rPr lang="en-US" sz="1400" dirty="0" err="1" smtClean="0"/>
              <a:t>ngặt</a:t>
            </a:r>
            <a:r>
              <a:rPr lang="en-US" sz="1400" dirty="0" smtClean="0"/>
              <a:t> </a:t>
            </a:r>
            <a:r>
              <a:rPr lang="en-US" sz="1400" dirty="0" err="1" smtClean="0"/>
              <a:t>chuẩn</a:t>
            </a:r>
            <a:r>
              <a:rPr lang="en-US" sz="1400" dirty="0" smtClean="0"/>
              <a:t> X509</a:t>
            </a:r>
            <a:endParaRPr lang="en-US" sz="1400" dirty="0"/>
          </a:p>
        </p:txBody>
      </p:sp>
      <p:cxnSp>
        <p:nvCxnSpPr>
          <p:cNvPr id="45" name="Straight Arrow Connector 44"/>
          <p:cNvCxnSpPr>
            <a:endCxn id="37" idx="3"/>
          </p:cNvCxnSpPr>
          <p:nvPr/>
        </p:nvCxnSpPr>
        <p:spPr>
          <a:xfrm flipV="1">
            <a:off x="3430905" y="3736872"/>
            <a:ext cx="234313" cy="45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p:cNvCxnSpPr/>
          <p:nvPr/>
        </p:nvCxnSpPr>
        <p:spPr>
          <a:xfrm>
            <a:off x="3432047" y="4237667"/>
            <a:ext cx="233171" cy="94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p:cNvCxnSpPr/>
          <p:nvPr/>
        </p:nvCxnSpPr>
        <p:spPr>
          <a:xfrm>
            <a:off x="3420244" y="4806798"/>
            <a:ext cx="244973" cy="104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p:cNvCxnSpPr/>
          <p:nvPr/>
        </p:nvCxnSpPr>
        <p:spPr>
          <a:xfrm flipV="1">
            <a:off x="3418722" y="5372704"/>
            <a:ext cx="246495" cy="42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p:cNvCxnSpPr/>
          <p:nvPr/>
        </p:nvCxnSpPr>
        <p:spPr>
          <a:xfrm>
            <a:off x="3408443" y="5909167"/>
            <a:ext cx="233171" cy="94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2" name="Straight Connector 51"/>
          <p:cNvCxnSpPr/>
          <p:nvPr/>
        </p:nvCxnSpPr>
        <p:spPr>
          <a:xfrm flipH="1">
            <a:off x="3408442" y="3736872"/>
            <a:ext cx="22463" cy="2181772"/>
          </a:xfrm>
          <a:prstGeom prst="line">
            <a:avLst/>
          </a:prstGeom>
        </p:spPr>
        <p:style>
          <a:lnRef idx="1">
            <a:schemeClr val="accent6"/>
          </a:lnRef>
          <a:fillRef idx="0">
            <a:schemeClr val="accent6"/>
          </a:fillRef>
          <a:effectRef idx="0">
            <a:schemeClr val="accent6"/>
          </a:effectRef>
          <a:fontRef idx="minor">
            <a:schemeClr val="tx1"/>
          </a:fontRef>
        </p:style>
      </p:cxnSp>
      <p:grpSp>
        <p:nvGrpSpPr>
          <p:cNvPr id="66" name="Group 65" descr="Icon of human being and gear. ">
            <a:extLst>
              <a:ext uri="{FF2B5EF4-FFF2-40B4-BE49-F238E27FC236}">
                <a16:creationId xmlns:a16="http://schemas.microsoft.com/office/drawing/2014/main" id="{ECC5F635-1712-4572-A9EC-F94E2199DDBD}"/>
              </a:ext>
            </a:extLst>
          </p:cNvPr>
          <p:cNvGrpSpPr/>
          <p:nvPr/>
        </p:nvGrpSpPr>
        <p:grpSpPr>
          <a:xfrm>
            <a:off x="523552" y="940118"/>
            <a:ext cx="338073" cy="339996"/>
            <a:chOff x="6450013" y="5349875"/>
            <a:chExt cx="279399" cy="280988"/>
          </a:xfrm>
          <a:solidFill>
            <a:schemeClr val="bg1"/>
          </a:solidFill>
        </p:grpSpPr>
        <p:sp>
          <p:nvSpPr>
            <p:cNvPr id="6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998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t>Sản</a:t>
            </a:r>
            <a:r>
              <a:rPr lang="en-US" sz="2800" b="1"/>
              <a:t> </a:t>
            </a:r>
            <a:r>
              <a:rPr lang="en-US" sz="2800" b="1" err="1"/>
              <a:t>phẩm</a:t>
            </a:r>
            <a:r>
              <a:rPr lang="en-US" sz="2800" b="1"/>
              <a:t> </a:t>
            </a:r>
            <a:r>
              <a:rPr lang="en-US" sz="2800" b="1" err="1"/>
              <a:t>mã</a:t>
            </a:r>
            <a:r>
              <a:rPr lang="en-US" sz="2800" b="1"/>
              <a:t> </a:t>
            </a:r>
            <a:r>
              <a:rPr lang="en-US" sz="2800" b="1" err="1"/>
              <a:t>nguồn</a:t>
            </a:r>
            <a:r>
              <a:rPr lang="en-US" sz="2800" b="1"/>
              <a:t> </a:t>
            </a:r>
            <a:r>
              <a:rPr lang="en-US" sz="2800" b="1" err="1"/>
              <a:t>mở</a:t>
            </a:r>
            <a:r>
              <a:rPr lang="en-US" sz="2800" b="1"/>
              <a:t> - EJBCA</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9"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       </a:t>
            </a:r>
            <a:r>
              <a:rPr lang="en-US" i="1" dirty="0" err="1" smtClean="0"/>
              <a:t>Kiến</a:t>
            </a:r>
            <a:r>
              <a:rPr lang="en-US" i="1" dirty="0" smtClean="0"/>
              <a:t> </a:t>
            </a:r>
            <a:r>
              <a:rPr lang="en-US" i="1" dirty="0" err="1" smtClean="0"/>
              <a:t>trúc</a:t>
            </a:r>
            <a:r>
              <a:rPr lang="en-US" i="1" dirty="0" smtClean="0"/>
              <a:t> EJBCA</a:t>
            </a:r>
            <a:endParaRPr lang="vi-VN" sz="1600" b="1" dirty="0">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3011943" y="4323075"/>
            <a:ext cx="6247375" cy="2308324"/>
          </a:xfrm>
          <a:prstGeom prst="rect">
            <a:avLst/>
          </a:prstGeom>
        </p:spPr>
        <p:txBody>
          <a:bodyPr wrap="square" anchor="t">
            <a:spAutoFit/>
          </a:bodyPr>
          <a:lstStyle/>
          <a:p>
            <a:r>
              <a:rPr lang="vi-VN" dirty="0"/>
              <a:t/>
            </a:r>
            <a:br>
              <a:rPr lang="vi-VN" dirty="0"/>
            </a:br>
            <a:r>
              <a:rPr lang="en-US" dirty="0" smtClean="0"/>
              <a:t>EJBCA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với</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phân</a:t>
            </a:r>
            <a:r>
              <a:rPr lang="en-US" dirty="0" smtClean="0"/>
              <a:t> </a:t>
            </a:r>
            <a:r>
              <a:rPr lang="en-US" dirty="0" err="1" smtClean="0"/>
              <a:t>tầng</a:t>
            </a:r>
            <a:r>
              <a:rPr lang="en-US" dirty="0" smtClean="0"/>
              <a:t>: </a:t>
            </a:r>
          </a:p>
          <a:p>
            <a:pPr marL="285750" indent="-285750">
              <a:buFontTx/>
              <a:buChar char="-"/>
            </a:pPr>
            <a:r>
              <a:rPr lang="en-US" dirty="0" err="1" smtClean="0"/>
              <a:t>Tầng</a:t>
            </a:r>
            <a:r>
              <a:rPr lang="en-US" dirty="0" smtClean="0"/>
              <a:t> </a:t>
            </a:r>
            <a:r>
              <a:rPr lang="en-US" dirty="0" err="1" smtClean="0"/>
              <a:t>dữ</a:t>
            </a:r>
            <a:r>
              <a:rPr lang="en-US" dirty="0" smtClean="0"/>
              <a:t> </a:t>
            </a:r>
            <a:r>
              <a:rPr lang="en-US" dirty="0" err="1" smtClean="0"/>
              <a:t>liệu</a:t>
            </a:r>
            <a:r>
              <a:rPr lang="en-US" dirty="0" smtClean="0"/>
              <a:t> (Data Tier)</a:t>
            </a:r>
          </a:p>
          <a:p>
            <a:pPr marL="285750" indent="-285750">
              <a:buFontTx/>
              <a:buChar char="-"/>
            </a:pPr>
            <a:r>
              <a:rPr lang="vi-VN" dirty="0" smtClean="0"/>
              <a:t>Thành </a:t>
            </a:r>
            <a:r>
              <a:rPr lang="vi-VN" dirty="0"/>
              <a:t>phần </a:t>
            </a:r>
            <a:r>
              <a:rPr lang="vi-VN" dirty="0" smtClean="0"/>
              <a:t>CA</a:t>
            </a:r>
            <a:endParaRPr lang="en-US" dirty="0" smtClean="0"/>
          </a:p>
          <a:p>
            <a:pPr marL="285750" indent="-285750">
              <a:buFontTx/>
              <a:buChar char="-"/>
            </a:pPr>
            <a:r>
              <a:rPr lang="vi-VN" dirty="0"/>
              <a:t>Thành phần </a:t>
            </a:r>
            <a:r>
              <a:rPr lang="vi-VN" dirty="0" smtClean="0"/>
              <a:t>RA</a:t>
            </a:r>
            <a:endParaRPr lang="en-US" dirty="0" smtClean="0"/>
          </a:p>
          <a:p>
            <a:pPr marL="285750" indent="-285750">
              <a:buFontTx/>
              <a:buChar char="-"/>
            </a:pPr>
            <a:r>
              <a:rPr lang="vi-VN" dirty="0"/>
              <a:t>Tầng </a:t>
            </a:r>
            <a:r>
              <a:rPr lang="vi-VN" dirty="0" smtClean="0"/>
              <a:t>Web</a:t>
            </a:r>
            <a:endParaRPr lang="en-US" dirty="0" smtClean="0"/>
          </a:p>
          <a:p>
            <a:pPr marL="285750" indent="-285750">
              <a:buFontTx/>
              <a:buChar char="-"/>
            </a:pPr>
            <a:r>
              <a:rPr lang="vi-VN" dirty="0"/>
              <a:t>Trình khách</a:t>
            </a:r>
            <a:r>
              <a:rPr lang="vi-VN" dirty="0"/>
              <a:t/>
            </a:r>
            <a:br>
              <a:rPr lang="vi-VN" dirty="0"/>
            </a:br>
            <a:endParaRPr lang="en-US" dirty="0"/>
          </a:p>
        </p:txBody>
      </p:sp>
      <p:pic>
        <p:nvPicPr>
          <p:cNvPr id="10" name="image22.png"/>
          <p:cNvPicPr/>
          <p:nvPr/>
        </p:nvPicPr>
        <p:blipFill>
          <a:blip r:embed="rId3"/>
          <a:srcRect/>
          <a:stretch>
            <a:fillRect/>
          </a:stretch>
        </p:blipFill>
        <p:spPr>
          <a:xfrm>
            <a:off x="3014109" y="1453256"/>
            <a:ext cx="5044211" cy="3012639"/>
          </a:xfrm>
          <a:prstGeom prst="rect">
            <a:avLst/>
          </a:prstGeom>
          <a:ln/>
        </p:spPr>
      </p:pic>
      <p:grpSp>
        <p:nvGrpSpPr>
          <p:cNvPr id="17" name="Group 16" descr="Icon of human being and gear. ">
            <a:extLst>
              <a:ext uri="{FF2B5EF4-FFF2-40B4-BE49-F238E27FC236}">
                <a16:creationId xmlns:a16="http://schemas.microsoft.com/office/drawing/2014/main" id="{ECC5F635-1712-4572-A9EC-F94E2199DDBD}"/>
              </a:ext>
            </a:extLst>
          </p:cNvPr>
          <p:cNvGrpSpPr/>
          <p:nvPr/>
        </p:nvGrpSpPr>
        <p:grpSpPr>
          <a:xfrm>
            <a:off x="594119" y="1013337"/>
            <a:ext cx="338073" cy="339996"/>
            <a:chOff x="6450013" y="5349875"/>
            <a:chExt cx="279399" cy="280988"/>
          </a:xfrm>
          <a:solidFill>
            <a:schemeClr val="bg1"/>
          </a:solidFill>
        </p:grpSpPr>
        <p:sp>
          <p:nvSpPr>
            <p:cNvPr id="18"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153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t>Sản</a:t>
            </a:r>
            <a:r>
              <a:rPr lang="en-US" sz="2800" b="1"/>
              <a:t> </a:t>
            </a:r>
            <a:r>
              <a:rPr lang="en-US" sz="2800" b="1" err="1"/>
              <a:t>phẩm</a:t>
            </a:r>
            <a:r>
              <a:rPr lang="en-US" sz="2800" b="1"/>
              <a:t> </a:t>
            </a:r>
            <a:r>
              <a:rPr lang="en-US" sz="2800" b="1" err="1"/>
              <a:t>mã</a:t>
            </a:r>
            <a:r>
              <a:rPr lang="en-US" sz="2800" b="1"/>
              <a:t> </a:t>
            </a:r>
            <a:r>
              <a:rPr lang="en-US" sz="2800" b="1" err="1"/>
              <a:t>nguồn</a:t>
            </a:r>
            <a:r>
              <a:rPr lang="en-US" sz="2800" b="1"/>
              <a:t> </a:t>
            </a:r>
            <a:r>
              <a:rPr lang="en-US" sz="2800" b="1" err="1"/>
              <a:t>mở</a:t>
            </a:r>
            <a:r>
              <a:rPr lang="en-US" sz="2800" b="1"/>
              <a:t> - EJBCA</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9"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       </a:t>
            </a:r>
            <a:r>
              <a:rPr lang="en-US" i="1" dirty="0" err="1" smtClean="0"/>
              <a:t>Chức</a:t>
            </a:r>
            <a:r>
              <a:rPr lang="en-US" i="1" dirty="0" smtClean="0"/>
              <a:t> </a:t>
            </a:r>
            <a:r>
              <a:rPr lang="en-US" i="1" dirty="0" err="1" smtClean="0"/>
              <a:t>năng</a:t>
            </a:r>
            <a:endParaRPr lang="vi-VN" sz="1600" b="1" dirty="0">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2955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2118167" y="1715251"/>
            <a:ext cx="7139669" cy="923330"/>
          </a:xfrm>
          <a:prstGeom prst="rect">
            <a:avLst/>
          </a:prstGeom>
        </p:spPr>
        <p:txBody>
          <a:bodyPr wrap="square" anchor="t">
            <a:spAutoFit/>
          </a:bodyPr>
          <a:lstStyle/>
          <a:p>
            <a:r>
              <a:rPr lang="vi-VN" dirty="0"/>
              <a:t/>
            </a:r>
            <a:br>
              <a:rPr lang="vi-VN" dirty="0"/>
            </a:br>
            <a:r>
              <a:rPr lang="vi-VN" dirty="0"/>
              <a:t/>
            </a:r>
            <a:br>
              <a:rPr lang="vi-VN" dirty="0"/>
            </a:br>
            <a:endParaRPr lang="en-US" dirty="0"/>
          </a:p>
        </p:txBody>
      </p:sp>
      <p:sp>
        <p:nvSpPr>
          <p:cNvPr id="2" name="Rectangle 1"/>
          <p:cNvSpPr/>
          <p:nvPr/>
        </p:nvSpPr>
        <p:spPr>
          <a:xfrm>
            <a:off x="2640000" y="1569350"/>
            <a:ext cx="6747068" cy="3970318"/>
          </a:xfrm>
          <a:prstGeom prst="rect">
            <a:avLst/>
          </a:prstGeom>
        </p:spPr>
        <p:txBody>
          <a:bodyPr wrap="square">
            <a:spAutoFit/>
          </a:bodyPr>
          <a:lstStyle/>
          <a:p>
            <a:pPr marL="285750" indent="-285750">
              <a:buFontTx/>
              <a:buChar char="-"/>
            </a:pPr>
            <a:r>
              <a:rPr lang="en-US" dirty="0" smtClean="0"/>
              <a:t>EJBCA </a:t>
            </a:r>
            <a:r>
              <a:rPr lang="en-US" dirty="0" err="1" smtClean="0"/>
              <a:t>là</a:t>
            </a:r>
            <a:r>
              <a:rPr lang="en-US" dirty="0" smtClean="0"/>
              <a:t> </a:t>
            </a:r>
            <a:r>
              <a:rPr lang="en-US" dirty="0" err="1" smtClean="0"/>
              <a:t>một</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chứng</a:t>
            </a:r>
            <a:r>
              <a:rPr lang="en-US" dirty="0" smtClean="0"/>
              <a:t> </a:t>
            </a:r>
            <a:r>
              <a:rPr lang="en-US" dirty="0" err="1" smtClean="0"/>
              <a:t>nhận</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hiện</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CA </a:t>
            </a:r>
            <a:r>
              <a:rPr lang="en-US" dirty="0" err="1" smtClean="0"/>
              <a:t>được</a:t>
            </a:r>
            <a:r>
              <a:rPr lang="en-US" dirty="0" smtClean="0"/>
              <a:t> </a:t>
            </a:r>
            <a:r>
              <a:rPr lang="en-US" dirty="0" err="1" smtClean="0"/>
              <a:t>ưa</a:t>
            </a:r>
            <a:r>
              <a:rPr lang="en-US" dirty="0" smtClean="0"/>
              <a:t> </a:t>
            </a:r>
            <a:r>
              <a:rPr lang="en-US" dirty="0" err="1" smtClean="0"/>
              <a:t>thích</a:t>
            </a:r>
            <a:r>
              <a:rPr lang="en-US" dirty="0" smtClean="0"/>
              <a:t> </a:t>
            </a:r>
            <a:r>
              <a:rPr lang="en-US" dirty="0" err="1" smtClean="0"/>
              <a:t>hiện</a:t>
            </a:r>
            <a:r>
              <a:rPr lang="en-US" dirty="0" smtClean="0"/>
              <a:t> nay. </a:t>
            </a:r>
          </a:p>
          <a:p>
            <a:pPr marL="285750" indent="-285750">
              <a:buFontTx/>
              <a:buChar char="-"/>
            </a:pP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về</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hệ</a:t>
            </a:r>
            <a:r>
              <a:rPr lang="en-US" dirty="0" smtClean="0"/>
              <a:t> </a:t>
            </a:r>
            <a:r>
              <a:rPr lang="en-US" dirty="0" err="1" smtClean="0"/>
              <a:t>thống</a:t>
            </a:r>
            <a:r>
              <a:rPr lang="en-US" dirty="0" smtClean="0"/>
              <a:t>.</a:t>
            </a:r>
          </a:p>
          <a:p>
            <a:pPr marL="285750" indent="-285750">
              <a:buFontTx/>
              <a:buChar char="-"/>
            </a:pPr>
            <a:r>
              <a:rPr lang="en-US" dirty="0"/>
              <a:t>Đ</a:t>
            </a:r>
            <a:r>
              <a:rPr lang="vi-VN" dirty="0" smtClean="0"/>
              <a:t>ược </a:t>
            </a:r>
            <a:r>
              <a:rPr lang="vi-VN" dirty="0"/>
              <a:t>cung cấp để chọn loại khóa ký – soft hay hard. Việc ký chứng nhận có thể là tự ký (self-signed), CA bên ngoài (external CA) hay CA quản trị (admin CA). </a:t>
            </a:r>
            <a:endParaRPr lang="en-US" dirty="0" smtClean="0"/>
          </a:p>
          <a:p>
            <a:pPr marL="285750" lvl="0" indent="-285750">
              <a:buFontTx/>
              <a:buChar char="-"/>
            </a:pPr>
            <a:r>
              <a:rPr lang="vi-VN" dirty="0"/>
              <a:t>Việc đăng ký chứng nhận trong EJBCA cung cấp cho người sử dụng nhiều lựa chọn như người sử dụng có thể chọn nhà cung cấp dịch vụ mã hóa (Cryptographic Service Provider – CSP22) </a:t>
            </a:r>
            <a:r>
              <a:rPr lang="en-US" dirty="0" err="1" smtClean="0"/>
              <a:t>và</a:t>
            </a:r>
            <a:r>
              <a:rPr lang="en-US" dirty="0" smtClean="0"/>
              <a:t> </a:t>
            </a:r>
            <a:r>
              <a:rPr lang="vi-VN" dirty="0" smtClean="0"/>
              <a:t>kích </a:t>
            </a:r>
            <a:r>
              <a:rPr lang="vi-VN" dirty="0"/>
              <a:t>thước khóa khác nhau được cung cấp như 512, 1024 và </a:t>
            </a:r>
            <a:r>
              <a:rPr lang="vi-VN" dirty="0" smtClean="0"/>
              <a:t>2048.</a:t>
            </a:r>
            <a:endParaRPr lang="en-US" dirty="0" smtClean="0"/>
          </a:p>
          <a:p>
            <a:pPr marL="285750" lvl="0" indent="-285750">
              <a:buFontTx/>
              <a:buChar char="-"/>
            </a:pPr>
            <a:r>
              <a:rPr lang="en-US" dirty="0" err="1" smtClean="0"/>
              <a:t>Cung</a:t>
            </a:r>
            <a:r>
              <a:rPr lang="en-US" dirty="0" smtClean="0"/>
              <a:t> </a:t>
            </a:r>
            <a:r>
              <a:rPr lang="vi-VN" dirty="0" smtClean="0"/>
              <a:t>cấp </a:t>
            </a:r>
            <a:r>
              <a:rPr lang="vi-VN" dirty="0"/>
              <a:t>cho người sử dụng những tùy chọn của việc thêm chứng nhận vào thẻ nhận dạng điện tử (Electronic Identity Card</a:t>
            </a:r>
            <a:r>
              <a:rPr lang="vi-VN" dirty="0" smtClean="0"/>
              <a:t>)</a:t>
            </a:r>
            <a:r>
              <a:rPr lang="en-US" dirty="0" smtClean="0"/>
              <a:t>.</a:t>
            </a:r>
            <a:endParaRPr lang="en-US" dirty="0"/>
          </a:p>
          <a:p>
            <a:pPr marL="285750" indent="-285750">
              <a:buFontTx/>
              <a:buChar char="-"/>
            </a:pPr>
            <a:endParaRPr lang="en-US" dirty="0"/>
          </a:p>
        </p:txBody>
      </p:sp>
      <p:grpSp>
        <p:nvGrpSpPr>
          <p:cNvPr id="12" name="Group 11" descr="Icon of human being and gear. ">
            <a:extLst>
              <a:ext uri="{FF2B5EF4-FFF2-40B4-BE49-F238E27FC236}">
                <a16:creationId xmlns:a16="http://schemas.microsoft.com/office/drawing/2014/main" id="{ECC5F635-1712-4572-A9EC-F94E2199DDBD}"/>
              </a:ext>
            </a:extLst>
          </p:cNvPr>
          <p:cNvGrpSpPr/>
          <p:nvPr/>
        </p:nvGrpSpPr>
        <p:grpSpPr>
          <a:xfrm>
            <a:off x="523552" y="911228"/>
            <a:ext cx="338073" cy="339996"/>
            <a:chOff x="6450013" y="5349875"/>
            <a:chExt cx="279399" cy="280988"/>
          </a:xfrm>
          <a:solidFill>
            <a:schemeClr val="bg1"/>
          </a:solidFill>
        </p:grpSpPr>
        <p:sp>
          <p:nvSpPr>
            <p:cNvPr id="1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903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t>Sản</a:t>
            </a:r>
            <a:r>
              <a:rPr lang="en-US" sz="2800" b="1"/>
              <a:t> </a:t>
            </a:r>
            <a:r>
              <a:rPr lang="en-US" sz="2800" b="1" err="1"/>
              <a:t>phẩm</a:t>
            </a:r>
            <a:r>
              <a:rPr lang="en-US" sz="2800" b="1"/>
              <a:t> </a:t>
            </a:r>
            <a:r>
              <a:rPr lang="en-US" sz="2800" b="1" err="1"/>
              <a:t>mã</a:t>
            </a:r>
            <a:r>
              <a:rPr lang="en-US" sz="2800" b="1"/>
              <a:t> </a:t>
            </a:r>
            <a:r>
              <a:rPr lang="en-US" sz="2800" b="1" err="1"/>
              <a:t>nguồn</a:t>
            </a:r>
            <a:r>
              <a:rPr lang="en-US" sz="2800" b="1"/>
              <a:t> </a:t>
            </a:r>
            <a:r>
              <a:rPr lang="en-US" sz="2800" b="1" err="1"/>
              <a:t>mở</a:t>
            </a:r>
            <a:r>
              <a:rPr lang="en-US" sz="2800" b="1"/>
              <a:t> - EJBCA</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9"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       </a:t>
            </a:r>
            <a:r>
              <a:rPr lang="en-US" i="1" dirty="0" err="1" smtClean="0"/>
              <a:t>Đánh</a:t>
            </a:r>
            <a:r>
              <a:rPr lang="en-US" i="1" dirty="0" smtClean="0"/>
              <a:t> </a:t>
            </a:r>
            <a:r>
              <a:rPr lang="en-US" i="1" dirty="0" err="1" smtClean="0"/>
              <a:t>giá</a:t>
            </a:r>
            <a:r>
              <a:rPr lang="en-US" i="1" dirty="0" smtClean="0"/>
              <a:t>, so </a:t>
            </a:r>
            <a:r>
              <a:rPr lang="en-US" i="1" dirty="0" err="1" smtClean="0"/>
              <a:t>sánh</a:t>
            </a:r>
            <a:endParaRPr lang="vi-VN" sz="1600" b="1" dirty="0">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2511706" y="1684046"/>
            <a:ext cx="6944809" cy="1477328"/>
          </a:xfrm>
          <a:prstGeom prst="rect">
            <a:avLst/>
          </a:prstGeom>
        </p:spPr>
        <p:txBody>
          <a:bodyPr wrap="square" anchor="t">
            <a:spAutoFit/>
          </a:bodyPr>
          <a:lstStyle/>
          <a:p>
            <a:pPr marL="285750" indent="-285750">
              <a:buFontTx/>
              <a:buChar char="-"/>
            </a:pPr>
            <a:r>
              <a:rPr lang="en-US" dirty="0" err="1" smtClean="0"/>
              <a:t>Ngoài</a:t>
            </a:r>
            <a:r>
              <a:rPr lang="en-US" dirty="0" smtClean="0"/>
              <a:t> EJBCA </a:t>
            </a:r>
            <a:r>
              <a:rPr lang="en-US" dirty="0" err="1" smtClean="0"/>
              <a:t>còn</a:t>
            </a:r>
            <a:r>
              <a:rPr lang="en-US" dirty="0" smtClean="0"/>
              <a:t> </a:t>
            </a:r>
            <a:r>
              <a:rPr lang="en-US" dirty="0" err="1" smtClean="0"/>
              <a:t>có</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khác</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hệ</a:t>
            </a:r>
            <a:r>
              <a:rPr lang="en-US" dirty="0" smtClean="0"/>
              <a:t> </a:t>
            </a:r>
            <a:r>
              <a:rPr lang="en-US" dirty="0" err="1" smtClean="0"/>
              <a:t>thống</a:t>
            </a:r>
            <a:r>
              <a:rPr lang="en-US" dirty="0" smtClean="0"/>
              <a:t> PKI </a:t>
            </a:r>
            <a:r>
              <a:rPr lang="en-US" dirty="0" err="1" smtClean="0"/>
              <a:t>hoàn</a:t>
            </a:r>
            <a:r>
              <a:rPr lang="en-US" dirty="0" smtClean="0"/>
              <a:t> </a:t>
            </a:r>
            <a:r>
              <a:rPr lang="en-US" dirty="0" err="1" smtClean="0"/>
              <a:t>chỉnh</a:t>
            </a:r>
            <a:r>
              <a:rPr lang="en-US" dirty="0" smtClean="0"/>
              <a:t> </a:t>
            </a:r>
            <a:r>
              <a:rPr lang="en-US" dirty="0" err="1" smtClean="0"/>
              <a:t>như</a:t>
            </a:r>
            <a:r>
              <a:rPr lang="en-US" dirty="0" smtClean="0"/>
              <a:t> </a:t>
            </a:r>
            <a:r>
              <a:rPr lang="en-US" dirty="0" err="1" smtClean="0"/>
              <a:t>OpenCA</a:t>
            </a:r>
            <a:r>
              <a:rPr lang="en-US" dirty="0" smtClean="0"/>
              <a:t> </a:t>
            </a:r>
            <a:r>
              <a:rPr lang="en-US" dirty="0" err="1" smtClean="0"/>
              <a:t>và</a:t>
            </a:r>
            <a:r>
              <a:rPr lang="en-US" dirty="0" smtClean="0"/>
              <a:t> Windows 2003 Server CA. </a:t>
            </a:r>
          </a:p>
          <a:p>
            <a:pPr marL="285750" indent="-285750">
              <a:buFontTx/>
              <a:buChar char="-"/>
            </a:pPr>
            <a:r>
              <a:rPr lang="vi-VN" dirty="0"/>
              <a:t>EJBCA và OpenCA đều là các dự án PKI mã nguồn mở </a:t>
            </a:r>
            <a:r>
              <a:rPr lang="vi-VN" dirty="0" smtClean="0"/>
              <a:t>mạnh</a:t>
            </a:r>
            <a:r>
              <a:rPr lang="en-US" dirty="0" smtClean="0"/>
              <a:t>.</a:t>
            </a:r>
          </a:p>
          <a:p>
            <a:pPr marL="285750" indent="-285750">
              <a:buFontTx/>
              <a:buChar char="-"/>
            </a:pP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EJBCA: </a:t>
            </a:r>
            <a:r>
              <a:rPr lang="vi-VN" dirty="0"/>
              <a:t/>
            </a:r>
            <a:br>
              <a:rPr lang="vi-VN" dirty="0"/>
            </a:br>
            <a:endParaRPr lang="en-US" dirty="0"/>
          </a:p>
        </p:txBody>
      </p:sp>
      <p:sp>
        <p:nvSpPr>
          <p:cNvPr id="12" name="Rounded Rectangle 11"/>
          <p:cNvSpPr/>
          <p:nvPr/>
        </p:nvSpPr>
        <p:spPr>
          <a:xfrm flipH="1">
            <a:off x="3064072" y="2898418"/>
            <a:ext cx="6821607" cy="525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Là</a:t>
            </a:r>
            <a:r>
              <a:rPr lang="en-US" sz="1400" dirty="0" smtClean="0"/>
              <a:t> m</a:t>
            </a:r>
            <a:r>
              <a:rPr lang="vi-VN" sz="1400" dirty="0" smtClean="0"/>
              <a:t>ột </a:t>
            </a:r>
            <a:r>
              <a:rPr lang="vi-VN" sz="1400" dirty="0"/>
              <a:t>CA và là một hệ thống quản lý PKI hoàn chỉnh, là một giải pháp PKI rất mạnh, độc lập môi trường, hiệu suất </a:t>
            </a:r>
            <a:r>
              <a:rPr lang="vi-VN" sz="1400" dirty="0" smtClean="0"/>
              <a:t>cao</a:t>
            </a:r>
            <a:r>
              <a:rPr lang="en-US" sz="1400" dirty="0" smtClean="0"/>
              <a:t>, </a:t>
            </a:r>
            <a:r>
              <a:rPr lang="en-US" sz="1400" dirty="0" err="1" smtClean="0"/>
              <a:t>có</a:t>
            </a:r>
            <a:r>
              <a:rPr lang="en-US" sz="1400" dirty="0" smtClean="0"/>
              <a:t> </a:t>
            </a:r>
            <a:r>
              <a:rPr lang="en-US" sz="1400" dirty="0" err="1" smtClean="0"/>
              <a:t>thể</a:t>
            </a:r>
            <a:r>
              <a:rPr lang="en-US" sz="1400" dirty="0" smtClean="0"/>
              <a:t> </a:t>
            </a:r>
            <a:r>
              <a:rPr lang="en-US" sz="1400" dirty="0" err="1" smtClean="0"/>
              <a:t>mở</a:t>
            </a:r>
            <a:r>
              <a:rPr lang="en-US" sz="1400" dirty="0" smtClean="0"/>
              <a:t> </a:t>
            </a:r>
            <a:r>
              <a:rPr lang="en-US" sz="1400" dirty="0" err="1" smtClean="0"/>
              <a:t>rộng</a:t>
            </a:r>
            <a:r>
              <a:rPr lang="en-US" sz="1400" dirty="0" smtClean="0"/>
              <a:t> </a:t>
            </a:r>
            <a:r>
              <a:rPr lang="en-US" sz="1400" dirty="0" err="1" smtClean="0"/>
              <a:t>và</a:t>
            </a:r>
            <a:r>
              <a:rPr lang="en-US" sz="1400" dirty="0" smtClean="0"/>
              <a:t> </a:t>
            </a:r>
            <a:r>
              <a:rPr lang="en-US" sz="1400" dirty="0" err="1" smtClean="0"/>
              <a:t>dựa</a:t>
            </a:r>
            <a:r>
              <a:rPr lang="en-US" sz="1400" dirty="0" smtClean="0"/>
              <a:t> </a:t>
            </a:r>
            <a:r>
              <a:rPr lang="en-US" sz="1400" dirty="0" err="1" smtClean="0"/>
              <a:t>trên</a:t>
            </a:r>
            <a:r>
              <a:rPr lang="en-US" sz="1400" dirty="0" smtClean="0"/>
              <a:t> </a:t>
            </a:r>
            <a:r>
              <a:rPr lang="en-US" sz="1400" dirty="0" err="1" smtClean="0"/>
              <a:t>thành</a:t>
            </a:r>
            <a:r>
              <a:rPr lang="en-US" sz="1400" dirty="0" smtClean="0"/>
              <a:t> </a:t>
            </a:r>
            <a:r>
              <a:rPr lang="en-US" sz="1400" dirty="0" err="1" smtClean="0"/>
              <a:t>phần</a:t>
            </a:r>
            <a:r>
              <a:rPr lang="en-US" sz="1400" dirty="0" smtClean="0"/>
              <a:t>.</a:t>
            </a:r>
            <a:endParaRPr lang="en-US" sz="1400" dirty="0"/>
          </a:p>
        </p:txBody>
      </p:sp>
      <p:sp>
        <p:nvSpPr>
          <p:cNvPr id="17" name="Rounded Rectangle 16"/>
          <p:cNvSpPr/>
          <p:nvPr/>
        </p:nvSpPr>
        <p:spPr>
          <a:xfrm flipH="1">
            <a:off x="3064076" y="3520902"/>
            <a:ext cx="6821604" cy="3722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Rất</a:t>
            </a:r>
            <a:r>
              <a:rPr lang="en-US" sz="1400" dirty="0" smtClean="0"/>
              <a:t> </a:t>
            </a:r>
            <a:r>
              <a:rPr lang="en-US" sz="1400" dirty="0" err="1"/>
              <a:t>linh</a:t>
            </a:r>
            <a:r>
              <a:rPr lang="en-US" sz="1400" dirty="0"/>
              <a:t> </a:t>
            </a:r>
            <a:r>
              <a:rPr lang="en-US" sz="1400" dirty="0" err="1"/>
              <a:t>hoạt</a:t>
            </a:r>
            <a:r>
              <a:rPr lang="en-US" sz="1400" dirty="0"/>
              <a:t> </a:t>
            </a:r>
            <a:r>
              <a:rPr lang="en-US" sz="1400" dirty="0" err="1"/>
              <a:t>trong</a:t>
            </a:r>
            <a:r>
              <a:rPr lang="en-US" sz="1400" dirty="0"/>
              <a:t> </a:t>
            </a:r>
            <a:r>
              <a:rPr lang="en-US" sz="1400" dirty="0" err="1"/>
              <a:t>việc</a:t>
            </a:r>
            <a:r>
              <a:rPr lang="en-US" sz="1400" dirty="0"/>
              <a:t> </a:t>
            </a:r>
            <a:r>
              <a:rPr lang="en-US" sz="1400" dirty="0" err="1"/>
              <a:t>cung</a:t>
            </a:r>
            <a:r>
              <a:rPr lang="en-US" sz="1400" dirty="0"/>
              <a:t> </a:t>
            </a:r>
            <a:r>
              <a:rPr lang="en-US" sz="1400" dirty="0" err="1"/>
              <a:t>cấp</a:t>
            </a:r>
            <a:r>
              <a:rPr lang="en-US" sz="1400" dirty="0"/>
              <a:t> </a:t>
            </a:r>
            <a:r>
              <a:rPr lang="en-US" sz="1400" dirty="0" err="1"/>
              <a:t>các</a:t>
            </a:r>
            <a:r>
              <a:rPr lang="en-US" sz="1400" dirty="0"/>
              <a:t> </a:t>
            </a:r>
            <a:r>
              <a:rPr lang="en-US" sz="1400" dirty="0" err="1"/>
              <a:t>cách</a:t>
            </a:r>
            <a:r>
              <a:rPr lang="en-US" sz="1400" dirty="0"/>
              <a:t> </a:t>
            </a:r>
            <a:r>
              <a:rPr lang="en-US" sz="1400" dirty="0" err="1"/>
              <a:t>thức</a:t>
            </a:r>
            <a:r>
              <a:rPr lang="en-US" sz="1400" dirty="0"/>
              <a:t> </a:t>
            </a:r>
            <a:r>
              <a:rPr lang="en-US" sz="1400" dirty="0" err="1"/>
              <a:t>hoạt</a:t>
            </a:r>
            <a:r>
              <a:rPr lang="en-US" sz="1400" dirty="0"/>
              <a:t> </a:t>
            </a:r>
            <a:r>
              <a:rPr lang="en-US" sz="1400" dirty="0" err="1"/>
              <a:t>động</a:t>
            </a:r>
            <a:r>
              <a:rPr lang="en-US" sz="1400" dirty="0"/>
              <a:t> </a:t>
            </a:r>
            <a:r>
              <a:rPr lang="en-US" sz="1400" dirty="0" err="1"/>
              <a:t>tùy</a:t>
            </a:r>
            <a:r>
              <a:rPr lang="en-US" sz="1400" dirty="0"/>
              <a:t> </a:t>
            </a:r>
            <a:r>
              <a:rPr lang="en-US" sz="1400" dirty="0" err="1" smtClean="0"/>
              <a:t>chọn</a:t>
            </a:r>
            <a:r>
              <a:rPr lang="en-US" sz="1400" dirty="0" smtClean="0"/>
              <a:t> </a:t>
            </a:r>
            <a:r>
              <a:rPr lang="en-US" sz="1400" dirty="0" err="1" smtClean="0"/>
              <a:t>như</a:t>
            </a:r>
            <a:r>
              <a:rPr lang="en-US" sz="1400" dirty="0" smtClean="0"/>
              <a:t> </a:t>
            </a:r>
            <a:r>
              <a:rPr lang="en-US" sz="1400" dirty="0" err="1" smtClean="0"/>
              <a:t>một</a:t>
            </a:r>
            <a:r>
              <a:rPr lang="en-US" sz="1400" dirty="0" smtClean="0"/>
              <a:t> CA </a:t>
            </a:r>
            <a:r>
              <a:rPr lang="en-US" sz="1400" dirty="0" err="1" smtClean="0"/>
              <a:t>độc</a:t>
            </a:r>
            <a:r>
              <a:rPr lang="en-US" sz="1400" dirty="0" smtClean="0"/>
              <a:t> </a:t>
            </a:r>
            <a:r>
              <a:rPr lang="en-US" sz="1400" dirty="0" err="1" smtClean="0"/>
              <a:t>lập</a:t>
            </a:r>
            <a:endParaRPr lang="en-US" sz="1400" dirty="0"/>
          </a:p>
        </p:txBody>
      </p:sp>
      <p:sp>
        <p:nvSpPr>
          <p:cNvPr id="18" name="Rounded Rectangle 17"/>
          <p:cNvSpPr/>
          <p:nvPr/>
        </p:nvSpPr>
        <p:spPr>
          <a:xfrm flipH="1">
            <a:off x="3064079" y="3979749"/>
            <a:ext cx="6821597" cy="5621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400" dirty="0"/>
              <a:t>EJBCA khi đã đi vào hoạt động lại mang đến rất nhiều tiện lợi và đơn giản cho người sử dụng trong việc phát sinh và quản lý chứng </a:t>
            </a:r>
            <a:r>
              <a:rPr lang="vi-VN" sz="1400" dirty="0" smtClean="0"/>
              <a:t>nhận</a:t>
            </a:r>
            <a:r>
              <a:rPr lang="en-US" sz="1400" dirty="0" smtClean="0"/>
              <a:t>.</a:t>
            </a:r>
            <a:endParaRPr lang="en-US" sz="1400" dirty="0"/>
          </a:p>
        </p:txBody>
      </p:sp>
      <p:sp>
        <p:nvSpPr>
          <p:cNvPr id="19" name="Rounded Rectangle 18"/>
          <p:cNvSpPr/>
          <p:nvPr/>
        </p:nvSpPr>
        <p:spPr>
          <a:xfrm flipH="1">
            <a:off x="3064074" y="4594723"/>
            <a:ext cx="4152065" cy="3853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t>Việc</a:t>
            </a:r>
            <a:r>
              <a:rPr lang="en-US" sz="1400" dirty="0" smtClean="0"/>
              <a:t> </a:t>
            </a:r>
            <a:r>
              <a:rPr lang="en-US" sz="1400" dirty="0" err="1"/>
              <a:t>cập</a:t>
            </a:r>
            <a:r>
              <a:rPr lang="en-US" sz="1400" dirty="0"/>
              <a:t> </a:t>
            </a:r>
            <a:r>
              <a:rPr lang="en-US" sz="1400" dirty="0" err="1"/>
              <a:t>nhật</a:t>
            </a:r>
            <a:r>
              <a:rPr lang="en-US" sz="1400" dirty="0"/>
              <a:t> CRL </a:t>
            </a:r>
            <a:r>
              <a:rPr lang="en-US" sz="1400" dirty="0" err="1"/>
              <a:t>trong</a:t>
            </a:r>
            <a:r>
              <a:rPr lang="en-US" sz="1400" dirty="0"/>
              <a:t> EJBCA </a:t>
            </a:r>
            <a:r>
              <a:rPr lang="en-US" sz="1400" dirty="0" err="1"/>
              <a:t>hoàn</a:t>
            </a:r>
            <a:r>
              <a:rPr lang="en-US" sz="1400" dirty="0"/>
              <a:t> </a:t>
            </a:r>
            <a:r>
              <a:rPr lang="en-US" sz="1400" dirty="0" err="1"/>
              <a:t>toàn</a:t>
            </a:r>
            <a:r>
              <a:rPr lang="en-US" sz="1400" dirty="0"/>
              <a:t> </a:t>
            </a:r>
            <a:r>
              <a:rPr lang="en-US" sz="1400" dirty="0" err="1"/>
              <a:t>tự</a:t>
            </a:r>
            <a:r>
              <a:rPr lang="en-US" sz="1400" dirty="0"/>
              <a:t> </a:t>
            </a:r>
            <a:r>
              <a:rPr lang="en-US" sz="1400" dirty="0" err="1"/>
              <a:t>động</a:t>
            </a:r>
            <a:r>
              <a:rPr lang="en-US" sz="1400" dirty="0"/>
              <a:t>.</a:t>
            </a:r>
          </a:p>
        </p:txBody>
      </p:sp>
      <p:sp>
        <p:nvSpPr>
          <p:cNvPr id="20" name="Rounded Rectangle 19"/>
          <p:cNvSpPr/>
          <p:nvPr/>
        </p:nvSpPr>
        <p:spPr>
          <a:xfrm flipH="1">
            <a:off x="3040474" y="5032855"/>
            <a:ext cx="6845202" cy="5516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400" dirty="0"/>
              <a:t>việc sử dụng EJBCA ta có thể thừa hưởng từ năng lực phát triển của công ty và hoàn toàn yên tâm về tính an toàn luôn có trong mã nguồn.</a:t>
            </a:r>
            <a:endParaRPr lang="en-US" sz="1400" dirty="0"/>
          </a:p>
        </p:txBody>
      </p:sp>
      <p:cxnSp>
        <p:nvCxnSpPr>
          <p:cNvPr id="21" name="Straight Arrow Connector 20"/>
          <p:cNvCxnSpPr>
            <a:endCxn id="12" idx="3"/>
          </p:cNvCxnSpPr>
          <p:nvPr/>
        </p:nvCxnSpPr>
        <p:spPr>
          <a:xfrm>
            <a:off x="2829765" y="3159709"/>
            <a:ext cx="234307" cy="1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a:off x="2830907" y="3634861"/>
            <a:ext cx="233171" cy="94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2819104" y="4203992"/>
            <a:ext cx="244973" cy="104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V="1">
            <a:off x="2817582" y="4769898"/>
            <a:ext cx="246495" cy="42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a:off x="2807303" y="5306361"/>
            <a:ext cx="233171" cy="94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flipH="1">
            <a:off x="2807303" y="3159709"/>
            <a:ext cx="22462" cy="2156129"/>
          </a:xfrm>
          <a:prstGeom prst="line">
            <a:avLst/>
          </a:prstGeom>
        </p:spPr>
        <p:style>
          <a:lnRef idx="1">
            <a:schemeClr val="accent6"/>
          </a:lnRef>
          <a:fillRef idx="0">
            <a:schemeClr val="accent6"/>
          </a:fillRef>
          <a:effectRef idx="0">
            <a:schemeClr val="accent6"/>
          </a:effectRef>
          <a:fontRef idx="minor">
            <a:schemeClr val="tx1"/>
          </a:fontRef>
        </p:style>
      </p:cxnSp>
      <p:grpSp>
        <p:nvGrpSpPr>
          <p:cNvPr id="42" name="Group 41" descr="Icon of human being and gear. ">
            <a:extLst>
              <a:ext uri="{FF2B5EF4-FFF2-40B4-BE49-F238E27FC236}">
                <a16:creationId xmlns:a16="http://schemas.microsoft.com/office/drawing/2014/main" id="{ECC5F635-1712-4572-A9EC-F94E2199DDBD}"/>
              </a:ext>
            </a:extLst>
          </p:cNvPr>
          <p:cNvGrpSpPr/>
          <p:nvPr/>
        </p:nvGrpSpPr>
        <p:grpSpPr>
          <a:xfrm>
            <a:off x="523552" y="940118"/>
            <a:ext cx="338073" cy="339996"/>
            <a:chOff x="6450013" y="5349875"/>
            <a:chExt cx="279399" cy="280988"/>
          </a:xfrm>
          <a:solidFill>
            <a:schemeClr val="bg1"/>
          </a:solidFill>
        </p:grpSpPr>
        <p:sp>
          <p:nvSpPr>
            <p:cNvPr id="43"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516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912077" y="522898"/>
            <a:ext cx="3279923"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t>Sản</a:t>
            </a:r>
            <a:r>
              <a:rPr lang="en-US" sz="2800" b="1" dirty="0"/>
              <a:t> </a:t>
            </a:r>
            <a:r>
              <a:rPr lang="en-US" sz="2800" b="1" dirty="0" err="1"/>
              <a:t>phẩm</a:t>
            </a:r>
            <a:r>
              <a:rPr lang="en-US" sz="2800" b="1" dirty="0"/>
              <a:t> </a:t>
            </a:r>
            <a:r>
              <a:rPr lang="en-US" sz="2800" b="1" dirty="0" err="1"/>
              <a:t>mã</a:t>
            </a:r>
            <a:r>
              <a:rPr lang="en-US" sz="2800" b="1" dirty="0"/>
              <a:t> </a:t>
            </a:r>
            <a:r>
              <a:rPr lang="en-US" sz="2800" b="1" dirty="0" err="1"/>
              <a:t>nguồn</a:t>
            </a:r>
            <a:r>
              <a:rPr lang="en-US" sz="2800" b="1" dirty="0"/>
              <a:t> </a:t>
            </a:r>
            <a:r>
              <a:rPr lang="en-US" sz="2800" b="1" dirty="0" err="1"/>
              <a:t>mở</a:t>
            </a:r>
            <a:r>
              <a:rPr lang="en-US" sz="2800" b="1" dirty="0"/>
              <a:t> - EJBCA</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014109"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92588" y="793753"/>
            <a:ext cx="5906332"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So </a:t>
            </a:r>
            <a:r>
              <a:rPr lang="en-US" dirty="0" err="1"/>
              <a:t>sánh</a:t>
            </a:r>
            <a:r>
              <a:rPr lang="en-US" dirty="0"/>
              <a:t> </a:t>
            </a:r>
            <a:r>
              <a:rPr lang="en-US" dirty="0" err="1"/>
              <a:t>một</a:t>
            </a:r>
            <a:r>
              <a:rPr lang="en-US" dirty="0"/>
              <a:t> </a:t>
            </a:r>
            <a:r>
              <a:rPr lang="en-US" dirty="0" err="1"/>
              <a:t>số</a:t>
            </a:r>
            <a:r>
              <a:rPr lang="en-US" dirty="0"/>
              <a:t> </a:t>
            </a:r>
            <a:r>
              <a:rPr lang="en-US" dirty="0" err="1"/>
              <a:t>đặc</a:t>
            </a:r>
            <a:r>
              <a:rPr lang="en-US" dirty="0"/>
              <a:t> </a:t>
            </a:r>
            <a:r>
              <a:rPr lang="en-US" dirty="0" err="1"/>
              <a:t>điểm</a:t>
            </a:r>
            <a:r>
              <a:rPr lang="en-US" dirty="0"/>
              <a:t> </a:t>
            </a:r>
            <a:r>
              <a:rPr lang="en-US" dirty="0" err="1"/>
              <a:t>giữa</a:t>
            </a:r>
            <a:r>
              <a:rPr lang="en-US" dirty="0"/>
              <a:t> EJBCA </a:t>
            </a:r>
            <a:r>
              <a:rPr lang="en-US" dirty="0" err="1"/>
              <a:t>và</a:t>
            </a:r>
            <a:r>
              <a:rPr lang="en-US" dirty="0"/>
              <a:t> </a:t>
            </a:r>
            <a:r>
              <a:rPr lang="en-US" dirty="0" err="1"/>
              <a:t>OpenCA</a:t>
            </a:r>
            <a:endParaRPr lang="en-US" dirty="0"/>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A8E117-E9CC-4BC3-9A1B-059850B45F2D}"/>
              </a:ext>
            </a:extLst>
          </p:cNvPr>
          <p:cNvSpPr/>
          <p:nvPr/>
        </p:nvSpPr>
        <p:spPr>
          <a:xfrm>
            <a:off x="2941013" y="1973414"/>
            <a:ext cx="6247375" cy="923330"/>
          </a:xfrm>
          <a:prstGeom prst="rect">
            <a:avLst/>
          </a:prstGeom>
        </p:spPr>
        <p:txBody>
          <a:bodyPr wrap="square" anchor="t">
            <a:spAutoFit/>
          </a:bodyPr>
          <a:lstStyle/>
          <a:p>
            <a:pPr algn="just"/>
            <a:r>
              <a:rPr lang="vi-VN" dirty="0"/>
              <a:t/>
            </a:r>
            <a:br>
              <a:rPr lang="vi-VN" dirty="0"/>
            </a:br>
            <a:r>
              <a:rPr lang="vi-VN" dirty="0"/>
              <a:t/>
            </a:r>
            <a:br>
              <a:rPr lang="vi-VN" dirty="0"/>
            </a:br>
            <a:endParaRPr lang="en-US" dirty="0"/>
          </a:p>
        </p:txBody>
      </p:sp>
      <p:pic>
        <p:nvPicPr>
          <p:cNvPr id="12" name="image5.png"/>
          <p:cNvPicPr/>
          <p:nvPr/>
        </p:nvPicPr>
        <p:blipFill>
          <a:blip r:embed="rId3"/>
          <a:srcRect/>
          <a:stretch>
            <a:fillRect/>
          </a:stretch>
        </p:blipFill>
        <p:spPr>
          <a:xfrm>
            <a:off x="3014110" y="1593404"/>
            <a:ext cx="6174278" cy="4822636"/>
          </a:xfrm>
          <a:prstGeom prst="rect">
            <a:avLst/>
          </a:prstGeom>
          <a:ln/>
        </p:spPr>
      </p:pic>
      <p:grpSp>
        <p:nvGrpSpPr>
          <p:cNvPr id="17" name="Group 16"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18"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descr="Icon of human being and gear. ">
            <a:extLst>
              <a:ext uri="{FF2B5EF4-FFF2-40B4-BE49-F238E27FC236}">
                <a16:creationId xmlns:a16="http://schemas.microsoft.com/office/drawing/2014/main" id="{ECC5F635-1712-4572-A9EC-F94E2199DDBD}"/>
              </a:ext>
            </a:extLst>
          </p:cNvPr>
          <p:cNvGrpSpPr/>
          <p:nvPr/>
        </p:nvGrpSpPr>
        <p:grpSpPr>
          <a:xfrm>
            <a:off x="523551" y="969871"/>
            <a:ext cx="338073" cy="402336"/>
            <a:chOff x="6450013" y="5349875"/>
            <a:chExt cx="279399" cy="280988"/>
          </a:xfrm>
          <a:solidFill>
            <a:schemeClr val="bg1"/>
          </a:solidFill>
        </p:grpSpPr>
        <p:sp>
          <p:nvSpPr>
            <p:cNvPr id="21"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473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802880" y="522898"/>
            <a:ext cx="4389120"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t>Các</a:t>
            </a:r>
            <a:r>
              <a:rPr lang="en-US" sz="2800" b="1" dirty="0" smtClean="0"/>
              <a:t> </a:t>
            </a:r>
            <a:r>
              <a:rPr lang="en-US" sz="2800" b="1" dirty="0" err="1" smtClean="0"/>
              <a:t>pha</a:t>
            </a:r>
            <a:r>
              <a:rPr lang="en-US" sz="2800" b="1" dirty="0" smtClean="0"/>
              <a:t> </a:t>
            </a:r>
            <a:r>
              <a:rPr lang="en-US" sz="2800" b="1" dirty="0" err="1" smtClean="0"/>
              <a:t>làm</a:t>
            </a:r>
            <a:r>
              <a:rPr lang="en-US" sz="2800" b="1" dirty="0" smtClean="0"/>
              <a:t> </a:t>
            </a:r>
            <a:r>
              <a:rPr lang="en-US" sz="2800" b="1" dirty="0" err="1" smtClean="0"/>
              <a:t>việc</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79476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Bent-Up Arrow 49"/>
          <p:cNvSpPr/>
          <p:nvPr/>
        </p:nvSpPr>
        <p:spPr>
          <a:xfrm rot="5400000">
            <a:off x="2043473" y="1060889"/>
            <a:ext cx="521099" cy="593253"/>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grpSp>
        <p:nvGrpSpPr>
          <p:cNvPr id="51" name="Group 50"/>
          <p:cNvGrpSpPr/>
          <p:nvPr/>
        </p:nvGrpSpPr>
        <p:grpSpPr>
          <a:xfrm>
            <a:off x="1096226" y="617702"/>
            <a:ext cx="2501467" cy="526293"/>
            <a:chOff x="0" y="6890"/>
            <a:chExt cx="2501467" cy="741059"/>
          </a:xfrm>
        </p:grpSpPr>
        <p:sp>
          <p:nvSpPr>
            <p:cNvPr id="52" name="Rounded Rectangle 51"/>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3"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Nhận</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54" name="Group 53"/>
          <p:cNvGrpSpPr/>
          <p:nvPr/>
        </p:nvGrpSpPr>
        <p:grpSpPr>
          <a:xfrm>
            <a:off x="2618740" y="1184533"/>
            <a:ext cx="2501467" cy="577381"/>
            <a:chOff x="0" y="6890"/>
            <a:chExt cx="2501467" cy="741059"/>
          </a:xfrm>
        </p:grpSpPr>
        <p:sp>
          <p:nvSpPr>
            <p:cNvPr id="55" name="Rounded Rectangle 54"/>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Gia</a:t>
              </a:r>
              <a:r>
                <a:rPr lang="en-US" sz="1700" kern="1200" dirty="0" smtClean="0"/>
                <a:t> </a:t>
              </a:r>
              <a:r>
                <a:rPr lang="en-US" sz="1700" kern="1200" dirty="0" err="1" smtClean="0"/>
                <a:t>hạn</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84" name="Group 83"/>
          <p:cNvGrpSpPr/>
          <p:nvPr/>
        </p:nvGrpSpPr>
        <p:grpSpPr>
          <a:xfrm>
            <a:off x="3794760" y="1790104"/>
            <a:ext cx="2501467" cy="577381"/>
            <a:chOff x="0" y="6890"/>
            <a:chExt cx="2501467" cy="741059"/>
          </a:xfrm>
        </p:grpSpPr>
        <p:sp>
          <p:nvSpPr>
            <p:cNvPr id="85" name="Rounded Rectangle 84"/>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err="1" smtClean="0"/>
                <a:t>Gia</a:t>
              </a:r>
              <a:r>
                <a:rPr lang="en-US" sz="1700" dirty="0" smtClean="0"/>
                <a:t> </a:t>
              </a:r>
              <a:r>
                <a:rPr lang="en-US" sz="1700" dirty="0" err="1" smtClean="0"/>
                <a:t>hạn</a:t>
              </a:r>
              <a:r>
                <a:rPr lang="en-US" sz="1700" dirty="0" smtClean="0"/>
                <a:t> </a:t>
              </a:r>
              <a:r>
                <a:rPr lang="en-US" sz="1700" dirty="0" err="1" smtClean="0"/>
                <a:t>Khóa</a:t>
              </a:r>
              <a:endParaRPr lang="en-US" sz="1700" kern="1200" dirty="0"/>
            </a:p>
          </p:txBody>
        </p:sp>
      </p:grpSp>
      <p:grpSp>
        <p:nvGrpSpPr>
          <p:cNvPr id="87" name="Group 86"/>
          <p:cNvGrpSpPr/>
          <p:nvPr/>
        </p:nvGrpSpPr>
        <p:grpSpPr>
          <a:xfrm>
            <a:off x="5174411" y="2412459"/>
            <a:ext cx="2501467" cy="577381"/>
            <a:chOff x="0" y="6890"/>
            <a:chExt cx="2501467" cy="741059"/>
          </a:xfrm>
        </p:grpSpPr>
        <p:sp>
          <p:nvSpPr>
            <p:cNvPr id="88" name="Rounded Rectangle 87"/>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9"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Cấp</a:t>
              </a:r>
              <a:r>
                <a:rPr lang="en-US" sz="1700" kern="1200" dirty="0" smtClean="0"/>
                <a:t> </a:t>
              </a:r>
              <a:r>
                <a:rPr lang="en-US" sz="1700" kern="1200" dirty="0" err="1" smtClean="0"/>
                <a:t>lại</a:t>
              </a:r>
              <a:r>
                <a:rPr lang="en-US" sz="1700" kern="1200" dirty="0" smtClean="0"/>
                <a:t> </a:t>
              </a:r>
              <a:r>
                <a:rPr lang="en-US" sz="1700" kern="1200" dirty="0" err="1" smtClean="0"/>
                <a:t>Chứng</a:t>
              </a:r>
              <a:r>
                <a:rPr lang="en-US" sz="1700" dirty="0"/>
                <a:t> </a:t>
              </a:r>
              <a:r>
                <a:rPr lang="en-US" sz="1700" dirty="0" err="1" smtClean="0"/>
                <a:t>thư</a:t>
              </a:r>
              <a:r>
                <a:rPr lang="en-US" sz="1700" dirty="0" smtClean="0"/>
                <a:t> </a:t>
              </a:r>
              <a:r>
                <a:rPr lang="en-US" sz="1700" dirty="0" err="1" smtClean="0"/>
                <a:t>số</a:t>
              </a:r>
              <a:endParaRPr lang="en-US" sz="1700" kern="1200" dirty="0"/>
            </a:p>
          </p:txBody>
        </p:sp>
      </p:grpSp>
      <p:grpSp>
        <p:nvGrpSpPr>
          <p:cNvPr id="90" name="Group 89"/>
          <p:cNvGrpSpPr/>
          <p:nvPr/>
        </p:nvGrpSpPr>
        <p:grpSpPr>
          <a:xfrm>
            <a:off x="6461327" y="2989839"/>
            <a:ext cx="2501467" cy="577381"/>
            <a:chOff x="0" y="6890"/>
            <a:chExt cx="2501467" cy="741059"/>
          </a:xfrm>
        </p:grpSpPr>
        <p:sp>
          <p:nvSpPr>
            <p:cNvPr id="91" name="Rounded Rectangle 90"/>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2" name="Rounded Rectangle 4"/>
            <p:cNvSpPr txBox="1"/>
            <p:nvPr/>
          </p:nvSpPr>
          <p:spPr>
            <a:xfrm>
              <a:off x="0" y="43071"/>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Hủy</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96" name="Group 95"/>
          <p:cNvGrpSpPr/>
          <p:nvPr/>
        </p:nvGrpSpPr>
        <p:grpSpPr>
          <a:xfrm>
            <a:off x="7607729" y="3597873"/>
            <a:ext cx="3547951" cy="577381"/>
            <a:chOff x="0" y="6890"/>
            <a:chExt cx="2501467" cy="741059"/>
          </a:xfrm>
        </p:grpSpPr>
        <p:sp>
          <p:nvSpPr>
            <p:cNvPr id="97" name="Rounded Rectangle 96"/>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8"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Thay</a:t>
              </a:r>
              <a:r>
                <a:rPr lang="en-US" sz="1700" kern="1200" dirty="0" smtClean="0"/>
                <a:t> </a:t>
              </a:r>
              <a:r>
                <a:rPr lang="en-US" sz="1700" kern="1200" dirty="0" err="1" smtClean="0"/>
                <a:t>đổi</a:t>
              </a:r>
              <a:r>
                <a:rPr lang="en-US" sz="1700" kern="1200" dirty="0" smtClean="0"/>
                <a:t> </a:t>
              </a:r>
              <a:r>
                <a:rPr lang="en-US" sz="1700" kern="1200" dirty="0" err="1" smtClean="0"/>
                <a:t>thiết</a:t>
              </a:r>
              <a:r>
                <a:rPr lang="en-US" sz="1700" kern="1200" dirty="0" smtClean="0"/>
                <a:t> </a:t>
              </a:r>
              <a:r>
                <a:rPr lang="en-US" sz="1700" kern="1200" dirty="0" err="1" smtClean="0"/>
                <a:t>bị</a:t>
              </a:r>
              <a:r>
                <a:rPr lang="en-US" sz="1700" kern="1200" dirty="0" smtClean="0"/>
                <a:t> </a:t>
              </a:r>
              <a:r>
                <a:rPr lang="en-US" sz="1700" kern="1200" dirty="0" err="1" smtClean="0"/>
                <a:t>lưu</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102" name="Group 101"/>
          <p:cNvGrpSpPr/>
          <p:nvPr/>
        </p:nvGrpSpPr>
        <p:grpSpPr>
          <a:xfrm>
            <a:off x="6456436" y="4203444"/>
            <a:ext cx="3449564" cy="577381"/>
            <a:chOff x="0" y="6890"/>
            <a:chExt cx="2501467" cy="741059"/>
          </a:xfrm>
        </p:grpSpPr>
        <p:sp>
          <p:nvSpPr>
            <p:cNvPr id="103" name="Rounded Rectangle 102"/>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4"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Thay</a:t>
              </a:r>
              <a:r>
                <a:rPr lang="en-US" sz="1700" kern="1200" dirty="0" smtClean="0"/>
                <a:t> </a:t>
              </a:r>
              <a:r>
                <a:rPr lang="en-US" sz="1700" kern="1200" dirty="0" err="1" smtClean="0"/>
                <a:t>đổi</a:t>
              </a:r>
              <a:r>
                <a:rPr lang="en-US" sz="1700" kern="1200" dirty="0" smtClean="0"/>
                <a:t> </a:t>
              </a:r>
              <a:r>
                <a:rPr lang="en-US" sz="1700" kern="1200" dirty="0" err="1" smtClean="0"/>
                <a:t>mật</a:t>
              </a:r>
              <a:r>
                <a:rPr lang="en-US" sz="1700" kern="1200" dirty="0" smtClean="0"/>
                <a:t> </a:t>
              </a:r>
              <a:r>
                <a:rPr lang="en-US" sz="1700" kern="1200" dirty="0" err="1" smtClean="0"/>
                <a:t>khẩu</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105" name="Group 104"/>
          <p:cNvGrpSpPr/>
          <p:nvPr/>
        </p:nvGrpSpPr>
        <p:grpSpPr>
          <a:xfrm>
            <a:off x="5128880" y="4831178"/>
            <a:ext cx="3833914" cy="577381"/>
            <a:chOff x="0" y="6890"/>
            <a:chExt cx="2501467" cy="741059"/>
          </a:xfrm>
        </p:grpSpPr>
        <p:sp>
          <p:nvSpPr>
            <p:cNvPr id="106" name="Rounded Rectangle 105"/>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7"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err="1" smtClean="0"/>
                <a:t>Xem</a:t>
              </a:r>
              <a:r>
                <a:rPr lang="en-US" sz="1700" dirty="0" smtClean="0"/>
                <a:t> </a:t>
              </a:r>
              <a:r>
                <a:rPr lang="en-US" sz="1700" dirty="0" err="1" smtClean="0"/>
                <a:t>nội</a:t>
              </a:r>
              <a:r>
                <a:rPr lang="en-US" sz="1700" dirty="0" smtClean="0"/>
                <a:t> dung </a:t>
              </a:r>
              <a:r>
                <a:rPr lang="en-US" sz="1700" dirty="0" err="1" smtClean="0"/>
                <a:t>thông</a:t>
              </a:r>
              <a:r>
                <a:rPr lang="en-US" sz="1700" dirty="0" smtClean="0"/>
                <a:t> tin </a:t>
              </a:r>
              <a:r>
                <a:rPr lang="en-US" sz="1700" dirty="0" err="1" smtClean="0"/>
                <a:t>Chứng</a:t>
              </a:r>
              <a:r>
                <a:rPr lang="en-US" sz="1700" dirty="0" smtClean="0"/>
                <a:t> </a:t>
              </a:r>
              <a:r>
                <a:rPr lang="en-US" sz="1700" dirty="0" err="1" smtClean="0"/>
                <a:t>thư</a:t>
              </a:r>
              <a:r>
                <a:rPr lang="en-US" sz="1700" dirty="0" smtClean="0"/>
                <a:t> </a:t>
              </a:r>
              <a:r>
                <a:rPr lang="en-US" sz="1700" dirty="0" err="1" smtClean="0"/>
                <a:t>số</a:t>
              </a:r>
              <a:endParaRPr lang="en-US" sz="1700" kern="1200" dirty="0"/>
            </a:p>
          </p:txBody>
        </p:sp>
      </p:grpSp>
      <p:grpSp>
        <p:nvGrpSpPr>
          <p:cNvPr id="108" name="Group 107"/>
          <p:cNvGrpSpPr/>
          <p:nvPr/>
        </p:nvGrpSpPr>
        <p:grpSpPr>
          <a:xfrm>
            <a:off x="3940351" y="5437414"/>
            <a:ext cx="3667897" cy="577381"/>
            <a:chOff x="0" y="6890"/>
            <a:chExt cx="2501467" cy="741059"/>
          </a:xfrm>
        </p:grpSpPr>
        <p:sp>
          <p:nvSpPr>
            <p:cNvPr id="109" name="Rounded Rectangle 108"/>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0" name="Rounded Rectangle 4"/>
            <p:cNvSpPr txBox="1"/>
            <p:nvPr/>
          </p:nvSpPr>
          <p:spPr>
            <a:xfrm>
              <a:off x="36182" y="43072"/>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Kiểm</a:t>
              </a:r>
              <a:r>
                <a:rPr lang="en-US" sz="1700" kern="1200" dirty="0" smtClean="0"/>
                <a:t> </a:t>
              </a:r>
              <a:r>
                <a:rPr lang="en-US" sz="1700" kern="1200" dirty="0" err="1" smtClean="0"/>
                <a:t>tra</a:t>
              </a:r>
              <a:r>
                <a:rPr lang="en-US" sz="1700" kern="1200" dirty="0" smtClean="0"/>
                <a:t> </a:t>
              </a:r>
              <a:r>
                <a:rPr lang="en-US" sz="1700" kern="1200" dirty="0" err="1" smtClean="0"/>
                <a:t>mật</a:t>
              </a:r>
              <a:r>
                <a:rPr lang="en-US" sz="1700" kern="1200" dirty="0" smtClean="0"/>
                <a:t> </a:t>
              </a:r>
              <a:r>
                <a:rPr lang="en-US" sz="1700" kern="1200" dirty="0" err="1" smtClean="0"/>
                <a:t>khẩu</a:t>
              </a:r>
              <a:r>
                <a:rPr lang="en-US" sz="1700" kern="1200" dirty="0" smtClean="0"/>
                <a:t> </a:t>
              </a:r>
              <a:r>
                <a:rPr lang="en-US" sz="1700" kern="1200" dirty="0" err="1" smtClean="0"/>
                <a:t>Chứng</a:t>
              </a:r>
              <a:r>
                <a:rPr lang="en-US" sz="1700" kern="1200" dirty="0" smtClean="0"/>
                <a:t> </a:t>
              </a:r>
              <a:r>
                <a:rPr lang="en-US" sz="1700" kern="1200" dirty="0" err="1" smtClean="0"/>
                <a:t>thư</a:t>
              </a:r>
              <a:r>
                <a:rPr lang="en-US" sz="1700" kern="1200" dirty="0" smtClean="0"/>
                <a:t> </a:t>
              </a:r>
              <a:r>
                <a:rPr lang="en-US" sz="1700" kern="1200" dirty="0" err="1" smtClean="0"/>
                <a:t>số</a:t>
              </a:r>
              <a:endParaRPr lang="en-US" sz="1700" kern="1200" dirty="0"/>
            </a:p>
          </p:txBody>
        </p:sp>
      </p:grpSp>
      <p:grpSp>
        <p:nvGrpSpPr>
          <p:cNvPr id="111" name="Group 110"/>
          <p:cNvGrpSpPr/>
          <p:nvPr/>
        </p:nvGrpSpPr>
        <p:grpSpPr>
          <a:xfrm>
            <a:off x="2531758" y="6042985"/>
            <a:ext cx="3086722" cy="577381"/>
            <a:chOff x="0" y="6890"/>
            <a:chExt cx="2501467" cy="741059"/>
          </a:xfrm>
        </p:grpSpPr>
        <p:sp>
          <p:nvSpPr>
            <p:cNvPr id="112" name="Rounded Rectangle 111"/>
            <p:cNvSpPr/>
            <p:nvPr/>
          </p:nvSpPr>
          <p:spPr>
            <a:xfrm>
              <a:off x="0" y="6890"/>
              <a:ext cx="2501467" cy="741059"/>
            </a:xfrm>
            <a:prstGeom prst="roundRect">
              <a:avLst>
                <a:gd name="adj" fmla="val 1667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3" name="Rounded Rectangle 4"/>
            <p:cNvSpPr txBox="1"/>
            <p:nvPr/>
          </p:nvSpPr>
          <p:spPr>
            <a:xfrm>
              <a:off x="36182" y="43071"/>
              <a:ext cx="2429103" cy="6686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Cài</a:t>
              </a:r>
              <a:r>
                <a:rPr lang="en-US" sz="1700" kern="1200" dirty="0" smtClean="0"/>
                <a:t> </a:t>
              </a:r>
              <a:r>
                <a:rPr lang="en-US" sz="1700" kern="1200" dirty="0" err="1" smtClean="0"/>
                <a:t>đặt</a:t>
              </a:r>
              <a:r>
                <a:rPr lang="en-US" sz="1700" kern="1200" dirty="0" smtClean="0"/>
                <a:t> </a:t>
              </a:r>
              <a:r>
                <a:rPr lang="en-US" sz="1700" kern="1200" dirty="0" err="1" smtClean="0"/>
                <a:t>thủ</a:t>
              </a:r>
              <a:r>
                <a:rPr lang="en-US" sz="1700" kern="1200" dirty="0" smtClean="0"/>
                <a:t> </a:t>
              </a:r>
              <a:r>
                <a:rPr lang="en-US" sz="1700" kern="1200" dirty="0" err="1" smtClean="0"/>
                <a:t>công</a:t>
              </a:r>
              <a:r>
                <a:rPr lang="en-US" sz="1700" kern="1200" dirty="0" smtClean="0"/>
                <a:t> </a:t>
              </a:r>
              <a:r>
                <a:rPr lang="en-US" sz="1700" kern="1200" dirty="0" err="1" smtClean="0"/>
                <a:t>chương</a:t>
              </a:r>
              <a:r>
                <a:rPr lang="en-US" sz="1700" kern="1200" dirty="0" smtClean="0"/>
                <a:t> </a:t>
              </a:r>
              <a:r>
                <a:rPr lang="en-US" sz="1700" kern="1200" dirty="0" err="1" smtClean="0"/>
                <a:t>trình</a:t>
              </a:r>
              <a:endParaRPr lang="en-US" sz="1700" kern="1200" dirty="0"/>
            </a:p>
          </p:txBody>
        </p:sp>
      </p:grpSp>
      <p:sp>
        <p:nvSpPr>
          <p:cNvPr id="114" name="Bent-Up Arrow 113"/>
          <p:cNvSpPr/>
          <p:nvPr/>
        </p:nvSpPr>
        <p:spPr>
          <a:xfrm rot="5400000">
            <a:off x="3264720" y="1697646"/>
            <a:ext cx="521099" cy="593253"/>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15" name="Bent-Up Arrow 114"/>
          <p:cNvSpPr/>
          <p:nvPr/>
        </p:nvSpPr>
        <p:spPr>
          <a:xfrm rot="5400000">
            <a:off x="4598833" y="2303217"/>
            <a:ext cx="521099" cy="593253"/>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16" name="Bent-Up Arrow 115"/>
          <p:cNvSpPr/>
          <p:nvPr/>
        </p:nvSpPr>
        <p:spPr>
          <a:xfrm rot="5400000">
            <a:off x="5899260" y="2921425"/>
            <a:ext cx="521099" cy="593253"/>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17" name="Bent-Up Arrow 116"/>
          <p:cNvSpPr/>
          <p:nvPr/>
        </p:nvSpPr>
        <p:spPr>
          <a:xfrm rot="5400000">
            <a:off x="7048107" y="3511443"/>
            <a:ext cx="521099" cy="593253"/>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18" name="Bent-Up Arrow 117"/>
          <p:cNvSpPr/>
          <p:nvPr/>
        </p:nvSpPr>
        <p:spPr>
          <a:xfrm rot="5400000" flipV="1">
            <a:off x="9906292" y="4139296"/>
            <a:ext cx="492813" cy="493396"/>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22" name="Bent-Up Arrow 121"/>
          <p:cNvSpPr/>
          <p:nvPr/>
        </p:nvSpPr>
        <p:spPr>
          <a:xfrm rot="5400000" flipV="1">
            <a:off x="8957527" y="4754007"/>
            <a:ext cx="492813" cy="493396"/>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23" name="Bent-Up Arrow 122"/>
          <p:cNvSpPr/>
          <p:nvPr/>
        </p:nvSpPr>
        <p:spPr>
          <a:xfrm rot="5400000" flipV="1">
            <a:off x="7605575" y="5408267"/>
            <a:ext cx="492813" cy="493396"/>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24" name="Bent-Up Arrow 123"/>
          <p:cNvSpPr/>
          <p:nvPr/>
        </p:nvSpPr>
        <p:spPr>
          <a:xfrm rot="5400000" flipV="1">
            <a:off x="5616458" y="5998704"/>
            <a:ext cx="492813" cy="493396"/>
          </a:xfrm>
          <a:prstGeom prst="bentUpArrow">
            <a:avLst>
              <a:gd name="adj1" fmla="val 32840"/>
              <a:gd name="adj2" fmla="val 25000"/>
              <a:gd name="adj3" fmla="val 35780"/>
            </a:avLst>
          </a:prstGeom>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47044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Nội dung</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774826"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slide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dạng X.509</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Hạ tầng PKI</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4"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    Sản phẩm mã nguồn mở </a:t>
            </a:r>
          </a:p>
          <a:p>
            <a:pPr algn="ctr"/>
            <a:r>
              <a:rPr lang="en-US" sz="1600"/>
              <a:t> EJBCA</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Các</a:t>
            </a:r>
            <a:r>
              <a:rPr lang="en-US" sz="1600" dirty="0"/>
              <a:t> </a:t>
            </a:r>
            <a:r>
              <a:rPr lang="en-US" sz="1600" dirty="0" err="1"/>
              <a:t>pha</a:t>
            </a:r>
            <a:r>
              <a:rPr lang="en-US" sz="1600" dirty="0"/>
              <a:t> </a:t>
            </a:r>
            <a:r>
              <a:rPr lang="en-US" sz="1600" dirty="0" err="1"/>
              <a:t>làm</a:t>
            </a:r>
            <a:r>
              <a:rPr lang="en-US" sz="1600" dirty="0"/>
              <a:t> </a:t>
            </a:r>
            <a:r>
              <a:rPr lang="en-US" sz="1600" dirty="0" err="1"/>
              <a:t>việc</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Ứng</a:t>
            </a:r>
            <a:r>
              <a:rPr lang="en-US" sz="1600" dirty="0"/>
              <a:t> </a:t>
            </a:r>
            <a:r>
              <a:rPr lang="en-US" sz="1600" dirty="0" err="1"/>
              <a:t>dụng</a:t>
            </a:r>
            <a:r>
              <a:rPr lang="en-US" sz="1600" dirty="0"/>
              <a:t> </a:t>
            </a:r>
            <a:r>
              <a:rPr lang="en-US" sz="1600" dirty="0" err="1"/>
              <a:t>chứng</a:t>
            </a:r>
            <a:r>
              <a:rPr lang="en-US" sz="1600" dirty="0"/>
              <a:t> </a:t>
            </a:r>
            <a:r>
              <a:rPr lang="en-US" sz="1600" dirty="0" err="1"/>
              <a:t>thực</a:t>
            </a:r>
            <a:r>
              <a:rPr lang="en-US" sz="1600" dirty="0"/>
              <a:t> </a:t>
            </a:r>
          </a:p>
          <a:p>
            <a:pPr algn="ctr"/>
            <a:r>
              <a:rPr lang="en-US" sz="1600" dirty="0" err="1"/>
              <a:t>chéo</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Hướng phát triển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68640" y="522898"/>
            <a:ext cx="4023360"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t>Các</a:t>
            </a:r>
            <a:r>
              <a:rPr lang="en-US" sz="2800" b="1" dirty="0"/>
              <a:t> </a:t>
            </a:r>
            <a:r>
              <a:rPr lang="en-US" sz="2800" b="1" dirty="0" err="1"/>
              <a:t>pha</a:t>
            </a:r>
            <a:r>
              <a:rPr lang="en-US" sz="2800" b="1" dirty="0"/>
              <a:t> </a:t>
            </a:r>
            <a:r>
              <a:rPr lang="en-US" sz="2800" b="1" dirty="0" err="1"/>
              <a:t>làm</a:t>
            </a:r>
            <a:r>
              <a:rPr lang="en-US" sz="2800" b="1" dirty="0"/>
              <a:t> </a:t>
            </a:r>
            <a:r>
              <a:rPr lang="en-US" sz="2800" b="1" dirty="0" err="1"/>
              <a:t>việc</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901440"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ounded Rectangle 29"/>
          <p:cNvSpPr/>
          <p:nvPr/>
        </p:nvSpPr>
        <p:spPr>
          <a:xfrm>
            <a:off x="1950720" y="1703215"/>
            <a:ext cx="2457948" cy="925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sp>
      <p:sp>
        <p:nvSpPr>
          <p:cNvPr id="35"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297015" y="74698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Giới</a:t>
            </a:r>
            <a:r>
              <a:rPr lang="en-US" sz="1600" dirty="0" smtClean="0"/>
              <a:t> </a:t>
            </a:r>
            <a:r>
              <a:rPr lang="en-US" sz="1600" dirty="0" err="1" smtClean="0"/>
              <a:t>thiệu</a:t>
            </a:r>
            <a:r>
              <a:rPr lang="en-US" sz="1600" dirty="0" smtClean="0"/>
              <a:t> </a:t>
            </a:r>
            <a:r>
              <a:rPr lang="en-US" sz="1600" dirty="0" err="1" smtClean="0"/>
              <a:t>chức</a:t>
            </a:r>
            <a:r>
              <a:rPr lang="en-US" sz="1600" dirty="0" smtClean="0"/>
              <a:t> </a:t>
            </a:r>
            <a:r>
              <a:rPr lang="en-US" sz="1600" dirty="0" err="1" smtClean="0"/>
              <a:t>năng</a:t>
            </a:r>
            <a:endParaRPr lang="en-US" sz="1600" dirty="0"/>
          </a:p>
        </p:txBody>
      </p:sp>
      <p:sp>
        <p:nvSpPr>
          <p:cNvPr id="36" name="Oval 35">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185890" y="64758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72">
            <a:extLst>
              <a:ext uri="{FF2B5EF4-FFF2-40B4-BE49-F238E27FC236}">
                <a16:creationId xmlns:a16="http://schemas.microsoft.com/office/drawing/2014/main" id="{56E8F5A5-5318-470B-8F42-337C264086AA}"/>
              </a:ext>
            </a:extLst>
          </p:cNvPr>
          <p:cNvSpPr>
            <a:spLocks/>
          </p:cNvSpPr>
          <p:nvPr/>
        </p:nvSpPr>
        <p:spPr bwMode="auto">
          <a:xfrm>
            <a:off x="462345" y="982680"/>
            <a:ext cx="34767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TextBox 26"/>
          <p:cNvSpPr txBox="1"/>
          <p:nvPr/>
        </p:nvSpPr>
        <p:spPr>
          <a:xfrm>
            <a:off x="2098455" y="1957342"/>
            <a:ext cx="2081019" cy="369332"/>
          </a:xfrm>
          <a:prstGeom prst="rect">
            <a:avLst/>
          </a:prstGeom>
          <a:noFill/>
        </p:spPr>
        <p:txBody>
          <a:bodyPr wrap="none" rtlCol="0">
            <a:spAutoFit/>
          </a:bodyPr>
          <a:lstStyle/>
          <a:p>
            <a:r>
              <a:rPr lang="en-US" dirty="0" err="1" smtClean="0"/>
              <a:t>Nhận</a:t>
            </a:r>
            <a:r>
              <a:rPr lang="en-US" dirty="0" smtClean="0"/>
              <a:t> </a:t>
            </a:r>
            <a:r>
              <a:rPr lang="en-US" dirty="0" err="1" smtClean="0"/>
              <a:t>Chứng</a:t>
            </a:r>
            <a:r>
              <a:rPr lang="en-US" dirty="0" smtClean="0"/>
              <a:t> </a:t>
            </a:r>
            <a:r>
              <a:rPr lang="en-US" dirty="0" err="1" smtClean="0"/>
              <a:t>thư</a:t>
            </a:r>
            <a:r>
              <a:rPr lang="en-US" dirty="0" smtClean="0"/>
              <a:t> </a:t>
            </a:r>
            <a:r>
              <a:rPr lang="en-US" dirty="0" err="1" smtClean="0"/>
              <a:t>số</a:t>
            </a:r>
            <a:endParaRPr lang="en-US" dirty="0"/>
          </a:p>
        </p:txBody>
      </p:sp>
      <p:sp>
        <p:nvSpPr>
          <p:cNvPr id="41" name="Round Same Side Corner Rectangle 4"/>
          <p:cNvSpPr txBox="1"/>
          <p:nvPr/>
        </p:nvSpPr>
        <p:spPr>
          <a:xfrm>
            <a:off x="4408668" y="1630278"/>
            <a:ext cx="5917586" cy="1023460"/>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b="1" dirty="0">
                <a:solidFill>
                  <a:schemeClr val="tx1"/>
                </a:solidFill>
              </a:rPr>
              <a:t>Chức năng này dùng cho người dùng đã có Mã phê duyệt chứng nhận số và số tham chiếu.  </a:t>
            </a:r>
          </a:p>
          <a:p>
            <a:pPr marL="114300" lvl="1" indent="-114300" defTabSz="533400">
              <a:lnSpc>
                <a:spcPct val="90000"/>
              </a:lnSpc>
              <a:spcBef>
                <a:spcPct val="0"/>
              </a:spcBef>
              <a:spcAft>
                <a:spcPct val="15000"/>
              </a:spcAft>
              <a:buChar char="••"/>
            </a:pPr>
            <a:r>
              <a:rPr lang="vi-VN" b="1" dirty="0">
                <a:solidFill>
                  <a:schemeClr val="tx1"/>
                </a:solidFill>
              </a:rPr>
              <a:t>Chức năng này dùng thay thế Bước: Nhận Chứng thư số của quy trình đăng ký người dùng BMT/NT </a:t>
            </a:r>
          </a:p>
        </p:txBody>
      </p:sp>
      <p:sp>
        <p:nvSpPr>
          <p:cNvPr id="42" name="Rounded Rectangle 41"/>
          <p:cNvSpPr/>
          <p:nvPr/>
        </p:nvSpPr>
        <p:spPr>
          <a:xfrm>
            <a:off x="1950720" y="3080942"/>
            <a:ext cx="2457948" cy="925525"/>
          </a:xfrm>
          <a:prstGeom prst="roundRect">
            <a:avLst/>
          </a:prstGeom>
          <a:ln/>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a:lnSpc>
                <a:spcPct val="200000"/>
              </a:lnSpc>
            </a:pPr>
            <a:r>
              <a:rPr lang="en-US" dirty="0" err="1" smtClean="0"/>
              <a:t>Gia</a:t>
            </a:r>
            <a:r>
              <a:rPr lang="en-US" dirty="0" smtClean="0"/>
              <a:t> </a:t>
            </a:r>
            <a:r>
              <a:rPr lang="en-US" dirty="0" err="1" smtClean="0"/>
              <a:t>hạn</a:t>
            </a:r>
            <a:r>
              <a:rPr lang="en-US" dirty="0" smtClean="0"/>
              <a:t> </a:t>
            </a:r>
            <a:r>
              <a:rPr lang="en-US" dirty="0" err="1"/>
              <a:t>C</a:t>
            </a:r>
            <a:r>
              <a:rPr lang="en-US" dirty="0" err="1" smtClean="0"/>
              <a:t>hứng</a:t>
            </a:r>
            <a:r>
              <a:rPr lang="en-US" dirty="0" smtClean="0"/>
              <a:t> </a:t>
            </a:r>
            <a:r>
              <a:rPr lang="en-US" dirty="0" err="1" smtClean="0"/>
              <a:t>thư</a:t>
            </a:r>
            <a:r>
              <a:rPr lang="en-US" dirty="0" smtClean="0"/>
              <a:t> </a:t>
            </a:r>
            <a:r>
              <a:rPr lang="en-US" dirty="0" err="1" smtClean="0"/>
              <a:t>số</a:t>
            </a:r>
            <a:endParaRPr lang="en-US" dirty="0"/>
          </a:p>
        </p:txBody>
      </p:sp>
      <p:sp>
        <p:nvSpPr>
          <p:cNvPr id="43" name="Round Same Side Corner Rectangle 4"/>
          <p:cNvSpPr txBox="1"/>
          <p:nvPr/>
        </p:nvSpPr>
        <p:spPr>
          <a:xfrm>
            <a:off x="4408667" y="2755335"/>
            <a:ext cx="5917587" cy="1674422"/>
          </a:xfrm>
          <a:prstGeom prst="rect">
            <a:avLst/>
          </a:prstGeom>
          <a:ln/>
        </p:spPr>
        <p:style>
          <a:lnRef idx="2">
            <a:schemeClr val="accent6"/>
          </a:lnRef>
          <a:fillRef idx="1">
            <a:schemeClr val="lt1"/>
          </a:fillRef>
          <a:effectRef idx="0">
            <a:schemeClr val="accent6"/>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b="1" dirty="0">
                <a:solidFill>
                  <a:schemeClr val="tx1"/>
                </a:solidFill>
              </a:rPr>
              <a:t>Chức năng này được sử dụng khi chứng thư số của người dùng (Bên mời thầu, nhà thầu) hết hạn, người dùng vào chức năng này để gia hạn mà không cần gửi công văn đến Cơ quan vận hành hệ thống xin gia hạn.  </a:t>
            </a:r>
          </a:p>
          <a:p>
            <a:pPr marL="114300" lvl="1" indent="-114300" defTabSz="533400">
              <a:lnSpc>
                <a:spcPct val="90000"/>
              </a:lnSpc>
              <a:spcBef>
                <a:spcPct val="0"/>
              </a:spcBef>
              <a:spcAft>
                <a:spcPct val="15000"/>
              </a:spcAft>
              <a:buChar char="••"/>
            </a:pPr>
            <a:r>
              <a:rPr lang="vi-VN" b="1" dirty="0">
                <a:solidFill>
                  <a:schemeClr val="tx1"/>
                </a:solidFill>
              </a:rPr>
              <a:t>Chứng thư số chỉ được gia hạn trong vòng 30 ngày trước khi hết hạn. </a:t>
            </a:r>
          </a:p>
        </p:txBody>
      </p:sp>
      <p:sp>
        <p:nvSpPr>
          <p:cNvPr id="46" name="Rounded Rectangle 45"/>
          <p:cNvSpPr/>
          <p:nvPr/>
        </p:nvSpPr>
        <p:spPr>
          <a:xfrm>
            <a:off x="1950720" y="4633444"/>
            <a:ext cx="2457948" cy="925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pPr algn="ctr">
              <a:lnSpc>
                <a:spcPct val="200000"/>
              </a:lnSpc>
            </a:pPr>
            <a:r>
              <a:rPr lang="en-US" dirty="0" err="1" smtClean="0">
                <a:solidFill>
                  <a:schemeClr val="tx1"/>
                </a:solidFill>
              </a:rPr>
              <a:t>Gia</a:t>
            </a:r>
            <a:r>
              <a:rPr lang="en-US" dirty="0" smtClean="0">
                <a:solidFill>
                  <a:schemeClr val="tx1"/>
                </a:solidFill>
              </a:rPr>
              <a:t> </a:t>
            </a:r>
            <a:r>
              <a:rPr lang="en-US" dirty="0" err="1" smtClean="0">
                <a:solidFill>
                  <a:schemeClr val="tx1"/>
                </a:solidFill>
              </a:rPr>
              <a:t>hạn</a:t>
            </a:r>
            <a:r>
              <a:rPr lang="en-US" dirty="0" smtClean="0">
                <a:solidFill>
                  <a:schemeClr val="tx1"/>
                </a:solidFill>
              </a:rPr>
              <a:t> </a:t>
            </a:r>
            <a:r>
              <a:rPr lang="en-US" dirty="0" err="1" smtClean="0">
                <a:solidFill>
                  <a:schemeClr val="tx1"/>
                </a:solidFill>
              </a:rPr>
              <a:t>Khóa</a:t>
            </a:r>
            <a:endParaRPr lang="en-US" dirty="0">
              <a:solidFill>
                <a:schemeClr val="tx1"/>
              </a:solidFill>
            </a:endParaRPr>
          </a:p>
        </p:txBody>
      </p:sp>
      <p:sp>
        <p:nvSpPr>
          <p:cNvPr id="47" name="Round Same Side Corner Rectangle 4"/>
          <p:cNvSpPr txBox="1"/>
          <p:nvPr/>
        </p:nvSpPr>
        <p:spPr>
          <a:xfrm>
            <a:off x="4408668" y="4560507"/>
            <a:ext cx="5917586" cy="1023460"/>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b="1" dirty="0">
                <a:solidFill>
                  <a:schemeClr val="tx1"/>
                </a:solidFill>
              </a:rPr>
              <a:t>Về mặt giao diện, chức năng này giống với chức năng gia hạn chứng thư số.  Về mặt nội dung, chức năng này làm thay đổi khóa đang dùng. </a:t>
            </a:r>
          </a:p>
        </p:txBody>
      </p:sp>
    </p:spTree>
    <p:extLst>
      <p:ext uri="{BB962C8B-B14F-4D97-AF65-F5344CB8AC3E}">
        <p14:creationId xmlns:p14="http://schemas.microsoft.com/office/powerpoint/2010/main" val="137439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68640" y="522898"/>
            <a:ext cx="4023360"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890" y="25978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t>Các</a:t>
            </a:r>
            <a:r>
              <a:rPr lang="en-US" sz="2800" b="1" dirty="0"/>
              <a:t> </a:t>
            </a:r>
            <a:r>
              <a:rPr lang="en-US" sz="2800" b="1" dirty="0" err="1"/>
              <a:t>pha</a:t>
            </a:r>
            <a:r>
              <a:rPr lang="en-US" sz="2800" b="1" dirty="0"/>
              <a:t> </a:t>
            </a:r>
            <a:r>
              <a:rPr lang="en-US" sz="2800" b="1" dirty="0" err="1"/>
              <a:t>làm</a:t>
            </a:r>
            <a:r>
              <a:rPr lang="en-US" sz="2800" b="1" dirty="0"/>
              <a:t> </a:t>
            </a:r>
            <a:r>
              <a:rPr lang="en-US" sz="2800" b="1" dirty="0" err="1"/>
              <a:t>việc</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901440"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ounded Rectangle 29"/>
          <p:cNvSpPr/>
          <p:nvPr/>
        </p:nvSpPr>
        <p:spPr>
          <a:xfrm>
            <a:off x="1950720" y="1985218"/>
            <a:ext cx="2457948" cy="925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sp>
      <p:sp>
        <p:nvSpPr>
          <p:cNvPr id="35"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297015" y="746988"/>
            <a:ext cx="395171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Giới</a:t>
            </a:r>
            <a:r>
              <a:rPr lang="en-US" sz="1600" dirty="0" smtClean="0"/>
              <a:t> </a:t>
            </a:r>
            <a:r>
              <a:rPr lang="en-US" sz="1600" dirty="0" err="1" smtClean="0"/>
              <a:t>thiệu</a:t>
            </a:r>
            <a:r>
              <a:rPr lang="en-US" sz="1600" dirty="0" smtClean="0"/>
              <a:t> </a:t>
            </a:r>
            <a:r>
              <a:rPr lang="en-US" sz="1600" dirty="0" err="1" smtClean="0"/>
              <a:t>chức</a:t>
            </a:r>
            <a:r>
              <a:rPr lang="en-US" sz="1600" dirty="0" smtClean="0"/>
              <a:t> </a:t>
            </a:r>
            <a:r>
              <a:rPr lang="en-US" sz="1600" dirty="0" err="1" smtClean="0"/>
              <a:t>năng</a:t>
            </a:r>
            <a:r>
              <a:rPr lang="en-US" sz="1600" dirty="0" smtClean="0"/>
              <a:t> (</a:t>
            </a:r>
            <a:r>
              <a:rPr lang="en-US" sz="1600" dirty="0" err="1" smtClean="0"/>
              <a:t>tiếp</a:t>
            </a:r>
            <a:r>
              <a:rPr lang="en-US" sz="1600" dirty="0" smtClean="0"/>
              <a:t>)</a:t>
            </a:r>
            <a:endParaRPr lang="en-US" sz="1600" dirty="0"/>
          </a:p>
        </p:txBody>
      </p:sp>
      <p:sp>
        <p:nvSpPr>
          <p:cNvPr id="36" name="Oval 35">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185890" y="64758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72">
            <a:extLst>
              <a:ext uri="{FF2B5EF4-FFF2-40B4-BE49-F238E27FC236}">
                <a16:creationId xmlns:a16="http://schemas.microsoft.com/office/drawing/2014/main" id="{56E8F5A5-5318-470B-8F42-337C264086AA}"/>
              </a:ext>
            </a:extLst>
          </p:cNvPr>
          <p:cNvSpPr>
            <a:spLocks/>
          </p:cNvSpPr>
          <p:nvPr/>
        </p:nvSpPr>
        <p:spPr bwMode="auto">
          <a:xfrm>
            <a:off x="462345" y="982680"/>
            <a:ext cx="34767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TextBox 26"/>
          <p:cNvSpPr txBox="1"/>
          <p:nvPr/>
        </p:nvSpPr>
        <p:spPr>
          <a:xfrm>
            <a:off x="2071859" y="2300162"/>
            <a:ext cx="2215671" cy="369332"/>
          </a:xfrm>
          <a:prstGeom prst="rect">
            <a:avLst/>
          </a:prstGeom>
          <a:noFill/>
        </p:spPr>
        <p:txBody>
          <a:bodyPr wrap="none" rtlCol="0">
            <a:spAutoFit/>
          </a:bodyPr>
          <a:lstStyle/>
          <a:p>
            <a:r>
              <a:rPr lang="en-US" dirty="0" err="1" smtClean="0"/>
              <a:t>Cấp</a:t>
            </a:r>
            <a:r>
              <a:rPr lang="en-US" dirty="0" smtClean="0"/>
              <a:t> </a:t>
            </a:r>
            <a:r>
              <a:rPr lang="en-US" dirty="0" err="1" smtClean="0"/>
              <a:t>lại</a:t>
            </a:r>
            <a:r>
              <a:rPr lang="en-US" dirty="0" smtClean="0"/>
              <a:t> </a:t>
            </a:r>
            <a:r>
              <a:rPr lang="en-US" dirty="0" err="1" smtClean="0"/>
              <a:t>Chứng</a:t>
            </a:r>
            <a:r>
              <a:rPr lang="en-US" dirty="0" smtClean="0"/>
              <a:t> </a:t>
            </a:r>
            <a:r>
              <a:rPr lang="en-US" dirty="0" err="1" smtClean="0"/>
              <a:t>thư</a:t>
            </a:r>
            <a:r>
              <a:rPr lang="en-US" dirty="0" smtClean="0"/>
              <a:t> </a:t>
            </a:r>
            <a:r>
              <a:rPr lang="en-US" dirty="0" err="1" smtClean="0"/>
              <a:t>số</a:t>
            </a:r>
            <a:endParaRPr lang="en-US" dirty="0"/>
          </a:p>
        </p:txBody>
      </p:sp>
      <p:sp>
        <p:nvSpPr>
          <p:cNvPr id="41" name="Round Same Side Corner Rectangle 4"/>
          <p:cNvSpPr txBox="1"/>
          <p:nvPr/>
        </p:nvSpPr>
        <p:spPr>
          <a:xfrm>
            <a:off x="4408667" y="1501721"/>
            <a:ext cx="6198373" cy="1906968"/>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en-US" b="1" dirty="0" err="1" smtClean="0">
                <a:solidFill>
                  <a:schemeClr val="tx1"/>
                </a:solidFill>
              </a:rPr>
              <a:t>Dùng</a:t>
            </a:r>
            <a:r>
              <a:rPr lang="vi-VN" b="1" dirty="0" smtClean="0">
                <a:solidFill>
                  <a:schemeClr val="tx1"/>
                </a:solidFill>
              </a:rPr>
              <a:t>để </a:t>
            </a:r>
            <a:r>
              <a:rPr lang="vi-VN" b="1" dirty="0">
                <a:solidFill>
                  <a:schemeClr val="tx1"/>
                </a:solidFill>
              </a:rPr>
              <a:t>cấp lại Chứng thư số khi người dùng đánh mất Chứng thư số đã được cấp, hoặc </a:t>
            </a:r>
            <a:r>
              <a:rPr lang="vi-VN" b="1" dirty="0" smtClean="0">
                <a:solidFill>
                  <a:schemeClr val="tx1"/>
                </a:solidFill>
              </a:rPr>
              <a:t>đã </a:t>
            </a:r>
            <a:r>
              <a:rPr lang="vi-VN" b="1" dirty="0">
                <a:solidFill>
                  <a:schemeClr val="tx1"/>
                </a:solidFill>
              </a:rPr>
              <a:t>bị hủy.  </a:t>
            </a:r>
          </a:p>
          <a:p>
            <a:pPr marL="114300" lvl="1" indent="-114300" defTabSz="533400">
              <a:lnSpc>
                <a:spcPct val="90000"/>
              </a:lnSpc>
              <a:spcBef>
                <a:spcPct val="0"/>
              </a:spcBef>
              <a:spcAft>
                <a:spcPct val="15000"/>
              </a:spcAft>
              <a:buChar char="••"/>
            </a:pPr>
            <a:r>
              <a:rPr lang="en-US" b="1" dirty="0" err="1" smtClean="0">
                <a:solidFill>
                  <a:schemeClr val="tx1"/>
                </a:solidFill>
              </a:rPr>
              <a:t>Người</a:t>
            </a:r>
            <a:r>
              <a:rPr lang="en-US" b="1" dirty="0" smtClean="0">
                <a:solidFill>
                  <a:schemeClr val="tx1"/>
                </a:solidFill>
              </a:rPr>
              <a:t> </a:t>
            </a:r>
            <a:r>
              <a:rPr lang="vi-VN" b="1" dirty="0" smtClean="0">
                <a:solidFill>
                  <a:schemeClr val="tx1"/>
                </a:solidFill>
              </a:rPr>
              <a:t>dùng </a:t>
            </a:r>
            <a:r>
              <a:rPr lang="vi-VN" b="1" dirty="0">
                <a:solidFill>
                  <a:schemeClr val="tx1"/>
                </a:solidFill>
              </a:rPr>
              <a:t>không phải đăng ký lại thông </a:t>
            </a:r>
            <a:r>
              <a:rPr lang="vi-VN" b="1" dirty="0" smtClean="0">
                <a:solidFill>
                  <a:schemeClr val="tx1"/>
                </a:solidFill>
              </a:rPr>
              <a:t>tin</a:t>
            </a:r>
            <a:r>
              <a:rPr lang="en-US" b="1" dirty="0" smtClean="0">
                <a:solidFill>
                  <a:schemeClr val="tx1"/>
                </a:solidFill>
              </a:rPr>
              <a:t> </a:t>
            </a:r>
            <a:r>
              <a:rPr lang="vi-VN" b="1" dirty="0" smtClean="0">
                <a:solidFill>
                  <a:schemeClr val="tx1"/>
                </a:solidFill>
              </a:rPr>
              <a:t>mà </a:t>
            </a:r>
            <a:r>
              <a:rPr lang="vi-VN" b="1" dirty="0">
                <a:solidFill>
                  <a:schemeClr val="tx1"/>
                </a:solidFill>
              </a:rPr>
              <a:t>chỉ cần có sự đồng ý cấp lại hai số(Số tham chiếu và mã phê duyệt đăng ký) của người quản trị hệ thống.  </a:t>
            </a:r>
          </a:p>
          <a:p>
            <a:pPr marL="114300" lvl="1" indent="-114300" defTabSz="533400">
              <a:lnSpc>
                <a:spcPct val="90000"/>
              </a:lnSpc>
              <a:spcBef>
                <a:spcPct val="0"/>
              </a:spcBef>
              <a:spcAft>
                <a:spcPct val="15000"/>
              </a:spcAft>
              <a:buChar char="••"/>
            </a:pPr>
            <a:r>
              <a:rPr lang="vi-VN" b="1" dirty="0" smtClean="0">
                <a:solidFill>
                  <a:schemeClr val="tx1"/>
                </a:solidFill>
              </a:rPr>
              <a:t>Điều </a:t>
            </a:r>
            <a:r>
              <a:rPr lang="vi-VN" b="1" dirty="0">
                <a:solidFill>
                  <a:schemeClr val="tx1"/>
                </a:solidFill>
              </a:rPr>
              <a:t>kiện để xin cấp lại: </a:t>
            </a:r>
            <a:r>
              <a:rPr lang="en-US" b="1" dirty="0" err="1" smtClean="0">
                <a:solidFill>
                  <a:schemeClr val="tx1"/>
                </a:solidFill>
              </a:rPr>
              <a:t>Là</a:t>
            </a:r>
            <a:r>
              <a:rPr lang="en-US" b="1" dirty="0" smtClean="0">
                <a:solidFill>
                  <a:schemeClr val="tx1"/>
                </a:solidFill>
              </a:rPr>
              <a:t> </a:t>
            </a:r>
            <a:r>
              <a:rPr lang="en-US" b="1" dirty="0" err="1" smtClean="0">
                <a:solidFill>
                  <a:schemeClr val="tx1"/>
                </a:solidFill>
              </a:rPr>
              <a:t>phải</a:t>
            </a:r>
            <a:r>
              <a:rPr lang="en-US" b="1" dirty="0" smtClean="0">
                <a:solidFill>
                  <a:schemeClr val="tx1"/>
                </a:solidFill>
              </a:rPr>
              <a:t> c</a:t>
            </a:r>
            <a:r>
              <a:rPr lang="vi-VN" b="1" dirty="0" smtClean="0">
                <a:solidFill>
                  <a:schemeClr val="tx1"/>
                </a:solidFill>
              </a:rPr>
              <a:t>ó </a:t>
            </a:r>
            <a:r>
              <a:rPr lang="vi-VN" b="1" dirty="0">
                <a:solidFill>
                  <a:schemeClr val="tx1"/>
                </a:solidFill>
              </a:rPr>
              <a:t>đơn xin cấp lại, gửi đến Cục QLĐT. </a:t>
            </a:r>
          </a:p>
        </p:txBody>
      </p:sp>
      <p:sp>
        <p:nvSpPr>
          <p:cNvPr id="42" name="Rounded Rectangle 41"/>
          <p:cNvSpPr/>
          <p:nvPr/>
        </p:nvSpPr>
        <p:spPr>
          <a:xfrm>
            <a:off x="1950720" y="3610615"/>
            <a:ext cx="2443044" cy="925525"/>
          </a:xfrm>
          <a:prstGeom prst="roundRect">
            <a:avLst/>
          </a:prstGeom>
          <a:ln/>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pPr>
              <a:lnSpc>
                <a:spcPct val="200000"/>
              </a:lnSpc>
            </a:pPr>
            <a:r>
              <a:rPr lang="en-US" dirty="0" err="1" smtClean="0"/>
              <a:t>Hủy</a:t>
            </a:r>
            <a:r>
              <a:rPr lang="en-US" dirty="0" smtClean="0"/>
              <a:t> </a:t>
            </a:r>
            <a:r>
              <a:rPr lang="en-US" dirty="0" err="1" smtClean="0"/>
              <a:t>Chứng</a:t>
            </a:r>
            <a:r>
              <a:rPr lang="en-US" dirty="0" smtClean="0"/>
              <a:t> </a:t>
            </a:r>
            <a:r>
              <a:rPr lang="en-US" dirty="0" err="1" smtClean="0"/>
              <a:t>thư</a:t>
            </a:r>
            <a:r>
              <a:rPr lang="en-US" dirty="0" smtClean="0"/>
              <a:t> </a:t>
            </a:r>
            <a:r>
              <a:rPr lang="en-US" dirty="0" err="1" smtClean="0"/>
              <a:t>số</a:t>
            </a:r>
            <a:endParaRPr lang="en-US" dirty="0"/>
          </a:p>
        </p:txBody>
      </p:sp>
      <p:sp>
        <p:nvSpPr>
          <p:cNvPr id="43" name="Round Same Side Corner Rectangle 4"/>
          <p:cNvSpPr txBox="1"/>
          <p:nvPr/>
        </p:nvSpPr>
        <p:spPr>
          <a:xfrm>
            <a:off x="4408667" y="3534389"/>
            <a:ext cx="6198373" cy="1251132"/>
          </a:xfrm>
          <a:prstGeom prst="rect">
            <a:avLst/>
          </a:prstGeom>
          <a:ln/>
        </p:spPr>
        <p:style>
          <a:lnRef idx="2">
            <a:schemeClr val="accent6"/>
          </a:lnRef>
          <a:fillRef idx="1">
            <a:schemeClr val="lt1"/>
          </a:fillRef>
          <a:effectRef idx="0">
            <a:schemeClr val="accent6"/>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b="1" dirty="0">
                <a:solidFill>
                  <a:schemeClr val="tx1"/>
                </a:solidFill>
              </a:rPr>
              <a:t>Chức năng này có nhiệm vụ Hủy Chứng thư số đã được cấp.  </a:t>
            </a:r>
          </a:p>
          <a:p>
            <a:pPr marL="114300" lvl="1" indent="-114300" defTabSz="533400">
              <a:lnSpc>
                <a:spcPct val="90000"/>
              </a:lnSpc>
              <a:spcBef>
                <a:spcPct val="0"/>
              </a:spcBef>
              <a:spcAft>
                <a:spcPct val="15000"/>
              </a:spcAft>
              <a:buChar char="••"/>
            </a:pPr>
            <a:r>
              <a:rPr lang="vi-VN" b="1" dirty="0">
                <a:solidFill>
                  <a:schemeClr val="tx1"/>
                </a:solidFill>
              </a:rPr>
              <a:t>Sau khi hủy Chứng thư số này thì Chứng thư số này không sử dụng lại được nữa và các thông tin liên quan đến Chứng thư số này sẽ bị mất. </a:t>
            </a:r>
          </a:p>
        </p:txBody>
      </p:sp>
      <p:sp>
        <p:nvSpPr>
          <p:cNvPr id="46" name="Rounded Rectangle 45"/>
          <p:cNvSpPr/>
          <p:nvPr/>
        </p:nvSpPr>
        <p:spPr>
          <a:xfrm>
            <a:off x="1950720" y="4853615"/>
            <a:ext cx="2402976" cy="925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r>
              <a:rPr lang="en-US" dirty="0" err="1" smtClean="0">
                <a:solidFill>
                  <a:schemeClr val="tx1"/>
                </a:solidFill>
              </a:rPr>
              <a:t>Thay</a:t>
            </a:r>
            <a:r>
              <a:rPr lang="en-US" dirty="0" smtClean="0">
                <a:solidFill>
                  <a:schemeClr val="tx1"/>
                </a:solidFill>
              </a:rPr>
              <a:t> </a:t>
            </a:r>
            <a:r>
              <a:rPr lang="en-US" dirty="0" err="1" smtClean="0">
                <a:solidFill>
                  <a:schemeClr val="tx1"/>
                </a:solidFill>
              </a:rPr>
              <a:t>đổi</a:t>
            </a:r>
            <a:r>
              <a:rPr lang="en-US" dirty="0" smtClean="0">
                <a:solidFill>
                  <a:schemeClr val="tx1"/>
                </a:solidFill>
              </a:rPr>
              <a:t> </a:t>
            </a:r>
            <a:r>
              <a:rPr lang="en-US" dirty="0" err="1" smtClean="0">
                <a:solidFill>
                  <a:schemeClr val="tx1"/>
                </a:solidFill>
              </a:rPr>
              <a:t>thiết</a:t>
            </a:r>
            <a:r>
              <a:rPr lang="en-US" dirty="0" smtClean="0">
                <a:solidFill>
                  <a:schemeClr val="tx1"/>
                </a:solidFill>
              </a:rPr>
              <a:t> </a:t>
            </a:r>
            <a:r>
              <a:rPr lang="en-US" dirty="0" err="1" smtClean="0">
                <a:solidFill>
                  <a:schemeClr val="tx1"/>
                </a:solidFill>
              </a:rPr>
              <a:t>bị</a:t>
            </a:r>
            <a:r>
              <a:rPr lang="en-US" dirty="0" smtClean="0">
                <a:solidFill>
                  <a:schemeClr val="tx1"/>
                </a:solidFill>
              </a:rPr>
              <a:t> </a:t>
            </a:r>
            <a:r>
              <a:rPr lang="en-US" dirty="0" err="1" smtClean="0">
                <a:solidFill>
                  <a:schemeClr val="tx1"/>
                </a:solidFill>
              </a:rPr>
              <a:t>lưu</a:t>
            </a:r>
            <a:r>
              <a:rPr lang="en-US" dirty="0" smtClean="0">
                <a:solidFill>
                  <a:schemeClr val="tx1"/>
                </a:solidFill>
              </a:rPr>
              <a:t> </a:t>
            </a:r>
            <a:r>
              <a:rPr lang="en-US" dirty="0" err="1" smtClean="0">
                <a:solidFill>
                  <a:schemeClr val="tx1"/>
                </a:solidFill>
              </a:rPr>
              <a:t>Chứng</a:t>
            </a:r>
            <a:r>
              <a:rPr lang="en-US" dirty="0" smtClean="0">
                <a:solidFill>
                  <a:schemeClr val="tx1"/>
                </a:solidFill>
              </a:rPr>
              <a:t> </a:t>
            </a:r>
            <a:r>
              <a:rPr lang="en-US" dirty="0" err="1" smtClean="0">
                <a:solidFill>
                  <a:schemeClr val="tx1"/>
                </a:solidFill>
              </a:rPr>
              <a:t>chỉ</a:t>
            </a:r>
            <a:r>
              <a:rPr lang="en-US" dirty="0" smtClean="0">
                <a:solidFill>
                  <a:schemeClr val="tx1"/>
                </a:solidFill>
              </a:rPr>
              <a:t> </a:t>
            </a:r>
            <a:r>
              <a:rPr lang="en-US" dirty="0" err="1" smtClean="0">
                <a:solidFill>
                  <a:schemeClr val="tx1"/>
                </a:solidFill>
              </a:rPr>
              <a:t>số</a:t>
            </a:r>
            <a:endParaRPr lang="en-US" dirty="0">
              <a:solidFill>
                <a:schemeClr val="tx1"/>
              </a:solidFill>
            </a:endParaRPr>
          </a:p>
        </p:txBody>
      </p:sp>
      <p:sp>
        <p:nvSpPr>
          <p:cNvPr id="47" name="Round Same Side Corner Rectangle 4"/>
          <p:cNvSpPr txBox="1"/>
          <p:nvPr/>
        </p:nvSpPr>
        <p:spPr>
          <a:xfrm>
            <a:off x="4408667" y="4903518"/>
            <a:ext cx="6198373" cy="879334"/>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en-US" b="1" dirty="0" err="1" smtClean="0">
                <a:solidFill>
                  <a:schemeClr val="tx1"/>
                </a:solidFill>
              </a:rPr>
              <a:t>Thay</a:t>
            </a:r>
            <a:r>
              <a:rPr lang="en-US" b="1" dirty="0" smtClean="0">
                <a:solidFill>
                  <a:schemeClr val="tx1"/>
                </a:solidFill>
              </a:rPr>
              <a:t> </a:t>
            </a:r>
            <a:r>
              <a:rPr lang="vi-VN" b="1" dirty="0" smtClean="0">
                <a:solidFill>
                  <a:schemeClr val="tx1"/>
                </a:solidFill>
              </a:rPr>
              <a:t>đổi </a:t>
            </a:r>
            <a:r>
              <a:rPr lang="vi-VN" b="1" dirty="0">
                <a:solidFill>
                  <a:schemeClr val="tx1"/>
                </a:solidFill>
              </a:rPr>
              <a:t>thiết bị </a:t>
            </a:r>
            <a:r>
              <a:rPr lang="vi-VN" b="1" dirty="0" smtClean="0">
                <a:solidFill>
                  <a:schemeClr val="tx1"/>
                </a:solidFill>
              </a:rPr>
              <a:t>lưu/Đường </a:t>
            </a:r>
            <a:r>
              <a:rPr lang="vi-VN" b="1" dirty="0">
                <a:solidFill>
                  <a:schemeClr val="tx1"/>
                </a:solidFill>
              </a:rPr>
              <a:t>dẫn Chứng thư số khi người dùng muốn lưu Chứng thư số vào ổ đĩa cứng khác hoặc USB...</a:t>
            </a:r>
          </a:p>
        </p:txBody>
      </p:sp>
    </p:spTree>
    <p:extLst>
      <p:ext uri="{BB962C8B-B14F-4D97-AF65-F5344CB8AC3E}">
        <p14:creationId xmlns:p14="http://schemas.microsoft.com/office/powerpoint/2010/main" val="374957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68640" y="522898"/>
            <a:ext cx="4023360" cy="886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24" y="2735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t>Các</a:t>
            </a:r>
            <a:r>
              <a:rPr lang="en-US" sz="2800" b="1" dirty="0"/>
              <a:t> </a:t>
            </a:r>
            <a:r>
              <a:rPr lang="en-US" sz="2800" b="1" dirty="0" err="1"/>
              <a:t>pha</a:t>
            </a:r>
            <a:r>
              <a:rPr lang="en-US" sz="2800" b="1" dirty="0"/>
              <a:t> </a:t>
            </a:r>
            <a:r>
              <a:rPr lang="en-US" sz="2800" b="1" dirty="0" err="1"/>
              <a:t>làm</a:t>
            </a:r>
            <a:r>
              <a:rPr lang="en-US" sz="2800" b="1" dirty="0"/>
              <a:t> </a:t>
            </a:r>
            <a:r>
              <a:rPr lang="en-US" sz="2800" b="1" dirty="0" err="1"/>
              <a:t>việc</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901440" cy="886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ounded Rectangle 29"/>
          <p:cNvSpPr/>
          <p:nvPr/>
        </p:nvSpPr>
        <p:spPr>
          <a:xfrm>
            <a:off x="2043317" y="2883828"/>
            <a:ext cx="2457948" cy="92552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sp>
      <p:sp>
        <p:nvSpPr>
          <p:cNvPr id="35"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297015" y="746988"/>
            <a:ext cx="3988658"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Giới</a:t>
            </a:r>
            <a:r>
              <a:rPr lang="en-US" sz="1600" dirty="0" smtClean="0"/>
              <a:t> </a:t>
            </a:r>
            <a:r>
              <a:rPr lang="en-US" sz="1600" dirty="0" err="1" smtClean="0"/>
              <a:t>thiệu</a:t>
            </a:r>
            <a:r>
              <a:rPr lang="en-US" sz="1600" dirty="0" smtClean="0"/>
              <a:t> </a:t>
            </a:r>
            <a:r>
              <a:rPr lang="en-US" sz="1600" dirty="0" err="1" smtClean="0"/>
              <a:t>chức</a:t>
            </a:r>
            <a:r>
              <a:rPr lang="en-US" sz="1600" dirty="0" smtClean="0"/>
              <a:t> </a:t>
            </a:r>
            <a:r>
              <a:rPr lang="en-US" sz="1600" dirty="0" err="1" smtClean="0"/>
              <a:t>năng</a:t>
            </a:r>
            <a:r>
              <a:rPr lang="en-US" sz="1600" dirty="0" smtClean="0"/>
              <a:t> (</a:t>
            </a:r>
            <a:r>
              <a:rPr lang="en-US" sz="1600" dirty="0" err="1" smtClean="0"/>
              <a:t>tiếp</a:t>
            </a:r>
            <a:r>
              <a:rPr lang="en-US" sz="1600" dirty="0" smtClean="0"/>
              <a:t>)</a:t>
            </a:r>
            <a:endParaRPr lang="en-US" sz="1600" dirty="0"/>
          </a:p>
        </p:txBody>
      </p:sp>
      <p:sp>
        <p:nvSpPr>
          <p:cNvPr id="36" name="Oval 35">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185890" y="64758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72">
            <a:extLst>
              <a:ext uri="{FF2B5EF4-FFF2-40B4-BE49-F238E27FC236}">
                <a16:creationId xmlns:a16="http://schemas.microsoft.com/office/drawing/2014/main" id="{56E8F5A5-5318-470B-8F42-337C264086AA}"/>
              </a:ext>
            </a:extLst>
          </p:cNvPr>
          <p:cNvSpPr>
            <a:spLocks/>
          </p:cNvSpPr>
          <p:nvPr/>
        </p:nvSpPr>
        <p:spPr bwMode="auto">
          <a:xfrm>
            <a:off x="462345" y="982680"/>
            <a:ext cx="347679" cy="232426"/>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TextBox 26"/>
          <p:cNvSpPr txBox="1"/>
          <p:nvPr/>
        </p:nvSpPr>
        <p:spPr>
          <a:xfrm>
            <a:off x="2191052" y="3080079"/>
            <a:ext cx="2310212" cy="646331"/>
          </a:xfrm>
          <a:prstGeom prst="rect">
            <a:avLst/>
          </a:prstGeom>
          <a:noFill/>
        </p:spPr>
        <p:txBody>
          <a:bodyPr wrap="square" rtlCol="0">
            <a:spAutoFit/>
          </a:bodyPr>
          <a:lstStyle/>
          <a:p>
            <a:r>
              <a:rPr lang="en-US" dirty="0" err="1" smtClean="0"/>
              <a:t>Xem</a:t>
            </a:r>
            <a:r>
              <a:rPr lang="en-US" dirty="0" smtClean="0"/>
              <a:t> </a:t>
            </a:r>
            <a:r>
              <a:rPr lang="en-US" dirty="0" err="1" smtClean="0"/>
              <a:t>nội</a:t>
            </a:r>
            <a:r>
              <a:rPr lang="en-US" dirty="0" smtClean="0"/>
              <a:t> dung </a:t>
            </a:r>
            <a:r>
              <a:rPr lang="en-US" dirty="0" err="1" smtClean="0"/>
              <a:t>thông</a:t>
            </a:r>
            <a:r>
              <a:rPr lang="en-US" dirty="0" smtClean="0"/>
              <a:t> tin </a:t>
            </a:r>
            <a:r>
              <a:rPr lang="en-US" dirty="0" err="1" smtClean="0"/>
              <a:t>Chứng</a:t>
            </a:r>
            <a:r>
              <a:rPr lang="en-US" dirty="0" smtClean="0"/>
              <a:t> </a:t>
            </a:r>
            <a:r>
              <a:rPr lang="en-US" dirty="0" err="1" smtClean="0"/>
              <a:t>chỉ</a:t>
            </a:r>
            <a:r>
              <a:rPr lang="en-US" dirty="0" smtClean="0"/>
              <a:t> </a:t>
            </a:r>
            <a:r>
              <a:rPr lang="en-US" dirty="0" err="1" smtClean="0"/>
              <a:t>số</a:t>
            </a:r>
            <a:endParaRPr lang="en-US" dirty="0"/>
          </a:p>
        </p:txBody>
      </p:sp>
      <p:sp>
        <p:nvSpPr>
          <p:cNvPr id="41" name="Round Same Side Corner Rectangle 4"/>
          <p:cNvSpPr txBox="1"/>
          <p:nvPr/>
        </p:nvSpPr>
        <p:spPr>
          <a:xfrm>
            <a:off x="4501265" y="2833128"/>
            <a:ext cx="5917586" cy="1066352"/>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en-US" b="1" dirty="0" smtClean="0">
                <a:solidFill>
                  <a:schemeClr val="tx1"/>
                </a:solidFill>
              </a:rPr>
              <a:t>C</a:t>
            </a:r>
            <a:r>
              <a:rPr lang="vi-VN" b="1" dirty="0" smtClean="0">
                <a:solidFill>
                  <a:schemeClr val="tx1"/>
                </a:solidFill>
              </a:rPr>
              <a:t>ho </a:t>
            </a:r>
            <a:r>
              <a:rPr lang="vi-VN" b="1" dirty="0">
                <a:solidFill>
                  <a:schemeClr val="tx1"/>
                </a:solidFill>
              </a:rPr>
              <a:t>phép người dùng xem thông tin chi tiết Chứng thư số của mình bao gồm: tên Chứng thư số, đường dẫn lưu Chứng thư số, thời hạn sử dụng...</a:t>
            </a:r>
          </a:p>
        </p:txBody>
      </p:sp>
      <p:sp>
        <p:nvSpPr>
          <p:cNvPr id="42" name="Rounded Rectangle 41"/>
          <p:cNvSpPr/>
          <p:nvPr/>
        </p:nvSpPr>
        <p:spPr>
          <a:xfrm>
            <a:off x="2043317" y="3925893"/>
            <a:ext cx="2457948" cy="925525"/>
          </a:xfrm>
          <a:prstGeom prst="roundRect">
            <a:avLst/>
          </a:prstGeom>
          <a:ln/>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r>
              <a:rPr lang="en-US" dirty="0" err="1" smtClean="0"/>
              <a:t>Kiểm</a:t>
            </a:r>
            <a:r>
              <a:rPr lang="en-US" dirty="0" smtClean="0"/>
              <a:t> </a:t>
            </a:r>
            <a:r>
              <a:rPr lang="en-US" dirty="0" err="1" smtClean="0"/>
              <a:t>tra</a:t>
            </a:r>
            <a:r>
              <a:rPr lang="en-US" dirty="0" smtClean="0"/>
              <a:t> </a:t>
            </a:r>
            <a:r>
              <a:rPr lang="en-US" dirty="0" err="1" smtClean="0"/>
              <a:t>mật</a:t>
            </a:r>
            <a:r>
              <a:rPr lang="en-US" dirty="0"/>
              <a:t> </a:t>
            </a:r>
            <a:r>
              <a:rPr lang="en-US" dirty="0" err="1" smtClean="0"/>
              <a:t>khẩu</a:t>
            </a:r>
            <a:r>
              <a:rPr lang="en-US" dirty="0" smtClean="0"/>
              <a:t> </a:t>
            </a:r>
            <a:r>
              <a:rPr lang="en-US" dirty="0" err="1" smtClean="0"/>
              <a:t>Chứng</a:t>
            </a:r>
            <a:r>
              <a:rPr lang="en-US" dirty="0" smtClean="0"/>
              <a:t> </a:t>
            </a:r>
            <a:r>
              <a:rPr lang="en-US" dirty="0" err="1" smtClean="0"/>
              <a:t>thư</a:t>
            </a:r>
            <a:r>
              <a:rPr lang="en-US" dirty="0" smtClean="0"/>
              <a:t> </a:t>
            </a:r>
            <a:r>
              <a:rPr lang="en-US" dirty="0" err="1" smtClean="0"/>
              <a:t>số</a:t>
            </a:r>
            <a:endParaRPr lang="en-US" dirty="0"/>
          </a:p>
        </p:txBody>
      </p:sp>
      <p:sp>
        <p:nvSpPr>
          <p:cNvPr id="43" name="Round Same Side Corner Rectangle 4"/>
          <p:cNvSpPr txBox="1"/>
          <p:nvPr/>
        </p:nvSpPr>
        <p:spPr>
          <a:xfrm>
            <a:off x="4501264" y="3993823"/>
            <a:ext cx="5917587" cy="763369"/>
          </a:xfrm>
          <a:prstGeom prst="rect">
            <a:avLst/>
          </a:prstGeom>
          <a:ln/>
        </p:spPr>
        <p:style>
          <a:lnRef idx="2">
            <a:schemeClr val="accent6"/>
          </a:lnRef>
          <a:fillRef idx="1">
            <a:schemeClr val="lt1"/>
          </a:fillRef>
          <a:effectRef idx="0">
            <a:schemeClr val="accent6"/>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b="1" dirty="0">
                <a:solidFill>
                  <a:schemeClr val="tx1"/>
                </a:solidFill>
              </a:rPr>
              <a:t>Chức năng này cho phép </a:t>
            </a:r>
            <a:r>
              <a:rPr lang="en-US" b="1" dirty="0" err="1" smtClean="0">
                <a:solidFill>
                  <a:schemeClr val="tx1"/>
                </a:solidFill>
              </a:rPr>
              <a:t>kiểm</a:t>
            </a:r>
            <a:r>
              <a:rPr lang="en-US" b="1" dirty="0" smtClean="0">
                <a:solidFill>
                  <a:schemeClr val="tx1"/>
                </a:solidFill>
              </a:rPr>
              <a:t> </a:t>
            </a:r>
            <a:r>
              <a:rPr lang="en-US" b="1" dirty="0" err="1" smtClean="0">
                <a:solidFill>
                  <a:schemeClr val="tx1"/>
                </a:solidFill>
              </a:rPr>
              <a:t>tra</a:t>
            </a:r>
            <a:r>
              <a:rPr lang="en-US" b="1" dirty="0" smtClean="0">
                <a:solidFill>
                  <a:schemeClr val="tx1"/>
                </a:solidFill>
              </a:rPr>
              <a:t> </a:t>
            </a:r>
            <a:r>
              <a:rPr lang="vi-VN" b="1" dirty="0" smtClean="0">
                <a:solidFill>
                  <a:schemeClr val="tx1"/>
                </a:solidFill>
              </a:rPr>
              <a:t>mật </a:t>
            </a:r>
            <a:r>
              <a:rPr lang="vi-VN" b="1" dirty="0">
                <a:solidFill>
                  <a:schemeClr val="tx1"/>
                </a:solidFill>
              </a:rPr>
              <a:t>khẩu bạn đang sử dụng có đúng hay không.</a:t>
            </a:r>
          </a:p>
        </p:txBody>
      </p:sp>
      <p:sp>
        <p:nvSpPr>
          <p:cNvPr id="46" name="Rounded Rectangle 45"/>
          <p:cNvSpPr/>
          <p:nvPr/>
        </p:nvSpPr>
        <p:spPr>
          <a:xfrm>
            <a:off x="2043317" y="5063375"/>
            <a:ext cx="2457948" cy="9841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dirty="0" err="1" smtClean="0">
                <a:solidFill>
                  <a:schemeClr val="tx1"/>
                </a:solidFill>
              </a:rPr>
              <a:t>thủ</a:t>
            </a:r>
            <a:r>
              <a:rPr lang="en-US" dirty="0" smtClean="0">
                <a:solidFill>
                  <a:schemeClr val="tx1"/>
                </a:solidFill>
              </a:rPr>
              <a:t> </a:t>
            </a:r>
            <a:r>
              <a:rPr lang="en-US" dirty="0" err="1" smtClean="0">
                <a:solidFill>
                  <a:schemeClr val="tx1"/>
                </a:solidFill>
              </a:rPr>
              <a:t>công</a:t>
            </a:r>
            <a:r>
              <a:rPr lang="en-US" dirty="0" smtClean="0">
                <a:solidFill>
                  <a:schemeClr val="tx1"/>
                </a:solidFill>
              </a:rPr>
              <a:t> </a:t>
            </a:r>
            <a:r>
              <a:rPr lang="en-US" dirty="0" err="1" smtClean="0">
                <a:solidFill>
                  <a:schemeClr val="tx1"/>
                </a:solidFill>
              </a:rPr>
              <a:t>chương</a:t>
            </a:r>
            <a:r>
              <a:rPr lang="en-US" dirty="0" smtClean="0">
                <a:solidFill>
                  <a:schemeClr val="tx1"/>
                </a:solidFill>
              </a:rPr>
              <a:t> </a:t>
            </a:r>
            <a:r>
              <a:rPr lang="en-US" dirty="0" err="1" smtClean="0">
                <a:solidFill>
                  <a:schemeClr val="tx1"/>
                </a:solidFill>
              </a:rPr>
              <a:t>trình</a:t>
            </a:r>
            <a:endParaRPr lang="en-US" dirty="0">
              <a:solidFill>
                <a:schemeClr val="tx1"/>
              </a:solidFill>
            </a:endParaRPr>
          </a:p>
        </p:txBody>
      </p:sp>
      <p:sp>
        <p:nvSpPr>
          <p:cNvPr id="47" name="Round Same Side Corner Rectangle 4"/>
          <p:cNvSpPr txBox="1"/>
          <p:nvPr/>
        </p:nvSpPr>
        <p:spPr>
          <a:xfrm>
            <a:off x="4501265" y="4945762"/>
            <a:ext cx="5917586" cy="1246690"/>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lvl="0"/>
            <a:r>
              <a:rPr lang="vi-VN" dirty="0"/>
              <a:t>Đây là chức năng cài đặt các gói phần mềm ActiveX SG trên hệ thống đấu thầu điện tử</a:t>
            </a:r>
            <a:r>
              <a:rPr lang="vi-VN" dirty="0" smtClean="0"/>
              <a:t>.</a:t>
            </a:r>
            <a:r>
              <a:rPr lang="en-US" dirty="0" smtClean="0"/>
              <a:t> </a:t>
            </a:r>
            <a:r>
              <a:rPr lang="vi-VN" dirty="0"/>
              <a:t>Nếu người dùng chưa cài đặt các gói ActiveX SG, thì người dùng có thể sử dụng chức năng này để cài đặt nó</a:t>
            </a:r>
            <a:r>
              <a:rPr lang="vi-VN" dirty="0" smtClean="0"/>
              <a:t>.</a:t>
            </a:r>
            <a:endParaRPr lang="en-US" dirty="0"/>
          </a:p>
        </p:txBody>
      </p:sp>
      <p:sp>
        <p:nvSpPr>
          <p:cNvPr id="21" name="Rounded Rectangle 20"/>
          <p:cNvSpPr/>
          <p:nvPr/>
        </p:nvSpPr>
        <p:spPr>
          <a:xfrm>
            <a:off x="2043317" y="1656922"/>
            <a:ext cx="2294122" cy="1012414"/>
          </a:xfrm>
          <a:prstGeom prst="roundRect">
            <a:avLst/>
          </a:prstGeom>
          <a:ln/>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5600000"/>
              </a:lightRig>
            </a:scene3d>
            <a:sp3d extrusionH="57150" prstMaterial="softEdge">
              <a:bevelT w="25400" h="38100"/>
            </a:sp3d>
          </a:bodyPr>
          <a:lstStyle/>
          <a:p>
            <a:r>
              <a:rPr lang="en-US" dirty="0" err="1" smtClean="0"/>
              <a:t>Thay</a:t>
            </a:r>
            <a:r>
              <a:rPr lang="en-US" dirty="0" smtClean="0"/>
              <a:t> </a:t>
            </a:r>
            <a:r>
              <a:rPr lang="en-US" dirty="0" err="1" smtClean="0"/>
              <a:t>đổi</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Chứng</a:t>
            </a:r>
            <a:r>
              <a:rPr lang="en-US" dirty="0" smtClean="0"/>
              <a:t> </a:t>
            </a:r>
            <a:r>
              <a:rPr lang="en-US" dirty="0" err="1" smtClean="0"/>
              <a:t>chỉ</a:t>
            </a:r>
            <a:r>
              <a:rPr lang="en-US" dirty="0" smtClean="0"/>
              <a:t> </a:t>
            </a:r>
            <a:r>
              <a:rPr lang="en-US" dirty="0" err="1" smtClean="0"/>
              <a:t>số</a:t>
            </a:r>
            <a:endParaRPr lang="en-US" dirty="0"/>
          </a:p>
        </p:txBody>
      </p:sp>
      <p:sp>
        <p:nvSpPr>
          <p:cNvPr id="22" name="Round Same Side Corner Rectangle 4"/>
          <p:cNvSpPr txBox="1"/>
          <p:nvPr/>
        </p:nvSpPr>
        <p:spPr>
          <a:xfrm>
            <a:off x="4501264" y="1608877"/>
            <a:ext cx="5917587" cy="1088227"/>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45720" tIns="22860" rIns="45720" bIns="22860" numCol="1" spcCol="1270" anchor="ctr" anchorCtr="0">
            <a:noAutofit/>
            <a:scene3d>
              <a:camera prst="orthographicFront"/>
              <a:lightRig rig="soft" dir="t">
                <a:rot lat="0" lon="0" rev="15600000"/>
              </a:lightRig>
            </a:scene3d>
            <a:sp3d extrusionH="57150" prstMaterial="softEdge">
              <a:bevelT w="25400" h="38100"/>
            </a:sp3d>
          </a:bodyPr>
          <a:lstStyle/>
          <a:p>
            <a:pPr marL="114300" lvl="1" indent="-114300" defTabSz="533400">
              <a:lnSpc>
                <a:spcPct val="90000"/>
              </a:lnSpc>
              <a:spcBef>
                <a:spcPct val="0"/>
              </a:spcBef>
              <a:spcAft>
                <a:spcPct val="15000"/>
              </a:spcAft>
              <a:buChar char="••"/>
            </a:pPr>
            <a:r>
              <a:rPr lang="vi-VN" dirty="0"/>
              <a:t>Đây là chức năng thay đổi mật khẩu Chứng thư </a:t>
            </a:r>
            <a:r>
              <a:rPr lang="vi-VN" dirty="0" smtClean="0"/>
              <a:t>số</a:t>
            </a:r>
            <a:r>
              <a:rPr lang="en-US" dirty="0" smtClean="0"/>
              <a:t>. </a:t>
            </a:r>
            <a:r>
              <a:rPr lang="en-US" dirty="0" err="1" smtClean="0"/>
              <a:t>Việc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theo</a:t>
            </a:r>
            <a:r>
              <a:rPr lang="en-US" dirty="0" smtClean="0"/>
              <a:t> </a:t>
            </a:r>
            <a:r>
              <a:rPr lang="en-US" dirty="0" err="1" smtClean="0"/>
              <a:t>những</a:t>
            </a:r>
            <a:r>
              <a:rPr lang="en-US" dirty="0" smtClean="0"/>
              <a:t> </a:t>
            </a:r>
            <a:r>
              <a:rPr lang="en-US" dirty="0" err="1" smtClean="0"/>
              <a:t>quy</a:t>
            </a:r>
            <a:r>
              <a:rPr lang="en-US" dirty="0" smtClean="0"/>
              <a:t> </a:t>
            </a:r>
            <a:r>
              <a:rPr lang="en-US" dirty="0" err="1" smtClean="0"/>
              <a:t>tắc</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dài</a:t>
            </a:r>
            <a:r>
              <a:rPr lang="en-US" dirty="0" smtClean="0"/>
              <a:t> </a:t>
            </a:r>
            <a:r>
              <a:rPr lang="en-US" dirty="0" err="1" smtClean="0"/>
              <a:t>ít</a:t>
            </a:r>
            <a:r>
              <a:rPr lang="en-US" dirty="0" smtClean="0"/>
              <a:t> </a:t>
            </a:r>
            <a:r>
              <a:rPr lang="en-US" dirty="0" err="1" smtClean="0"/>
              <a:t>nhất</a:t>
            </a:r>
            <a:r>
              <a:rPr lang="en-US" dirty="0" smtClean="0"/>
              <a:t> 8 </a:t>
            </a:r>
            <a:r>
              <a:rPr lang="en-US" dirty="0" err="1" smtClean="0"/>
              <a:t>kí</a:t>
            </a:r>
            <a:r>
              <a:rPr lang="en-US" dirty="0" smtClean="0"/>
              <a:t> </a:t>
            </a:r>
            <a:r>
              <a:rPr lang="en-US" dirty="0" err="1" smtClean="0"/>
              <a:t>tự</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cả</a:t>
            </a:r>
            <a:r>
              <a:rPr lang="en-US" dirty="0" smtClean="0"/>
              <a:t> </a:t>
            </a:r>
            <a:r>
              <a:rPr lang="en-US" dirty="0" err="1" smtClean="0"/>
              <a:t>ký</a:t>
            </a:r>
            <a:r>
              <a:rPr lang="en-US" dirty="0" smtClean="0"/>
              <a:t> </a:t>
            </a:r>
            <a:r>
              <a:rPr lang="en-US" dirty="0" err="1" smtClean="0"/>
              <a:t>tự</a:t>
            </a:r>
            <a:r>
              <a:rPr lang="en-US" dirty="0" smtClean="0"/>
              <a:t> </a:t>
            </a:r>
            <a:r>
              <a:rPr lang="en-US" dirty="0" err="1" smtClean="0"/>
              <a:t>số</a:t>
            </a:r>
            <a:r>
              <a:rPr lang="en-US" dirty="0" smtClean="0"/>
              <a:t> </a:t>
            </a:r>
            <a:r>
              <a:rPr lang="en-US" dirty="0" err="1" smtClean="0"/>
              <a:t>lẫn</a:t>
            </a:r>
            <a:r>
              <a:rPr lang="en-US" dirty="0" smtClean="0"/>
              <a:t> </a:t>
            </a:r>
            <a:r>
              <a:rPr lang="en-US" dirty="0" err="1" smtClean="0"/>
              <a:t>chữ</a:t>
            </a:r>
            <a:r>
              <a:rPr lang="en-US" dirty="0" smtClean="0"/>
              <a:t>, </a:t>
            </a:r>
            <a:r>
              <a:rPr lang="en-US" dirty="0" err="1" smtClean="0"/>
              <a:t>không</a:t>
            </a:r>
            <a:r>
              <a:rPr lang="en-US" dirty="0" smtClean="0"/>
              <a:t> </a:t>
            </a:r>
            <a:r>
              <a:rPr lang="en-US" dirty="0" err="1" smtClean="0"/>
              <a:t>quá</a:t>
            </a:r>
            <a:r>
              <a:rPr lang="en-US" dirty="0" smtClean="0"/>
              <a:t> 3 </a:t>
            </a:r>
            <a:r>
              <a:rPr lang="en-US" dirty="0" err="1" smtClean="0"/>
              <a:t>ký</a:t>
            </a:r>
            <a:r>
              <a:rPr lang="en-US" dirty="0" smtClean="0"/>
              <a:t> </a:t>
            </a:r>
            <a:r>
              <a:rPr lang="en-US" dirty="0" err="1" smtClean="0"/>
              <a:t>tự</a:t>
            </a:r>
            <a:r>
              <a:rPr lang="en-US" dirty="0" smtClean="0"/>
              <a:t> </a:t>
            </a:r>
            <a:r>
              <a:rPr lang="en-US" dirty="0" err="1" smtClean="0"/>
              <a:t>trùng</a:t>
            </a:r>
            <a:r>
              <a:rPr lang="en-US" dirty="0" smtClean="0"/>
              <a:t> </a:t>
            </a:r>
            <a:r>
              <a:rPr lang="en-US" dirty="0" err="1" smtClean="0"/>
              <a:t>nhau</a:t>
            </a:r>
            <a:r>
              <a:rPr lang="en-US" dirty="0" smtClean="0"/>
              <a:t>.</a:t>
            </a:r>
            <a:endParaRPr lang="vi-VN" b="1" dirty="0">
              <a:solidFill>
                <a:schemeClr val="tx1"/>
              </a:solidFill>
            </a:endParaRPr>
          </a:p>
        </p:txBody>
      </p:sp>
    </p:spTree>
    <p:extLst>
      <p:ext uri="{BB962C8B-B14F-4D97-AF65-F5344CB8AC3E}">
        <p14:creationId xmlns:p14="http://schemas.microsoft.com/office/powerpoint/2010/main" val="204447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10162572" y="522898"/>
            <a:ext cx="20294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1598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Ứng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dụng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chứng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thực</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chéo</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dựa</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trên</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EJBCA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201399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9D71F4CF-3725-4F56-9058-DFE582862548}"/>
              </a:ext>
              <a:ext uri="{C183D7F6-B498-43B3-948B-1728B52AA6E4}">
                <adec:decorative xmlns:adec="http://schemas.microsoft.com/office/drawing/2017/decorative" xmlns="" val="1"/>
              </a:ext>
            </a:extLst>
          </p:cNvPr>
          <p:cNvSpPr/>
          <p:nvPr/>
        </p:nvSpPr>
        <p:spPr>
          <a:xfrm>
            <a:off x="410323" y="697987"/>
            <a:ext cx="3675902" cy="6391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Mô</a:t>
            </a:r>
            <a:r>
              <a:rPr lang="en-US" sz="1600" dirty="0" smtClean="0"/>
              <a:t> </a:t>
            </a:r>
            <a:r>
              <a:rPr lang="en-US" sz="1600" dirty="0" err="1" smtClean="0"/>
              <a:t>hình</a:t>
            </a:r>
            <a:r>
              <a:rPr lang="en-US" sz="1600" dirty="0" smtClean="0"/>
              <a:t> </a:t>
            </a:r>
            <a:r>
              <a:rPr lang="en-US" sz="1600" dirty="0" err="1" smtClean="0"/>
              <a:t>triển</a:t>
            </a:r>
            <a:r>
              <a:rPr lang="en-US" sz="1600" dirty="0" smtClean="0"/>
              <a:t> </a:t>
            </a:r>
            <a:r>
              <a:rPr lang="en-US" sz="1600" dirty="0" err="1" smtClean="0"/>
              <a:t>khai</a:t>
            </a:r>
            <a:endParaRPr lang="en-US" sz="1600" dirty="0"/>
          </a:p>
        </p:txBody>
      </p:sp>
      <p:sp>
        <p:nvSpPr>
          <p:cNvPr id="45" name="Oval 44">
            <a:extLst>
              <a:ext uri="{FF2B5EF4-FFF2-40B4-BE49-F238E27FC236}">
                <a16:creationId xmlns:a16="http://schemas.microsoft.com/office/drawing/2014/main" id="{E760102A-CA61-4E71-A9B7-8A5B9F884C07}"/>
              </a:ext>
              <a:ext uri="{C183D7F6-B498-43B3-948B-1728B52AA6E4}">
                <adec:decorative xmlns:adec="http://schemas.microsoft.com/office/drawing/2017/decorative" xmlns="" val="1"/>
              </a:ext>
            </a:extLst>
          </p:cNvPr>
          <p:cNvSpPr/>
          <p:nvPr/>
        </p:nvSpPr>
        <p:spPr>
          <a:xfrm>
            <a:off x="62144" y="54768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59165" y="809764"/>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24" name="image1.png"/>
          <p:cNvPicPr/>
          <p:nvPr/>
        </p:nvPicPr>
        <p:blipFill>
          <a:blip r:embed="rId3"/>
          <a:srcRect/>
          <a:stretch>
            <a:fillRect/>
          </a:stretch>
        </p:blipFill>
        <p:spPr>
          <a:xfrm>
            <a:off x="6283961" y="2074684"/>
            <a:ext cx="5562599" cy="3279775"/>
          </a:xfrm>
          <a:prstGeom prst="rect">
            <a:avLst/>
          </a:prstGeom>
          <a:ln/>
        </p:spPr>
      </p:pic>
      <p:sp>
        <p:nvSpPr>
          <p:cNvPr id="6" name="Rectangle 5"/>
          <p:cNvSpPr/>
          <p:nvPr/>
        </p:nvSpPr>
        <p:spPr>
          <a:xfrm>
            <a:off x="5200073" y="5846618"/>
            <a:ext cx="2706254" cy="53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8067040" y="4886960"/>
            <a:ext cx="2336800" cy="9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35760" y="1829337"/>
            <a:ext cx="4074160" cy="2862322"/>
          </a:xfrm>
          <a:prstGeom prst="rect">
            <a:avLst/>
          </a:prstGeom>
          <a:noFill/>
        </p:spPr>
        <p:txBody>
          <a:bodyPr wrap="square" rtlCol="0">
            <a:spAutoFit/>
          </a:bodyPr>
          <a:lstStyle/>
          <a:p>
            <a:r>
              <a:rPr lang="vi-VN" dirty="0" smtClean="0"/>
              <a:t>Triển </a:t>
            </a:r>
            <a:r>
              <a:rPr lang="vi-VN" dirty="0"/>
              <a:t>khai cài đặt EJBCA trên 2 máy khác nhau nhằm tạo hai hệ thống</a:t>
            </a:r>
          </a:p>
          <a:p>
            <a:r>
              <a:rPr lang="vi-VN" dirty="0"/>
              <a:t>PKI khác nhau: hệ thống PKI Chính phủ và hệ thống PKI công </a:t>
            </a:r>
            <a:r>
              <a:rPr lang="vi-VN" dirty="0" smtClean="0"/>
              <a:t>cộng</a:t>
            </a:r>
            <a:r>
              <a:rPr lang="en-US" dirty="0" smtClean="0"/>
              <a:t>.</a:t>
            </a:r>
          </a:p>
          <a:p>
            <a:endParaRPr lang="en-US" dirty="0"/>
          </a:p>
          <a:p>
            <a:r>
              <a:rPr lang="vi-VN" dirty="0" smtClean="0"/>
              <a:t>Triển </a:t>
            </a:r>
            <a:r>
              <a:rPr lang="vi-VN" dirty="0"/>
              <a:t>khai chứng thực chéo giữa hai hệ thống PKI này bằng cách: trên</a:t>
            </a:r>
            <a:endParaRPr lang="en-US" dirty="0"/>
          </a:p>
          <a:p>
            <a:r>
              <a:rPr lang="vi-VN" dirty="0"/>
              <a:t>mỗi hệ thống khởi tạo RootCA và khởi tạo các thực thể cuối sau đó tiến </a:t>
            </a:r>
            <a:r>
              <a:rPr lang="vi-VN" dirty="0" smtClean="0"/>
              <a:t>hành</a:t>
            </a:r>
            <a:r>
              <a:rPr lang="en-US" dirty="0" smtClean="0"/>
              <a:t> </a:t>
            </a:r>
            <a:r>
              <a:rPr lang="vi-VN" dirty="0" smtClean="0"/>
              <a:t>xác </a:t>
            </a:r>
            <a:r>
              <a:rPr lang="vi-VN" dirty="0"/>
              <a:t>thực chéo lẫn </a:t>
            </a:r>
            <a:r>
              <a:rPr lang="vi-VN" dirty="0" smtClean="0"/>
              <a:t>nhau</a:t>
            </a:r>
            <a:r>
              <a:rPr lang="en-US" dirty="0" smtClean="0"/>
              <a:t>.</a:t>
            </a:r>
            <a:endParaRPr lang="vi-VN" dirty="0"/>
          </a:p>
        </p:txBody>
      </p:sp>
    </p:spTree>
    <p:extLst>
      <p:ext uri="{BB962C8B-B14F-4D97-AF65-F5344CB8AC3E}">
        <p14:creationId xmlns:p14="http://schemas.microsoft.com/office/powerpoint/2010/main" val="3412660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10162572" y="522898"/>
            <a:ext cx="202942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1" y="1598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Ứng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dụng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chứng</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thực</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chéo</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dựa</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a:t>
            </a:r>
            <a:r>
              <a:rPr lang="en-US" sz="2800" b="1" dirty="0" err="1" smtClean="0">
                <a:solidFill>
                  <a:schemeClr val="tx1">
                    <a:lumMod val="75000"/>
                    <a:lumOff val="25000"/>
                  </a:schemeClr>
                </a:solidFill>
                <a:latin typeface="Arial" panose="020B0604020202020204" pitchFamily="34" charset="0"/>
                <a:cs typeface="Arial" panose="020B0604020202020204" pitchFamily="34" charset="0"/>
              </a:rPr>
              <a:t>trên</a:t>
            </a:r>
            <a:r>
              <a:rPr lang="en-US" sz="2800" b="1" dirty="0" smtClean="0">
                <a:solidFill>
                  <a:schemeClr val="tx1">
                    <a:lumMod val="75000"/>
                    <a:lumOff val="25000"/>
                  </a:schemeClr>
                </a:solidFill>
                <a:latin typeface="Arial" panose="020B0604020202020204" pitchFamily="34" charset="0"/>
                <a:cs typeface="Arial" panose="020B0604020202020204" pitchFamily="34" charset="0"/>
              </a:rPr>
              <a:t> EJBCA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201399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9D71F4CF-3725-4F56-9058-DFE582862548}"/>
              </a:ext>
              <a:ext uri="{C183D7F6-B498-43B3-948B-1728B52AA6E4}">
                <adec:decorative xmlns:adec="http://schemas.microsoft.com/office/drawing/2017/decorative" xmlns="" val="1"/>
              </a:ext>
            </a:extLst>
          </p:cNvPr>
          <p:cNvSpPr/>
          <p:nvPr/>
        </p:nvSpPr>
        <p:spPr>
          <a:xfrm>
            <a:off x="410323" y="697987"/>
            <a:ext cx="4789750" cy="6391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Ứng</a:t>
            </a:r>
            <a:r>
              <a:rPr lang="en-US" sz="1600" dirty="0" smtClean="0"/>
              <a:t> </a:t>
            </a:r>
            <a:r>
              <a:rPr lang="en-US" sz="1600" dirty="0" err="1" smtClean="0"/>
              <a:t>dụng</a:t>
            </a:r>
            <a:r>
              <a:rPr lang="en-US" sz="1600" dirty="0" smtClean="0"/>
              <a:t> </a:t>
            </a:r>
            <a:r>
              <a:rPr lang="en-US" sz="1600" dirty="0" err="1" smtClean="0"/>
              <a:t>chứng</a:t>
            </a:r>
            <a:r>
              <a:rPr lang="en-US" sz="1600" dirty="0" smtClean="0"/>
              <a:t> </a:t>
            </a:r>
            <a:r>
              <a:rPr lang="en-US" sz="1600" dirty="0" err="1" smtClean="0"/>
              <a:t>thực</a:t>
            </a:r>
            <a:r>
              <a:rPr lang="en-US" sz="1600" dirty="0" smtClean="0"/>
              <a:t> </a:t>
            </a:r>
            <a:r>
              <a:rPr lang="en-US" sz="1600" dirty="0" err="1" smtClean="0"/>
              <a:t>chéo</a:t>
            </a:r>
            <a:r>
              <a:rPr lang="en-US" sz="1600" dirty="0" smtClean="0"/>
              <a:t> </a:t>
            </a:r>
            <a:r>
              <a:rPr lang="en-US" sz="1600" dirty="0" err="1" smtClean="0"/>
              <a:t>trên</a:t>
            </a:r>
            <a:r>
              <a:rPr lang="en-US" sz="1600" dirty="0" smtClean="0"/>
              <a:t> EJBCA</a:t>
            </a:r>
            <a:endParaRPr lang="en-US" sz="1600" dirty="0"/>
          </a:p>
        </p:txBody>
      </p:sp>
      <p:sp>
        <p:nvSpPr>
          <p:cNvPr id="45" name="Oval 44">
            <a:extLst>
              <a:ext uri="{FF2B5EF4-FFF2-40B4-BE49-F238E27FC236}">
                <a16:creationId xmlns:a16="http://schemas.microsoft.com/office/drawing/2014/main" id="{E760102A-CA61-4E71-A9B7-8A5B9F884C07}"/>
              </a:ext>
              <a:ext uri="{C183D7F6-B498-43B3-948B-1728B52AA6E4}">
                <adec:decorative xmlns:adec="http://schemas.microsoft.com/office/drawing/2017/decorative" xmlns="" val="1"/>
              </a:ext>
            </a:extLst>
          </p:cNvPr>
          <p:cNvSpPr/>
          <p:nvPr/>
        </p:nvSpPr>
        <p:spPr>
          <a:xfrm>
            <a:off x="62144" y="54768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59165" y="809764"/>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200073" y="5846618"/>
            <a:ext cx="2706254" cy="53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8067040" y="4886960"/>
            <a:ext cx="2336800" cy="9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56560" y="1602072"/>
            <a:ext cx="6492240" cy="923330"/>
          </a:xfrm>
          <a:prstGeom prst="rect">
            <a:avLst/>
          </a:prstGeom>
        </p:spPr>
        <p:txBody>
          <a:bodyPr wrap="square">
            <a:spAutoFit/>
          </a:bodyPr>
          <a:lstStyle/>
          <a:p>
            <a:r>
              <a:rPr lang="en-US" dirty="0" err="1"/>
              <a:t>Triển</a:t>
            </a:r>
            <a:r>
              <a:rPr lang="en-US" dirty="0"/>
              <a:t> </a:t>
            </a:r>
            <a:r>
              <a:rPr lang="en-US" dirty="0" err="1"/>
              <a:t>khai</a:t>
            </a:r>
            <a:r>
              <a:rPr lang="en-US" dirty="0"/>
              <a:t> </a:t>
            </a:r>
            <a:r>
              <a:rPr lang="en-US" dirty="0" err="1"/>
              <a:t>chứng</a:t>
            </a:r>
            <a:r>
              <a:rPr lang="en-US" dirty="0"/>
              <a:t> </a:t>
            </a:r>
            <a:r>
              <a:rPr lang="en-US" dirty="0" err="1"/>
              <a:t>thực</a:t>
            </a:r>
            <a:r>
              <a:rPr lang="en-US" dirty="0"/>
              <a:t> </a:t>
            </a:r>
            <a:r>
              <a:rPr lang="en-US" dirty="0" err="1"/>
              <a:t>chéo</a:t>
            </a:r>
            <a:r>
              <a:rPr lang="en-US" dirty="0"/>
              <a:t> </a:t>
            </a:r>
            <a:r>
              <a:rPr lang="en-US" dirty="0" err="1"/>
              <a:t>ngang</a:t>
            </a:r>
            <a:r>
              <a:rPr lang="en-US" dirty="0"/>
              <a:t> </a:t>
            </a:r>
            <a:r>
              <a:rPr lang="en-US" dirty="0" err="1"/>
              <a:t>hàng</a:t>
            </a:r>
            <a:r>
              <a:rPr lang="en-US" dirty="0"/>
              <a:t> </a:t>
            </a:r>
            <a:r>
              <a:rPr lang="en-US" dirty="0" err="1"/>
              <a:t>trên</a:t>
            </a:r>
            <a:r>
              <a:rPr lang="en-US" dirty="0"/>
              <a:t> </a:t>
            </a:r>
            <a:r>
              <a:rPr lang="en-US" dirty="0" err="1"/>
              <a:t>phần</a:t>
            </a:r>
            <a:r>
              <a:rPr lang="en-US" dirty="0"/>
              <a:t> </a:t>
            </a:r>
            <a:r>
              <a:rPr lang="en-US" dirty="0" err="1"/>
              <a:t>mềm</a:t>
            </a:r>
            <a:r>
              <a:rPr lang="en-US" dirty="0"/>
              <a:t> </a:t>
            </a:r>
            <a:r>
              <a:rPr lang="en-US" dirty="0" err="1"/>
              <a:t>nguồn</a:t>
            </a:r>
            <a:r>
              <a:rPr lang="en-US" dirty="0"/>
              <a:t> </a:t>
            </a:r>
            <a:r>
              <a:rPr lang="en-US" dirty="0" err="1" smtClean="0"/>
              <a:t>mở</a:t>
            </a:r>
            <a:r>
              <a:rPr lang="en-US" dirty="0" smtClean="0"/>
              <a:t> EJBCA</a:t>
            </a:r>
            <a:r>
              <a:rPr lang="en-US" dirty="0"/>
              <a:t>.</a:t>
            </a:r>
          </a:p>
          <a:p>
            <a:r>
              <a:rPr lang="en-US" dirty="0" err="1"/>
              <a:t>Vào</a:t>
            </a:r>
            <a:r>
              <a:rPr lang="en-US" dirty="0"/>
              <a:t> </a:t>
            </a:r>
            <a:r>
              <a:rPr lang="en-US" dirty="0" err="1"/>
              <a:t>trang</a:t>
            </a:r>
            <a:r>
              <a:rPr lang="en-US" dirty="0"/>
              <a:t> </a:t>
            </a:r>
            <a:r>
              <a:rPr lang="en-US" dirty="0" err="1"/>
              <a:t>quản</a:t>
            </a:r>
            <a:r>
              <a:rPr lang="en-US" dirty="0"/>
              <a:t> </a:t>
            </a:r>
            <a:r>
              <a:rPr lang="en-US" dirty="0" err="1"/>
              <a:t>trị</a:t>
            </a:r>
            <a:r>
              <a:rPr lang="en-US" dirty="0"/>
              <a:t> EJBCA</a:t>
            </a:r>
          </a:p>
        </p:txBody>
      </p:sp>
      <p:pic>
        <p:nvPicPr>
          <p:cNvPr id="15" name="image19.png"/>
          <p:cNvPicPr/>
          <p:nvPr/>
        </p:nvPicPr>
        <p:blipFill>
          <a:blip r:embed="rId3"/>
          <a:srcRect/>
          <a:stretch>
            <a:fillRect/>
          </a:stretch>
        </p:blipFill>
        <p:spPr>
          <a:xfrm>
            <a:off x="3687762" y="2730655"/>
            <a:ext cx="5730875" cy="3091180"/>
          </a:xfrm>
          <a:prstGeom prst="rect">
            <a:avLst/>
          </a:prstGeom>
          <a:ln/>
        </p:spPr>
      </p:pic>
      <p:sp>
        <p:nvSpPr>
          <p:cNvPr id="5" name="Rectangle 4"/>
          <p:cNvSpPr/>
          <p:nvPr/>
        </p:nvSpPr>
        <p:spPr>
          <a:xfrm>
            <a:off x="5200073" y="5547360"/>
            <a:ext cx="3547687" cy="299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12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013502"/>
            <a:ext cx="9144000" cy="830997"/>
          </a:xfrm>
        </p:spPr>
        <p:txBody>
          <a:bodyPr lIns="0" tIns="0" rIns="0" bIns="0" anchor="ctr">
            <a:spAutoFit/>
          </a:bodyPr>
          <a:lstStyle/>
          <a:p>
            <a:r>
              <a:rPr lang="en-US" b="1">
                <a:solidFill>
                  <a:schemeClr val="bg1"/>
                </a:solidFill>
                <a:latin typeface="Arial" panose="020B0604020202020204" pitchFamily="34" charset="0"/>
                <a:cs typeface="Arial" panose="020B0604020202020204" pitchFamily="34" charset="0"/>
              </a:rPr>
              <a:t>Thanks for watching</a:t>
            </a:r>
            <a:endParaRPr lang="en-US">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9D71F4CF-3725-4F56-9058-DFE582862548}"/>
              </a:ext>
              <a:ext uri="{C183D7F6-B498-43B3-948B-1728B52AA6E4}">
                <adec:decorative xmlns:adec="http://schemas.microsoft.com/office/drawing/2017/decorative" xmlns="" val="1"/>
              </a:ext>
            </a:extLst>
          </p:cNvPr>
          <p:cNvSpPr/>
          <p:nvPr/>
        </p:nvSpPr>
        <p:spPr>
          <a:xfrm>
            <a:off x="410323" y="697987"/>
            <a:ext cx="3353809" cy="6391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Khái niệm chứng chỉ số</a:t>
            </a:r>
          </a:p>
        </p:txBody>
      </p:sp>
      <p:sp>
        <p:nvSpPr>
          <p:cNvPr id="45" name="Oval 44">
            <a:extLst>
              <a:ext uri="{FF2B5EF4-FFF2-40B4-BE49-F238E27FC236}">
                <a16:creationId xmlns:a16="http://schemas.microsoft.com/office/drawing/2014/main" id="{E760102A-CA61-4E71-A9B7-8A5B9F884C07}"/>
              </a:ext>
              <a:ext uri="{C183D7F6-B498-43B3-948B-1728B52AA6E4}">
                <adec:decorative xmlns:adec="http://schemas.microsoft.com/office/drawing/2017/decorative" xmlns="" val="1"/>
              </a:ext>
            </a:extLst>
          </p:cNvPr>
          <p:cNvSpPr/>
          <p:nvPr/>
        </p:nvSpPr>
        <p:spPr>
          <a:xfrm>
            <a:off x="62144" y="54768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55DE76D-06F7-4BDE-99F9-3A58D5A588FA}"/>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8231DEB-6A0D-4FE6-B53B-0C3F61BA63D4}"/>
              </a:ext>
              <a:ext uri="{C183D7F6-B498-43B3-948B-1728B52AA6E4}">
                <adec:decorative xmlns:adec="http://schemas.microsoft.com/office/drawing/2017/decorative" xmlns="" val="1"/>
              </a:ext>
            </a:extLst>
          </p:cNvPr>
          <p:cNvSpPr/>
          <p:nvPr/>
        </p:nvSpPr>
        <p:spPr>
          <a:xfrm>
            <a:off x="9233186" y="2917506"/>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08A6C9-DE9E-4954-9BE8-188108ACD8E5}"/>
              </a:ext>
              <a:ext uri="{C183D7F6-B498-43B3-948B-1728B52AA6E4}">
                <adec:decorative xmlns:adec="http://schemas.microsoft.com/office/drawing/2017/decorative" xmlns="" val="1"/>
              </a:ext>
            </a:extLst>
          </p:cNvPr>
          <p:cNvSpPr/>
          <p:nvPr/>
        </p:nvSpPr>
        <p:spPr>
          <a:xfrm>
            <a:off x="9166772" y="107248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B6135B-B105-4D2F-AB2C-DF96EEE2D86C}"/>
              </a:ext>
              <a:ext uri="{C183D7F6-B498-43B3-948B-1728B52AA6E4}">
                <adec:decorative xmlns:adec="http://schemas.microsoft.com/office/drawing/2017/decorative" xmlns="" val="1"/>
              </a:ext>
            </a:extLst>
          </p:cNvPr>
          <p:cNvSpPr/>
          <p:nvPr/>
        </p:nvSpPr>
        <p:spPr>
          <a:xfrm>
            <a:off x="9146023" y="4654810"/>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F991A961-7811-4DF0-AB6E-8B3E62672A56}"/>
              </a:ext>
              <a:ext uri="{C183D7F6-B498-43B3-948B-1728B52AA6E4}">
                <adec:decorative xmlns:adec="http://schemas.microsoft.com/office/drawing/2017/decorative" xmlns="" val="1"/>
              </a:ext>
            </a:extLst>
          </p:cNvPr>
          <p:cNvCxnSpPr>
            <a:cxnSpLocks/>
            <a:stCxn id="46" idx="6"/>
            <a:endCxn id="47" idx="2"/>
          </p:cNvCxnSpPr>
          <p:nvPr/>
        </p:nvCxnSpPr>
        <p:spPr>
          <a:xfrm flipV="1">
            <a:off x="8082756" y="3711256"/>
            <a:ext cx="1150430" cy="11308"/>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50394B6-4297-4B33-9491-FEB49CF63BEA}"/>
              </a:ext>
              <a:ext uri="{C183D7F6-B498-43B3-948B-1728B52AA6E4}">
                <adec:decorative xmlns:adec="http://schemas.microsoft.com/office/drawing/2017/decorative" xmlns="" val="1"/>
              </a:ext>
            </a:extLst>
          </p:cNvPr>
          <p:cNvCxnSpPr>
            <a:cxnSpLocks/>
            <a:stCxn id="48" idx="2"/>
          </p:cNvCxnSpPr>
          <p:nvPr/>
        </p:nvCxnSpPr>
        <p:spPr>
          <a:xfrm rot="10800000" flipV="1">
            <a:off x="9125274" y="1866230"/>
            <a:ext cx="41499" cy="3690053"/>
          </a:xfrm>
          <a:prstGeom prst="bentConnector3">
            <a:avLst>
              <a:gd name="adj1" fmla="val 1848837"/>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a:solidFill>
                  <a:schemeClr val="bg1"/>
                </a:solidFill>
                <a:latin typeface="Arial" panose="020B0604020202020204" pitchFamily="34" charset="0"/>
                <a:cs typeface="Arial" panose="020B0604020202020204" pitchFamily="34" charset="0"/>
              </a:rPr>
              <a:t>Chứng chỉ số</a:t>
            </a:r>
          </a:p>
        </p:txBody>
      </p:sp>
      <p:sp>
        <p:nvSpPr>
          <p:cNvPr id="53" name="Rectangle 52">
            <a:extLst>
              <a:ext uri="{FF2B5EF4-FFF2-40B4-BE49-F238E27FC236}">
                <a16:creationId xmlns:a16="http://schemas.microsoft.com/office/drawing/2014/main" id="{95C18625-464E-4D6C-92CF-4BF07B1934C8}"/>
              </a:ext>
            </a:extLst>
          </p:cNvPr>
          <p:cNvSpPr/>
          <p:nvPr/>
        </p:nvSpPr>
        <p:spPr>
          <a:xfrm>
            <a:off x="9282733" y="3603534"/>
            <a:ext cx="1371600" cy="215444"/>
          </a:xfrm>
          <a:prstGeom prst="rect">
            <a:avLst/>
          </a:prstGeom>
        </p:spPr>
        <p:txBody>
          <a:bodyPr wrap="square" lIns="0" tIns="0" rIns="0" bIns="0" anchor="ctr">
            <a:spAutoFit/>
          </a:bodyPr>
          <a:lstStyle/>
          <a:p>
            <a:pPr algn="ctr"/>
            <a:r>
              <a:rPr lang="en-US" sz="1400">
                <a:solidFill>
                  <a:schemeClr val="bg1"/>
                </a:solidFill>
                <a:latin typeface="Arial" panose="020B0604020202020204" pitchFamily="34" charset="0"/>
                <a:cs typeface="Arial" panose="020B0604020202020204" pitchFamily="34" charset="0"/>
              </a:rPr>
              <a:t>Khóa công khai </a:t>
            </a:r>
          </a:p>
        </p:txBody>
      </p:sp>
      <p:sp>
        <p:nvSpPr>
          <p:cNvPr id="54" name="Rectangle 53">
            <a:extLst>
              <a:ext uri="{FF2B5EF4-FFF2-40B4-BE49-F238E27FC236}">
                <a16:creationId xmlns:a16="http://schemas.microsoft.com/office/drawing/2014/main" id="{4153F538-ED2E-449B-886D-F283C2EDAB04}"/>
              </a:ext>
            </a:extLst>
          </p:cNvPr>
          <p:cNvSpPr/>
          <p:nvPr/>
        </p:nvSpPr>
        <p:spPr>
          <a:xfrm>
            <a:off x="9274722" y="1479483"/>
            <a:ext cx="1371600" cy="892552"/>
          </a:xfrm>
          <a:prstGeom prst="rect">
            <a:avLst/>
          </a:prstGeom>
        </p:spPr>
        <p:txBody>
          <a:bodyPr wrap="square" lIns="0" tIns="0" rIns="0" bIns="0" anchor="ctr">
            <a:spAutoFit/>
          </a:bodyPr>
          <a:lstStyle/>
          <a:p>
            <a:pPr algn="ctr"/>
            <a:r>
              <a:rPr lang="vi-VN" sz="1400">
                <a:solidFill>
                  <a:schemeClr val="bg1"/>
                </a:solidFill>
                <a:latin typeface="Arial" panose="020B0604020202020204" pitchFamily="34" charset="0"/>
                <a:cs typeface="Arial" panose="020B0604020202020204" pitchFamily="34" charset="0"/>
              </a:rPr>
              <a:t>Thông tin cá nhân của người được cấp.</a:t>
            </a:r>
          </a:p>
          <a:p>
            <a:pPr algn="ctr"/>
            <a:endParaRPr lang="en-US" sz="1600">
              <a:solidFill>
                <a:schemeClr val="bg1"/>
              </a:solidFill>
            </a:endParaRPr>
          </a:p>
        </p:txBody>
      </p:sp>
      <p:sp>
        <p:nvSpPr>
          <p:cNvPr id="56" name="Rectangle 55">
            <a:extLst>
              <a:ext uri="{FF2B5EF4-FFF2-40B4-BE49-F238E27FC236}">
                <a16:creationId xmlns:a16="http://schemas.microsoft.com/office/drawing/2014/main" id="{ADE3BA2E-0163-4B08-A234-6A91ED5B2051}"/>
              </a:ext>
            </a:extLst>
          </p:cNvPr>
          <p:cNvSpPr/>
          <p:nvPr/>
        </p:nvSpPr>
        <p:spPr>
          <a:xfrm>
            <a:off x="6480456" y="4739936"/>
            <a:ext cx="1650396" cy="223394"/>
          </a:xfrm>
          <a:prstGeom prst="rect">
            <a:avLst/>
          </a:prstGeom>
        </p:spPr>
        <p:txBody>
          <a:bodyPr wrap="square" lIns="0" tIns="0" rIns="0" bIns="0" anchor="ctr">
            <a:spAutoFit/>
          </a:bodyPr>
          <a:lstStyle/>
          <a:p>
            <a:pPr algn="ctr">
              <a:lnSpc>
                <a:spcPts val="1900"/>
              </a:lnSpc>
            </a:pPr>
            <a:r>
              <a:rPr lang="en-US" sz="1400">
                <a:solidFill>
                  <a:schemeClr val="tx1">
                    <a:lumMod val="75000"/>
                    <a:lumOff val="25000"/>
                  </a:schemeClr>
                </a:solidFill>
                <a:cs typeface="Segoe UI" panose="020B0502040204020203" pitchFamily="34" charset="0"/>
              </a:rPr>
              <a:t>Thành phần chính</a:t>
            </a:r>
          </a:p>
        </p:txBody>
      </p:sp>
      <p:sp>
        <p:nvSpPr>
          <p:cNvPr id="61" name="Rectangle 60">
            <a:extLst>
              <a:ext uri="{FF2B5EF4-FFF2-40B4-BE49-F238E27FC236}">
                <a16:creationId xmlns:a16="http://schemas.microsoft.com/office/drawing/2014/main" id="{9CBEFEDA-C1BE-4EB8-BBC3-657BA92CBA2F}"/>
              </a:ext>
            </a:extLst>
          </p:cNvPr>
          <p:cNvSpPr/>
          <p:nvPr/>
        </p:nvSpPr>
        <p:spPr>
          <a:xfrm>
            <a:off x="9274722" y="5163074"/>
            <a:ext cx="1371600" cy="646331"/>
          </a:xfrm>
          <a:prstGeom prst="rect">
            <a:avLst/>
          </a:prstGeom>
        </p:spPr>
        <p:txBody>
          <a:bodyPr wrap="square" lIns="0" tIns="0" rIns="0" bIns="0" anchor="ctr">
            <a:spAutoFit/>
          </a:bodyPr>
          <a:lstStyle/>
          <a:p>
            <a:pPr algn="ctr"/>
            <a:r>
              <a:rPr lang="vi-VN" sz="1400">
                <a:solidFill>
                  <a:schemeClr val="bg1"/>
                </a:solidFill>
                <a:latin typeface="Arial" panose="020B0604020202020204" pitchFamily="34" charset="0"/>
                <a:cs typeface="Arial" panose="020B0604020202020204" pitchFamily="34" charset="0"/>
              </a:rPr>
              <a:t>Chữ ký số của cơ sở cấp chứng chỉ</a:t>
            </a:r>
            <a:endParaRPr lang="en-US" sz="1400">
              <a:solidFill>
                <a:schemeClr val="bg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BE1E5F38-E32F-45C6-AD10-68E80AC87B5A}"/>
              </a:ext>
            </a:extLst>
          </p:cNvPr>
          <p:cNvSpPr/>
          <p:nvPr/>
        </p:nvSpPr>
        <p:spPr>
          <a:xfrm>
            <a:off x="228601" y="2072446"/>
            <a:ext cx="5719617" cy="3139321"/>
          </a:xfrm>
          <a:prstGeom prst="rect">
            <a:avLst/>
          </a:prstGeom>
        </p:spPr>
        <p:txBody>
          <a:bodyPr wrap="square">
            <a:spAutoFit/>
          </a:bodyPr>
          <a:lstStyle/>
          <a:p>
            <a:pPr algn="just"/>
            <a:r>
              <a:rPr lang="en-US"/>
              <a:t>Chứng </a:t>
            </a:r>
            <a:r>
              <a:rPr lang="vi-VN"/>
              <a:t>chỉ số là thành phần làm nền tảng cho hoạt động của PKI. Nó là tài liệu điện tử để xác minh danh tính  cho người dùng, tổ chức, máy tính, thiết bị mạng hoặc dịch vụ nào đó trên internet. </a:t>
            </a:r>
          </a:p>
          <a:p>
            <a:pPr algn="just"/>
            <a:r>
              <a:rPr lang="vi-VN"/>
              <a:t>Chứng chỉ số phải do một tổ chức đứng ra chứng nhận những thông tin của bạn là chính xác, được gọi là “nhà cung cấp chứng chỉ số” (CA:certificate authority) và được liên kết với một cặp khóa công khai và khóa bí mật. CA phải đảm bảo về độ tin cậy, chịu trách nhiệm về độ chính xác của chứng chỉ số mà mình cấp.</a:t>
            </a:r>
          </a:p>
          <a:p>
            <a:pPr algn="just"/>
            <a:endParaRPr lang="en-US"/>
          </a:p>
        </p:txBody>
      </p:sp>
      <p:sp>
        <p:nvSpPr>
          <p:cNvPr id="20"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359165" y="84193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92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C55DE76D-06F7-4BDE-99F9-3A58D5A588FA}"/>
              </a:ext>
              <a:ext uri="{C183D7F6-B498-43B3-948B-1728B52AA6E4}">
                <adec:decorative xmlns:adec="http://schemas.microsoft.com/office/drawing/2017/decorative" xmlns="" val="1"/>
              </a:ext>
            </a:extLst>
          </p:cNvPr>
          <p:cNvSpPr/>
          <p:nvPr/>
        </p:nvSpPr>
        <p:spPr>
          <a:xfrm>
            <a:off x="4852037" y="2848889"/>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08A6C9-DE9E-4954-9BE8-188108ACD8E5}"/>
              </a:ext>
              <a:ext uri="{C183D7F6-B498-43B3-948B-1728B52AA6E4}">
                <adec:decorative xmlns:adec="http://schemas.microsoft.com/office/drawing/2017/decorative" xmlns="" val="1"/>
              </a:ext>
            </a:extLst>
          </p:cNvPr>
          <p:cNvSpPr/>
          <p:nvPr/>
        </p:nvSpPr>
        <p:spPr>
          <a:xfrm>
            <a:off x="7023855" y="7567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FB6135B-B105-4D2F-AB2C-DF96EEE2D86C}"/>
              </a:ext>
              <a:ext uri="{C183D7F6-B498-43B3-948B-1728B52AA6E4}">
                <adec:decorative xmlns:adec="http://schemas.microsoft.com/office/drawing/2017/decorative" xmlns="" val="1"/>
              </a:ext>
            </a:extLst>
          </p:cNvPr>
          <p:cNvSpPr/>
          <p:nvPr/>
        </p:nvSpPr>
        <p:spPr>
          <a:xfrm>
            <a:off x="7577964" y="518917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F991A961-7811-4DF0-AB6E-8B3E62672A56}"/>
              </a:ext>
              <a:ext uri="{C183D7F6-B498-43B3-948B-1728B52AA6E4}">
                <adec:decorative xmlns:adec="http://schemas.microsoft.com/office/drawing/2017/decorative" xmlns="" val="1"/>
              </a:ext>
            </a:extLst>
          </p:cNvPr>
          <p:cNvCxnSpPr>
            <a:cxnSpLocks/>
          </p:cNvCxnSpPr>
          <p:nvPr/>
        </p:nvCxnSpPr>
        <p:spPr>
          <a:xfrm flipH="1">
            <a:off x="2600918" y="3986905"/>
            <a:ext cx="2330093" cy="973825"/>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328540" y="3572757"/>
            <a:ext cx="1371600" cy="246221"/>
          </a:xfrm>
          <a:prstGeom prst="rect">
            <a:avLst/>
          </a:prstGeom>
        </p:spPr>
        <p:txBody>
          <a:bodyPr wrap="square" lIns="0" tIns="0" rIns="0" bIns="0" anchor="ctr">
            <a:spAutoFit/>
          </a:bodyPr>
          <a:lstStyle/>
          <a:p>
            <a:pPr algn="ctr"/>
            <a:r>
              <a:rPr lang="en-US" sz="1600">
                <a:solidFill>
                  <a:schemeClr val="bg1"/>
                </a:solidFill>
              </a:rPr>
              <a:t>Lợi ích</a:t>
            </a:r>
          </a:p>
        </p:txBody>
      </p:sp>
      <p:cxnSp>
        <p:nvCxnSpPr>
          <p:cNvPr id="32" name="Straight Arrow Connector 31">
            <a:extLst>
              <a:ext uri="{FF2B5EF4-FFF2-40B4-BE49-F238E27FC236}">
                <a16:creationId xmlns:a16="http://schemas.microsoft.com/office/drawing/2014/main" id="{C4F752A4-E6AE-4D2C-A94C-D4106B4B1512}"/>
              </a:ext>
              <a:ext uri="{C183D7F6-B498-43B3-948B-1728B52AA6E4}">
                <adec:decorative xmlns:adec="http://schemas.microsoft.com/office/drawing/2017/decorative" xmlns="" val="1"/>
              </a:ext>
            </a:extLst>
          </p:cNvPr>
          <p:cNvCxnSpPr>
            <a:cxnSpLocks/>
          </p:cNvCxnSpPr>
          <p:nvPr/>
        </p:nvCxnSpPr>
        <p:spPr>
          <a:xfrm flipH="1" flipV="1">
            <a:off x="2193132" y="3155636"/>
            <a:ext cx="2658905" cy="41509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919D29-B946-4276-BF17-176699C6269E}"/>
              </a:ext>
              <a:ext uri="{C183D7F6-B498-43B3-948B-1728B52AA6E4}">
                <adec:decorative xmlns:adec="http://schemas.microsoft.com/office/drawing/2017/decorative" xmlns="" val="1"/>
              </a:ext>
            </a:extLst>
          </p:cNvPr>
          <p:cNvCxnSpPr>
            <a:cxnSpLocks/>
          </p:cNvCxnSpPr>
          <p:nvPr/>
        </p:nvCxnSpPr>
        <p:spPr>
          <a:xfrm flipH="1">
            <a:off x="5268584" y="4436389"/>
            <a:ext cx="268234" cy="86594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F7DF0D1-4289-4721-B524-2E41DFC4E560}"/>
              </a:ext>
              <a:ext uri="{C183D7F6-B498-43B3-948B-1728B52AA6E4}">
                <adec:decorative xmlns:adec="http://schemas.microsoft.com/office/drawing/2017/decorative" xmlns="" val="1"/>
              </a:ext>
            </a:extLst>
          </p:cNvPr>
          <p:cNvCxnSpPr>
            <a:cxnSpLocks/>
            <a:stCxn id="46" idx="5"/>
            <a:endCxn id="49" idx="1"/>
          </p:cNvCxnSpPr>
          <p:nvPr/>
        </p:nvCxnSpPr>
        <p:spPr>
          <a:xfrm>
            <a:off x="6207053" y="4203905"/>
            <a:ext cx="1603395" cy="121775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58C3341-B90C-4D19-837D-6F8E0122B4D8}"/>
              </a:ext>
              <a:ext uri="{C183D7F6-B498-43B3-948B-1728B52AA6E4}">
                <adec:decorative xmlns:adec="http://schemas.microsoft.com/office/drawing/2017/decorative" xmlns="" val="1"/>
              </a:ext>
            </a:extLst>
          </p:cNvPr>
          <p:cNvCxnSpPr>
            <a:cxnSpLocks/>
            <a:stCxn id="46" idx="6"/>
          </p:cNvCxnSpPr>
          <p:nvPr/>
        </p:nvCxnSpPr>
        <p:spPr>
          <a:xfrm flipV="1">
            <a:off x="6439537" y="3513846"/>
            <a:ext cx="2901148" cy="12879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B0D2CE-0301-43B0-8885-23B9CF260BA8}"/>
              </a:ext>
              <a:ext uri="{C183D7F6-B498-43B3-948B-1728B52AA6E4}">
                <adec:decorative xmlns:adec="http://schemas.microsoft.com/office/drawing/2017/decorative" xmlns="" val="1"/>
              </a:ext>
            </a:extLst>
          </p:cNvPr>
          <p:cNvCxnSpPr>
            <a:cxnSpLocks/>
          </p:cNvCxnSpPr>
          <p:nvPr/>
        </p:nvCxnSpPr>
        <p:spPr>
          <a:xfrm flipH="1" flipV="1">
            <a:off x="4479147" y="2270075"/>
            <a:ext cx="833095" cy="60102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535BA3-35DC-495C-B97B-26A6A6BD26C0}"/>
              </a:ext>
              <a:ext uri="{C183D7F6-B498-43B3-948B-1728B52AA6E4}">
                <adec:decorative xmlns:adec="http://schemas.microsoft.com/office/drawing/2017/decorative" xmlns="" val="1"/>
              </a:ext>
            </a:extLst>
          </p:cNvPr>
          <p:cNvCxnSpPr>
            <a:cxnSpLocks/>
            <a:stCxn id="46" idx="7"/>
          </p:cNvCxnSpPr>
          <p:nvPr/>
        </p:nvCxnSpPr>
        <p:spPr>
          <a:xfrm flipV="1">
            <a:off x="6207053" y="2135651"/>
            <a:ext cx="1039019" cy="94572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1EFE278-7761-4B34-AA39-EF2115163C01}"/>
              </a:ext>
              <a:ext uri="{C183D7F6-B498-43B3-948B-1728B52AA6E4}">
                <adec:decorative xmlns:adec="http://schemas.microsoft.com/office/drawing/2017/decorative" xmlns="" val="1"/>
              </a:ext>
            </a:extLst>
          </p:cNvPr>
          <p:cNvSpPr/>
          <p:nvPr/>
        </p:nvSpPr>
        <p:spPr>
          <a:xfrm>
            <a:off x="701119" y="202114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9F994CF-2475-4AB5-801B-21D49EED22E8}"/>
              </a:ext>
              <a:ext uri="{C183D7F6-B498-43B3-948B-1728B52AA6E4}">
                <adec:decorative xmlns:adec="http://schemas.microsoft.com/office/drawing/2017/decorative" xmlns="" val="1"/>
              </a:ext>
            </a:extLst>
          </p:cNvPr>
          <p:cNvSpPr/>
          <p:nvPr/>
        </p:nvSpPr>
        <p:spPr>
          <a:xfrm>
            <a:off x="3382683" y="737048"/>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8923B3E-B4B6-4460-BF8A-F932506171D7}"/>
              </a:ext>
              <a:ext uri="{C183D7F6-B498-43B3-948B-1728B52AA6E4}">
                <adec:decorative xmlns:adec="http://schemas.microsoft.com/office/drawing/2017/decorative" xmlns="" val="1"/>
              </a:ext>
            </a:extLst>
          </p:cNvPr>
          <p:cNvSpPr/>
          <p:nvPr/>
        </p:nvSpPr>
        <p:spPr>
          <a:xfrm>
            <a:off x="4176433" y="528013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03E51A-C309-4BAE-8FDC-3ADDB2497DE8}"/>
              </a:ext>
              <a:ext uri="{C183D7F6-B498-43B3-948B-1728B52AA6E4}">
                <adec:decorative xmlns:adec="http://schemas.microsoft.com/office/drawing/2017/decorative" xmlns="" val="1"/>
              </a:ext>
            </a:extLst>
          </p:cNvPr>
          <p:cNvSpPr/>
          <p:nvPr/>
        </p:nvSpPr>
        <p:spPr>
          <a:xfrm>
            <a:off x="9340685" y="2635250"/>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8C58C5E-3DA7-4CF0-B171-494B18415685}"/>
              </a:ext>
              <a:ext uri="{C183D7F6-B498-43B3-948B-1728B52AA6E4}">
                <adec:decorative xmlns:adec="http://schemas.microsoft.com/office/drawing/2017/decorative" xmlns="" val="1"/>
              </a:ext>
            </a:extLst>
          </p:cNvPr>
          <p:cNvSpPr/>
          <p:nvPr/>
        </p:nvSpPr>
        <p:spPr>
          <a:xfrm>
            <a:off x="1013417" y="439542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BAD6F56-B5DA-4D15-91ED-F3A39945781E}"/>
              </a:ext>
            </a:extLst>
          </p:cNvPr>
          <p:cNvSpPr/>
          <p:nvPr/>
        </p:nvSpPr>
        <p:spPr>
          <a:xfrm>
            <a:off x="4931011" y="3324513"/>
            <a:ext cx="1371600" cy="492443"/>
          </a:xfrm>
          <a:prstGeom prst="rect">
            <a:avLst/>
          </a:prstGeom>
        </p:spPr>
        <p:txBody>
          <a:bodyPr wrap="square" lIns="0" tIns="0" rIns="0" bIns="0" anchor="ctr">
            <a:spAutoFit/>
          </a:bodyPr>
          <a:lstStyle/>
          <a:p>
            <a:pPr algn="ctr"/>
            <a:r>
              <a:rPr lang="en-US" sz="1600">
                <a:solidFill>
                  <a:schemeClr val="bg1"/>
                </a:solidFill>
              </a:rPr>
              <a:t>Lợi ích của chứng chỉ số</a:t>
            </a:r>
          </a:p>
        </p:txBody>
      </p:sp>
      <p:sp>
        <p:nvSpPr>
          <p:cNvPr id="93" name="Rectangle 92">
            <a:extLst>
              <a:ext uri="{FF2B5EF4-FFF2-40B4-BE49-F238E27FC236}">
                <a16:creationId xmlns:a16="http://schemas.microsoft.com/office/drawing/2014/main" id="{1A030D48-F5D0-4943-A5B4-D3335F8FC1D8}"/>
              </a:ext>
            </a:extLst>
          </p:cNvPr>
          <p:cNvSpPr/>
          <p:nvPr/>
        </p:nvSpPr>
        <p:spPr>
          <a:xfrm>
            <a:off x="7131805" y="1404252"/>
            <a:ext cx="1371600" cy="246221"/>
          </a:xfrm>
          <a:prstGeom prst="rect">
            <a:avLst/>
          </a:prstGeom>
        </p:spPr>
        <p:txBody>
          <a:bodyPr wrap="square" lIns="0" tIns="0" rIns="0" bIns="0" anchor="ctr">
            <a:spAutoFit/>
          </a:bodyPr>
          <a:lstStyle/>
          <a:p>
            <a:pPr algn="ctr"/>
            <a:r>
              <a:rPr lang="en-US" sz="1600">
                <a:solidFill>
                  <a:schemeClr val="bg1"/>
                </a:solidFill>
              </a:rPr>
              <a:t>Mã hóa</a:t>
            </a:r>
          </a:p>
        </p:txBody>
      </p:sp>
      <p:sp>
        <p:nvSpPr>
          <p:cNvPr id="94" name="Rectangle 93">
            <a:extLst>
              <a:ext uri="{FF2B5EF4-FFF2-40B4-BE49-F238E27FC236}">
                <a16:creationId xmlns:a16="http://schemas.microsoft.com/office/drawing/2014/main" id="{8EEC79E4-6B87-4AC7-B7C5-C2080C2AD167}"/>
              </a:ext>
            </a:extLst>
          </p:cNvPr>
          <p:cNvSpPr/>
          <p:nvPr/>
        </p:nvSpPr>
        <p:spPr>
          <a:xfrm>
            <a:off x="9448635" y="3201403"/>
            <a:ext cx="1371600" cy="246221"/>
          </a:xfrm>
          <a:prstGeom prst="rect">
            <a:avLst/>
          </a:prstGeom>
        </p:spPr>
        <p:txBody>
          <a:bodyPr wrap="square" lIns="0" tIns="0" rIns="0" bIns="0" anchor="ctr">
            <a:spAutoFit/>
          </a:bodyPr>
          <a:lstStyle/>
          <a:p>
            <a:pPr algn="ctr"/>
            <a:r>
              <a:rPr lang="en-US" sz="1600">
                <a:solidFill>
                  <a:schemeClr val="bg1"/>
                </a:solidFill>
              </a:rPr>
              <a:t>Xác thực</a:t>
            </a:r>
          </a:p>
        </p:txBody>
      </p:sp>
      <p:sp>
        <p:nvSpPr>
          <p:cNvPr id="95" name="Rectangle 94">
            <a:extLst>
              <a:ext uri="{FF2B5EF4-FFF2-40B4-BE49-F238E27FC236}">
                <a16:creationId xmlns:a16="http://schemas.microsoft.com/office/drawing/2014/main" id="{022F4ECC-E21A-447E-B3A8-6C07817275A2}"/>
              </a:ext>
            </a:extLst>
          </p:cNvPr>
          <p:cNvSpPr/>
          <p:nvPr/>
        </p:nvSpPr>
        <p:spPr>
          <a:xfrm>
            <a:off x="7577964" y="5736702"/>
            <a:ext cx="1371600" cy="492443"/>
          </a:xfrm>
          <a:prstGeom prst="rect">
            <a:avLst/>
          </a:prstGeom>
        </p:spPr>
        <p:txBody>
          <a:bodyPr wrap="square" lIns="0" tIns="0" rIns="0" bIns="0" anchor="ctr">
            <a:spAutoFit/>
          </a:bodyPr>
          <a:lstStyle/>
          <a:p>
            <a:pPr algn="ctr"/>
            <a:r>
              <a:rPr lang="en-US" sz="1600">
                <a:solidFill>
                  <a:schemeClr val="bg1"/>
                </a:solidFill>
              </a:rPr>
              <a:t>Chống chối cãi nguồn gốc</a:t>
            </a:r>
          </a:p>
        </p:txBody>
      </p:sp>
      <p:sp>
        <p:nvSpPr>
          <p:cNvPr id="96" name="Rectangle 95">
            <a:extLst>
              <a:ext uri="{FF2B5EF4-FFF2-40B4-BE49-F238E27FC236}">
                <a16:creationId xmlns:a16="http://schemas.microsoft.com/office/drawing/2014/main" id="{60C97141-6F2B-4E48-9088-5F0662B26879}"/>
              </a:ext>
            </a:extLst>
          </p:cNvPr>
          <p:cNvSpPr/>
          <p:nvPr/>
        </p:nvSpPr>
        <p:spPr>
          <a:xfrm>
            <a:off x="4245211" y="5950770"/>
            <a:ext cx="1371600" cy="246221"/>
          </a:xfrm>
          <a:prstGeom prst="rect">
            <a:avLst/>
          </a:prstGeom>
        </p:spPr>
        <p:txBody>
          <a:bodyPr wrap="square" lIns="0" tIns="0" rIns="0" bIns="0" anchor="ctr">
            <a:spAutoFit/>
          </a:bodyPr>
          <a:lstStyle/>
          <a:p>
            <a:pPr algn="ctr"/>
            <a:r>
              <a:rPr lang="en-US" sz="1600">
                <a:solidFill>
                  <a:schemeClr val="bg1"/>
                </a:solidFill>
              </a:rPr>
              <a:t>Chữ ký điện tử</a:t>
            </a:r>
          </a:p>
        </p:txBody>
      </p:sp>
      <p:sp>
        <p:nvSpPr>
          <p:cNvPr id="97" name="Rectangle 96">
            <a:extLst>
              <a:ext uri="{FF2B5EF4-FFF2-40B4-BE49-F238E27FC236}">
                <a16:creationId xmlns:a16="http://schemas.microsoft.com/office/drawing/2014/main" id="{6B77093E-71CE-4F53-9D9D-7B050597713D}"/>
              </a:ext>
            </a:extLst>
          </p:cNvPr>
          <p:cNvSpPr/>
          <p:nvPr/>
        </p:nvSpPr>
        <p:spPr>
          <a:xfrm>
            <a:off x="1121367" y="4910799"/>
            <a:ext cx="1371600" cy="492443"/>
          </a:xfrm>
          <a:prstGeom prst="rect">
            <a:avLst/>
          </a:prstGeom>
        </p:spPr>
        <p:txBody>
          <a:bodyPr wrap="square" lIns="0" tIns="0" rIns="0" bIns="0" anchor="ctr">
            <a:spAutoFit/>
          </a:bodyPr>
          <a:lstStyle/>
          <a:p>
            <a:pPr algn="ctr"/>
            <a:r>
              <a:rPr lang="en-US" sz="1600">
                <a:solidFill>
                  <a:schemeClr val="bg1"/>
                </a:solidFill>
              </a:rPr>
              <a:t>Bảo mật website</a:t>
            </a:r>
          </a:p>
        </p:txBody>
      </p:sp>
      <p:sp>
        <p:nvSpPr>
          <p:cNvPr id="98" name="Rectangle 97">
            <a:extLst>
              <a:ext uri="{FF2B5EF4-FFF2-40B4-BE49-F238E27FC236}">
                <a16:creationId xmlns:a16="http://schemas.microsoft.com/office/drawing/2014/main" id="{734CB971-3DE2-46DE-8F65-F4A5A2DFBCB4}"/>
              </a:ext>
            </a:extLst>
          </p:cNvPr>
          <p:cNvSpPr/>
          <p:nvPr/>
        </p:nvSpPr>
        <p:spPr>
          <a:xfrm>
            <a:off x="778251" y="2552793"/>
            <a:ext cx="1371600" cy="492443"/>
          </a:xfrm>
          <a:prstGeom prst="rect">
            <a:avLst/>
          </a:prstGeom>
        </p:spPr>
        <p:txBody>
          <a:bodyPr wrap="square" lIns="0" tIns="0" rIns="0" bIns="0" anchor="ctr">
            <a:spAutoFit/>
          </a:bodyPr>
          <a:lstStyle/>
          <a:p>
            <a:pPr algn="ctr"/>
            <a:r>
              <a:rPr lang="en-US" sz="1600">
                <a:solidFill>
                  <a:schemeClr val="bg1"/>
                </a:solidFill>
              </a:rPr>
              <a:t>Đảm bảo phần mềm</a:t>
            </a:r>
          </a:p>
        </p:txBody>
      </p:sp>
      <p:sp>
        <p:nvSpPr>
          <p:cNvPr id="99" name="Rectangle 98">
            <a:extLst>
              <a:ext uri="{FF2B5EF4-FFF2-40B4-BE49-F238E27FC236}">
                <a16:creationId xmlns:a16="http://schemas.microsoft.com/office/drawing/2014/main" id="{5DB79F82-5F1A-4EE2-92BA-A147A0BA3615}"/>
              </a:ext>
            </a:extLst>
          </p:cNvPr>
          <p:cNvSpPr/>
          <p:nvPr/>
        </p:nvSpPr>
        <p:spPr>
          <a:xfrm>
            <a:off x="3475828" y="1353214"/>
            <a:ext cx="1371600" cy="246221"/>
          </a:xfrm>
          <a:prstGeom prst="rect">
            <a:avLst/>
          </a:prstGeom>
        </p:spPr>
        <p:txBody>
          <a:bodyPr wrap="square" lIns="0" tIns="0" rIns="0" bIns="0" anchor="ctr">
            <a:spAutoFit/>
          </a:bodyPr>
          <a:lstStyle/>
          <a:p>
            <a:pPr algn="ctr"/>
            <a:r>
              <a:rPr lang="en-US" sz="1600">
                <a:solidFill>
                  <a:schemeClr val="bg1"/>
                </a:solidFill>
              </a:rPr>
              <a:t>Chống giả</a:t>
            </a:r>
          </a:p>
        </p:txBody>
      </p:sp>
    </p:spTree>
    <p:extLst>
      <p:ext uri="{BB962C8B-B14F-4D97-AF65-F5344CB8AC3E}">
        <p14:creationId xmlns:p14="http://schemas.microsoft.com/office/powerpoint/2010/main" val="153804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328540" y="3572757"/>
            <a:ext cx="1371600" cy="246221"/>
          </a:xfrm>
          <a:prstGeom prst="rect">
            <a:avLst/>
          </a:prstGeom>
        </p:spPr>
        <p:txBody>
          <a:bodyPr wrap="square" lIns="0" tIns="0" rIns="0" bIns="0" anchor="ctr">
            <a:spAutoFit/>
          </a:bodyPr>
          <a:lstStyle/>
          <a:p>
            <a:pPr algn="ctr"/>
            <a:r>
              <a:rPr lang="en-US" sz="1600">
                <a:solidFill>
                  <a:schemeClr val="bg1"/>
                </a:solidFill>
              </a:rPr>
              <a:t>Lợi ích</a:t>
            </a:r>
          </a:p>
        </p:txBody>
      </p:sp>
      <p:sp>
        <p:nvSpPr>
          <p:cNvPr id="30" name="Rectangle: Rounded Corners 29">
            <a:extLst>
              <a:ext uri="{FF2B5EF4-FFF2-40B4-BE49-F238E27FC236}">
                <a16:creationId xmlns:a16="http://schemas.microsoft.com/office/drawing/2014/main" id="{91779763-1FDC-422D-ACB5-E4D1476AEB1E}"/>
              </a:ext>
              <a:ext uri="{C183D7F6-B498-43B3-948B-1728B52AA6E4}">
                <adec:decorative xmlns:adec="http://schemas.microsoft.com/office/drawing/2017/decorative" xmlns="" val="1"/>
              </a:ext>
            </a:extLst>
          </p:cNvPr>
          <p:cNvSpPr/>
          <p:nvPr/>
        </p:nvSpPr>
        <p:spPr>
          <a:xfrm>
            <a:off x="328540" y="930273"/>
            <a:ext cx="3098241" cy="5695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X.509</a:t>
            </a:r>
          </a:p>
        </p:txBody>
      </p:sp>
      <p:sp>
        <p:nvSpPr>
          <p:cNvPr id="31" name="Oval 30">
            <a:extLst>
              <a:ext uri="{FF2B5EF4-FFF2-40B4-BE49-F238E27FC236}">
                <a16:creationId xmlns:a16="http://schemas.microsoft.com/office/drawing/2014/main" id="{E7431E2C-B918-4574-B770-7CD200C4874B}"/>
              </a:ext>
              <a:ext uri="{C183D7F6-B498-43B3-948B-1728B52AA6E4}">
                <adec:decorative xmlns:adec="http://schemas.microsoft.com/office/drawing/2017/decorative" xmlns="" val="1"/>
              </a:ext>
            </a:extLst>
          </p:cNvPr>
          <p:cNvSpPr/>
          <p:nvPr/>
        </p:nvSpPr>
        <p:spPr>
          <a:xfrm>
            <a:off x="0" y="74516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76" descr="Icon of check box. ">
            <a:extLst>
              <a:ext uri="{FF2B5EF4-FFF2-40B4-BE49-F238E27FC236}">
                <a16:creationId xmlns:a16="http://schemas.microsoft.com/office/drawing/2014/main" id="{7567D05A-48A0-434F-8F02-3B6F2D69EEEF}"/>
              </a:ext>
            </a:extLst>
          </p:cNvPr>
          <p:cNvSpPr>
            <a:spLocks noEditPoints="1"/>
          </p:cNvSpPr>
          <p:nvPr/>
        </p:nvSpPr>
        <p:spPr bwMode="auto">
          <a:xfrm>
            <a:off x="297021" y="1068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7EEAD6-6CED-42B2-ADF2-D87541C5ED35}"/>
              </a:ext>
            </a:extLst>
          </p:cNvPr>
          <p:cNvSpPr/>
          <p:nvPr/>
        </p:nvSpPr>
        <p:spPr>
          <a:xfrm>
            <a:off x="228599" y="2092337"/>
            <a:ext cx="11316856" cy="1200329"/>
          </a:xfrm>
          <a:prstGeom prst="rect">
            <a:avLst/>
          </a:prstGeom>
        </p:spPr>
        <p:txBody>
          <a:bodyPr wrap="square">
            <a:spAutoFit/>
          </a:bodyPr>
          <a:lstStyle/>
          <a:p>
            <a:pPr algn="just"/>
            <a:r>
              <a:rPr lang="en-US"/>
              <a:t>X.509 là một đề nghị của ITU (International Telecommunication Union) định nghĩa một framework về chứng thực (certificate). X.509 dựa trên X.500, hỗ trợ cả hai mã bí mật (mã đơn) và mã công khai. </a:t>
            </a:r>
          </a:p>
          <a:p>
            <a:pPr algn="just"/>
            <a:r>
              <a:rPr lang="en-US"/>
              <a:t>X.509 định nghĩa các nội dung về một chứng thực, bao gồm số phiên bản, số serial, ID chữ ký, tên công bố, thời điểm có hiệu lực, định nghĩa chủ đề, phần mở rộng và chữ ký trên các trường trên. </a:t>
            </a:r>
          </a:p>
        </p:txBody>
      </p:sp>
      <p:sp>
        <p:nvSpPr>
          <p:cNvPr id="40" name="Rectangle 39">
            <a:extLst>
              <a:ext uri="{FF2B5EF4-FFF2-40B4-BE49-F238E27FC236}">
                <a16:creationId xmlns:a16="http://schemas.microsoft.com/office/drawing/2014/main" id="{B6BF9EBF-AF8C-403D-B6CF-C6C1CAA74278}"/>
              </a:ext>
            </a:extLst>
          </p:cNvPr>
          <p:cNvSpPr/>
          <p:nvPr/>
        </p:nvSpPr>
        <p:spPr>
          <a:xfrm>
            <a:off x="4897443" y="4470811"/>
            <a:ext cx="6296487" cy="646331"/>
          </a:xfrm>
          <a:prstGeom prst="rect">
            <a:avLst/>
          </a:prstGeom>
        </p:spPr>
        <p:txBody>
          <a:bodyPr wrap="square">
            <a:spAutoFit/>
          </a:bodyPr>
          <a:lstStyle/>
          <a:p>
            <a:pPr algn="just"/>
            <a:r>
              <a:rPr lang="en-US" dirty="0" err="1"/>
              <a:t>Các</a:t>
            </a:r>
            <a:r>
              <a:rPr lang="en-US" dirty="0"/>
              <a:t> </a:t>
            </a:r>
            <a:r>
              <a:rPr lang="en-US" dirty="0" err="1"/>
              <a:t>phiên</a:t>
            </a:r>
            <a:r>
              <a:rPr lang="en-US" dirty="0"/>
              <a:t> </a:t>
            </a:r>
            <a:r>
              <a:rPr lang="en-US" dirty="0" err="1"/>
              <a:t>bản</a:t>
            </a:r>
            <a:r>
              <a:rPr lang="en-US" dirty="0"/>
              <a:t> X.509</a:t>
            </a:r>
          </a:p>
          <a:p>
            <a:pPr algn="just"/>
            <a:endParaRPr lang="en-US" dirty="0"/>
          </a:p>
        </p:txBody>
      </p:sp>
      <p:graphicFrame>
        <p:nvGraphicFramePr>
          <p:cNvPr id="6" name="Diagram 5">
            <a:extLst>
              <a:ext uri="{FF2B5EF4-FFF2-40B4-BE49-F238E27FC236}">
                <a16:creationId xmlns:a16="http://schemas.microsoft.com/office/drawing/2014/main" id="{91E411B8-C835-42A6-A9A3-608745639513}"/>
              </a:ext>
            </a:extLst>
          </p:cNvPr>
          <p:cNvGraphicFramePr/>
          <p:nvPr>
            <p:extLst>
              <p:ext uri="{D42A27DB-BD31-4B8C-83A1-F6EECF244321}">
                <p14:modId xmlns:p14="http://schemas.microsoft.com/office/powerpoint/2010/main" val="886250300"/>
              </p:ext>
            </p:extLst>
          </p:nvPr>
        </p:nvGraphicFramePr>
        <p:xfrm>
          <a:off x="2032000" y="719666"/>
          <a:ext cx="338974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1" name="Group 40">
            <a:extLst>
              <a:ext uri="{FF2B5EF4-FFF2-40B4-BE49-F238E27FC236}">
                <a16:creationId xmlns:a16="http://schemas.microsoft.com/office/drawing/2014/main" id="{26C75F8E-8074-4711-A84D-65AB701C5AF4}"/>
              </a:ext>
            </a:extLst>
          </p:cNvPr>
          <p:cNvGrpSpPr/>
          <p:nvPr/>
        </p:nvGrpSpPr>
        <p:grpSpPr>
          <a:xfrm>
            <a:off x="4493833" y="5261062"/>
            <a:ext cx="2959165" cy="826850"/>
            <a:chOff x="0" y="1083733"/>
            <a:chExt cx="8128000" cy="3251200"/>
          </a:xfrm>
        </p:grpSpPr>
        <p:sp>
          <p:nvSpPr>
            <p:cNvPr id="42" name="Arrow: Chevron 41">
              <a:extLst>
                <a:ext uri="{FF2B5EF4-FFF2-40B4-BE49-F238E27FC236}">
                  <a16:creationId xmlns:a16="http://schemas.microsoft.com/office/drawing/2014/main" id="{29EBF03A-53DF-474D-BA23-9563A3BDA25C}"/>
                </a:ext>
              </a:extLst>
            </p:cNvPr>
            <p:cNvSpPr/>
            <p:nvPr/>
          </p:nvSpPr>
          <p:spPr>
            <a:xfrm>
              <a:off x="0" y="1083733"/>
              <a:ext cx="8128000" cy="325120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3" name="Arrow: Chevron 4">
              <a:extLst>
                <a:ext uri="{FF2B5EF4-FFF2-40B4-BE49-F238E27FC236}">
                  <a16:creationId xmlns:a16="http://schemas.microsoft.com/office/drawing/2014/main" id="{746AB085-D1D7-4F47-8125-495B1E397C3B}"/>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grpSp>
      <p:grpSp>
        <p:nvGrpSpPr>
          <p:cNvPr id="44" name="Group 43">
            <a:extLst>
              <a:ext uri="{FF2B5EF4-FFF2-40B4-BE49-F238E27FC236}">
                <a16:creationId xmlns:a16="http://schemas.microsoft.com/office/drawing/2014/main" id="{24898C7E-7DC0-42CA-8B6A-8873B66F0434}"/>
              </a:ext>
            </a:extLst>
          </p:cNvPr>
          <p:cNvGrpSpPr/>
          <p:nvPr/>
        </p:nvGrpSpPr>
        <p:grpSpPr>
          <a:xfrm>
            <a:off x="7852020" y="5261062"/>
            <a:ext cx="2959165" cy="826850"/>
            <a:chOff x="0" y="1083733"/>
            <a:chExt cx="8128000" cy="3251200"/>
          </a:xfrm>
        </p:grpSpPr>
        <p:sp>
          <p:nvSpPr>
            <p:cNvPr id="45" name="Arrow: Chevron 44">
              <a:extLst>
                <a:ext uri="{FF2B5EF4-FFF2-40B4-BE49-F238E27FC236}">
                  <a16:creationId xmlns:a16="http://schemas.microsoft.com/office/drawing/2014/main" id="{DE4FBC32-A300-48DD-87FE-3F04AFEC0AB8}"/>
                </a:ext>
              </a:extLst>
            </p:cNvPr>
            <p:cNvSpPr/>
            <p:nvPr/>
          </p:nvSpPr>
          <p:spPr>
            <a:xfrm>
              <a:off x="0" y="1083733"/>
              <a:ext cx="8128000" cy="325120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7" name="Arrow: Chevron 4">
              <a:extLst>
                <a:ext uri="{FF2B5EF4-FFF2-40B4-BE49-F238E27FC236}">
                  <a16:creationId xmlns:a16="http://schemas.microsoft.com/office/drawing/2014/main" id="{265B8473-17ED-4707-9ED7-8CC4589CD5C7}"/>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grpSp>
      <p:grpSp>
        <p:nvGrpSpPr>
          <p:cNvPr id="51" name="Group 50">
            <a:extLst>
              <a:ext uri="{FF2B5EF4-FFF2-40B4-BE49-F238E27FC236}">
                <a16:creationId xmlns:a16="http://schemas.microsoft.com/office/drawing/2014/main" id="{DAFD15FD-C1A9-4B0F-ADCD-F7654CAEF7FA}"/>
              </a:ext>
            </a:extLst>
          </p:cNvPr>
          <p:cNvGrpSpPr/>
          <p:nvPr/>
        </p:nvGrpSpPr>
        <p:grpSpPr>
          <a:xfrm>
            <a:off x="1044497" y="5277179"/>
            <a:ext cx="2959165" cy="826850"/>
            <a:chOff x="0" y="1083733"/>
            <a:chExt cx="8128000" cy="3251200"/>
          </a:xfrm>
        </p:grpSpPr>
        <p:sp>
          <p:nvSpPr>
            <p:cNvPr id="53" name="Arrow: Chevron 52">
              <a:extLst>
                <a:ext uri="{FF2B5EF4-FFF2-40B4-BE49-F238E27FC236}">
                  <a16:creationId xmlns:a16="http://schemas.microsoft.com/office/drawing/2014/main" id="{6F16B226-748D-4014-929D-351AB4328FF5}"/>
                </a:ext>
              </a:extLst>
            </p:cNvPr>
            <p:cNvSpPr/>
            <p:nvPr/>
          </p:nvSpPr>
          <p:spPr>
            <a:xfrm>
              <a:off x="0" y="1083733"/>
              <a:ext cx="8128000" cy="325120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4" name="Arrow: Chevron 4">
              <a:extLst>
                <a:ext uri="{FF2B5EF4-FFF2-40B4-BE49-F238E27FC236}">
                  <a16:creationId xmlns:a16="http://schemas.microsoft.com/office/drawing/2014/main" id="{31C0FEC3-19A0-421A-AEA5-DC273466F48A}"/>
                </a:ext>
              </a:extLst>
            </p:cNvPr>
            <p:cNvSpPr txBox="1"/>
            <p:nvPr/>
          </p:nvSpPr>
          <p:spPr>
            <a:xfrm>
              <a:off x="1625600" y="1083733"/>
              <a:ext cx="4876800" cy="3251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X.509 version 1</a:t>
              </a:r>
            </a:p>
          </p:txBody>
        </p:sp>
      </p:grpSp>
      <p:sp>
        <p:nvSpPr>
          <p:cNvPr id="56" name="Arrow: Chevron 4">
            <a:extLst>
              <a:ext uri="{FF2B5EF4-FFF2-40B4-BE49-F238E27FC236}">
                <a16:creationId xmlns:a16="http://schemas.microsoft.com/office/drawing/2014/main" id="{57AF5FAC-E936-4A8A-949A-026F6D7AF2EB}"/>
              </a:ext>
            </a:extLst>
          </p:cNvPr>
          <p:cNvSpPr txBox="1"/>
          <p:nvPr/>
        </p:nvSpPr>
        <p:spPr>
          <a:xfrm>
            <a:off x="4939754" y="5242875"/>
            <a:ext cx="1775499" cy="826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X.509 version 2</a:t>
            </a:r>
          </a:p>
        </p:txBody>
      </p:sp>
      <p:sp>
        <p:nvSpPr>
          <p:cNvPr id="61" name="Arrow: Chevron 4">
            <a:extLst>
              <a:ext uri="{FF2B5EF4-FFF2-40B4-BE49-F238E27FC236}">
                <a16:creationId xmlns:a16="http://schemas.microsoft.com/office/drawing/2014/main" id="{432F75E7-1A25-4BDF-94DC-7A2EED5F5394}"/>
              </a:ext>
            </a:extLst>
          </p:cNvPr>
          <p:cNvSpPr txBox="1"/>
          <p:nvPr/>
        </p:nvSpPr>
        <p:spPr>
          <a:xfrm>
            <a:off x="8409496" y="5261062"/>
            <a:ext cx="1775499" cy="826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0033" tIns="86678" rIns="86678" bIns="86678" numCol="1" spcCol="1270" anchor="ctr" anchorCtr="0">
            <a:noAutofit/>
          </a:bodyPr>
          <a:lstStyle/>
          <a:p>
            <a:pPr marL="0" lvl="0" indent="0" algn="ctr" defTabSz="288925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X.509 version 3</a:t>
            </a:r>
          </a:p>
        </p:txBody>
      </p:sp>
    </p:spTree>
    <p:extLst>
      <p:ext uri="{BB962C8B-B14F-4D97-AF65-F5344CB8AC3E}">
        <p14:creationId xmlns:p14="http://schemas.microsoft.com/office/powerpoint/2010/main" val="385355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328540" y="3572757"/>
            <a:ext cx="1371600" cy="246221"/>
          </a:xfrm>
          <a:prstGeom prst="rect">
            <a:avLst/>
          </a:prstGeom>
        </p:spPr>
        <p:txBody>
          <a:bodyPr wrap="square" lIns="0" tIns="0" rIns="0" bIns="0" anchor="ctr">
            <a:spAutoFit/>
          </a:bodyPr>
          <a:lstStyle/>
          <a:p>
            <a:pPr algn="ctr"/>
            <a:r>
              <a:rPr lang="en-US" sz="1600">
                <a:solidFill>
                  <a:schemeClr val="bg1"/>
                </a:solidFill>
              </a:rPr>
              <a:t>Lợi ích</a:t>
            </a:r>
          </a:p>
        </p:txBody>
      </p:sp>
      <p:sp>
        <p:nvSpPr>
          <p:cNvPr id="30" name="Rectangle: Rounded Corners 29">
            <a:extLst>
              <a:ext uri="{FF2B5EF4-FFF2-40B4-BE49-F238E27FC236}">
                <a16:creationId xmlns:a16="http://schemas.microsoft.com/office/drawing/2014/main" id="{91779763-1FDC-422D-ACB5-E4D1476AEB1E}"/>
              </a:ext>
              <a:ext uri="{C183D7F6-B498-43B3-948B-1728B52AA6E4}">
                <adec:decorative xmlns:adec="http://schemas.microsoft.com/office/drawing/2017/decorative" xmlns="" val="1"/>
              </a:ext>
            </a:extLst>
          </p:cNvPr>
          <p:cNvSpPr/>
          <p:nvPr/>
        </p:nvSpPr>
        <p:spPr>
          <a:xfrm>
            <a:off x="328540" y="930273"/>
            <a:ext cx="3098241" cy="5695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X.509 version 1</a:t>
            </a:r>
          </a:p>
        </p:txBody>
      </p:sp>
      <p:sp>
        <p:nvSpPr>
          <p:cNvPr id="31" name="Oval 30">
            <a:extLst>
              <a:ext uri="{FF2B5EF4-FFF2-40B4-BE49-F238E27FC236}">
                <a16:creationId xmlns:a16="http://schemas.microsoft.com/office/drawing/2014/main" id="{E7431E2C-B918-4574-B770-7CD200C4874B}"/>
              </a:ext>
              <a:ext uri="{C183D7F6-B498-43B3-948B-1728B52AA6E4}">
                <adec:decorative xmlns:adec="http://schemas.microsoft.com/office/drawing/2017/decorative" xmlns="" val="1"/>
              </a:ext>
            </a:extLst>
          </p:cNvPr>
          <p:cNvSpPr/>
          <p:nvPr/>
        </p:nvSpPr>
        <p:spPr>
          <a:xfrm>
            <a:off x="0" y="74516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76" descr="Icon of check box. ">
            <a:extLst>
              <a:ext uri="{FF2B5EF4-FFF2-40B4-BE49-F238E27FC236}">
                <a16:creationId xmlns:a16="http://schemas.microsoft.com/office/drawing/2014/main" id="{7567D05A-48A0-434F-8F02-3B6F2D69EEEF}"/>
              </a:ext>
            </a:extLst>
          </p:cNvPr>
          <p:cNvSpPr>
            <a:spLocks noEditPoints="1"/>
          </p:cNvSpPr>
          <p:nvPr/>
        </p:nvSpPr>
        <p:spPr bwMode="auto">
          <a:xfrm>
            <a:off x="297021" y="1068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7EEAD6-6CED-42B2-ADF2-D87541C5ED35}"/>
              </a:ext>
            </a:extLst>
          </p:cNvPr>
          <p:cNvSpPr/>
          <p:nvPr/>
        </p:nvSpPr>
        <p:spPr>
          <a:xfrm>
            <a:off x="7787973" y="3122672"/>
            <a:ext cx="3659820" cy="2862322"/>
          </a:xfrm>
          <a:prstGeom prst="rect">
            <a:avLst/>
          </a:prstGeom>
        </p:spPr>
        <p:txBody>
          <a:bodyPr wrap="square">
            <a:spAutoFit/>
          </a:bodyPr>
          <a:lstStyle/>
          <a:p>
            <a:r>
              <a:rPr lang="vi-VN"/>
              <a:t>Một chứng chỉ X.509 version 1 bao gồm các trường sau:</a:t>
            </a:r>
          </a:p>
          <a:p>
            <a:pPr marL="285750" indent="-285750">
              <a:buFont typeface="Wingdings" panose="05000000000000000000" pitchFamily="2" charset="2"/>
              <a:buChar char="ü"/>
            </a:pPr>
            <a:r>
              <a:rPr lang="vi-VN"/>
              <a:t>Version</a:t>
            </a:r>
          </a:p>
          <a:p>
            <a:pPr marL="285750" indent="-285750">
              <a:buFont typeface="Wingdings" panose="05000000000000000000" pitchFamily="2" charset="2"/>
              <a:buChar char="ü"/>
            </a:pPr>
            <a:r>
              <a:rPr lang="vi-VN"/>
              <a:t>Serial Number</a:t>
            </a:r>
          </a:p>
          <a:p>
            <a:pPr marL="285750" indent="-285750">
              <a:buFont typeface="Wingdings" panose="05000000000000000000" pitchFamily="2" charset="2"/>
              <a:buChar char="ü"/>
            </a:pPr>
            <a:r>
              <a:rPr lang="vi-VN"/>
              <a:t>CA Signature Algorithm</a:t>
            </a:r>
            <a:endParaRPr lang="en-US"/>
          </a:p>
          <a:p>
            <a:pPr marL="285750" indent="-285750">
              <a:buFont typeface="Wingdings" panose="05000000000000000000" pitchFamily="2" charset="2"/>
              <a:buChar char="ü"/>
            </a:pPr>
            <a:r>
              <a:rPr lang="vi-VN"/>
              <a:t>Issuer Name</a:t>
            </a:r>
            <a:endParaRPr lang="en-US"/>
          </a:p>
          <a:p>
            <a:pPr marL="285750" indent="-285750">
              <a:buFont typeface="Wingdings" panose="05000000000000000000" pitchFamily="2" charset="2"/>
              <a:buChar char="ü"/>
            </a:pPr>
            <a:r>
              <a:rPr lang="vi-VN"/>
              <a:t>Validity PeriodSubject Name</a:t>
            </a:r>
          </a:p>
          <a:p>
            <a:pPr marL="285750" indent="-285750">
              <a:buFont typeface="Wingdings" panose="05000000000000000000" pitchFamily="2" charset="2"/>
              <a:buChar char="ü"/>
            </a:pPr>
            <a:r>
              <a:rPr lang="vi-VN"/>
              <a:t>Subject Public Key Info</a:t>
            </a:r>
            <a:endParaRPr lang="en-US"/>
          </a:p>
          <a:p>
            <a:pPr marL="285750" indent="-285750">
              <a:buFont typeface="Wingdings" panose="05000000000000000000" pitchFamily="2" charset="2"/>
              <a:buChar char="ü"/>
            </a:pPr>
            <a:r>
              <a:rPr lang="vi-VN"/>
              <a:t>Signature Value</a:t>
            </a:r>
            <a:br>
              <a:rPr lang="vi-VN"/>
            </a:br>
            <a:endParaRPr lang="en-US"/>
          </a:p>
        </p:txBody>
      </p:sp>
      <p:pic>
        <p:nvPicPr>
          <p:cNvPr id="1026" name="Picture 2">
            <a:extLst>
              <a:ext uri="{FF2B5EF4-FFF2-40B4-BE49-F238E27FC236}">
                <a16:creationId xmlns:a16="http://schemas.microsoft.com/office/drawing/2014/main" id="{87CBAC6E-34FA-47E6-812E-22C2E7FD8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354" y="3572758"/>
            <a:ext cx="2971800"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F6CB98-EC0D-4EEF-B445-76478DD85A58}"/>
              </a:ext>
            </a:extLst>
          </p:cNvPr>
          <p:cNvSpPr/>
          <p:nvPr/>
        </p:nvSpPr>
        <p:spPr>
          <a:xfrm>
            <a:off x="228601" y="2072446"/>
            <a:ext cx="5719617" cy="1754326"/>
          </a:xfrm>
          <a:prstGeom prst="rect">
            <a:avLst/>
          </a:prstGeom>
        </p:spPr>
        <p:txBody>
          <a:bodyPr wrap="square">
            <a:spAutoFit/>
          </a:bodyPr>
          <a:lstStyle/>
          <a:p>
            <a:pPr algn="just"/>
            <a:r>
              <a:rPr lang="en-US"/>
              <a:t>X.509 version 1, đ</a:t>
            </a:r>
            <a:r>
              <a:rPr lang="vi-VN"/>
              <a:t>ược định nghĩa vào năm 1988, X.509 version 1 giờ đây hầu như không còn được sử dụng nữa. Định dạng của loại chứng chỉ này được thể hiện như hình dưới đây:</a:t>
            </a:r>
          </a:p>
          <a:p>
            <a:r>
              <a:rPr lang="vi-VN"/>
              <a:t/>
            </a:r>
            <a:br>
              <a:rPr lang="vi-VN"/>
            </a:br>
            <a:endParaRPr lang="en-US"/>
          </a:p>
        </p:txBody>
      </p:sp>
    </p:spTree>
    <p:extLst>
      <p:ext uri="{BB962C8B-B14F-4D97-AF65-F5344CB8AC3E}">
        <p14:creationId xmlns:p14="http://schemas.microsoft.com/office/powerpoint/2010/main" val="75117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328540" y="3572757"/>
            <a:ext cx="1371600" cy="246221"/>
          </a:xfrm>
          <a:prstGeom prst="rect">
            <a:avLst/>
          </a:prstGeom>
        </p:spPr>
        <p:txBody>
          <a:bodyPr wrap="square" lIns="0" tIns="0" rIns="0" bIns="0" anchor="ctr">
            <a:spAutoFit/>
          </a:bodyPr>
          <a:lstStyle/>
          <a:p>
            <a:pPr algn="ctr"/>
            <a:r>
              <a:rPr lang="en-US" sz="1600">
                <a:solidFill>
                  <a:schemeClr val="bg1"/>
                </a:solidFill>
              </a:rPr>
              <a:t>Lợi ích</a:t>
            </a:r>
          </a:p>
        </p:txBody>
      </p:sp>
      <p:sp>
        <p:nvSpPr>
          <p:cNvPr id="30" name="Rectangle: Rounded Corners 29">
            <a:extLst>
              <a:ext uri="{FF2B5EF4-FFF2-40B4-BE49-F238E27FC236}">
                <a16:creationId xmlns:a16="http://schemas.microsoft.com/office/drawing/2014/main" id="{91779763-1FDC-422D-ACB5-E4D1476AEB1E}"/>
              </a:ext>
              <a:ext uri="{C183D7F6-B498-43B3-948B-1728B52AA6E4}">
                <adec:decorative xmlns:adec="http://schemas.microsoft.com/office/drawing/2017/decorative" xmlns="" val="1"/>
              </a:ext>
            </a:extLst>
          </p:cNvPr>
          <p:cNvSpPr/>
          <p:nvPr/>
        </p:nvSpPr>
        <p:spPr>
          <a:xfrm>
            <a:off x="328540" y="930273"/>
            <a:ext cx="3098241" cy="5695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X.509 version 2</a:t>
            </a:r>
          </a:p>
        </p:txBody>
      </p:sp>
      <p:sp>
        <p:nvSpPr>
          <p:cNvPr id="31" name="Oval 30">
            <a:extLst>
              <a:ext uri="{FF2B5EF4-FFF2-40B4-BE49-F238E27FC236}">
                <a16:creationId xmlns:a16="http://schemas.microsoft.com/office/drawing/2014/main" id="{E7431E2C-B918-4574-B770-7CD200C4874B}"/>
              </a:ext>
              <a:ext uri="{C183D7F6-B498-43B3-948B-1728B52AA6E4}">
                <adec:decorative xmlns:adec="http://schemas.microsoft.com/office/drawing/2017/decorative" xmlns="" val="1"/>
              </a:ext>
            </a:extLst>
          </p:cNvPr>
          <p:cNvSpPr/>
          <p:nvPr/>
        </p:nvSpPr>
        <p:spPr>
          <a:xfrm>
            <a:off x="0" y="74516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76" descr="Icon of check box. ">
            <a:extLst>
              <a:ext uri="{FF2B5EF4-FFF2-40B4-BE49-F238E27FC236}">
                <a16:creationId xmlns:a16="http://schemas.microsoft.com/office/drawing/2014/main" id="{7567D05A-48A0-434F-8F02-3B6F2D69EEEF}"/>
              </a:ext>
            </a:extLst>
          </p:cNvPr>
          <p:cNvSpPr>
            <a:spLocks noEditPoints="1"/>
          </p:cNvSpPr>
          <p:nvPr/>
        </p:nvSpPr>
        <p:spPr bwMode="auto">
          <a:xfrm>
            <a:off x="297021" y="1068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7EEAD6-6CED-42B2-ADF2-D87541C5ED35}"/>
              </a:ext>
            </a:extLst>
          </p:cNvPr>
          <p:cNvSpPr/>
          <p:nvPr/>
        </p:nvSpPr>
        <p:spPr>
          <a:xfrm>
            <a:off x="7539398" y="2806798"/>
            <a:ext cx="3659820" cy="2862322"/>
          </a:xfrm>
          <a:prstGeom prst="rect">
            <a:avLst/>
          </a:prstGeom>
        </p:spPr>
        <p:txBody>
          <a:bodyPr wrap="square">
            <a:spAutoFit/>
          </a:bodyPr>
          <a:lstStyle/>
          <a:p>
            <a:pPr algn="just"/>
            <a:r>
              <a:rPr lang="vi-VN"/>
              <a:t>Hai trường mới được bổ sung là:</a:t>
            </a:r>
          </a:p>
          <a:p>
            <a:pPr marL="285750" indent="-285750" algn="just">
              <a:buFont typeface="Wingdings" panose="05000000000000000000" pitchFamily="2" charset="2"/>
              <a:buChar char="ü"/>
            </a:pPr>
            <a:r>
              <a:rPr lang="vi-VN"/>
              <a:t>Issuer Unique ID: là một trường không bắt buộc, chứa chuỗi giá trị ở hệ 16, mang tính duy nhất và dành để nhận dạng CA</a:t>
            </a:r>
            <a:endParaRPr lang="en-US"/>
          </a:p>
          <a:p>
            <a:pPr marL="285750" indent="-285750" algn="just">
              <a:buFont typeface="Wingdings" panose="05000000000000000000" pitchFamily="2" charset="2"/>
              <a:buChar char="ü"/>
            </a:pPr>
            <a:r>
              <a:rPr lang="vi-VN"/>
              <a:t>Subject Unique ID: là một trường không bắt buộc, chứa chuỗi giá trị ở hệ 16, mang tính duy nhất và dùng để nhận dạng chủ thể của chứng chỉ. </a:t>
            </a:r>
            <a:endParaRPr lang="en-US"/>
          </a:p>
        </p:txBody>
      </p:sp>
      <p:sp>
        <p:nvSpPr>
          <p:cNvPr id="5" name="Rectangle 4">
            <a:extLst>
              <a:ext uri="{FF2B5EF4-FFF2-40B4-BE49-F238E27FC236}">
                <a16:creationId xmlns:a16="http://schemas.microsoft.com/office/drawing/2014/main" id="{65F6CB98-EC0D-4EEF-B445-76478DD85A58}"/>
              </a:ext>
            </a:extLst>
          </p:cNvPr>
          <p:cNvSpPr/>
          <p:nvPr/>
        </p:nvSpPr>
        <p:spPr>
          <a:xfrm>
            <a:off x="228601" y="2072446"/>
            <a:ext cx="5719617" cy="1477328"/>
          </a:xfrm>
          <a:prstGeom prst="rect">
            <a:avLst/>
          </a:prstGeom>
        </p:spPr>
        <p:txBody>
          <a:bodyPr wrap="square">
            <a:spAutoFit/>
          </a:bodyPr>
          <a:lstStyle/>
          <a:p>
            <a:pPr algn="just"/>
            <a:r>
              <a:rPr lang="en-US"/>
              <a:t>C</a:t>
            </a:r>
            <a:r>
              <a:rPr lang="vi-VN"/>
              <a:t>hứng chỉ X.509 version 2 đã được giới thiệu vào năm 1993. Trong định dạng của nó có thêm 2 trường mới như được thể hiện trong hình dưới đây:</a:t>
            </a:r>
          </a:p>
          <a:p>
            <a:pPr algn="just"/>
            <a:r>
              <a:rPr lang="vi-VN"/>
              <a:t/>
            </a:r>
            <a:br>
              <a:rPr lang="vi-VN"/>
            </a:br>
            <a:endParaRPr lang="en-US"/>
          </a:p>
        </p:txBody>
      </p:sp>
      <p:pic>
        <p:nvPicPr>
          <p:cNvPr id="2050" name="Picture 2">
            <a:extLst>
              <a:ext uri="{FF2B5EF4-FFF2-40B4-BE49-F238E27FC236}">
                <a16:creationId xmlns:a16="http://schemas.microsoft.com/office/drawing/2014/main" id="{4502DB2E-524C-4BAA-9552-DEAC2CE89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65" y="3572757"/>
            <a:ext cx="3143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77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Định dạng X.509</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E5D2DC8-539B-42C9-8BEA-6E2D1AAF206A}"/>
              </a:ext>
            </a:extLst>
          </p:cNvPr>
          <p:cNvSpPr/>
          <p:nvPr/>
        </p:nvSpPr>
        <p:spPr>
          <a:xfrm>
            <a:off x="328540" y="3572757"/>
            <a:ext cx="1371600" cy="246221"/>
          </a:xfrm>
          <a:prstGeom prst="rect">
            <a:avLst/>
          </a:prstGeom>
        </p:spPr>
        <p:txBody>
          <a:bodyPr wrap="square" lIns="0" tIns="0" rIns="0" bIns="0" anchor="ctr">
            <a:spAutoFit/>
          </a:bodyPr>
          <a:lstStyle/>
          <a:p>
            <a:pPr algn="ctr"/>
            <a:r>
              <a:rPr lang="en-US" sz="1600">
                <a:solidFill>
                  <a:schemeClr val="bg1"/>
                </a:solidFill>
              </a:rPr>
              <a:t>Lợi ích</a:t>
            </a:r>
          </a:p>
        </p:txBody>
      </p:sp>
      <p:sp>
        <p:nvSpPr>
          <p:cNvPr id="30" name="Rectangle: Rounded Corners 29">
            <a:extLst>
              <a:ext uri="{FF2B5EF4-FFF2-40B4-BE49-F238E27FC236}">
                <a16:creationId xmlns:a16="http://schemas.microsoft.com/office/drawing/2014/main" id="{91779763-1FDC-422D-ACB5-E4D1476AEB1E}"/>
              </a:ext>
              <a:ext uri="{C183D7F6-B498-43B3-948B-1728B52AA6E4}">
                <adec:decorative xmlns:adec="http://schemas.microsoft.com/office/drawing/2017/decorative" xmlns="" val="1"/>
              </a:ext>
            </a:extLst>
          </p:cNvPr>
          <p:cNvSpPr/>
          <p:nvPr/>
        </p:nvSpPr>
        <p:spPr>
          <a:xfrm>
            <a:off x="328540" y="930273"/>
            <a:ext cx="3098241" cy="56958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X.509 version 3</a:t>
            </a:r>
          </a:p>
        </p:txBody>
      </p:sp>
      <p:sp>
        <p:nvSpPr>
          <p:cNvPr id="31" name="Oval 30">
            <a:extLst>
              <a:ext uri="{FF2B5EF4-FFF2-40B4-BE49-F238E27FC236}">
                <a16:creationId xmlns:a16="http://schemas.microsoft.com/office/drawing/2014/main" id="{E7431E2C-B918-4574-B770-7CD200C4874B}"/>
              </a:ext>
              <a:ext uri="{C183D7F6-B498-43B3-948B-1728B52AA6E4}">
                <adec:decorative xmlns:adec="http://schemas.microsoft.com/office/drawing/2017/decorative" xmlns="" val="1"/>
              </a:ext>
            </a:extLst>
          </p:cNvPr>
          <p:cNvSpPr/>
          <p:nvPr/>
        </p:nvSpPr>
        <p:spPr>
          <a:xfrm>
            <a:off x="0" y="74516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76" descr="Icon of check box. ">
            <a:extLst>
              <a:ext uri="{FF2B5EF4-FFF2-40B4-BE49-F238E27FC236}">
                <a16:creationId xmlns:a16="http://schemas.microsoft.com/office/drawing/2014/main" id="{7567D05A-48A0-434F-8F02-3B6F2D69EEEF}"/>
              </a:ext>
            </a:extLst>
          </p:cNvPr>
          <p:cNvSpPr>
            <a:spLocks noEditPoints="1"/>
          </p:cNvSpPr>
          <p:nvPr/>
        </p:nvSpPr>
        <p:spPr bwMode="auto">
          <a:xfrm>
            <a:off x="297021" y="1068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7EEAD6-6CED-42B2-ADF2-D87541C5ED35}"/>
              </a:ext>
            </a:extLst>
          </p:cNvPr>
          <p:cNvSpPr/>
          <p:nvPr/>
        </p:nvSpPr>
        <p:spPr>
          <a:xfrm>
            <a:off x="6758508" y="3429000"/>
            <a:ext cx="5191181" cy="3693319"/>
          </a:xfrm>
          <a:prstGeom prst="rect">
            <a:avLst/>
          </a:prstGeom>
        </p:spPr>
        <p:txBody>
          <a:bodyPr wrap="square">
            <a:spAutoFit/>
          </a:bodyPr>
          <a:lstStyle/>
          <a:p>
            <a:r>
              <a:rPr lang="vi-VN"/>
              <a:t>Mỗi extension trong chứng chỉ X.509 version 3 gồm 3 phần:</a:t>
            </a:r>
          </a:p>
          <a:p>
            <a:pPr marL="285750" indent="-285750">
              <a:buFont typeface="Wingdings" panose="05000000000000000000" pitchFamily="2" charset="2"/>
              <a:buChar char="ü"/>
            </a:pPr>
            <a:r>
              <a:rPr lang="vi-VN" b="1"/>
              <a:t>Extension Identifier</a:t>
            </a:r>
            <a:r>
              <a:rPr lang="vi-VN"/>
              <a:t>: là một mã nhận dạng đối tượng (Object Identifier – OID) cho biết kiểu định dạng và các định nghĩa của extension.</a:t>
            </a:r>
          </a:p>
          <a:p>
            <a:pPr marL="285750" indent="-285750">
              <a:buFont typeface="Wingdings" panose="05000000000000000000" pitchFamily="2" charset="2"/>
              <a:buChar char="ü"/>
            </a:pPr>
            <a:r>
              <a:rPr lang="vi-VN" b="1"/>
              <a:t>Criticality Flag</a:t>
            </a:r>
            <a:r>
              <a:rPr lang="vi-VN"/>
              <a:t>: là một dấu hiệu cho biết thông tin trong extension có quan trọng (critical) hay không.</a:t>
            </a:r>
            <a:endParaRPr lang="en-US"/>
          </a:p>
          <a:p>
            <a:pPr marL="285750" indent="-285750">
              <a:buFont typeface="Wingdings" panose="05000000000000000000" pitchFamily="2" charset="2"/>
              <a:buChar char="ü"/>
            </a:pPr>
            <a:r>
              <a:rPr lang="vi-VN"/>
              <a:t> </a:t>
            </a:r>
            <a:r>
              <a:rPr lang="vi-VN" b="1"/>
              <a:t>Extension Value</a:t>
            </a:r>
            <a:r>
              <a:rPr lang="vi-VN"/>
              <a:t>: là giá trị được gán cho extension. Nó phụ thuộc vào từng extension cụ thể.</a:t>
            </a:r>
          </a:p>
          <a:p>
            <a:r>
              <a:rPr lang="vi-VN"/>
              <a:t/>
            </a:r>
            <a:br>
              <a:rPr lang="vi-VN"/>
            </a:br>
            <a:endParaRPr lang="en-US"/>
          </a:p>
        </p:txBody>
      </p:sp>
      <p:sp>
        <p:nvSpPr>
          <p:cNvPr id="5" name="Rectangle 4">
            <a:extLst>
              <a:ext uri="{FF2B5EF4-FFF2-40B4-BE49-F238E27FC236}">
                <a16:creationId xmlns:a16="http://schemas.microsoft.com/office/drawing/2014/main" id="{65F6CB98-EC0D-4EEF-B445-76478DD85A58}"/>
              </a:ext>
            </a:extLst>
          </p:cNvPr>
          <p:cNvSpPr/>
          <p:nvPr/>
        </p:nvSpPr>
        <p:spPr>
          <a:xfrm>
            <a:off x="277749" y="1737369"/>
            <a:ext cx="5719617" cy="2031325"/>
          </a:xfrm>
          <a:prstGeom prst="rect">
            <a:avLst/>
          </a:prstGeom>
        </p:spPr>
        <p:txBody>
          <a:bodyPr wrap="square">
            <a:spAutoFit/>
          </a:bodyPr>
          <a:lstStyle/>
          <a:p>
            <a:pPr algn="just"/>
            <a:r>
              <a:rPr lang="en-US"/>
              <a:t>Đ</a:t>
            </a:r>
            <a:r>
              <a:rPr lang="vi-VN"/>
              <a:t>ịnh dạng X.509 version 3 được bổ sung thêm các phần mở rộng (extension) để khắc phục các vấn đề liên quan tới việc so khớp Issuer Unique ID và Subject Unique ID cũng như là các vấn đề về xác thực chứng chỉ. Một chứng chỉ X.509 version 3 có thể chứa một hoặc nhiều extension, như được thể hiện trong hình dưới đây:</a:t>
            </a:r>
            <a:br>
              <a:rPr lang="vi-VN"/>
            </a:br>
            <a:endParaRPr lang="en-US"/>
          </a:p>
        </p:txBody>
      </p:sp>
      <p:pic>
        <p:nvPicPr>
          <p:cNvPr id="4098" name="Picture 2">
            <a:extLst>
              <a:ext uri="{FF2B5EF4-FFF2-40B4-BE49-F238E27FC236}">
                <a16:creationId xmlns:a16="http://schemas.microsoft.com/office/drawing/2014/main" id="{5799662A-57E5-434D-85C5-D247D9CF5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82" y="3598616"/>
            <a:ext cx="3961712" cy="303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95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279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latin typeface="Arial" panose="020B0604020202020204" pitchFamily="34" charset="0"/>
                <a:cs typeface="Arial" panose="020B0604020202020204" pitchFamily="34" charset="0"/>
              </a:rPr>
              <a:t>Hạ tầng PKI</a:t>
            </a:r>
            <a:r>
              <a:rPr lang="en-US" sz="2800">
                <a:solidFill>
                  <a:schemeClr val="tx1">
                    <a:lumMod val="75000"/>
                    <a:lumOff val="25000"/>
                  </a:schemeClr>
                </a:solidFill>
              </a:rPr>
              <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25D2A34-D961-4920-99AA-2119B88BE491}"/>
              </a:ext>
              <a:ext uri="{C183D7F6-B498-43B3-948B-1728B52AA6E4}">
                <adec:decorative xmlns:adec="http://schemas.microsoft.com/office/drawing/2017/decorative" xmlns="" val="1"/>
              </a:ext>
            </a:extLst>
          </p:cNvPr>
          <p:cNvSpPr/>
          <p:nvPr/>
        </p:nvSpPr>
        <p:spPr>
          <a:xfrm>
            <a:off x="610386" y="793753"/>
            <a:ext cx="3654610" cy="6595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       Hạ tầng c</a:t>
            </a:r>
            <a:r>
              <a:rPr lang="vi-VN" i="1"/>
              <a:t>ơ</a:t>
            </a:r>
            <a:r>
              <a:rPr lang="en-US" i="1"/>
              <a:t> sở khóa công khai</a:t>
            </a:r>
            <a:endParaRPr lang="vi-VN" sz="1600" b="1">
              <a:effectLst/>
            </a:endParaRPr>
          </a:p>
        </p:txBody>
      </p:sp>
      <p:sp>
        <p:nvSpPr>
          <p:cNvPr id="15" name="Oval 14">
            <a:extLst>
              <a:ext uri="{FF2B5EF4-FFF2-40B4-BE49-F238E27FC236}">
                <a16:creationId xmlns:a16="http://schemas.microsoft.com/office/drawing/2014/main" id="{7E589147-CC31-4F80-A0F3-2EA043D49423}"/>
              </a:ext>
              <a:ext uri="{C183D7F6-B498-43B3-948B-1728B52AA6E4}">
                <adec:decorative xmlns:adec="http://schemas.microsoft.com/office/drawing/2017/decorative" xmlns="" val="1"/>
              </a:ext>
            </a:extLst>
          </p:cNvPr>
          <p:cNvSpPr/>
          <p:nvPr/>
        </p:nvSpPr>
        <p:spPr>
          <a:xfrm>
            <a:off x="222689" y="65360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665" descr="Icon of graph. ">
            <a:extLst>
              <a:ext uri="{FF2B5EF4-FFF2-40B4-BE49-F238E27FC236}">
                <a16:creationId xmlns:a16="http://schemas.microsoft.com/office/drawing/2014/main" id="{3C72A515-21A5-4519-8E10-8035D408BB0A}"/>
              </a:ext>
            </a:extLst>
          </p:cNvPr>
          <p:cNvSpPr>
            <a:spLocks/>
          </p:cNvSpPr>
          <p:nvPr/>
        </p:nvSpPr>
        <p:spPr bwMode="auto">
          <a:xfrm>
            <a:off x="610386" y="94966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11C0F268-123A-4C15-A3CD-D5FC59059D96}"/>
              </a:ext>
            </a:extLst>
          </p:cNvPr>
          <p:cNvSpPr/>
          <p:nvPr/>
        </p:nvSpPr>
        <p:spPr>
          <a:xfrm>
            <a:off x="730473" y="2094368"/>
            <a:ext cx="4933511" cy="3970318"/>
          </a:xfrm>
          <a:prstGeom prst="rect">
            <a:avLst/>
          </a:prstGeom>
        </p:spPr>
        <p:txBody>
          <a:bodyPr wrap="square">
            <a:spAutoFit/>
          </a:bodyPr>
          <a:lstStyle/>
          <a:p>
            <a:pPr algn="just"/>
            <a:r>
              <a:rPr lang="vi-VN"/>
              <a:t>Trong mật mã học, hạ tầng cơ sở khóa công khai PKI (Public Key Infrastructure) là một cơ chế để cho một bên thứ 3 (thường là cơ quan cấp chứng thực số) cung cấp và xác thực định danh các bên tham gia vào quá trình trao đổi thông tin.</a:t>
            </a:r>
            <a:endParaRPr lang="en-US"/>
          </a:p>
          <a:p>
            <a:pPr algn="just"/>
            <a:r>
              <a:rPr lang="vi-VN"/>
              <a:t> </a:t>
            </a:r>
            <a:endParaRPr lang="en-US"/>
          </a:p>
          <a:p>
            <a:pPr algn="just"/>
            <a:r>
              <a:rPr lang="vi-VN"/>
              <a:t>Cơ chế này cũng cho phép gán cho mỗi người sử dụng trong hệ thống một cặp khóa công khai/khóa bí mật. Các quá trình này thường được thực hiện bởi một phần mềm đặt tại trung tâm và các phần mềm phối hợp khác tại các địa điểm của người dùng.</a:t>
            </a:r>
          </a:p>
          <a:p>
            <a:pPr algn="just"/>
            <a:r>
              <a:rPr lang="vi-VN"/>
              <a:t/>
            </a:r>
            <a:br>
              <a:rPr lang="vi-VN"/>
            </a:br>
            <a:endParaRPr lang="en-US"/>
          </a:p>
        </p:txBody>
      </p:sp>
      <p:sp>
        <p:nvSpPr>
          <p:cNvPr id="10" name="Rectangle 9">
            <a:extLst>
              <a:ext uri="{FF2B5EF4-FFF2-40B4-BE49-F238E27FC236}">
                <a16:creationId xmlns:a16="http://schemas.microsoft.com/office/drawing/2014/main" id="{E3FE083A-2603-40DF-99DF-8476442D080D}"/>
              </a:ext>
            </a:extLst>
          </p:cNvPr>
          <p:cNvSpPr/>
          <p:nvPr/>
        </p:nvSpPr>
        <p:spPr>
          <a:xfrm>
            <a:off x="6861167" y="2094368"/>
            <a:ext cx="4933511" cy="3970318"/>
          </a:xfrm>
          <a:prstGeom prst="rect">
            <a:avLst/>
          </a:prstGeom>
        </p:spPr>
        <p:txBody>
          <a:bodyPr wrap="square">
            <a:spAutoFit/>
          </a:bodyPr>
          <a:lstStyle/>
          <a:p>
            <a:r>
              <a:rPr lang="vi-VN"/>
              <a:t>X.509 cũng được phát triển từ mô hình trước đó của LDAP là X.500. Mục tiêu chính của PKI là cung cấp khóa công khai và xác định mối liên hệ giữa khóa và định dạng người dùng. Nhờ vậy người dùng có thể sử dụng trong một số ứng dụng như:</a:t>
            </a:r>
          </a:p>
          <a:p>
            <a:r>
              <a:rPr lang="vi-VN"/>
              <a:t>• Mã hóa E-mail hoặc xác thực người gửi E-mail (OpenPGP hay S/MIME).</a:t>
            </a:r>
          </a:p>
          <a:p>
            <a:r>
              <a:rPr lang="vi-VN"/>
              <a:t>• Mã hóa hoặc nhận thực văn bản</a:t>
            </a:r>
          </a:p>
          <a:p>
            <a:r>
              <a:rPr lang="vi-VN"/>
              <a:t>• Xác thực người dùng ứng </a:t>
            </a:r>
            <a:endParaRPr lang="en-US"/>
          </a:p>
          <a:p>
            <a:r>
              <a:rPr lang="vi-VN"/>
              <a:t>• Các giao thức truyền thông an toàn dùng kỹ thuật Bootstrapping (IKE, SSL</a:t>
            </a:r>
            <a:br>
              <a:rPr lang="vi-VN"/>
            </a:br>
            <a:r>
              <a:rPr lang="vi-VN"/>
              <a:t/>
            </a:r>
            <a:br>
              <a:rPr lang="vi-VN"/>
            </a:br>
            <a:endParaRPr lang="en-US"/>
          </a:p>
        </p:txBody>
      </p:sp>
    </p:spTree>
    <p:extLst>
      <p:ext uri="{BB962C8B-B14F-4D97-AF65-F5344CB8AC3E}">
        <p14:creationId xmlns:p14="http://schemas.microsoft.com/office/powerpoint/2010/main" val="396352582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E2EF7DE90F094B8EFC363ED146C8DA" ma:contentTypeVersion="0" ma:contentTypeDescription="Create a new document." ma:contentTypeScope="" ma:versionID="6c3646ca317c792ee30bb35c571e5cf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A42FF27D-BBF6-40A1-99A5-177E3B539D3C}">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2520</Words>
  <Application>Microsoft Office PowerPoint</Application>
  <PresentationFormat>Widescreen</PresentationFormat>
  <Paragraphs>272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Segoe UI</vt:lpstr>
      <vt:lpstr>Segoe UI Light</vt:lpstr>
      <vt:lpstr>Wingdings</vt:lpstr>
      <vt:lpstr>Office Theme</vt:lpstr>
      <vt:lpstr>Nhập môn an toàn thông tin  Đề tài: Xác thực X.509 </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an toàn thông tin  Đề tài: Xác thực X.509 </dc:title>
  <dc:creator/>
  <cp:revision>1</cp:revision>
  <dcterms:created xsi:type="dcterms:W3CDTF">2020-06-14T14:25:16Z</dcterms:created>
  <dcterms:modified xsi:type="dcterms:W3CDTF">2020-06-14T19:14:38Z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0x010100A0E2EF7DE90F094B8EFC363ED146C8DA</vt:lpwstr>
  </property>
</Properties>
</file>