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embeddedFontLs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o2aqq9zUOLg033NjwOb+rbGYC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7.xml"/><Relationship Id="rId22" Type="http://schemas.openxmlformats.org/officeDocument/2006/relationships/font" Target="fonts/QuattrocentoSans-boldItalic.fntdata"/><Relationship Id="rId10" Type="http://schemas.openxmlformats.org/officeDocument/2006/relationships/slide" Target="slides/slide6.xml"/><Relationship Id="rId21" Type="http://schemas.openxmlformats.org/officeDocument/2006/relationships/font" Target="fonts/QuattrocentoSans-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Quattrocento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6"/>
          <p:cNvSpPr txBox="1"/>
          <p:nvPr>
            <p:ph type="ctrTitle"/>
          </p:nvPr>
        </p:nvSpPr>
        <p:spPr>
          <a:xfrm>
            <a:off x="1143000" y="1538287"/>
            <a:ext cx="6858000" cy="2387600"/>
          </a:xfrm>
          <a:prstGeom prst="rect">
            <a:avLst/>
          </a:prstGeom>
          <a:noFill/>
          <a:ln>
            <a:noFill/>
          </a:ln>
        </p:spPr>
        <p:txBody>
          <a:bodyPr anchorCtr="0" anchor="b" bIns="45700" lIns="91425" spcFirstLastPara="1" rIns="91425" wrap="square" tIns="45700">
            <a:normAutofit/>
          </a:bodyPr>
          <a:lstStyle>
            <a:lvl1pPr lvl="0" marR="0" algn="ctr">
              <a:lnSpc>
                <a:spcPct val="90000"/>
              </a:lnSpc>
              <a:spcBef>
                <a:spcPts val="0"/>
              </a:spcBef>
              <a:spcAft>
                <a:spcPts val="0"/>
              </a:spcAft>
              <a:buClr>
                <a:srgbClr val="3F3F3F"/>
              </a:buClr>
              <a:buSzPts val="4400"/>
              <a:buFont typeface="Calibri"/>
              <a:buNone/>
              <a:defRPr sz="44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143000" y="43132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3F3F3F"/>
              </a:buClr>
              <a:buSzPts val="1500"/>
              <a:buNone/>
              <a:defRPr sz="1500"/>
            </a:lvl2pPr>
            <a:lvl3pPr lvl="2" algn="ctr">
              <a:lnSpc>
                <a:spcPct val="90000"/>
              </a:lnSpc>
              <a:spcBef>
                <a:spcPts val="375"/>
              </a:spcBef>
              <a:spcAft>
                <a:spcPts val="0"/>
              </a:spcAft>
              <a:buClr>
                <a:srgbClr val="3F3F3F"/>
              </a:buClr>
              <a:buSzPts val="1350"/>
              <a:buNone/>
              <a:defRPr sz="1350"/>
            </a:lvl3pPr>
            <a:lvl4pPr lvl="3" algn="ctr">
              <a:lnSpc>
                <a:spcPct val="90000"/>
              </a:lnSpc>
              <a:spcBef>
                <a:spcPts val="375"/>
              </a:spcBef>
              <a:spcAft>
                <a:spcPts val="0"/>
              </a:spcAft>
              <a:buClr>
                <a:srgbClr val="3F3F3F"/>
              </a:buClr>
              <a:buSzPts val="1200"/>
              <a:buNone/>
              <a:defRPr sz="1200"/>
            </a:lvl4pPr>
            <a:lvl5pPr lvl="4" algn="ctr">
              <a:lnSpc>
                <a:spcPct val="90000"/>
              </a:lnSpc>
              <a:spcBef>
                <a:spcPts val="375"/>
              </a:spcBef>
              <a:spcAft>
                <a:spcPts val="0"/>
              </a:spcAft>
              <a:buClr>
                <a:srgbClr val="3F3F3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7" name="Shape 67"/>
        <p:cNvGrpSpPr/>
        <p:nvPr/>
      </p:nvGrpSpPr>
      <p:grpSpPr>
        <a:xfrm>
          <a:off x="0" y="0"/>
          <a:ext cx="0" cy="0"/>
          <a:chOff x="0" y="0"/>
          <a:chExt cx="0" cy="0"/>
        </a:xfrm>
      </p:grpSpPr>
      <p:sp>
        <p:nvSpPr>
          <p:cNvPr id="68" name="Google Shape;68;p25"/>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5"/>
          <p:cNvSpPr txBox="1"/>
          <p:nvPr>
            <p:ph idx="1" type="body"/>
          </p:nvPr>
        </p:nvSpPr>
        <p:spPr>
          <a:xfrm rot="5400000">
            <a:off x="2051050" y="-215901"/>
            <a:ext cx="4902199" cy="8026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0" name="Google Shape;70;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2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6"/>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 name="Google Shape;76;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488950" y="1346200"/>
            <a:ext cx="8026400" cy="49021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1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2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800"/>
              <a:buNone/>
              <a:defRPr b="1" sz="1800"/>
            </a:lvl1pPr>
            <a:lvl2pPr indent="-228600" lvl="1" marL="914400" algn="l">
              <a:lnSpc>
                <a:spcPct val="90000"/>
              </a:lnSpc>
              <a:spcBef>
                <a:spcPts val="375"/>
              </a:spcBef>
              <a:spcAft>
                <a:spcPts val="0"/>
              </a:spcAft>
              <a:buClr>
                <a:srgbClr val="3F3F3F"/>
              </a:buClr>
              <a:buSzPts val="1500"/>
              <a:buNone/>
              <a:defRPr b="1" sz="1500"/>
            </a:lvl2pPr>
            <a:lvl3pPr indent="-228600" lvl="2" marL="1371600" algn="l">
              <a:lnSpc>
                <a:spcPct val="90000"/>
              </a:lnSpc>
              <a:spcBef>
                <a:spcPts val="375"/>
              </a:spcBef>
              <a:spcAft>
                <a:spcPts val="0"/>
              </a:spcAft>
              <a:buClr>
                <a:srgbClr val="3F3F3F"/>
              </a:buClr>
              <a:buSzPts val="1350"/>
              <a:buNone/>
              <a:defRPr b="1" sz="1350"/>
            </a:lvl3pPr>
            <a:lvl4pPr indent="-228600" lvl="3" marL="1828800" algn="l">
              <a:lnSpc>
                <a:spcPct val="90000"/>
              </a:lnSpc>
              <a:spcBef>
                <a:spcPts val="375"/>
              </a:spcBef>
              <a:spcAft>
                <a:spcPts val="0"/>
              </a:spcAft>
              <a:buClr>
                <a:srgbClr val="3F3F3F"/>
              </a:buClr>
              <a:buSzPts val="1200"/>
              <a:buNone/>
              <a:defRPr b="1" sz="1200"/>
            </a:lvl4pPr>
            <a:lvl5pPr indent="-228600" lvl="4" marL="2286000" algn="l">
              <a:lnSpc>
                <a:spcPct val="90000"/>
              </a:lnSpc>
              <a:spcBef>
                <a:spcPts val="375"/>
              </a:spcBef>
              <a:spcAft>
                <a:spcPts val="0"/>
              </a:spcAft>
              <a:buClr>
                <a:srgbClr val="3F3F3F"/>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2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2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800"/>
              <a:buNone/>
              <a:defRPr b="1" sz="1800"/>
            </a:lvl1pPr>
            <a:lvl2pPr indent="-228600" lvl="1" marL="914400" algn="l">
              <a:lnSpc>
                <a:spcPct val="90000"/>
              </a:lnSpc>
              <a:spcBef>
                <a:spcPts val="375"/>
              </a:spcBef>
              <a:spcAft>
                <a:spcPts val="0"/>
              </a:spcAft>
              <a:buClr>
                <a:srgbClr val="3F3F3F"/>
              </a:buClr>
              <a:buSzPts val="1500"/>
              <a:buNone/>
              <a:defRPr b="1" sz="1500"/>
            </a:lvl2pPr>
            <a:lvl3pPr indent="-228600" lvl="2" marL="1371600" algn="l">
              <a:lnSpc>
                <a:spcPct val="90000"/>
              </a:lnSpc>
              <a:spcBef>
                <a:spcPts val="375"/>
              </a:spcBef>
              <a:spcAft>
                <a:spcPts val="0"/>
              </a:spcAft>
              <a:buClr>
                <a:srgbClr val="3F3F3F"/>
              </a:buClr>
              <a:buSzPts val="1350"/>
              <a:buNone/>
              <a:defRPr b="1" sz="1350"/>
            </a:lvl3pPr>
            <a:lvl4pPr indent="-228600" lvl="3" marL="1828800" algn="l">
              <a:lnSpc>
                <a:spcPct val="90000"/>
              </a:lnSpc>
              <a:spcBef>
                <a:spcPts val="375"/>
              </a:spcBef>
              <a:spcAft>
                <a:spcPts val="0"/>
              </a:spcAft>
              <a:buClr>
                <a:srgbClr val="3F3F3F"/>
              </a:buClr>
              <a:buSzPts val="1200"/>
              <a:buNone/>
              <a:defRPr b="1" sz="1200"/>
            </a:lvl4pPr>
            <a:lvl5pPr indent="-228600" lvl="4" marL="2286000" algn="l">
              <a:lnSpc>
                <a:spcPct val="90000"/>
              </a:lnSpc>
              <a:spcBef>
                <a:spcPts val="375"/>
              </a:spcBef>
              <a:spcAft>
                <a:spcPts val="0"/>
              </a:spcAft>
              <a:buClr>
                <a:srgbClr val="3F3F3F"/>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2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rgbClr val="3F3F3F"/>
              </a:buClr>
              <a:buSzPts val="1800"/>
              <a:buChar char="•"/>
              <a:defRPr/>
            </a:lvl1pPr>
            <a:lvl2pPr indent="-342900" lvl="1" marL="914400" algn="l">
              <a:lnSpc>
                <a:spcPct val="90000"/>
              </a:lnSpc>
              <a:spcBef>
                <a:spcPts val="375"/>
              </a:spcBef>
              <a:spcAft>
                <a:spcPts val="0"/>
              </a:spcAft>
              <a:buClr>
                <a:srgbClr val="3F3F3F"/>
              </a:buClr>
              <a:buSzPts val="1800"/>
              <a:buChar char="•"/>
              <a:defRPr/>
            </a:lvl2pPr>
            <a:lvl3pPr indent="-342900" lvl="2" marL="1371600" algn="l">
              <a:lnSpc>
                <a:spcPct val="90000"/>
              </a:lnSpc>
              <a:spcBef>
                <a:spcPts val="375"/>
              </a:spcBef>
              <a:spcAft>
                <a:spcPts val="0"/>
              </a:spcAft>
              <a:buClr>
                <a:srgbClr val="3F3F3F"/>
              </a:buClr>
              <a:buSzPts val="1800"/>
              <a:buChar char="•"/>
              <a:defRPr/>
            </a:lvl3pPr>
            <a:lvl4pPr indent="-342900" lvl="3" marL="1828800" algn="l">
              <a:lnSpc>
                <a:spcPct val="90000"/>
              </a:lnSpc>
              <a:spcBef>
                <a:spcPts val="375"/>
              </a:spcBef>
              <a:spcAft>
                <a:spcPts val="0"/>
              </a:spcAft>
              <a:buClr>
                <a:srgbClr val="3F3F3F"/>
              </a:buClr>
              <a:buSzPts val="1800"/>
              <a:buChar char="•"/>
              <a:defRPr/>
            </a:lvl4pPr>
            <a:lvl5pPr indent="-342900" lvl="4" marL="2286000" algn="l">
              <a:lnSpc>
                <a:spcPct val="90000"/>
              </a:lnSpc>
              <a:spcBef>
                <a:spcPts val="375"/>
              </a:spcBef>
              <a:spcAft>
                <a:spcPts val="0"/>
              </a:spcAft>
              <a:buClr>
                <a:srgbClr val="3F3F3F"/>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3" name="Shape 53"/>
        <p:cNvGrpSpPr/>
        <p:nvPr/>
      </p:nvGrpSpPr>
      <p:grpSpPr>
        <a:xfrm>
          <a:off x="0" y="0"/>
          <a:ext cx="0" cy="0"/>
          <a:chOff x="0" y="0"/>
          <a:chExt cx="0" cy="0"/>
        </a:xfrm>
      </p:grpSpPr>
      <p:sp>
        <p:nvSpPr>
          <p:cNvPr id="54" name="Google Shape;54;p2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rgbClr val="3F3F3F"/>
              </a:buClr>
              <a:buSzPts val="2400"/>
              <a:buChar char="•"/>
              <a:defRPr sz="2400"/>
            </a:lvl1pPr>
            <a:lvl2pPr indent="-361950" lvl="1" marL="914400" algn="l">
              <a:lnSpc>
                <a:spcPct val="90000"/>
              </a:lnSpc>
              <a:spcBef>
                <a:spcPts val="375"/>
              </a:spcBef>
              <a:spcAft>
                <a:spcPts val="0"/>
              </a:spcAft>
              <a:buClr>
                <a:srgbClr val="3F3F3F"/>
              </a:buClr>
              <a:buSzPts val="2100"/>
              <a:buChar char="•"/>
              <a:defRPr sz="2100"/>
            </a:lvl2pPr>
            <a:lvl3pPr indent="-342900" lvl="2" marL="1371600" algn="l">
              <a:lnSpc>
                <a:spcPct val="90000"/>
              </a:lnSpc>
              <a:spcBef>
                <a:spcPts val="375"/>
              </a:spcBef>
              <a:spcAft>
                <a:spcPts val="0"/>
              </a:spcAft>
              <a:buClr>
                <a:srgbClr val="3F3F3F"/>
              </a:buClr>
              <a:buSzPts val="1800"/>
              <a:buChar char="•"/>
              <a:defRPr sz="1800"/>
            </a:lvl3pPr>
            <a:lvl4pPr indent="-323850" lvl="3" marL="1828800" algn="l">
              <a:lnSpc>
                <a:spcPct val="90000"/>
              </a:lnSpc>
              <a:spcBef>
                <a:spcPts val="375"/>
              </a:spcBef>
              <a:spcAft>
                <a:spcPts val="0"/>
              </a:spcAft>
              <a:buClr>
                <a:srgbClr val="3F3F3F"/>
              </a:buClr>
              <a:buSzPts val="1500"/>
              <a:buChar char="•"/>
              <a:defRPr sz="1500"/>
            </a:lvl4pPr>
            <a:lvl5pPr indent="-323850" lvl="4" marL="2286000" algn="l">
              <a:lnSpc>
                <a:spcPct val="90000"/>
              </a:lnSpc>
              <a:spcBef>
                <a:spcPts val="375"/>
              </a:spcBef>
              <a:spcAft>
                <a:spcPts val="0"/>
              </a:spcAft>
              <a:buClr>
                <a:srgbClr val="3F3F3F"/>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6" name="Google Shape;56;p2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200"/>
              <a:buNone/>
              <a:defRPr sz="1200"/>
            </a:lvl1pPr>
            <a:lvl2pPr indent="-228600" lvl="1" marL="914400" algn="l">
              <a:lnSpc>
                <a:spcPct val="90000"/>
              </a:lnSpc>
              <a:spcBef>
                <a:spcPts val="375"/>
              </a:spcBef>
              <a:spcAft>
                <a:spcPts val="0"/>
              </a:spcAft>
              <a:buClr>
                <a:srgbClr val="3F3F3F"/>
              </a:buClr>
              <a:buSzPts val="1050"/>
              <a:buNone/>
              <a:defRPr sz="1050"/>
            </a:lvl2pPr>
            <a:lvl3pPr indent="-228600" lvl="2" marL="1371600" algn="l">
              <a:lnSpc>
                <a:spcPct val="90000"/>
              </a:lnSpc>
              <a:spcBef>
                <a:spcPts val="375"/>
              </a:spcBef>
              <a:spcAft>
                <a:spcPts val="0"/>
              </a:spcAft>
              <a:buClr>
                <a:srgbClr val="3F3F3F"/>
              </a:buClr>
              <a:buSzPts val="900"/>
              <a:buNone/>
              <a:defRPr sz="900"/>
            </a:lvl3pPr>
            <a:lvl4pPr indent="-228600" lvl="3" marL="1828800" algn="l">
              <a:lnSpc>
                <a:spcPct val="90000"/>
              </a:lnSpc>
              <a:spcBef>
                <a:spcPts val="375"/>
              </a:spcBef>
              <a:spcAft>
                <a:spcPts val="0"/>
              </a:spcAft>
              <a:buClr>
                <a:srgbClr val="3F3F3F"/>
              </a:buClr>
              <a:buSzPts val="750"/>
              <a:buNone/>
              <a:defRPr sz="750"/>
            </a:lvl4pPr>
            <a:lvl5pPr indent="-228600" lvl="4" marL="2286000" algn="l">
              <a:lnSpc>
                <a:spcPct val="90000"/>
              </a:lnSpc>
              <a:spcBef>
                <a:spcPts val="375"/>
              </a:spcBef>
              <a:spcAft>
                <a:spcPts val="0"/>
              </a:spcAft>
              <a:buClr>
                <a:srgbClr val="3F3F3F"/>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7" name="Google Shape;57;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4"/>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1pPr>
            <a:lvl2pPr lvl="1" marR="0" rtl="0" algn="l">
              <a:lnSpc>
                <a:spcPct val="90000"/>
              </a:lnSpc>
              <a:spcBef>
                <a:spcPts val="375"/>
              </a:spcBef>
              <a:spcAft>
                <a:spcPts val="0"/>
              </a:spcAft>
              <a:buClr>
                <a:srgbClr val="3F3F3F"/>
              </a:buClr>
              <a:buSzPts val="2100"/>
              <a:buFont typeface="Arial"/>
              <a:buNone/>
              <a:defRPr b="0" i="0" sz="2100" u="none" cap="none" strike="noStrike">
                <a:solidFill>
                  <a:srgbClr val="3F3F3F"/>
                </a:solidFill>
                <a:latin typeface="Calibri"/>
                <a:ea typeface="Calibri"/>
                <a:cs typeface="Calibri"/>
                <a:sym typeface="Calibri"/>
              </a:defRPr>
            </a:lvl2pPr>
            <a:lvl3pPr lvl="2" marR="0" rtl="0" algn="l">
              <a:lnSpc>
                <a:spcPct val="90000"/>
              </a:lnSpc>
              <a:spcBef>
                <a:spcPts val="375"/>
              </a:spcBef>
              <a:spcAft>
                <a:spcPts val="0"/>
              </a:spcAft>
              <a:buClr>
                <a:srgbClr val="3F3F3F"/>
              </a:buClr>
              <a:buSzPts val="1800"/>
              <a:buFont typeface="Arial"/>
              <a:buNone/>
              <a:defRPr b="0" i="0" sz="1800" u="none" cap="none" strike="noStrike">
                <a:solidFill>
                  <a:srgbClr val="3F3F3F"/>
                </a:solidFill>
                <a:latin typeface="Calibri"/>
                <a:ea typeface="Calibri"/>
                <a:cs typeface="Calibri"/>
                <a:sym typeface="Calibri"/>
              </a:defRPr>
            </a:lvl3pPr>
            <a:lvl4pPr lvl="3"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4pPr>
            <a:lvl5pPr lvl="4" marR="0" rtl="0" algn="l">
              <a:lnSpc>
                <a:spcPct val="90000"/>
              </a:lnSpc>
              <a:spcBef>
                <a:spcPts val="375"/>
              </a:spcBef>
              <a:spcAft>
                <a:spcPts val="0"/>
              </a:spcAft>
              <a:buClr>
                <a:srgbClr val="3F3F3F"/>
              </a:buClr>
              <a:buSzPts val="1500"/>
              <a:buFont typeface="Arial"/>
              <a:buNone/>
              <a:defRPr b="0" i="0" sz="1500" u="none" cap="none" strike="noStrike">
                <a:solidFill>
                  <a:srgbClr val="3F3F3F"/>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3" name="Google Shape;63;p2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200"/>
              <a:buNone/>
              <a:defRPr sz="1200"/>
            </a:lvl1pPr>
            <a:lvl2pPr indent="-228600" lvl="1" marL="914400" algn="l">
              <a:lnSpc>
                <a:spcPct val="90000"/>
              </a:lnSpc>
              <a:spcBef>
                <a:spcPts val="375"/>
              </a:spcBef>
              <a:spcAft>
                <a:spcPts val="0"/>
              </a:spcAft>
              <a:buClr>
                <a:srgbClr val="3F3F3F"/>
              </a:buClr>
              <a:buSzPts val="1050"/>
              <a:buNone/>
              <a:defRPr sz="1050"/>
            </a:lvl2pPr>
            <a:lvl3pPr indent="-228600" lvl="2" marL="1371600" algn="l">
              <a:lnSpc>
                <a:spcPct val="90000"/>
              </a:lnSpc>
              <a:spcBef>
                <a:spcPts val="375"/>
              </a:spcBef>
              <a:spcAft>
                <a:spcPts val="0"/>
              </a:spcAft>
              <a:buClr>
                <a:srgbClr val="3F3F3F"/>
              </a:buClr>
              <a:buSzPts val="900"/>
              <a:buNone/>
              <a:defRPr sz="900"/>
            </a:lvl3pPr>
            <a:lvl4pPr indent="-228600" lvl="3" marL="1828800" algn="l">
              <a:lnSpc>
                <a:spcPct val="90000"/>
              </a:lnSpc>
              <a:spcBef>
                <a:spcPts val="375"/>
              </a:spcBef>
              <a:spcAft>
                <a:spcPts val="0"/>
              </a:spcAft>
              <a:buClr>
                <a:srgbClr val="3F3F3F"/>
              </a:buClr>
              <a:buSzPts val="750"/>
              <a:buNone/>
              <a:defRPr sz="750"/>
            </a:lvl4pPr>
            <a:lvl5pPr indent="-228600" lvl="4" marL="2286000" algn="l">
              <a:lnSpc>
                <a:spcPct val="90000"/>
              </a:lnSpc>
              <a:spcBef>
                <a:spcPts val="375"/>
              </a:spcBef>
              <a:spcAft>
                <a:spcPts val="0"/>
              </a:spcAft>
              <a:buClr>
                <a:srgbClr val="3F3F3F"/>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4" name="Google Shape;64;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488950" y="1346200"/>
            <a:ext cx="8026400" cy="4902199"/>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rgbClr val="3F3F3F"/>
              </a:buClr>
              <a:buSzPts val="2100"/>
              <a:buFont typeface="Arial"/>
              <a:buChar char="•"/>
              <a:defRPr b="0" i="0" sz="2100" u="none" cap="none" strike="noStrike">
                <a:solidFill>
                  <a:srgbClr val="3F3F3F"/>
                </a:solidFill>
                <a:latin typeface="Calibri"/>
                <a:ea typeface="Calibri"/>
                <a:cs typeface="Calibri"/>
                <a:sym typeface="Calibri"/>
              </a:defRPr>
            </a:lvl1pPr>
            <a:lvl2pPr indent="-342900" lvl="1" marL="914400" marR="0" rtl="0" algn="l">
              <a:lnSpc>
                <a:spcPct val="90000"/>
              </a:lnSpc>
              <a:spcBef>
                <a:spcPts val="375"/>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2pPr>
            <a:lvl3pPr indent="-323850" lvl="2" marL="1371600" marR="0" rtl="0" algn="l">
              <a:lnSpc>
                <a:spcPct val="90000"/>
              </a:lnSpc>
              <a:spcBef>
                <a:spcPts val="375"/>
              </a:spcBef>
              <a:spcAft>
                <a:spcPts val="0"/>
              </a:spcAft>
              <a:buClr>
                <a:srgbClr val="3F3F3F"/>
              </a:buClr>
              <a:buSzPts val="1500"/>
              <a:buFont typeface="Arial"/>
              <a:buChar char="•"/>
              <a:defRPr b="0" i="0" sz="1500" u="none" cap="none" strike="noStrike">
                <a:solidFill>
                  <a:srgbClr val="3F3F3F"/>
                </a:solidFill>
                <a:latin typeface="Calibri"/>
                <a:ea typeface="Calibri"/>
                <a:cs typeface="Calibri"/>
                <a:sym typeface="Calibri"/>
              </a:defRPr>
            </a:lvl3pPr>
            <a:lvl4pPr indent="-314325" lvl="3" marL="18288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Calibri"/>
                <a:ea typeface="Calibri"/>
                <a:cs typeface="Calibri"/>
                <a:sym typeface="Calibri"/>
              </a:defRPr>
            </a:lvl4pPr>
            <a:lvl5pPr indent="-314325" lvl="4" marL="2286000" marR="0" rtl="0" algn="l">
              <a:lnSpc>
                <a:spcPct val="90000"/>
              </a:lnSpc>
              <a:spcBef>
                <a:spcPts val="375"/>
              </a:spcBef>
              <a:spcAft>
                <a:spcPts val="0"/>
              </a:spcAft>
              <a:buClr>
                <a:srgbClr val="3F3F3F"/>
              </a:buClr>
              <a:buSzPts val="1350"/>
              <a:buFont typeface="Arial"/>
              <a:buChar char="•"/>
              <a:defRPr b="0" i="0" sz="1350" u="none" cap="none" strike="noStrike">
                <a:solidFill>
                  <a:srgbClr val="3F3F3F"/>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
          <p:cNvSpPr txBox="1"/>
          <p:nvPr>
            <p:ph type="ctrTitle"/>
          </p:nvPr>
        </p:nvSpPr>
        <p:spPr>
          <a:xfrm>
            <a:off x="1143000" y="2286001"/>
            <a:ext cx="6858000" cy="140794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1F3864"/>
              </a:buClr>
              <a:buSzPts val="3959"/>
              <a:buFont typeface="Calibri"/>
              <a:buNone/>
            </a:pPr>
            <a:r>
              <a:rPr lang="en-US" sz="3959">
                <a:solidFill>
                  <a:srgbClr val="1F3864"/>
                </a:solidFill>
              </a:rPr>
              <a:t>BÁO CÁO NHẬP MÔN </a:t>
            </a:r>
            <a:br>
              <a:rPr lang="en-US" sz="3959">
                <a:solidFill>
                  <a:srgbClr val="1F3864"/>
                </a:solidFill>
              </a:rPr>
            </a:br>
            <a:r>
              <a:rPr lang="en-US" sz="3959">
                <a:solidFill>
                  <a:srgbClr val="1F3864"/>
                </a:solidFill>
              </a:rPr>
              <a:t>AN TOÀN THÔNG TIN</a:t>
            </a:r>
            <a:br>
              <a:rPr lang="en-US" sz="3959">
                <a:solidFill>
                  <a:srgbClr val="1F3864"/>
                </a:solidFill>
              </a:rPr>
            </a:br>
            <a:br>
              <a:rPr lang="en-US" sz="3959">
                <a:solidFill>
                  <a:srgbClr val="1F3864"/>
                </a:solidFill>
              </a:rPr>
            </a:br>
            <a:r>
              <a:rPr lang="en-US" sz="1800">
                <a:solidFill>
                  <a:srgbClr val="1F3864"/>
                </a:solidFill>
              </a:rPr>
              <a:t>Đề tài nghiên cứu: Hạ tầng khóa công khai PKI</a:t>
            </a:r>
            <a:endParaRPr sz="3959">
              <a:solidFill>
                <a:srgbClr val="1F3864"/>
              </a:solidFill>
            </a:endParaRPr>
          </a:p>
        </p:txBody>
      </p:sp>
      <p:sp>
        <p:nvSpPr>
          <p:cNvPr id="84" name="Google Shape;84;p1"/>
          <p:cNvSpPr txBox="1"/>
          <p:nvPr>
            <p:ph idx="1" type="subTitle"/>
          </p:nvPr>
        </p:nvSpPr>
        <p:spPr>
          <a:xfrm>
            <a:off x="4893276" y="4313238"/>
            <a:ext cx="4250724" cy="202577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000"/>
              <a:buNone/>
            </a:pPr>
            <a:r>
              <a:rPr lang="en-US" sz="2000"/>
              <a:t>GVHD: PGS Nguyễn Linh Giang</a:t>
            </a:r>
            <a:endParaRPr sz="2000"/>
          </a:p>
          <a:p>
            <a:pPr indent="0" lvl="0" marL="0" rtl="0" algn="ctr">
              <a:lnSpc>
                <a:spcPct val="90000"/>
              </a:lnSpc>
              <a:spcBef>
                <a:spcPts val="750"/>
              </a:spcBef>
              <a:spcAft>
                <a:spcPts val="0"/>
              </a:spcAft>
              <a:buClr>
                <a:schemeClr val="lt1"/>
              </a:buClr>
              <a:buSzPts val="2000"/>
              <a:buNone/>
            </a:pPr>
            <a:r>
              <a:rPr lang="en-US" sz="2000"/>
              <a:t>Sinh viên thực hiện:</a:t>
            </a:r>
            <a:endParaRPr/>
          </a:p>
          <a:p>
            <a:pPr indent="0" lvl="0" marL="0" rtl="0" algn="ctr">
              <a:lnSpc>
                <a:spcPct val="90000"/>
              </a:lnSpc>
              <a:spcBef>
                <a:spcPts val="750"/>
              </a:spcBef>
              <a:spcAft>
                <a:spcPts val="0"/>
              </a:spcAft>
              <a:buClr>
                <a:schemeClr val="lt1"/>
              </a:buClr>
              <a:buSzPts val="2000"/>
              <a:buNone/>
            </a:pPr>
            <a:r>
              <a:rPr lang="en-US" sz="2000"/>
              <a:t>Nguyễn Huy Đạt - 20173006</a:t>
            </a:r>
            <a:endParaRPr/>
          </a:p>
          <a:p>
            <a:pPr indent="0" lvl="0" marL="0" rtl="0" algn="ctr">
              <a:lnSpc>
                <a:spcPct val="90000"/>
              </a:lnSpc>
              <a:spcBef>
                <a:spcPts val="750"/>
              </a:spcBef>
              <a:spcAft>
                <a:spcPts val="0"/>
              </a:spcAft>
              <a:buClr>
                <a:schemeClr val="lt1"/>
              </a:buClr>
              <a:buSzPts val="2000"/>
              <a:buNone/>
            </a:pPr>
            <a:r>
              <a:rPr lang="en-US" sz="2000"/>
              <a:t>Trần Văn Thắng – 20173365</a:t>
            </a:r>
            <a:endParaRPr/>
          </a:p>
          <a:p>
            <a:pPr indent="0" lvl="0" marL="0" rtl="0" algn="ctr">
              <a:lnSpc>
                <a:spcPct val="90000"/>
              </a:lnSpc>
              <a:spcBef>
                <a:spcPts val="750"/>
              </a:spcBef>
              <a:spcAft>
                <a:spcPts val="0"/>
              </a:spcAft>
              <a:buClr>
                <a:schemeClr val="lt1"/>
              </a:buClr>
              <a:buSzPts val="2000"/>
              <a:buNone/>
            </a:pPr>
            <a:r>
              <a:rPr lang="en-US" sz="2000"/>
              <a:t>Mai Ngọc Tùng Sơn - 20173350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3. Chứng thư số</a:t>
            </a:r>
            <a:endParaRPr/>
          </a:p>
        </p:txBody>
      </p:sp>
      <p:sp>
        <p:nvSpPr>
          <p:cNvPr id="144" name="Google Shape;144;p10"/>
          <p:cNvSpPr txBox="1"/>
          <p:nvPr>
            <p:ph idx="1" type="body"/>
          </p:nvPr>
        </p:nvSpPr>
        <p:spPr>
          <a:xfrm>
            <a:off x="488950" y="1346200"/>
            <a:ext cx="8026400" cy="490219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2400"/>
              <a:buNone/>
            </a:pPr>
            <a:r>
              <a:rPr lang="en-US" sz="2400">
                <a:solidFill>
                  <a:srgbClr val="2F5496"/>
                </a:solidFill>
                <a:latin typeface="Times New Roman"/>
                <a:ea typeface="Times New Roman"/>
                <a:cs typeface="Times New Roman"/>
                <a:sym typeface="Times New Roman"/>
              </a:rPr>
              <a:t>Cơ chế làm việc</a:t>
            </a:r>
            <a:endParaRPr sz="2400">
              <a:solidFill>
                <a:srgbClr val="2F5496"/>
              </a:solidFill>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rgbClr val="1B1B1B"/>
              </a:buClr>
              <a:buSzPts val="2000"/>
              <a:buFont typeface="Times New Roman"/>
              <a:buChar char="-"/>
            </a:pPr>
            <a:r>
              <a:rPr lang="en-US" sz="2000">
                <a:solidFill>
                  <a:srgbClr val="1B1B1B"/>
                </a:solidFill>
                <a:latin typeface="Times New Roman"/>
                <a:ea typeface="Times New Roman"/>
                <a:cs typeface="Times New Roman"/>
                <a:sym typeface="Times New Roman"/>
              </a:rPr>
              <a:t>Để khóa công khai của mình được chứng nhận, người dùng phải tạo ra một cặp khóa bất đối xứng và gửi cặp khóa này cho tổ chức CA. </a:t>
            </a:r>
            <a:endParaRPr/>
          </a:p>
          <a:p>
            <a:pPr indent="-171450" lvl="0" marL="171450" rtl="0" algn="l">
              <a:lnSpc>
                <a:spcPct val="90000"/>
              </a:lnSpc>
              <a:spcBef>
                <a:spcPts val="750"/>
              </a:spcBef>
              <a:spcAft>
                <a:spcPts val="0"/>
              </a:spcAft>
              <a:buClr>
                <a:srgbClr val="1B1B1B"/>
              </a:buClr>
              <a:buSzPts val="2000"/>
              <a:buFont typeface="Times New Roman"/>
              <a:buChar char="-"/>
            </a:pPr>
            <a:r>
              <a:rPr lang="en-US" sz="2000">
                <a:solidFill>
                  <a:srgbClr val="1B1B1B"/>
                </a:solidFill>
                <a:latin typeface="Times New Roman"/>
                <a:ea typeface="Times New Roman"/>
                <a:cs typeface="Times New Roman"/>
                <a:sym typeface="Times New Roman"/>
              </a:rPr>
              <a:t>Người dùng phải gửi kèm các thông tin về bản thân như tên hoặc địa chỉ. Khi tổ chức CA đã kiểm tra tính xác thực các thông tin của người dùng , CA sẽ phát hành một giấy chứng nhận khóa công khai cho người dùng . </a:t>
            </a:r>
            <a:endParaRPr/>
          </a:p>
          <a:p>
            <a:pPr indent="-171450" lvl="0" marL="171450" rtl="0" algn="l">
              <a:lnSpc>
                <a:spcPct val="90000"/>
              </a:lnSpc>
              <a:spcBef>
                <a:spcPts val="750"/>
              </a:spcBef>
              <a:spcAft>
                <a:spcPts val="0"/>
              </a:spcAft>
              <a:buClr>
                <a:srgbClr val="1B1B1B"/>
              </a:buClr>
              <a:buSzPts val="2000"/>
              <a:buFont typeface="Times New Roman"/>
              <a:buChar char="-"/>
            </a:pPr>
            <a:r>
              <a:rPr lang="en-US" sz="2000">
                <a:solidFill>
                  <a:srgbClr val="1B1B1B"/>
                </a:solidFill>
                <a:latin typeface="Times New Roman"/>
                <a:ea typeface="Times New Roman"/>
                <a:cs typeface="Times New Roman"/>
                <a:sym typeface="Times New Roman"/>
              </a:rPr>
              <a:t>Giấy chứng nhận là một tập tin nhị phân có thể dễ dàng chuyển đổi qua mạng máy tính.</a:t>
            </a:r>
            <a:endParaRPr/>
          </a:p>
          <a:p>
            <a:pPr indent="-171450" lvl="0" marL="171450" rtl="0" algn="l">
              <a:lnSpc>
                <a:spcPct val="90000"/>
              </a:lnSpc>
              <a:spcBef>
                <a:spcPts val="750"/>
              </a:spcBef>
              <a:spcAft>
                <a:spcPts val="0"/>
              </a:spcAft>
              <a:buClr>
                <a:srgbClr val="1B1B1B"/>
              </a:buClr>
              <a:buSzPts val="2000"/>
              <a:buFont typeface="Times New Roman"/>
              <a:buChar char="-"/>
            </a:pPr>
            <a:r>
              <a:rPr lang="en-US" sz="2000">
                <a:solidFill>
                  <a:srgbClr val="1B1B1B"/>
                </a:solidFill>
                <a:latin typeface="Times New Roman"/>
                <a:ea typeface="Times New Roman"/>
                <a:cs typeface="Times New Roman"/>
                <a:sym typeface="Times New Roman"/>
              </a:rPr>
              <a:t>Tổ chức CA áp dụng chữ ký điện tử của mình cho giấy chứng nhận khóa công khai mà CA đó phát hành. Một tổ chức CA chứng nhận khóa công khai bằng cách ký nhận chúng. Nếu phía người dùng bên kia tin tưởng vào tổ chức CA thì họ có thể tin vào chữ ký của CA đó</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3.Chứng thư số</a:t>
            </a:r>
            <a:endParaRPr/>
          </a:p>
        </p:txBody>
      </p:sp>
      <p:sp>
        <p:nvSpPr>
          <p:cNvPr id="150" name="Google Shape;150;p11"/>
          <p:cNvSpPr txBox="1"/>
          <p:nvPr>
            <p:ph idx="1" type="body"/>
          </p:nvPr>
        </p:nvSpPr>
        <p:spPr>
          <a:xfrm>
            <a:off x="488950" y="1346200"/>
            <a:ext cx="5219872" cy="52399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2400"/>
              <a:buNone/>
            </a:pPr>
            <a:r>
              <a:rPr lang="en-US" sz="2400">
                <a:solidFill>
                  <a:srgbClr val="2F5496"/>
                </a:solidFill>
                <a:latin typeface="Times New Roman"/>
                <a:ea typeface="Times New Roman"/>
                <a:cs typeface="Times New Roman"/>
                <a:sym typeface="Times New Roman"/>
              </a:rPr>
              <a:t>3.1. Chứng nhận X.509</a:t>
            </a:r>
            <a:endParaRPr/>
          </a:p>
          <a:p>
            <a:pPr indent="-171450" lvl="0" marL="171450" rtl="0" algn="l">
              <a:lnSpc>
                <a:spcPct val="90000"/>
              </a:lnSpc>
              <a:spcBef>
                <a:spcPts val="750"/>
              </a:spcBef>
              <a:spcAft>
                <a:spcPts val="0"/>
              </a:spcAft>
              <a:buClr>
                <a:srgbClr val="3F3F3F"/>
              </a:buClr>
              <a:buSzPts val="2000"/>
              <a:buFont typeface="Times New Roman"/>
              <a:buChar char="-"/>
            </a:pPr>
            <a:r>
              <a:rPr lang="en-US" sz="2000">
                <a:latin typeface="Times New Roman"/>
                <a:ea typeface="Times New Roman"/>
                <a:cs typeface="Times New Roman"/>
                <a:sym typeface="Times New Roman"/>
              </a:rPr>
              <a:t>Là chứng nhận khoá công khai phổ biến nhất</a:t>
            </a:r>
            <a:endParaRPr sz="20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rgbClr val="3F3F3F"/>
              </a:buClr>
              <a:buSzPts val="2000"/>
              <a:buFont typeface="Times New Roman"/>
              <a:buChar char="-"/>
            </a:pPr>
            <a:r>
              <a:rPr lang="en-US" sz="2000">
                <a:latin typeface="Times New Roman"/>
                <a:ea typeface="Times New Roman"/>
                <a:cs typeface="Times New Roman"/>
                <a:sym typeface="Times New Roman"/>
              </a:rPr>
              <a:t>Chuẩn X.509 được định dạng phiên bản 1 năm 1988, phiên bản 2 năm 1993 và phiên bản 3 được bổ sung them trường mở rộng năm 1997.</a:t>
            </a:r>
            <a:endParaRPr/>
          </a:p>
          <a:p>
            <a:pPr indent="-171450" lvl="0" marL="171450" rtl="0" algn="l">
              <a:lnSpc>
                <a:spcPct val="90000"/>
              </a:lnSpc>
              <a:spcBef>
                <a:spcPts val="750"/>
              </a:spcBef>
              <a:spcAft>
                <a:spcPts val="0"/>
              </a:spcAft>
              <a:buClr>
                <a:srgbClr val="3F3F3F"/>
              </a:buClr>
              <a:buSzPts val="2000"/>
              <a:buFont typeface="Times New Roman"/>
              <a:buChar char="-"/>
            </a:pPr>
            <a:r>
              <a:rPr lang="en-US" sz="2000">
                <a:latin typeface="Times New Roman"/>
                <a:ea typeface="Times New Roman"/>
                <a:cs typeface="Times New Roman"/>
                <a:sym typeface="Times New Roman"/>
              </a:rPr>
              <a:t>Được chỉ định bởi hiệp hội Viễn thông quốc tế(</a:t>
            </a:r>
            <a:r>
              <a:rPr lang="en-US" sz="2000">
                <a:solidFill>
                  <a:srgbClr val="1B1B1B"/>
                </a:solidFill>
                <a:latin typeface="Times New Roman"/>
                <a:ea typeface="Times New Roman"/>
                <a:cs typeface="Times New Roman"/>
                <a:sym typeface="Times New Roman"/>
              </a:rPr>
              <a:t>International Telecommunications Union – ITU</a:t>
            </a:r>
            <a:r>
              <a:rPr lang="en-US" sz="2000">
                <a:latin typeface="Times New Roman"/>
                <a:ea typeface="Times New Roman"/>
                <a:cs typeface="Times New Roman"/>
                <a:sym typeface="Times New Roman"/>
              </a:rPr>
              <a:t>)</a:t>
            </a:r>
            <a:endParaRPr/>
          </a:p>
        </p:txBody>
      </p:sp>
      <p:pic>
        <p:nvPicPr>
          <p:cNvPr id="151" name="Google Shape;151;p11"/>
          <p:cNvPicPr preferRelativeResize="0"/>
          <p:nvPr/>
        </p:nvPicPr>
        <p:blipFill rotWithShape="1">
          <a:blip r:embed="rId3">
            <a:alphaModFix/>
          </a:blip>
          <a:srcRect b="0" l="0" r="0" t="0"/>
          <a:stretch/>
        </p:blipFill>
        <p:spPr>
          <a:xfrm>
            <a:off x="5906532" y="1238248"/>
            <a:ext cx="1952625" cy="53874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3.Chứng thư số</a:t>
            </a:r>
            <a:endParaRPr/>
          </a:p>
        </p:txBody>
      </p:sp>
      <p:sp>
        <p:nvSpPr>
          <p:cNvPr id="157" name="Google Shape;157;p12"/>
          <p:cNvSpPr txBox="1"/>
          <p:nvPr>
            <p:ph idx="1" type="body"/>
          </p:nvPr>
        </p:nvSpPr>
        <p:spPr>
          <a:xfrm>
            <a:off x="488950" y="1346201"/>
            <a:ext cx="8026400" cy="4455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2400"/>
              <a:buNone/>
            </a:pPr>
            <a:r>
              <a:rPr lang="en-US" sz="2400">
                <a:solidFill>
                  <a:srgbClr val="2F5496"/>
                </a:solidFill>
                <a:latin typeface="Times New Roman"/>
                <a:ea typeface="Times New Roman"/>
                <a:cs typeface="Times New Roman"/>
                <a:sym typeface="Times New Roman"/>
              </a:rPr>
              <a:t>3.2. Chu kì sống của chứng thư số</a:t>
            </a:r>
            <a:endParaRPr sz="2400">
              <a:solidFill>
                <a:srgbClr val="2F5496"/>
              </a:solidFill>
              <a:latin typeface="Times New Roman"/>
              <a:ea typeface="Times New Roman"/>
              <a:cs typeface="Times New Roman"/>
              <a:sym typeface="Times New Roman"/>
            </a:endParaRPr>
          </a:p>
          <a:p>
            <a:pPr indent="0" lvl="0" marL="0" rtl="0" algn="l">
              <a:lnSpc>
                <a:spcPct val="90000"/>
              </a:lnSpc>
              <a:spcBef>
                <a:spcPts val="750"/>
              </a:spcBef>
              <a:spcAft>
                <a:spcPts val="0"/>
              </a:spcAft>
              <a:buClr>
                <a:srgbClr val="3F3F3F"/>
              </a:buClr>
              <a:buSzPts val="2100"/>
              <a:buNone/>
            </a:pPr>
            <a:r>
              <a:t/>
            </a:r>
            <a:endParaRPr/>
          </a:p>
        </p:txBody>
      </p:sp>
      <p:pic>
        <p:nvPicPr>
          <p:cNvPr id="158" name="Google Shape;158;p12"/>
          <p:cNvPicPr preferRelativeResize="0"/>
          <p:nvPr/>
        </p:nvPicPr>
        <p:blipFill rotWithShape="1">
          <a:blip r:embed="rId3">
            <a:alphaModFix/>
          </a:blip>
          <a:srcRect b="0" l="0" r="0" t="0"/>
          <a:stretch/>
        </p:blipFill>
        <p:spPr>
          <a:xfrm>
            <a:off x="840259" y="1899684"/>
            <a:ext cx="7525265" cy="4698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3. Chứng thư số</a:t>
            </a:r>
            <a:endParaRPr/>
          </a:p>
        </p:txBody>
      </p:sp>
      <p:sp>
        <p:nvSpPr>
          <p:cNvPr id="164" name="Google Shape;164;p13"/>
          <p:cNvSpPr txBox="1"/>
          <p:nvPr>
            <p:ph idx="1" type="body"/>
          </p:nvPr>
        </p:nvSpPr>
        <p:spPr>
          <a:xfrm>
            <a:off x="488950" y="1346200"/>
            <a:ext cx="8026400" cy="490219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2400"/>
              <a:buNone/>
            </a:pPr>
            <a:r>
              <a:rPr lang="en-US" sz="2400">
                <a:solidFill>
                  <a:srgbClr val="2F5496"/>
                </a:solidFill>
                <a:latin typeface="Times New Roman"/>
                <a:ea typeface="Times New Roman"/>
                <a:cs typeface="Times New Roman"/>
                <a:sym typeface="Times New Roman"/>
              </a:rPr>
              <a:t>3.3. Các chức năng chính</a:t>
            </a:r>
            <a:endParaRPr sz="2400">
              <a:solidFill>
                <a:srgbClr val="2F5496"/>
              </a:solidFill>
              <a:latin typeface="Times New Roman"/>
              <a:ea typeface="Times New Roman"/>
              <a:cs typeface="Times New Roman"/>
              <a:sym typeface="Times New Roman"/>
            </a:endParaRPr>
          </a:p>
          <a:p>
            <a:pPr indent="0" lvl="0" marL="0" rtl="0" algn="l">
              <a:lnSpc>
                <a:spcPct val="90000"/>
              </a:lnSpc>
              <a:spcBef>
                <a:spcPts val="750"/>
              </a:spcBef>
              <a:spcAft>
                <a:spcPts val="0"/>
              </a:spcAft>
              <a:buClr>
                <a:srgbClr val="3F3F3F"/>
              </a:buClr>
              <a:buSzPts val="2100"/>
              <a:buNone/>
            </a:pPr>
            <a:r>
              <a:t/>
            </a:r>
            <a:endParaRPr/>
          </a:p>
          <a:p>
            <a:pPr indent="-342900" lvl="0" marL="342900" rtl="0" algn="l">
              <a:lnSpc>
                <a:spcPct val="90000"/>
              </a:lnSpc>
              <a:spcBef>
                <a:spcPts val="750"/>
              </a:spcBef>
              <a:spcAft>
                <a:spcPts val="0"/>
              </a:spcAft>
              <a:buClr>
                <a:srgbClr val="1B1B1B"/>
              </a:buClr>
              <a:buSzPts val="1800"/>
              <a:buAutoNum type="alphaLcParenR"/>
            </a:pPr>
            <a:r>
              <a:rPr b="1" lang="en-US" sz="1800">
                <a:solidFill>
                  <a:srgbClr val="1B1B1B"/>
                </a:solidFill>
                <a:latin typeface="Quattrocento Sans"/>
                <a:ea typeface="Quattrocento Sans"/>
                <a:cs typeface="Quattrocento Sans"/>
                <a:sym typeface="Quattrocento Sans"/>
              </a:rPr>
              <a:t>Khởi tạo</a:t>
            </a:r>
            <a:endParaRPr b="1" sz="1800">
              <a:solidFill>
                <a:srgbClr val="1B1B1B"/>
              </a:solidFill>
              <a:latin typeface="Quattrocento Sans"/>
              <a:ea typeface="Quattrocento Sans"/>
              <a:cs typeface="Quattrocento Sans"/>
              <a:sym typeface="Quattrocento Sans"/>
            </a:endParaRPr>
          </a:p>
          <a:p>
            <a:pPr indent="0" lvl="0" marL="0" rtl="0" algn="l">
              <a:lnSpc>
                <a:spcPct val="90000"/>
              </a:lnSpc>
              <a:spcBef>
                <a:spcPts val="750"/>
              </a:spcBef>
              <a:spcAft>
                <a:spcPts val="0"/>
              </a:spcAft>
              <a:buClr>
                <a:srgbClr val="3F3F3F"/>
              </a:buClr>
              <a:buSzPts val="1800"/>
              <a:buNone/>
            </a:pPr>
            <a:r>
              <a:t/>
            </a:r>
            <a:endParaRPr b="1" sz="1800">
              <a:solidFill>
                <a:srgbClr val="1B1B1B"/>
              </a:solidFill>
              <a:latin typeface="Quattrocento Sans"/>
              <a:ea typeface="Quattrocento Sans"/>
              <a:cs typeface="Quattrocento Sans"/>
              <a:sym typeface="Quattrocento Sans"/>
            </a:endParaRPr>
          </a:p>
          <a:p>
            <a:pPr indent="0" lvl="0" marL="0" rtl="0" algn="l">
              <a:lnSpc>
                <a:spcPct val="90000"/>
              </a:lnSpc>
              <a:spcBef>
                <a:spcPts val="750"/>
              </a:spcBef>
              <a:spcAft>
                <a:spcPts val="0"/>
              </a:spcAft>
              <a:buClr>
                <a:srgbClr val="1B1B1B"/>
              </a:buClr>
              <a:buSzPts val="1800"/>
              <a:buNone/>
            </a:pPr>
            <a:r>
              <a:rPr b="1" lang="en-US" sz="1800">
                <a:solidFill>
                  <a:srgbClr val="1B1B1B"/>
                </a:solidFill>
                <a:latin typeface="Quattrocento Sans"/>
                <a:ea typeface="Quattrocento Sans"/>
                <a:cs typeface="Quattrocento Sans"/>
                <a:sym typeface="Quattrocento Sans"/>
              </a:rPr>
              <a:t>b) Yêu cầu chứng thư</a:t>
            </a:r>
            <a:endParaRPr b="1" sz="1800">
              <a:solidFill>
                <a:srgbClr val="1B1B1B"/>
              </a:solidFill>
              <a:latin typeface="Quattrocento Sans"/>
              <a:ea typeface="Quattrocento Sans"/>
              <a:cs typeface="Quattrocento Sans"/>
              <a:sym typeface="Quattrocento Sans"/>
            </a:endParaRPr>
          </a:p>
          <a:p>
            <a:pPr indent="0" lvl="0" marL="0" rtl="0" algn="l">
              <a:lnSpc>
                <a:spcPct val="90000"/>
              </a:lnSpc>
              <a:spcBef>
                <a:spcPts val="750"/>
              </a:spcBef>
              <a:spcAft>
                <a:spcPts val="0"/>
              </a:spcAft>
              <a:buClr>
                <a:srgbClr val="3F3F3F"/>
              </a:buClr>
              <a:buSzPts val="1800"/>
              <a:buNone/>
            </a:pPr>
            <a:r>
              <a:t/>
            </a:r>
            <a:endParaRPr b="1" sz="1800">
              <a:solidFill>
                <a:srgbClr val="1B1B1B"/>
              </a:solidFill>
              <a:latin typeface="Quattrocento Sans"/>
              <a:ea typeface="Quattrocento Sans"/>
              <a:cs typeface="Quattrocento Sans"/>
              <a:sym typeface="Quattrocento Sans"/>
            </a:endParaRPr>
          </a:p>
          <a:p>
            <a:pPr indent="0" lvl="0" marL="0" rtl="0" algn="l">
              <a:lnSpc>
                <a:spcPct val="90000"/>
              </a:lnSpc>
              <a:spcBef>
                <a:spcPts val="750"/>
              </a:spcBef>
              <a:spcAft>
                <a:spcPts val="0"/>
              </a:spcAft>
              <a:buClr>
                <a:srgbClr val="292B2C"/>
              </a:buClr>
              <a:buSzPts val="1800"/>
              <a:buNone/>
            </a:pPr>
            <a:r>
              <a:rPr b="1" lang="en-US" sz="1800">
                <a:solidFill>
                  <a:srgbClr val="292B2C"/>
                </a:solidFill>
                <a:latin typeface="Quattrocento Sans"/>
                <a:ea typeface="Quattrocento Sans"/>
                <a:cs typeface="Quattrocento Sans"/>
                <a:sym typeface="Quattrocento Sans"/>
              </a:rPr>
              <a:t>c) Tạo lại chứng thư</a:t>
            </a:r>
            <a:endParaRPr b="1" sz="1800">
              <a:solidFill>
                <a:srgbClr val="292B2C"/>
              </a:solidFill>
              <a:latin typeface="Quattrocento Sans"/>
              <a:ea typeface="Quattrocento Sans"/>
              <a:cs typeface="Quattrocento Sans"/>
              <a:sym typeface="Quattrocento Sans"/>
            </a:endParaRPr>
          </a:p>
          <a:p>
            <a:pPr indent="0" lvl="0" marL="0" rtl="0" algn="l">
              <a:lnSpc>
                <a:spcPct val="90000"/>
              </a:lnSpc>
              <a:spcBef>
                <a:spcPts val="750"/>
              </a:spcBef>
              <a:spcAft>
                <a:spcPts val="0"/>
              </a:spcAft>
              <a:buClr>
                <a:srgbClr val="3F3F3F"/>
              </a:buClr>
              <a:buSzPts val="1800"/>
              <a:buNone/>
            </a:pPr>
            <a:r>
              <a:t/>
            </a:r>
            <a:endParaRPr b="1" sz="1800">
              <a:solidFill>
                <a:srgbClr val="292B2C"/>
              </a:solidFill>
              <a:latin typeface="Quattrocento Sans"/>
              <a:ea typeface="Quattrocento Sans"/>
              <a:cs typeface="Quattrocento Sans"/>
              <a:sym typeface="Quattrocento Sans"/>
            </a:endParaRPr>
          </a:p>
          <a:p>
            <a:pPr indent="0" lvl="0" marL="0" rtl="0" algn="l">
              <a:lnSpc>
                <a:spcPct val="90000"/>
              </a:lnSpc>
              <a:spcBef>
                <a:spcPts val="750"/>
              </a:spcBef>
              <a:spcAft>
                <a:spcPts val="0"/>
              </a:spcAft>
              <a:buClr>
                <a:srgbClr val="292B2C"/>
              </a:buClr>
              <a:buSzPts val="1800"/>
              <a:buNone/>
            </a:pPr>
            <a:r>
              <a:rPr b="1" lang="en-US" sz="1800">
                <a:solidFill>
                  <a:srgbClr val="292B2C"/>
                </a:solidFill>
                <a:latin typeface="Quattrocento Sans"/>
                <a:ea typeface="Quattrocento Sans"/>
                <a:cs typeface="Quattrocento Sans"/>
                <a:sym typeface="Quattrocento Sans"/>
              </a:rPr>
              <a:t>d) Hủy bỏ chứng thư</a:t>
            </a:r>
            <a:endParaRPr b="1" sz="1800">
              <a:solidFill>
                <a:srgbClr val="292B2C"/>
              </a:solidFill>
              <a:latin typeface="Quattrocento Sans"/>
              <a:ea typeface="Quattrocento Sans"/>
              <a:cs typeface="Quattrocento Sans"/>
              <a:sym typeface="Quattrocento Sans"/>
            </a:endParaRPr>
          </a:p>
          <a:p>
            <a:pPr indent="0" lvl="0" marL="0" rtl="0" algn="l">
              <a:lnSpc>
                <a:spcPct val="90000"/>
              </a:lnSpc>
              <a:spcBef>
                <a:spcPts val="750"/>
              </a:spcBef>
              <a:spcAft>
                <a:spcPts val="0"/>
              </a:spcAft>
              <a:buClr>
                <a:srgbClr val="3F3F3F"/>
              </a:buClr>
              <a:buSzPts val="1800"/>
              <a:buNone/>
            </a:pPr>
            <a:r>
              <a:t/>
            </a:r>
            <a:endParaRPr b="1" sz="1800">
              <a:solidFill>
                <a:srgbClr val="292B2C"/>
              </a:solidFill>
              <a:latin typeface="Quattrocento Sans"/>
              <a:ea typeface="Quattrocento Sans"/>
              <a:cs typeface="Quattrocento Sans"/>
              <a:sym typeface="Quattrocento Sans"/>
            </a:endParaRPr>
          </a:p>
          <a:p>
            <a:pPr indent="0" lvl="0" marL="0" rtl="0" algn="l">
              <a:lnSpc>
                <a:spcPct val="90000"/>
              </a:lnSpc>
              <a:spcBef>
                <a:spcPts val="750"/>
              </a:spcBef>
              <a:spcAft>
                <a:spcPts val="0"/>
              </a:spcAft>
              <a:buClr>
                <a:srgbClr val="292B2C"/>
              </a:buClr>
              <a:buSzPts val="1800"/>
              <a:buNone/>
            </a:pPr>
            <a:r>
              <a:rPr b="1" lang="en-US" sz="1800">
                <a:solidFill>
                  <a:srgbClr val="292B2C"/>
                </a:solidFill>
                <a:latin typeface="Quattrocento Sans"/>
                <a:ea typeface="Quattrocento Sans"/>
                <a:cs typeface="Quattrocento Sans"/>
                <a:sym typeface="Quattrocento Sans"/>
              </a:rPr>
              <a:t>e) Lưu trữ và phục hồi khóa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4"/>
          <p:cNvSpPr txBox="1"/>
          <p:nvPr/>
        </p:nvSpPr>
        <p:spPr>
          <a:xfrm>
            <a:off x="2434281" y="3163330"/>
            <a:ext cx="568410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2F5496"/>
                </a:solidFill>
                <a:latin typeface="Times New Roman"/>
                <a:ea typeface="Times New Roman"/>
                <a:cs typeface="Times New Roman"/>
                <a:sym typeface="Times New Roman"/>
              </a:rPr>
              <a:t>Thank for watching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2"/>
          <p:cNvSpPr txBox="1"/>
          <p:nvPr>
            <p:ph type="title"/>
          </p:nvPr>
        </p:nvSpPr>
        <p:spPr>
          <a:xfrm>
            <a:off x="488950" y="-87315"/>
            <a:ext cx="80265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alibri"/>
              <a:buNone/>
            </a:pPr>
            <a:r>
              <a:rPr lang="en-US"/>
              <a:t>1. Các phân hệ và chức năng</a:t>
            </a:r>
            <a:endParaRPr/>
          </a:p>
        </p:txBody>
      </p:sp>
      <p:sp>
        <p:nvSpPr>
          <p:cNvPr id="90" name="Google Shape;90;p2"/>
          <p:cNvSpPr txBox="1"/>
          <p:nvPr>
            <p:ph idx="1" type="body"/>
          </p:nvPr>
        </p:nvSpPr>
        <p:spPr>
          <a:xfrm>
            <a:off x="488950" y="1346200"/>
            <a:ext cx="8026500" cy="4902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2100"/>
              <a:buNone/>
            </a:pPr>
            <a:r>
              <a:rPr lang="en-US">
                <a:solidFill>
                  <a:srgbClr val="2F5496"/>
                </a:solidFill>
                <a:latin typeface="Times New Roman"/>
                <a:ea typeface="Times New Roman"/>
                <a:cs typeface="Times New Roman"/>
                <a:sym typeface="Times New Roman"/>
              </a:rPr>
              <a:t>1.1. Vai trò và chức năng</a:t>
            </a:r>
            <a:endParaRPr>
              <a:solidFill>
                <a:srgbClr val="2F5496"/>
              </a:solidFill>
              <a:latin typeface="Times New Roman"/>
              <a:ea typeface="Times New Roman"/>
              <a:cs typeface="Times New Roman"/>
              <a:sym typeface="Times New Roman"/>
            </a:endParaRPr>
          </a:p>
          <a:p>
            <a:pPr indent="0" lvl="0" marL="0" rtl="0" algn="l">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PKI cho phép người dùng tham gia xác thực lẫn nhau. Mục tiêu chính là cung cấp khóa công khai</a:t>
            </a:r>
            <a:endParaRPr>
              <a:latin typeface="Times New Roman"/>
              <a:ea typeface="Times New Roman"/>
              <a:cs typeface="Times New Roman"/>
              <a:sym typeface="Times New Roman"/>
            </a:endParaRPr>
          </a:p>
          <a:p>
            <a:pPr indent="0" lvl="0" marL="0" rtl="0" algn="l">
              <a:lnSpc>
                <a:spcPct val="90000"/>
              </a:lnSpc>
              <a:spcBef>
                <a:spcPts val="750"/>
              </a:spcBef>
              <a:spcAft>
                <a:spcPts val="0"/>
              </a:spcAft>
              <a:buClr>
                <a:srgbClr val="3F3F3F"/>
              </a:buClr>
              <a:buSzPts val="2100"/>
              <a:buNone/>
            </a:pPr>
            <a:r>
              <a:t/>
            </a:r>
            <a:endParaRPr>
              <a:latin typeface="Times New Roman"/>
              <a:ea typeface="Times New Roman"/>
              <a:cs typeface="Times New Roman"/>
              <a:sym typeface="Times New Roman"/>
            </a:endParaRPr>
          </a:p>
          <a:p>
            <a:pPr indent="0" lvl="0" marL="0" rtl="0" algn="l">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Ứng dụng cụ thể:</a:t>
            </a:r>
            <a:endParaRPr/>
          </a:p>
          <a:p>
            <a:pPr indent="0" lvl="0" marL="0" rtl="0" algn="l">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 Mã hóa, giải mã văn bản</a:t>
            </a:r>
            <a:endParaRPr>
              <a:latin typeface="Times New Roman"/>
              <a:ea typeface="Times New Roman"/>
              <a:cs typeface="Times New Roman"/>
              <a:sym typeface="Times New Roman"/>
            </a:endParaRPr>
          </a:p>
          <a:p>
            <a:pPr indent="0" lvl="0" marL="0" rtl="0" algn="l">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 Xác thực người dùng ứng dụng </a:t>
            </a:r>
            <a:endParaRPr/>
          </a:p>
          <a:p>
            <a:pPr indent="0" lvl="0" marL="0" rtl="0" algn="l">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 Mã hóa email và xác thực người gửi email</a:t>
            </a:r>
            <a:endParaRPr/>
          </a:p>
          <a:p>
            <a:pPr indent="0" lvl="0" marL="0" rtl="0" algn="l">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 Tạo chữ kí số trên văn bản điện tử</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3"/>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1. Các phân hệ và chức năng</a:t>
            </a:r>
            <a:endParaRPr/>
          </a:p>
        </p:txBody>
      </p:sp>
      <p:sp>
        <p:nvSpPr>
          <p:cNvPr id="96" name="Google Shape;96;p3"/>
          <p:cNvSpPr txBox="1"/>
          <p:nvPr>
            <p:ph idx="1" type="body"/>
          </p:nvPr>
        </p:nvSpPr>
        <p:spPr>
          <a:xfrm>
            <a:off x="488950" y="1346200"/>
            <a:ext cx="8026400" cy="4902199"/>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rgbClr val="2F5496"/>
              </a:buClr>
              <a:buSzPts val="2100"/>
              <a:buChar char="•"/>
            </a:pPr>
            <a:r>
              <a:rPr lang="en-US">
                <a:solidFill>
                  <a:srgbClr val="2F5496"/>
                </a:solidFill>
                <a:latin typeface="Times New Roman"/>
                <a:ea typeface="Times New Roman"/>
                <a:cs typeface="Times New Roman"/>
                <a:sym typeface="Times New Roman"/>
              </a:rPr>
              <a:t>1.1. Vai trò và chức năng</a:t>
            </a:r>
            <a:endParaRPr>
              <a:solidFill>
                <a:srgbClr val="2F5496"/>
              </a:solidFill>
              <a:latin typeface="Times New Roman"/>
              <a:ea typeface="Times New Roman"/>
              <a:cs typeface="Times New Roman"/>
              <a:sym typeface="Times New Roman"/>
            </a:endParaRPr>
          </a:p>
          <a:p>
            <a:pPr indent="0" lvl="0" marL="0" rtl="0" algn="l">
              <a:lnSpc>
                <a:spcPct val="90000"/>
              </a:lnSpc>
              <a:spcBef>
                <a:spcPts val="750"/>
              </a:spcBef>
              <a:spcAft>
                <a:spcPts val="0"/>
              </a:spcAft>
              <a:buClr>
                <a:srgbClr val="3F3F3F"/>
              </a:buClr>
              <a:buSzPts val="2100"/>
              <a:buNone/>
            </a:pPr>
            <a:r>
              <a:rPr lang="en-US">
                <a:latin typeface="Times New Roman"/>
                <a:ea typeface="Times New Roman"/>
                <a:cs typeface="Times New Roman"/>
                <a:sym typeface="Times New Roman"/>
              </a:rPr>
              <a:t>Một PKI phải đảm bảo các tính chất khi trao đổi thông tin</a:t>
            </a:r>
            <a:endParaRPr/>
          </a:p>
          <a:p>
            <a:pPr indent="0" lvl="0" marL="0" rtl="0" algn="l">
              <a:lnSpc>
                <a:spcPct val="90000"/>
              </a:lnSpc>
              <a:spcBef>
                <a:spcPts val="750"/>
              </a:spcBef>
              <a:spcAft>
                <a:spcPts val="0"/>
              </a:spcAft>
              <a:buClr>
                <a:srgbClr val="3F3F3F"/>
              </a:buClr>
              <a:buSzPts val="2100"/>
              <a:buNone/>
            </a:pPr>
            <a:r>
              <a:t/>
            </a:r>
            <a:endParaRPr>
              <a:latin typeface="Times New Roman"/>
              <a:ea typeface="Times New Roman"/>
              <a:cs typeface="Times New Roman"/>
              <a:sym typeface="Times New Roman"/>
            </a:endParaRPr>
          </a:p>
          <a:p>
            <a:pPr indent="0" lvl="0" marL="0" rtl="0" algn="l">
              <a:lnSpc>
                <a:spcPct val="90000"/>
              </a:lnSpc>
              <a:spcBef>
                <a:spcPts val="750"/>
              </a:spcBef>
              <a:spcAft>
                <a:spcPts val="0"/>
              </a:spcAft>
              <a:buClr>
                <a:srgbClr val="3F3F3F"/>
              </a:buClr>
              <a:buSzPts val="2100"/>
              <a:buNone/>
            </a:pPr>
            <a:r>
              <a:rPr b="1" lang="en-US">
                <a:latin typeface="Times New Roman"/>
                <a:ea typeface="Times New Roman"/>
                <a:cs typeface="Times New Roman"/>
                <a:sym typeface="Times New Roman"/>
              </a:rPr>
              <a:t>+ Tính bí mật ( Confidentiality )</a:t>
            </a:r>
            <a:endParaRPr/>
          </a:p>
          <a:p>
            <a:pPr indent="0" lvl="0" marL="0" rtl="0" algn="l">
              <a:lnSpc>
                <a:spcPct val="90000"/>
              </a:lnSpc>
              <a:spcBef>
                <a:spcPts val="750"/>
              </a:spcBef>
              <a:spcAft>
                <a:spcPts val="0"/>
              </a:spcAft>
              <a:buClr>
                <a:srgbClr val="3F3F3F"/>
              </a:buClr>
              <a:buSzPts val="2100"/>
              <a:buNone/>
            </a:pPr>
            <a:r>
              <a:rPr b="1" lang="en-US">
                <a:latin typeface="Times New Roman"/>
                <a:ea typeface="Times New Roman"/>
                <a:cs typeface="Times New Roman"/>
                <a:sym typeface="Times New Roman"/>
              </a:rPr>
              <a:t>+ Tính xác thực ( Authentication )</a:t>
            </a:r>
            <a:endParaRPr/>
          </a:p>
          <a:p>
            <a:pPr indent="0" lvl="0" marL="0" rtl="0" algn="l">
              <a:lnSpc>
                <a:spcPct val="90000"/>
              </a:lnSpc>
              <a:spcBef>
                <a:spcPts val="750"/>
              </a:spcBef>
              <a:spcAft>
                <a:spcPts val="0"/>
              </a:spcAft>
              <a:buClr>
                <a:srgbClr val="3F3F3F"/>
              </a:buClr>
              <a:buSzPts val="2100"/>
              <a:buNone/>
            </a:pPr>
            <a:r>
              <a:rPr b="1" lang="en-US">
                <a:latin typeface="Times New Roman"/>
                <a:ea typeface="Times New Roman"/>
                <a:cs typeface="Times New Roman"/>
                <a:sym typeface="Times New Roman"/>
              </a:rPr>
              <a:t>+ Tính toàn vẹn ( Integrity )</a:t>
            </a:r>
            <a:endParaRPr/>
          </a:p>
          <a:p>
            <a:pPr indent="0" lvl="0" marL="0" rtl="0" algn="l">
              <a:lnSpc>
                <a:spcPct val="90000"/>
              </a:lnSpc>
              <a:spcBef>
                <a:spcPts val="750"/>
              </a:spcBef>
              <a:spcAft>
                <a:spcPts val="0"/>
              </a:spcAft>
              <a:buClr>
                <a:srgbClr val="3F3F3F"/>
              </a:buClr>
              <a:buSzPts val="2100"/>
              <a:buNone/>
            </a:pPr>
            <a:r>
              <a:rPr b="1" lang="en-US">
                <a:latin typeface="Times New Roman"/>
                <a:ea typeface="Times New Roman"/>
                <a:cs typeface="Times New Roman"/>
                <a:sym typeface="Times New Roman"/>
              </a:rPr>
              <a:t>+ Tính không thể từ chối ( Non-Repudiation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4"/>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1. Các phân hệ và chức năng</a:t>
            </a:r>
            <a:endParaRPr/>
          </a:p>
        </p:txBody>
      </p:sp>
      <p:sp>
        <p:nvSpPr>
          <p:cNvPr id="102" name="Google Shape;102;p4"/>
          <p:cNvSpPr txBox="1"/>
          <p:nvPr>
            <p:ph idx="1" type="body"/>
          </p:nvPr>
        </p:nvSpPr>
        <p:spPr>
          <a:xfrm>
            <a:off x="488950" y="1346201"/>
            <a:ext cx="8026400" cy="10633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2100"/>
              <a:buNone/>
            </a:pPr>
            <a:r>
              <a:rPr lang="en-US">
                <a:solidFill>
                  <a:srgbClr val="2F5496"/>
                </a:solidFill>
                <a:latin typeface="Times New Roman"/>
                <a:ea typeface="Times New Roman"/>
                <a:cs typeface="Times New Roman"/>
                <a:sym typeface="Times New Roman"/>
              </a:rPr>
              <a:t>1.2. Các thành phần chính</a:t>
            </a:r>
            <a:endParaRPr>
              <a:solidFill>
                <a:srgbClr val="2F5496"/>
              </a:solidFill>
              <a:latin typeface="Times New Roman"/>
              <a:ea typeface="Times New Roman"/>
              <a:cs typeface="Times New Roman"/>
              <a:sym typeface="Times New Roman"/>
            </a:endParaRPr>
          </a:p>
          <a:p>
            <a:pPr indent="0" lvl="0" marL="0" rtl="0" algn="l">
              <a:lnSpc>
                <a:spcPct val="90000"/>
              </a:lnSpc>
              <a:spcBef>
                <a:spcPts val="750"/>
              </a:spcBef>
              <a:spcAft>
                <a:spcPts val="0"/>
              </a:spcAft>
              <a:buClr>
                <a:srgbClr val="1B1B1B"/>
              </a:buClr>
              <a:buSzPts val="2000"/>
              <a:buNone/>
            </a:pPr>
            <a:r>
              <a:rPr lang="en-US" sz="2000">
                <a:solidFill>
                  <a:srgbClr val="1B1B1B"/>
                </a:solidFill>
                <a:latin typeface="Times New Roman"/>
                <a:ea typeface="Times New Roman"/>
                <a:cs typeface="Times New Roman"/>
                <a:sym typeface="Times New Roman"/>
              </a:rPr>
              <a:t>PKI là cơ cấu tổ chức gồm con người, tiến trình, chính sách, thủ tục, phần cứng và phần mềm</a:t>
            </a:r>
            <a:endParaRPr sz="2000">
              <a:solidFill>
                <a:srgbClr val="1B1B1B"/>
              </a:solidFill>
              <a:latin typeface="Times New Roman"/>
              <a:ea typeface="Times New Roman"/>
              <a:cs typeface="Times New Roman"/>
              <a:sym typeface="Times New Roman"/>
            </a:endParaRPr>
          </a:p>
          <a:p>
            <a:pPr indent="0" lvl="0" marL="0" rtl="0" algn="l">
              <a:lnSpc>
                <a:spcPct val="90000"/>
              </a:lnSpc>
              <a:spcBef>
                <a:spcPts val="750"/>
              </a:spcBef>
              <a:spcAft>
                <a:spcPts val="0"/>
              </a:spcAft>
              <a:buClr>
                <a:srgbClr val="3F3F3F"/>
              </a:buClr>
              <a:buSzPts val="2000"/>
              <a:buNone/>
            </a:pPr>
            <a:r>
              <a:t/>
            </a:r>
            <a:endParaRPr sz="2000">
              <a:solidFill>
                <a:srgbClr val="1B1B1B"/>
              </a:solidFill>
              <a:latin typeface="Times New Roman"/>
              <a:ea typeface="Times New Roman"/>
              <a:cs typeface="Times New Roman"/>
              <a:sym typeface="Times New Roman"/>
            </a:endParaRPr>
          </a:p>
          <a:p>
            <a:pPr indent="0" lvl="0" marL="0" rtl="0" algn="l">
              <a:lnSpc>
                <a:spcPct val="90000"/>
              </a:lnSpc>
              <a:spcBef>
                <a:spcPts val="750"/>
              </a:spcBef>
              <a:spcAft>
                <a:spcPts val="0"/>
              </a:spcAft>
              <a:buClr>
                <a:srgbClr val="3F3F3F"/>
              </a:buClr>
              <a:buSzPts val="2000"/>
              <a:buNone/>
            </a:pPr>
            <a:r>
              <a:t/>
            </a:r>
            <a:endParaRPr sz="2000">
              <a:latin typeface="Times New Roman"/>
              <a:ea typeface="Times New Roman"/>
              <a:cs typeface="Times New Roman"/>
              <a:sym typeface="Times New Roman"/>
            </a:endParaRPr>
          </a:p>
        </p:txBody>
      </p:sp>
      <p:sp>
        <p:nvSpPr>
          <p:cNvPr id="103" name="Google Shape;103;p4"/>
          <p:cNvSpPr txBox="1"/>
          <p:nvPr/>
        </p:nvSpPr>
        <p:spPr>
          <a:xfrm>
            <a:off x="488949" y="3212757"/>
            <a:ext cx="3897699" cy="2369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Thành phần chính:</a:t>
            </a:r>
            <a:endParaRPr/>
          </a:p>
          <a:p>
            <a:pPr indent="-342900" lvl="0" marL="342900" marR="0" rtl="0" algn="l">
              <a:spcBef>
                <a:spcPts val="0"/>
              </a:spcBef>
              <a:spcAft>
                <a:spcPts val="0"/>
              </a:spcAft>
              <a:buClr>
                <a:srgbClr val="292B2C"/>
              </a:buClr>
              <a:buSzPts val="1800"/>
              <a:buFont typeface="Quattrocento Sans"/>
              <a:buChar char="-"/>
            </a:pPr>
            <a:r>
              <a:rPr b="1" i="1" lang="en-US" sz="1800">
                <a:solidFill>
                  <a:srgbClr val="292B2C"/>
                </a:solidFill>
                <a:latin typeface="Quattrocento Sans"/>
                <a:ea typeface="Quattrocento Sans"/>
                <a:cs typeface="Quattrocento Sans"/>
                <a:sym typeface="Quattrocento Sans"/>
              </a:rPr>
              <a:t>Thực thể cuối (End Entity – EE)</a:t>
            </a:r>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rgbClr val="292B2C"/>
              </a:buClr>
              <a:buSzPts val="1800"/>
              <a:buFont typeface="Quattrocento Sans"/>
              <a:buChar char="-"/>
            </a:pPr>
            <a:r>
              <a:rPr b="1" i="1" lang="en-US" sz="1800">
                <a:solidFill>
                  <a:srgbClr val="292B2C"/>
                </a:solidFill>
                <a:latin typeface="Quattrocento Sans"/>
                <a:ea typeface="Quattrocento Sans"/>
                <a:cs typeface="Quattrocento Sans"/>
                <a:sym typeface="Quattrocento Sans"/>
              </a:rPr>
              <a:t>Tổ chức chứng nhận(Certificate Authority – CA)</a:t>
            </a:r>
            <a:endParaRPr/>
          </a:p>
          <a:p>
            <a:pPr indent="-228600" lvl="0" marL="342900" marR="0" rtl="0" algn="l">
              <a:spcBef>
                <a:spcPts val="0"/>
              </a:spcBef>
              <a:spcAft>
                <a:spcPts val="0"/>
              </a:spcAft>
              <a:buClr>
                <a:schemeClr val="dk1"/>
              </a:buClr>
              <a:buSzPts val="1800"/>
              <a:buFont typeface="Calibri"/>
              <a:buNone/>
            </a:pPr>
            <a:r>
              <a:t/>
            </a:r>
            <a:endParaRPr b="1" i="1" sz="1800">
              <a:solidFill>
                <a:srgbClr val="292B2C"/>
              </a:solidFill>
              <a:latin typeface="Quattrocento Sans"/>
              <a:ea typeface="Quattrocento Sans"/>
              <a:cs typeface="Quattrocento Sans"/>
              <a:sym typeface="Quattrocento Sans"/>
            </a:endParaRPr>
          </a:p>
          <a:p>
            <a:pPr indent="-342900" lvl="0" marL="342900" marR="0" rtl="0" algn="l">
              <a:spcBef>
                <a:spcPts val="0"/>
              </a:spcBef>
              <a:spcAft>
                <a:spcPts val="0"/>
              </a:spcAft>
              <a:buClr>
                <a:srgbClr val="292B2C"/>
              </a:buClr>
              <a:buSzPts val="1800"/>
              <a:buFont typeface="Quattrocento Sans"/>
              <a:buChar char="-"/>
            </a:pPr>
            <a:r>
              <a:rPr b="1" i="1" lang="en-US" sz="1800">
                <a:solidFill>
                  <a:srgbClr val="292B2C"/>
                </a:solidFill>
                <a:latin typeface="Quattrocento Sans"/>
                <a:ea typeface="Quattrocento Sans"/>
                <a:cs typeface="Quattrocento Sans"/>
                <a:sym typeface="Quattrocento Sans"/>
              </a:rPr>
              <a:t>Chứng nhận khoá công khai (Public Key Certificate)</a:t>
            </a:r>
            <a:endParaRPr sz="2000">
              <a:solidFill>
                <a:schemeClr val="dk1"/>
              </a:solidFill>
              <a:latin typeface="Times New Roman"/>
              <a:ea typeface="Times New Roman"/>
              <a:cs typeface="Times New Roman"/>
              <a:sym typeface="Times New Roman"/>
            </a:endParaRPr>
          </a:p>
        </p:txBody>
      </p:sp>
      <p:pic>
        <p:nvPicPr>
          <p:cNvPr id="104" name="Google Shape;104;p4"/>
          <p:cNvPicPr preferRelativeResize="0"/>
          <p:nvPr/>
        </p:nvPicPr>
        <p:blipFill rotWithShape="1">
          <a:blip r:embed="rId3">
            <a:alphaModFix/>
          </a:blip>
          <a:srcRect b="0" l="0" r="0" t="0"/>
          <a:stretch/>
        </p:blipFill>
        <p:spPr>
          <a:xfrm>
            <a:off x="4151870" y="2865911"/>
            <a:ext cx="4992130" cy="33866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1. Các phân hệ và chức năng</a:t>
            </a:r>
            <a:endParaRPr/>
          </a:p>
        </p:txBody>
      </p:sp>
      <p:sp>
        <p:nvSpPr>
          <p:cNvPr id="110" name="Google Shape;110;p5"/>
          <p:cNvSpPr txBox="1"/>
          <p:nvPr>
            <p:ph idx="1" type="body"/>
          </p:nvPr>
        </p:nvSpPr>
        <p:spPr>
          <a:xfrm>
            <a:off x="488950" y="1213534"/>
            <a:ext cx="8026400" cy="10633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2100"/>
              <a:buNone/>
            </a:pPr>
            <a:r>
              <a:rPr lang="en-US">
                <a:solidFill>
                  <a:srgbClr val="2F5496"/>
                </a:solidFill>
                <a:latin typeface="Times New Roman"/>
                <a:ea typeface="Times New Roman"/>
                <a:cs typeface="Times New Roman"/>
                <a:sym typeface="Times New Roman"/>
              </a:rPr>
              <a:t>1.2. Các thành phần chính</a:t>
            </a:r>
            <a:endParaRPr sz="2000">
              <a:solidFill>
                <a:srgbClr val="2F5496"/>
              </a:solidFill>
              <a:latin typeface="Times New Roman"/>
              <a:ea typeface="Times New Roman"/>
              <a:cs typeface="Times New Roman"/>
              <a:sym typeface="Times New Roman"/>
            </a:endParaRPr>
          </a:p>
          <a:p>
            <a:pPr indent="0" lvl="0" marL="0" rtl="0" algn="l">
              <a:lnSpc>
                <a:spcPct val="90000"/>
              </a:lnSpc>
              <a:spcBef>
                <a:spcPts val="750"/>
              </a:spcBef>
              <a:spcAft>
                <a:spcPts val="0"/>
              </a:spcAft>
              <a:buClr>
                <a:srgbClr val="3F3F3F"/>
              </a:buClr>
              <a:buSzPts val="2000"/>
              <a:buNone/>
            </a:pPr>
            <a:r>
              <a:t/>
            </a:r>
            <a:endParaRPr sz="2000">
              <a:latin typeface="Times New Roman"/>
              <a:ea typeface="Times New Roman"/>
              <a:cs typeface="Times New Roman"/>
              <a:sym typeface="Times New Roman"/>
            </a:endParaRPr>
          </a:p>
        </p:txBody>
      </p:sp>
      <p:sp>
        <p:nvSpPr>
          <p:cNvPr id="111" name="Google Shape;111;p5"/>
          <p:cNvSpPr txBox="1"/>
          <p:nvPr/>
        </p:nvSpPr>
        <p:spPr>
          <a:xfrm>
            <a:off x="488950" y="2563811"/>
            <a:ext cx="3897699"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Thành phần chính:</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rgbClr val="292B2C"/>
              </a:buClr>
              <a:buSzPts val="1800"/>
              <a:buFont typeface="Quattrocento Sans"/>
              <a:buChar char="-"/>
            </a:pPr>
            <a:r>
              <a:rPr b="1" i="1" lang="en-US" sz="1800">
                <a:solidFill>
                  <a:srgbClr val="292B2C"/>
                </a:solidFill>
                <a:latin typeface="Quattrocento Sans"/>
                <a:ea typeface="Quattrocento Sans"/>
                <a:cs typeface="Quattrocento Sans"/>
                <a:sym typeface="Quattrocento Sans"/>
              </a:rPr>
              <a:t>Tổ chức đăng kí chứng nhận (Registration Authority – RA)</a:t>
            </a:r>
            <a:endParaRPr b="1" i="1" sz="2000">
              <a:solidFill>
                <a:srgbClr val="292B2C"/>
              </a:solidFill>
              <a:latin typeface="Times New Roman"/>
              <a:ea typeface="Times New Roman"/>
              <a:cs typeface="Times New Roman"/>
              <a:sym typeface="Times New Roman"/>
            </a:endParaRPr>
          </a:p>
          <a:p>
            <a:pPr indent="-215900" lvl="0" marL="342900" marR="0" rtl="0" algn="l">
              <a:spcBef>
                <a:spcPts val="0"/>
              </a:spcBef>
              <a:spcAft>
                <a:spcPts val="0"/>
              </a:spcAft>
              <a:buClr>
                <a:schemeClr val="dk1"/>
              </a:buClr>
              <a:buSzPts val="2000"/>
              <a:buFont typeface="Calibri"/>
              <a:buNone/>
            </a:pPr>
            <a:r>
              <a:t/>
            </a:r>
            <a:endParaRPr b="1" i="1" sz="2000">
              <a:solidFill>
                <a:srgbClr val="292B2C"/>
              </a:solidFill>
              <a:latin typeface="Times New Roman"/>
              <a:ea typeface="Times New Roman"/>
              <a:cs typeface="Times New Roman"/>
              <a:sym typeface="Times New Roman"/>
            </a:endParaRPr>
          </a:p>
          <a:p>
            <a:pPr indent="-342900" lvl="0" marL="342900" marR="0" rtl="0" algn="l">
              <a:spcBef>
                <a:spcPts val="0"/>
              </a:spcBef>
              <a:spcAft>
                <a:spcPts val="0"/>
              </a:spcAft>
              <a:buClr>
                <a:srgbClr val="292B2C"/>
              </a:buClr>
              <a:buSzPts val="1800"/>
              <a:buFont typeface="Quattrocento Sans"/>
              <a:buChar char="-"/>
            </a:pPr>
            <a:r>
              <a:rPr b="1" i="1" lang="en-US" sz="1800">
                <a:solidFill>
                  <a:srgbClr val="292B2C"/>
                </a:solidFill>
                <a:latin typeface="Quattrocento Sans"/>
                <a:ea typeface="Quattrocento Sans"/>
                <a:cs typeface="Quattrocento Sans"/>
                <a:sym typeface="Quattrocento Sans"/>
              </a:rPr>
              <a:t>Kho lưu trữ chứng nhận (Certificate Repository – CR)</a:t>
            </a:r>
            <a:endParaRPr sz="2000">
              <a:solidFill>
                <a:schemeClr val="dk1"/>
              </a:solidFill>
              <a:latin typeface="Times New Roman"/>
              <a:ea typeface="Times New Roman"/>
              <a:cs typeface="Times New Roman"/>
              <a:sym typeface="Times New Roman"/>
            </a:endParaRPr>
          </a:p>
        </p:txBody>
      </p:sp>
      <p:pic>
        <p:nvPicPr>
          <p:cNvPr id="112" name="Google Shape;112;p5"/>
          <p:cNvPicPr preferRelativeResize="0"/>
          <p:nvPr/>
        </p:nvPicPr>
        <p:blipFill rotWithShape="1">
          <a:blip r:embed="rId3">
            <a:alphaModFix/>
          </a:blip>
          <a:srcRect b="0" l="0" r="0" t="0"/>
          <a:stretch/>
        </p:blipFill>
        <p:spPr>
          <a:xfrm>
            <a:off x="4151870" y="2563811"/>
            <a:ext cx="4992130" cy="33866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2. Sản phẩm mã nguồn mở</a:t>
            </a:r>
            <a:endParaRPr/>
          </a:p>
        </p:txBody>
      </p:sp>
      <p:sp>
        <p:nvSpPr>
          <p:cNvPr id="118" name="Google Shape;118;p6"/>
          <p:cNvSpPr txBox="1"/>
          <p:nvPr>
            <p:ph idx="1" type="body"/>
          </p:nvPr>
        </p:nvSpPr>
        <p:spPr>
          <a:xfrm>
            <a:off x="488950" y="1346200"/>
            <a:ext cx="8026400" cy="490219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2400"/>
              <a:buNone/>
            </a:pPr>
            <a:r>
              <a:rPr lang="en-US" sz="2400">
                <a:solidFill>
                  <a:srgbClr val="2F5496"/>
                </a:solidFill>
                <a:latin typeface="Times New Roman"/>
                <a:ea typeface="Times New Roman"/>
                <a:cs typeface="Times New Roman"/>
                <a:sym typeface="Times New Roman"/>
              </a:rPr>
              <a:t>EJBCA</a:t>
            </a:r>
            <a:endParaRPr/>
          </a:p>
          <a:p>
            <a:pPr indent="0" lvl="0" marL="0" rtl="0" algn="l">
              <a:lnSpc>
                <a:spcPct val="90000"/>
              </a:lnSpc>
              <a:spcBef>
                <a:spcPts val="750"/>
              </a:spcBef>
              <a:spcAft>
                <a:spcPts val="0"/>
              </a:spcAft>
              <a:buClr>
                <a:srgbClr val="3F3F3F"/>
              </a:buClr>
              <a:buSzPts val="2400"/>
              <a:buNone/>
            </a:pPr>
            <a:r>
              <a:t/>
            </a:r>
            <a:endParaRPr sz="2400">
              <a:solidFill>
                <a:srgbClr val="2F5496"/>
              </a:solidFill>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rgbClr val="1B1B1B"/>
              </a:buClr>
              <a:buSzPts val="2000"/>
              <a:buFont typeface="Times New Roman"/>
              <a:buChar char="-"/>
            </a:pPr>
            <a:r>
              <a:rPr lang="en-US" sz="2000">
                <a:solidFill>
                  <a:srgbClr val="1B1B1B"/>
                </a:solidFill>
                <a:latin typeface="Times New Roman"/>
                <a:ea typeface="Times New Roman"/>
                <a:cs typeface="Times New Roman"/>
                <a:sym typeface="Times New Roman"/>
              </a:rPr>
              <a:t>EJBCA là sản phẩm mã nguồn mở của hãng Primekey. Đây là một CA được xây dựng trên công nghệ Java J2EE</a:t>
            </a:r>
            <a:endParaRPr/>
          </a:p>
          <a:p>
            <a:pPr indent="-44450" lvl="0" marL="171450" rtl="0" algn="l">
              <a:lnSpc>
                <a:spcPct val="90000"/>
              </a:lnSpc>
              <a:spcBef>
                <a:spcPts val="750"/>
              </a:spcBef>
              <a:spcAft>
                <a:spcPts val="0"/>
              </a:spcAft>
              <a:buClr>
                <a:srgbClr val="3F3F3F"/>
              </a:buClr>
              <a:buSzPts val="2000"/>
              <a:buFont typeface="Calibri"/>
              <a:buNone/>
            </a:pPr>
            <a:r>
              <a:t/>
            </a:r>
            <a:endParaRPr sz="2000">
              <a:solidFill>
                <a:srgbClr val="1B1B1B"/>
              </a:solidFill>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rgbClr val="1B1B1B"/>
              </a:buClr>
              <a:buSzPts val="2000"/>
              <a:buFont typeface="Times New Roman"/>
              <a:buChar char="-"/>
            </a:pPr>
            <a:r>
              <a:rPr lang="en-US" sz="2000">
                <a:solidFill>
                  <a:srgbClr val="1B1B1B"/>
                </a:solidFill>
                <a:latin typeface="Times New Roman"/>
                <a:ea typeface="Times New Roman"/>
                <a:cs typeface="Times New Roman"/>
                <a:sym typeface="Times New Roman"/>
              </a:rPr>
              <a:t>EJBCA cung cấp tính năng và thành phần (OCSP, RA Service, Publisher,…) giúp cấu thành một hệ thống PKI tương đối đầy đủ và hoàn thiện.</a:t>
            </a:r>
            <a:endParaRPr sz="2000">
              <a:latin typeface="Times New Roman"/>
              <a:ea typeface="Times New Roman"/>
              <a:cs typeface="Times New Roman"/>
              <a:sym typeface="Times New Roman"/>
            </a:endParaRPr>
          </a:p>
          <a:p>
            <a:pPr indent="-44450" lvl="0" marL="171450" rtl="0" algn="l">
              <a:lnSpc>
                <a:spcPct val="90000"/>
              </a:lnSpc>
              <a:spcBef>
                <a:spcPts val="750"/>
              </a:spcBef>
              <a:spcAft>
                <a:spcPts val="0"/>
              </a:spcAft>
              <a:buClr>
                <a:srgbClr val="3F3F3F"/>
              </a:buClr>
              <a:buSzPts val="2000"/>
              <a:buFont typeface="Calibri"/>
              <a:buNone/>
            </a:pPr>
            <a:r>
              <a:t/>
            </a:r>
            <a:endParaRPr sz="2000">
              <a:solidFill>
                <a:srgbClr val="1B1B1B"/>
              </a:solidFill>
              <a:latin typeface="Times New Roman"/>
              <a:ea typeface="Times New Roman"/>
              <a:cs typeface="Times New Roman"/>
              <a:sym typeface="Times New Roman"/>
            </a:endParaRPr>
          </a:p>
          <a:p>
            <a:pPr indent="-19050" lvl="0" marL="171450" rtl="0" algn="l">
              <a:lnSpc>
                <a:spcPct val="90000"/>
              </a:lnSpc>
              <a:spcBef>
                <a:spcPts val="750"/>
              </a:spcBef>
              <a:spcAft>
                <a:spcPts val="0"/>
              </a:spcAft>
              <a:buClr>
                <a:srgbClr val="3F3F3F"/>
              </a:buClr>
              <a:buSzPts val="2400"/>
              <a:buFont typeface="Calibri"/>
              <a:buNone/>
            </a:pPr>
            <a:r>
              <a:t/>
            </a:r>
            <a:endParaRPr sz="2400">
              <a:latin typeface="Times New Roman"/>
              <a:ea typeface="Times New Roman"/>
              <a:cs typeface="Times New Roman"/>
              <a:sym typeface="Times New Roman"/>
            </a:endParaRPr>
          </a:p>
        </p:txBody>
      </p:sp>
      <p:pic>
        <p:nvPicPr>
          <p:cNvPr descr="Kiến trúc PKI mẫu với thẩm quyền xác nhận bên ngoài" id="119" name="Google Shape;119;p6"/>
          <p:cNvPicPr preferRelativeResize="0"/>
          <p:nvPr/>
        </p:nvPicPr>
        <p:blipFill rotWithShape="1">
          <a:blip r:embed="rId3">
            <a:alphaModFix/>
          </a:blip>
          <a:srcRect b="0" l="0" r="0" t="0"/>
          <a:stretch/>
        </p:blipFill>
        <p:spPr>
          <a:xfrm>
            <a:off x="1668462" y="4308476"/>
            <a:ext cx="5667375" cy="204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2. Sản phẩm mã nguồn mở</a:t>
            </a:r>
            <a:endParaRPr/>
          </a:p>
        </p:txBody>
      </p:sp>
      <p:sp>
        <p:nvSpPr>
          <p:cNvPr id="125" name="Google Shape;125;p7"/>
          <p:cNvSpPr txBox="1"/>
          <p:nvPr>
            <p:ph idx="1" type="body"/>
          </p:nvPr>
        </p:nvSpPr>
        <p:spPr>
          <a:xfrm>
            <a:off x="488950" y="1346200"/>
            <a:ext cx="8026400" cy="490219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rgbClr val="2F5496"/>
              </a:buClr>
              <a:buSzPts val="2400"/>
              <a:buNone/>
            </a:pPr>
            <a:r>
              <a:rPr lang="en-US" sz="2400">
                <a:solidFill>
                  <a:srgbClr val="2F5496"/>
                </a:solidFill>
                <a:latin typeface="Times New Roman"/>
                <a:ea typeface="Times New Roman"/>
                <a:cs typeface="Times New Roman"/>
                <a:sym typeface="Times New Roman"/>
              </a:rPr>
              <a:t>2.1. Đặc điểm kĩ thuật</a:t>
            </a:r>
            <a:endParaRPr sz="2400">
              <a:solidFill>
                <a:srgbClr val="2F5496"/>
              </a:solidFill>
              <a:latin typeface="Times New Roman"/>
              <a:ea typeface="Times New Roman"/>
              <a:cs typeface="Times New Roman"/>
              <a:sym typeface="Times New Roman"/>
            </a:endParaRPr>
          </a:p>
          <a:p>
            <a:pPr indent="-171450" lvl="0" marL="171450" rtl="0" algn="l">
              <a:lnSpc>
                <a:spcPct val="80000"/>
              </a:lnSpc>
              <a:spcBef>
                <a:spcPts val="750"/>
              </a:spcBef>
              <a:spcAft>
                <a:spcPts val="0"/>
              </a:spcAft>
              <a:buClr>
                <a:srgbClr val="1B1B1B"/>
              </a:buClr>
              <a:buSzPts val="2000"/>
              <a:buFont typeface="Times New Roman"/>
              <a:buChar char="-"/>
            </a:pPr>
            <a:r>
              <a:rPr lang="en-US" sz="2000">
                <a:solidFill>
                  <a:srgbClr val="1B1B1B"/>
                </a:solidFill>
                <a:latin typeface="Times New Roman"/>
                <a:ea typeface="Times New Roman"/>
                <a:cs typeface="Times New Roman"/>
                <a:sym typeface="Times New Roman"/>
              </a:rPr>
              <a:t>EJBCA cần chạy trên một nền tảng máy chủ ứng dụng (Application Server) cũng như một hệ thống Cơ sở dư liệu nhất định</a:t>
            </a:r>
            <a:endParaRPr sz="2000">
              <a:solidFill>
                <a:srgbClr val="1B1B1B"/>
              </a:solidFill>
              <a:latin typeface="Times New Roman"/>
              <a:ea typeface="Times New Roman"/>
              <a:cs typeface="Times New Roman"/>
              <a:sym typeface="Times New Roman"/>
            </a:endParaRPr>
          </a:p>
          <a:p>
            <a:pPr indent="-171450" lvl="0" marL="171450" rtl="0" algn="l">
              <a:lnSpc>
                <a:spcPct val="80000"/>
              </a:lnSpc>
              <a:spcBef>
                <a:spcPts val="750"/>
              </a:spcBef>
              <a:spcAft>
                <a:spcPts val="0"/>
              </a:spcAft>
              <a:buClr>
                <a:srgbClr val="1B1B1B"/>
              </a:buClr>
              <a:buSzPts val="2000"/>
              <a:buFont typeface="Times New Roman"/>
              <a:buChar char="-"/>
            </a:pPr>
            <a:r>
              <a:rPr lang="en-US" sz="2000">
                <a:solidFill>
                  <a:srgbClr val="1B1B1B"/>
                </a:solidFill>
                <a:latin typeface="Times New Roman"/>
                <a:ea typeface="Times New Roman"/>
                <a:cs typeface="Times New Roman"/>
                <a:sym typeface="Times New Roman"/>
              </a:rPr>
              <a:t>App Server : JBOSS – Oracle Weblogic – IBM Web Sphere… </a:t>
            </a:r>
            <a:endParaRPr/>
          </a:p>
          <a:p>
            <a:pPr indent="-171450" lvl="0" marL="171450" rtl="0" algn="l">
              <a:lnSpc>
                <a:spcPct val="80000"/>
              </a:lnSpc>
              <a:spcBef>
                <a:spcPts val="750"/>
              </a:spcBef>
              <a:spcAft>
                <a:spcPts val="0"/>
              </a:spcAft>
              <a:buClr>
                <a:srgbClr val="1B1B1B"/>
              </a:buClr>
              <a:buSzPts val="2000"/>
              <a:buFont typeface="Times New Roman"/>
              <a:buChar char="-"/>
            </a:pPr>
            <a:r>
              <a:rPr lang="en-US" sz="2000">
                <a:solidFill>
                  <a:srgbClr val="1B1B1B"/>
                </a:solidFill>
                <a:latin typeface="Times New Roman"/>
                <a:ea typeface="Times New Roman"/>
                <a:cs typeface="Times New Roman"/>
                <a:sym typeface="Times New Roman"/>
              </a:rPr>
              <a:t>Hệ cơ sở dữ liệu : MySQL, Oracle, IBM DB2, MS SQL,…</a:t>
            </a:r>
            <a:endParaRPr/>
          </a:p>
          <a:p>
            <a:pPr indent="-171450" lvl="0" marL="171450" rtl="0" algn="l">
              <a:lnSpc>
                <a:spcPct val="80000"/>
              </a:lnSpc>
              <a:spcBef>
                <a:spcPts val="750"/>
              </a:spcBef>
              <a:spcAft>
                <a:spcPts val="0"/>
              </a:spcAft>
              <a:buClr>
                <a:srgbClr val="1B1B1B"/>
              </a:buClr>
              <a:buSzPts val="2000"/>
              <a:buFont typeface="Times New Roman"/>
              <a:buChar char="-"/>
            </a:pPr>
            <a:r>
              <a:rPr lang="en-US" sz="2000">
                <a:solidFill>
                  <a:srgbClr val="1B1B1B"/>
                </a:solidFill>
                <a:latin typeface="Times New Roman"/>
                <a:ea typeface="Times New Roman"/>
                <a:cs typeface="Times New Roman"/>
                <a:sym typeface="Times New Roman"/>
              </a:rPr>
              <a:t>Cùng một số đặc trưng:</a:t>
            </a:r>
            <a:endParaRPr/>
          </a:p>
          <a:p>
            <a:pPr indent="-44450" lvl="0" marL="171450" rtl="0" algn="l">
              <a:lnSpc>
                <a:spcPct val="80000"/>
              </a:lnSpc>
              <a:spcBef>
                <a:spcPts val="750"/>
              </a:spcBef>
              <a:spcAft>
                <a:spcPts val="0"/>
              </a:spcAft>
              <a:buClr>
                <a:srgbClr val="3F3F3F"/>
              </a:buClr>
              <a:buSzPts val="2000"/>
              <a:buFont typeface="Calibri"/>
              <a:buNone/>
            </a:pPr>
            <a:r>
              <a:t/>
            </a:r>
            <a:endParaRPr sz="2000">
              <a:solidFill>
                <a:srgbClr val="1B1B1B"/>
              </a:solidFill>
              <a:latin typeface="Times New Roman"/>
              <a:ea typeface="Times New Roman"/>
              <a:cs typeface="Times New Roman"/>
              <a:sym typeface="Times New Roman"/>
            </a:endParaRPr>
          </a:p>
          <a:p>
            <a:pPr indent="-342900" lvl="0" marL="342900" marR="0" rtl="0" algn="l">
              <a:lnSpc>
                <a:spcPct val="97000"/>
              </a:lnSpc>
              <a:spcBef>
                <a:spcPts val="0"/>
              </a:spcBef>
              <a:spcAft>
                <a:spcPts val="0"/>
              </a:spcAft>
              <a:buClr>
                <a:srgbClr val="292B2C"/>
              </a:buClr>
              <a:buSzPts val="1000"/>
              <a:buFont typeface="Noto Sans Symbols"/>
              <a:buChar char="∙"/>
            </a:pPr>
            <a:r>
              <a:rPr lang="en-US" sz="2000">
                <a:solidFill>
                  <a:srgbClr val="292B2C"/>
                </a:solidFill>
                <a:latin typeface="Times New Roman"/>
                <a:ea typeface="Times New Roman"/>
                <a:cs typeface="Times New Roman"/>
                <a:sym typeface="Times New Roman"/>
              </a:rPr>
              <a:t>Cung cấp khả năng xây dựng CA theo nhiều mức, không giới hạn số lượng CA;</a:t>
            </a:r>
            <a:endParaRPr/>
          </a:p>
          <a:p>
            <a:pPr indent="-342900" lvl="0" marL="342900" marR="0" rtl="0" algn="l">
              <a:lnSpc>
                <a:spcPct val="97000"/>
              </a:lnSpc>
              <a:spcBef>
                <a:spcPts val="600"/>
              </a:spcBef>
              <a:spcAft>
                <a:spcPts val="0"/>
              </a:spcAft>
              <a:buClr>
                <a:srgbClr val="292B2C"/>
              </a:buClr>
              <a:buSzPts val="1000"/>
              <a:buFont typeface="Noto Sans Symbols"/>
              <a:buChar char="∙"/>
            </a:pPr>
            <a:r>
              <a:rPr lang="en-US" sz="2000">
                <a:solidFill>
                  <a:srgbClr val="292B2C"/>
                </a:solidFill>
                <a:latin typeface="Times New Roman"/>
                <a:ea typeface="Times New Roman"/>
                <a:cs typeface="Times New Roman"/>
                <a:sym typeface="Times New Roman"/>
              </a:rPr>
              <a:t>Hỗ trợ thuật toán RSA với độ dài khóa lên tới 4096 bits;</a:t>
            </a:r>
            <a:endParaRPr/>
          </a:p>
          <a:p>
            <a:pPr indent="-342900" lvl="0" marL="342900" marR="0" rtl="0" algn="l">
              <a:lnSpc>
                <a:spcPct val="97000"/>
              </a:lnSpc>
              <a:spcBef>
                <a:spcPts val="600"/>
              </a:spcBef>
              <a:spcAft>
                <a:spcPts val="0"/>
              </a:spcAft>
              <a:buClr>
                <a:srgbClr val="292B2C"/>
              </a:buClr>
              <a:buSzPts val="1000"/>
              <a:buFont typeface="Noto Sans Symbols"/>
              <a:buChar char="∙"/>
            </a:pPr>
            <a:r>
              <a:rPr lang="en-US" sz="2000">
                <a:solidFill>
                  <a:srgbClr val="292B2C"/>
                </a:solidFill>
                <a:latin typeface="Times New Roman"/>
                <a:ea typeface="Times New Roman"/>
                <a:cs typeface="Times New Roman"/>
                <a:sym typeface="Times New Roman"/>
              </a:rPr>
              <a:t>Hỗ trợ các thuật toán DSA với độ dài khóa lên tới 1024 bits;</a:t>
            </a:r>
            <a:endParaRPr/>
          </a:p>
          <a:p>
            <a:pPr indent="-342900" lvl="0" marL="342900" marR="0" rtl="0" algn="l">
              <a:lnSpc>
                <a:spcPct val="97000"/>
              </a:lnSpc>
              <a:spcBef>
                <a:spcPts val="600"/>
              </a:spcBef>
              <a:spcAft>
                <a:spcPts val="0"/>
              </a:spcAft>
              <a:buClr>
                <a:srgbClr val="292B2C"/>
              </a:buClr>
              <a:buSzPts val="1000"/>
              <a:buFont typeface="Noto Sans Symbols"/>
              <a:buChar char="∙"/>
            </a:pPr>
            <a:r>
              <a:rPr lang="en-US" sz="2000">
                <a:solidFill>
                  <a:srgbClr val="292B2C"/>
                </a:solidFill>
                <a:latin typeface="Times New Roman"/>
                <a:ea typeface="Times New Roman"/>
                <a:cs typeface="Times New Roman"/>
                <a:sym typeface="Times New Roman"/>
              </a:rPr>
              <a:t>Hỗ trợ các hàm băm như MD5, SHA-1, SHA-256;</a:t>
            </a:r>
            <a:endParaRPr/>
          </a:p>
          <a:p>
            <a:pPr indent="-342900" lvl="0" marL="342900" marR="0" rtl="0" algn="l">
              <a:lnSpc>
                <a:spcPct val="97000"/>
              </a:lnSpc>
              <a:spcBef>
                <a:spcPts val="600"/>
              </a:spcBef>
              <a:spcAft>
                <a:spcPts val="0"/>
              </a:spcAft>
              <a:buClr>
                <a:srgbClr val="292B2C"/>
              </a:buClr>
              <a:buSzPts val="1000"/>
              <a:buFont typeface="Noto Sans Symbols"/>
              <a:buChar char="∙"/>
            </a:pPr>
            <a:r>
              <a:rPr lang="en-US" sz="2000">
                <a:solidFill>
                  <a:srgbClr val="292B2C"/>
                </a:solidFill>
                <a:latin typeface="Times New Roman"/>
                <a:ea typeface="Times New Roman"/>
                <a:cs typeface="Times New Roman"/>
                <a:sym typeface="Times New Roman"/>
              </a:rPr>
              <a:t>Chứng thư được phát hành tuân thủ nghiêm ngặt chuẩn X50</a:t>
            </a:r>
            <a:br>
              <a:rPr lang="en-US" sz="2000">
                <a:solidFill>
                  <a:srgbClr val="1B1B1B"/>
                </a:solidFill>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8"/>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2. Sản phẩm mã nguồn mở</a:t>
            </a:r>
            <a:endParaRPr/>
          </a:p>
        </p:txBody>
      </p:sp>
      <p:sp>
        <p:nvSpPr>
          <p:cNvPr id="131" name="Google Shape;131;p8"/>
          <p:cNvSpPr txBox="1"/>
          <p:nvPr>
            <p:ph idx="1" type="body"/>
          </p:nvPr>
        </p:nvSpPr>
        <p:spPr>
          <a:xfrm>
            <a:off x="488950" y="1346200"/>
            <a:ext cx="2723807" cy="490219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2400"/>
              <a:buNone/>
            </a:pPr>
            <a:r>
              <a:rPr lang="en-US" sz="2400">
                <a:solidFill>
                  <a:srgbClr val="2F5496"/>
                </a:solidFill>
                <a:latin typeface="Times New Roman"/>
                <a:ea typeface="Times New Roman"/>
                <a:cs typeface="Times New Roman"/>
                <a:sym typeface="Times New Roman"/>
              </a:rPr>
              <a:t>2.2. Kiến trúc</a:t>
            </a:r>
            <a:endParaRPr sz="2400">
              <a:solidFill>
                <a:srgbClr val="2F5496"/>
              </a:solidFill>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rgbClr val="292B2C"/>
              </a:buClr>
              <a:buSzPts val="1800"/>
              <a:buFont typeface="Quattrocento Sans"/>
              <a:buChar char="-"/>
            </a:pPr>
            <a:r>
              <a:rPr b="1" lang="en-US" sz="1800">
                <a:solidFill>
                  <a:srgbClr val="292B2C"/>
                </a:solidFill>
                <a:latin typeface="Quattrocento Sans"/>
                <a:ea typeface="Quattrocento Sans"/>
                <a:cs typeface="Quattrocento Sans"/>
                <a:sym typeface="Quattrocento Sans"/>
              </a:rPr>
              <a:t>Tầng dữ liệu (Data Tier)</a:t>
            </a:r>
            <a:endParaRPr/>
          </a:p>
          <a:p>
            <a:pPr indent="-57150" lvl="0" marL="171450" rtl="0" algn="l">
              <a:lnSpc>
                <a:spcPct val="90000"/>
              </a:lnSpc>
              <a:spcBef>
                <a:spcPts val="750"/>
              </a:spcBef>
              <a:spcAft>
                <a:spcPts val="0"/>
              </a:spcAft>
              <a:buClr>
                <a:srgbClr val="3F3F3F"/>
              </a:buClr>
              <a:buSzPts val="1800"/>
              <a:buFont typeface="Calibri"/>
              <a:buNone/>
            </a:pPr>
            <a:r>
              <a:t/>
            </a:r>
            <a:endParaRPr b="1" sz="1800">
              <a:solidFill>
                <a:srgbClr val="292B2C"/>
              </a:solidFill>
              <a:latin typeface="Quattrocento Sans"/>
              <a:ea typeface="Quattrocento Sans"/>
              <a:cs typeface="Quattrocento Sans"/>
              <a:sym typeface="Quattrocento Sans"/>
            </a:endParaRPr>
          </a:p>
          <a:p>
            <a:pPr indent="-171450" lvl="0" marL="171450" rtl="0" algn="l">
              <a:lnSpc>
                <a:spcPct val="90000"/>
              </a:lnSpc>
              <a:spcBef>
                <a:spcPts val="750"/>
              </a:spcBef>
              <a:spcAft>
                <a:spcPts val="0"/>
              </a:spcAft>
              <a:buClr>
                <a:srgbClr val="292B2C"/>
              </a:buClr>
              <a:buSzPts val="1800"/>
              <a:buFont typeface="Quattrocento Sans"/>
              <a:buChar char="-"/>
            </a:pPr>
            <a:r>
              <a:rPr b="1" lang="en-US" sz="1800">
                <a:solidFill>
                  <a:srgbClr val="292B2C"/>
                </a:solidFill>
                <a:latin typeface="Quattrocento Sans"/>
                <a:ea typeface="Quattrocento Sans"/>
                <a:cs typeface="Quattrocento Sans"/>
                <a:sym typeface="Quattrocento Sans"/>
              </a:rPr>
              <a:t>Thành phần CA</a:t>
            </a:r>
            <a:endParaRPr/>
          </a:p>
          <a:p>
            <a:pPr indent="-57150" lvl="0" marL="171450" rtl="0" algn="l">
              <a:lnSpc>
                <a:spcPct val="90000"/>
              </a:lnSpc>
              <a:spcBef>
                <a:spcPts val="750"/>
              </a:spcBef>
              <a:spcAft>
                <a:spcPts val="0"/>
              </a:spcAft>
              <a:buClr>
                <a:srgbClr val="3F3F3F"/>
              </a:buClr>
              <a:buSzPts val="1800"/>
              <a:buFont typeface="Calibri"/>
              <a:buNone/>
            </a:pPr>
            <a:r>
              <a:t/>
            </a:r>
            <a:endParaRPr b="1" sz="1800">
              <a:solidFill>
                <a:srgbClr val="292B2C"/>
              </a:solidFill>
              <a:latin typeface="Quattrocento Sans"/>
              <a:ea typeface="Quattrocento Sans"/>
              <a:cs typeface="Quattrocento Sans"/>
              <a:sym typeface="Quattrocento Sans"/>
            </a:endParaRPr>
          </a:p>
          <a:p>
            <a:pPr indent="-171450" lvl="0" marL="171450" rtl="0" algn="l">
              <a:lnSpc>
                <a:spcPct val="90000"/>
              </a:lnSpc>
              <a:spcBef>
                <a:spcPts val="750"/>
              </a:spcBef>
              <a:spcAft>
                <a:spcPts val="0"/>
              </a:spcAft>
              <a:buClr>
                <a:srgbClr val="292B2C"/>
              </a:buClr>
              <a:buSzPts val="1800"/>
              <a:buFont typeface="Quattrocento Sans"/>
              <a:buChar char="-"/>
            </a:pPr>
            <a:r>
              <a:rPr b="1" lang="en-US" sz="1800">
                <a:solidFill>
                  <a:srgbClr val="292B2C"/>
                </a:solidFill>
                <a:latin typeface="Quattrocento Sans"/>
                <a:ea typeface="Quattrocento Sans"/>
                <a:cs typeface="Quattrocento Sans"/>
                <a:sym typeface="Quattrocento Sans"/>
              </a:rPr>
              <a:t>Thành phần RA</a:t>
            </a:r>
            <a:endParaRPr/>
          </a:p>
          <a:p>
            <a:pPr indent="-57150" lvl="0" marL="171450" rtl="0" algn="l">
              <a:lnSpc>
                <a:spcPct val="90000"/>
              </a:lnSpc>
              <a:spcBef>
                <a:spcPts val="750"/>
              </a:spcBef>
              <a:spcAft>
                <a:spcPts val="0"/>
              </a:spcAft>
              <a:buClr>
                <a:srgbClr val="3F3F3F"/>
              </a:buClr>
              <a:buSzPts val="1800"/>
              <a:buFont typeface="Calibri"/>
              <a:buNone/>
            </a:pPr>
            <a:r>
              <a:t/>
            </a:r>
            <a:endParaRPr b="1" sz="1800">
              <a:solidFill>
                <a:srgbClr val="292B2C"/>
              </a:solidFill>
              <a:latin typeface="Quattrocento Sans"/>
              <a:ea typeface="Quattrocento Sans"/>
              <a:cs typeface="Quattrocento Sans"/>
              <a:sym typeface="Quattrocento Sans"/>
            </a:endParaRPr>
          </a:p>
          <a:p>
            <a:pPr indent="-171450" lvl="0" marL="171450" rtl="0" algn="l">
              <a:lnSpc>
                <a:spcPct val="90000"/>
              </a:lnSpc>
              <a:spcBef>
                <a:spcPts val="750"/>
              </a:spcBef>
              <a:spcAft>
                <a:spcPts val="0"/>
              </a:spcAft>
              <a:buClr>
                <a:srgbClr val="292B2C"/>
              </a:buClr>
              <a:buSzPts val="1800"/>
              <a:buFont typeface="Quattrocento Sans"/>
              <a:buChar char="-"/>
            </a:pPr>
            <a:r>
              <a:rPr b="1" lang="en-US" sz="1800">
                <a:solidFill>
                  <a:srgbClr val="292B2C"/>
                </a:solidFill>
                <a:latin typeface="Quattrocento Sans"/>
                <a:ea typeface="Quattrocento Sans"/>
                <a:cs typeface="Quattrocento Sans"/>
                <a:sym typeface="Quattrocento Sans"/>
              </a:rPr>
              <a:t>Tầng Web</a:t>
            </a:r>
            <a:endParaRPr/>
          </a:p>
          <a:p>
            <a:pPr indent="-57150" lvl="0" marL="171450" rtl="0" algn="l">
              <a:lnSpc>
                <a:spcPct val="90000"/>
              </a:lnSpc>
              <a:spcBef>
                <a:spcPts val="750"/>
              </a:spcBef>
              <a:spcAft>
                <a:spcPts val="0"/>
              </a:spcAft>
              <a:buClr>
                <a:srgbClr val="3F3F3F"/>
              </a:buClr>
              <a:buSzPts val="1800"/>
              <a:buFont typeface="Calibri"/>
              <a:buNone/>
            </a:pPr>
            <a:r>
              <a:t/>
            </a:r>
            <a:endParaRPr b="1" sz="1800">
              <a:solidFill>
                <a:srgbClr val="292B2C"/>
              </a:solidFill>
              <a:latin typeface="Quattrocento Sans"/>
              <a:ea typeface="Quattrocento Sans"/>
              <a:cs typeface="Quattrocento Sans"/>
              <a:sym typeface="Quattrocento Sans"/>
            </a:endParaRPr>
          </a:p>
          <a:p>
            <a:pPr indent="-171450" lvl="0" marL="171450" rtl="0" algn="l">
              <a:lnSpc>
                <a:spcPct val="90000"/>
              </a:lnSpc>
              <a:spcBef>
                <a:spcPts val="750"/>
              </a:spcBef>
              <a:spcAft>
                <a:spcPts val="0"/>
              </a:spcAft>
              <a:buClr>
                <a:srgbClr val="292B2C"/>
              </a:buClr>
              <a:buSzPts val="1800"/>
              <a:buFont typeface="Quattrocento Sans"/>
              <a:buChar char="-"/>
            </a:pPr>
            <a:r>
              <a:rPr b="1" lang="en-US" sz="1800">
                <a:solidFill>
                  <a:srgbClr val="292B2C"/>
                </a:solidFill>
                <a:latin typeface="Quattrocento Sans"/>
                <a:ea typeface="Quattrocento Sans"/>
                <a:cs typeface="Quattrocento Sans"/>
                <a:sym typeface="Quattrocento Sans"/>
              </a:rPr>
              <a:t>Trình khách</a:t>
            </a:r>
            <a:endParaRPr sz="2400">
              <a:latin typeface="Times New Roman"/>
              <a:ea typeface="Times New Roman"/>
              <a:cs typeface="Times New Roman"/>
              <a:sym typeface="Times New Roman"/>
            </a:endParaRPr>
          </a:p>
        </p:txBody>
      </p:sp>
      <p:pic>
        <p:nvPicPr>
          <p:cNvPr id="132" name="Google Shape;132;p8"/>
          <p:cNvPicPr preferRelativeResize="0"/>
          <p:nvPr/>
        </p:nvPicPr>
        <p:blipFill rotWithShape="1">
          <a:blip r:embed="rId3">
            <a:alphaModFix/>
          </a:blip>
          <a:srcRect b="0" l="0" r="0" t="0"/>
          <a:stretch/>
        </p:blipFill>
        <p:spPr>
          <a:xfrm>
            <a:off x="3212757" y="1714500"/>
            <a:ext cx="5705475"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9"/>
          <p:cNvSpPr txBox="1"/>
          <p:nvPr>
            <p:ph type="title"/>
          </p:nvPr>
        </p:nvSpPr>
        <p:spPr>
          <a:xfrm>
            <a:off x="488950" y="-87315"/>
            <a:ext cx="80264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a:t>2. Sản phẩm mã nguồn mở</a:t>
            </a:r>
            <a:endParaRPr/>
          </a:p>
        </p:txBody>
      </p:sp>
      <p:sp>
        <p:nvSpPr>
          <p:cNvPr id="138" name="Google Shape;138;p9"/>
          <p:cNvSpPr txBox="1"/>
          <p:nvPr>
            <p:ph idx="1" type="body"/>
          </p:nvPr>
        </p:nvSpPr>
        <p:spPr>
          <a:xfrm>
            <a:off x="488950" y="1346200"/>
            <a:ext cx="8026400" cy="490219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2400"/>
              <a:buNone/>
            </a:pPr>
            <a:r>
              <a:rPr lang="en-US" sz="2400">
                <a:solidFill>
                  <a:srgbClr val="2F5496"/>
                </a:solidFill>
                <a:latin typeface="Times New Roman"/>
                <a:ea typeface="Times New Roman"/>
                <a:cs typeface="Times New Roman"/>
                <a:sym typeface="Times New Roman"/>
              </a:rPr>
              <a:t>2.3. Chức năng</a:t>
            </a:r>
            <a:endParaRPr sz="2400">
              <a:solidFill>
                <a:srgbClr val="2F5496"/>
              </a:solidFill>
              <a:latin typeface="Times New Roman"/>
              <a:ea typeface="Times New Roman"/>
              <a:cs typeface="Times New Roman"/>
              <a:sym typeface="Times New Roman"/>
            </a:endParaRPr>
          </a:p>
          <a:p>
            <a:pPr indent="-342900" lvl="0" marL="342900" marR="0" rtl="0" algn="l">
              <a:lnSpc>
                <a:spcPct val="107000"/>
              </a:lnSpc>
              <a:spcBef>
                <a:spcPts val="0"/>
              </a:spcBef>
              <a:spcAft>
                <a:spcPts val="0"/>
              </a:spcAft>
              <a:buClr>
                <a:srgbClr val="292B2C"/>
              </a:buClr>
              <a:buSzPts val="1000"/>
              <a:buFont typeface="Noto Sans Symbols"/>
              <a:buChar char="∙"/>
            </a:pPr>
            <a:r>
              <a:rPr lang="en-US" sz="2000">
                <a:solidFill>
                  <a:srgbClr val="292B2C"/>
                </a:solidFill>
                <a:latin typeface="Times New Roman"/>
                <a:ea typeface="Times New Roman"/>
                <a:cs typeface="Times New Roman"/>
                <a:sym typeface="Times New Roman"/>
              </a:rPr>
              <a:t>EJBCA là một tổ chức chứng nhận rất phổ biến hiện đang được sử dụng</a:t>
            </a:r>
            <a:endParaRPr sz="2000">
              <a:solidFill>
                <a:srgbClr val="292B2C"/>
              </a:solidFill>
              <a:latin typeface="Times New Roman"/>
              <a:ea typeface="Times New Roman"/>
              <a:cs typeface="Times New Roman"/>
              <a:sym typeface="Times New Roman"/>
            </a:endParaRPr>
          </a:p>
          <a:p>
            <a:pPr indent="-342900" lvl="0" marL="342900" marR="0" rtl="0" algn="l">
              <a:lnSpc>
                <a:spcPct val="107000"/>
              </a:lnSpc>
              <a:spcBef>
                <a:spcPts val="600"/>
              </a:spcBef>
              <a:spcAft>
                <a:spcPts val="0"/>
              </a:spcAft>
              <a:buClr>
                <a:srgbClr val="292B2C"/>
              </a:buClr>
              <a:buSzPts val="1000"/>
              <a:buFont typeface="Noto Sans Symbols"/>
              <a:buChar char="∙"/>
            </a:pPr>
            <a:r>
              <a:rPr lang="en-US" sz="2000">
                <a:solidFill>
                  <a:srgbClr val="292B2C"/>
                </a:solidFill>
                <a:latin typeface="Times New Roman"/>
                <a:ea typeface="Times New Roman"/>
                <a:cs typeface="Times New Roman"/>
                <a:sym typeface="Times New Roman"/>
              </a:rPr>
              <a:t>Tùy chọn chọn giữa các thuật toán SHA1 hay SHA256 với RSA và với các kích thước khóa khác nhau như 1024, 2048 và 4096.</a:t>
            </a:r>
            <a:endParaRPr/>
          </a:p>
          <a:p>
            <a:pPr indent="-342900" lvl="0" marL="342900" marR="0" rtl="0" algn="l">
              <a:lnSpc>
                <a:spcPct val="107000"/>
              </a:lnSpc>
              <a:spcBef>
                <a:spcPts val="600"/>
              </a:spcBef>
              <a:spcAft>
                <a:spcPts val="0"/>
              </a:spcAft>
              <a:buClr>
                <a:srgbClr val="292B2C"/>
              </a:buClr>
              <a:buSzPts val="1000"/>
              <a:buFont typeface="Noto Sans Symbols"/>
              <a:buChar char="∙"/>
            </a:pPr>
            <a:r>
              <a:rPr lang="en-US" sz="2000">
                <a:solidFill>
                  <a:srgbClr val="292B2C"/>
                </a:solidFill>
                <a:latin typeface="Times New Roman"/>
                <a:ea typeface="Times New Roman"/>
                <a:cs typeface="Times New Roman"/>
                <a:sym typeface="Times New Roman"/>
              </a:rPr>
              <a:t>Cung cấp một số tính năng nổi bật về lựa chọn ngôn ngữ trong quá trình cấu hình hệ thống.</a:t>
            </a:r>
            <a:endParaRPr/>
          </a:p>
          <a:p>
            <a:pPr indent="-342900" lvl="0" marL="342900" marR="0" rtl="0" algn="l">
              <a:lnSpc>
                <a:spcPct val="107000"/>
              </a:lnSpc>
              <a:spcBef>
                <a:spcPts val="600"/>
              </a:spcBef>
              <a:spcAft>
                <a:spcPts val="0"/>
              </a:spcAft>
              <a:buClr>
                <a:srgbClr val="292B2C"/>
              </a:buClr>
              <a:buSzPts val="1000"/>
              <a:buFont typeface="Noto Sans Symbols"/>
              <a:buChar char="∙"/>
            </a:pPr>
            <a:r>
              <a:rPr lang="en-US" sz="2000">
                <a:solidFill>
                  <a:srgbClr val="292B2C"/>
                </a:solidFill>
                <a:latin typeface="Times New Roman"/>
                <a:ea typeface="Times New Roman"/>
                <a:cs typeface="Times New Roman"/>
                <a:sym typeface="Times New Roman"/>
              </a:rPr>
              <a:t>Ngoài ra cũng có thể chọn loại publisher mình muốn như LDAP, thư mục động (AD – Active Directory) hay một kết nối publisher tự làm.</a:t>
            </a:r>
            <a:endParaRPr/>
          </a:p>
          <a:p>
            <a:pPr indent="-342900" lvl="0" marL="342900" marR="0" rtl="0" algn="l">
              <a:lnSpc>
                <a:spcPct val="107000"/>
              </a:lnSpc>
              <a:spcBef>
                <a:spcPts val="600"/>
              </a:spcBef>
              <a:spcAft>
                <a:spcPts val="0"/>
              </a:spcAft>
              <a:buClr>
                <a:srgbClr val="292B2C"/>
              </a:buClr>
              <a:buSzPts val="1000"/>
              <a:buFont typeface="Noto Sans Symbols"/>
              <a:buChar char="∙"/>
            </a:pPr>
            <a:r>
              <a:rPr lang="en-US" sz="2000">
                <a:solidFill>
                  <a:srgbClr val="292B2C"/>
                </a:solidFill>
                <a:latin typeface="Times New Roman"/>
                <a:ea typeface="Times New Roman"/>
                <a:cs typeface="Times New Roman"/>
                <a:sym typeface="Times New Roman"/>
              </a:rPr>
              <a:t>Sự phát hành của chứng nhận luôn luôn thuộc chuẩn X509</a:t>
            </a:r>
            <a:endParaRPr/>
          </a:p>
          <a:p>
            <a:pPr indent="-342900" lvl="0" marL="342900" marR="0" rtl="0" algn="l">
              <a:lnSpc>
                <a:spcPct val="107000"/>
              </a:lnSpc>
              <a:spcBef>
                <a:spcPts val="600"/>
              </a:spcBef>
              <a:spcAft>
                <a:spcPts val="0"/>
              </a:spcAft>
              <a:buClr>
                <a:srgbClr val="292B2C"/>
              </a:buClr>
              <a:buSzPts val="1000"/>
              <a:buFont typeface="Noto Sans Symbols"/>
              <a:buChar char="∙"/>
            </a:pPr>
            <a:r>
              <a:rPr lang="en-US" sz="2000">
                <a:solidFill>
                  <a:srgbClr val="292B2C"/>
                </a:solidFill>
                <a:latin typeface="Times New Roman"/>
                <a:ea typeface="Times New Roman"/>
                <a:cs typeface="Times New Roman"/>
                <a:sym typeface="Times New Roman"/>
              </a:rPr>
              <a:t>Việc ký chứng nhận có thể là tự ký (self-signed), CA bên ngoài (external CA) hay CA quản trị (admin CA).</a:t>
            </a:r>
            <a:endParaRPr/>
          </a:p>
          <a:p>
            <a:pPr indent="0" lvl="0" marL="0" rtl="0" algn="l">
              <a:lnSpc>
                <a:spcPct val="90000"/>
              </a:lnSpc>
              <a:spcBef>
                <a:spcPts val="1350"/>
              </a:spcBef>
              <a:spcAft>
                <a:spcPts val="0"/>
              </a:spcAft>
              <a:buClr>
                <a:srgbClr val="3F3F3F"/>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2016-07-25T07:53:11Z</dcterms:created>
  <dc:creator>Hang</dc:creator>
</cp:coreProperties>
</file>