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78" r:id="rId6"/>
    <p:sldId id="269" r:id="rId7"/>
    <p:sldId id="280" r:id="rId8"/>
    <p:sldId id="284" r:id="rId9"/>
    <p:sldId id="283" r:id="rId10"/>
    <p:sldId id="285" r:id="rId11"/>
    <p:sldId id="271" r:id="rId12"/>
    <p:sldId id="286" r:id="rId13"/>
    <p:sldId id="272" r:id="rId14"/>
    <p:sldId id="287" r:id="rId15"/>
    <p:sldId id="288" r:id="rId16"/>
    <p:sldId id="289" r:id="rId17"/>
    <p:sldId id="290" r:id="rId18"/>
    <p:sldId id="291" r:id="rId19"/>
    <p:sldId id="282" r:id="rId20"/>
    <p:sldId id="292" r:id="rId21"/>
    <p:sldId id="293" r:id="rId22"/>
    <p:sldId id="294" r:id="rId23"/>
    <p:sldId id="296" r:id="rId24"/>
  </p:sldIdLst>
  <p:sldSz cx="12188825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Constantia" panose="02030602050306030303" pitchFamily="18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DC72E47-39F3-4458-BEE5-4C458629A84A}" type="datetime1">
              <a:rPr lang="vi-VN" smtClean="0">
                <a:latin typeface="Constantia" panose="02030602050306030303" pitchFamily="18" charset="0"/>
              </a:rPr>
              <a:t>11/06/2020</a:t>
            </a:fld>
            <a:endParaRPr lang="vi-VN" dirty="0">
              <a:latin typeface="Constantia" panose="02030602050306030303" pitchFamily="18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vi-VN" dirty="0">
              <a:latin typeface="Constantia" panose="02030602050306030303" pitchFamily="18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vi-VN">
                <a:latin typeface="Constantia" panose="02030602050306030303" pitchFamily="18" charset="0"/>
              </a:rPr>
              <a:pPr algn="r" rtl="0"/>
              <a:t>‹#›</a:t>
            </a:fld>
            <a:endParaRPr lang="vi-V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Constantia" panose="02030602050306030303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Constantia" panose="02030602050306030303" pitchFamily="18" charset="0"/>
              </a:defRPr>
            </a:lvl1pPr>
          </a:lstStyle>
          <a:p>
            <a:fld id="{9CC5EFA1-82F8-4298-9D06-22986B3CEE4F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dirty="0"/>
              <a:t>Bấm để sửa kiểu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Constantia" panose="02030602050306030303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Constantia" panose="02030602050306030303" pitchFamily="18" charset="0"/>
              </a:defRPr>
            </a:lvl1pPr>
          </a:lstStyle>
          <a:p>
            <a:fld id="{C6074690-7256-4BB9-AC0F-97AEAE8CDEC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1181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0557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473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5786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5187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9145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99879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7971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3275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927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8412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0742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997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9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367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539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905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50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722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vi-VN" smtClean="0"/>
              <a:pPr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16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 hasCustomPrompt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Constantia" panose="02030602050306030303" pitchFamily="18" charset="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Bấm &amp; sửa kiểu phụ đề của Bản chính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fld id="{606EE1EA-93F6-4354-8218-6021554844FE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Constantia" panose="02030602050306030303" pitchFamily="18" charset="0"/>
              </a:defRPr>
            </a:lvl1pPr>
          </a:lstStyle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  <p:grpSp>
        <p:nvGrpSpPr>
          <p:cNvPr id="7" name="Nhóm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Hình bầu dục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Constantia" panose="02030602050306030303" pitchFamily="18" charset="0"/>
              </a:endParaRPr>
            </a:p>
          </p:txBody>
        </p:sp>
        <p:sp>
          <p:nvSpPr>
            <p:cNvPr id="9" name="Hình bầu dục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Constantia" panose="02030602050306030303" pitchFamily="18" charset="0"/>
              </a:endParaRPr>
            </a:p>
          </p:txBody>
        </p:sp>
        <p:grpSp>
          <p:nvGrpSpPr>
            <p:cNvPr id="10" name="Nhóm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Đường nối Thẳng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Đường nối Thẳng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Nhóm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Hình bầu dục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Constantia" panose="02030602050306030303" pitchFamily="18" charset="0"/>
              </a:endParaRPr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dirty="0">
                <a:latin typeface="Constantia" panose="02030602050306030303" pitchFamily="18" charset="0"/>
              </a:endParaRPr>
            </a:p>
          </p:txBody>
        </p:sp>
        <p:grpSp>
          <p:nvGrpSpPr>
            <p:cNvPr id="16" name="Nhóm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Đường nối Thẳng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Đường nối Thẳng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Constantia" panose="02030602050306030303" pitchFamily="18" charset="0"/>
              </a:defRPr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01CEB3C-35E1-4D0E-989B-EDADF79D20AA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1pPr>
              <a:defRPr>
                <a:latin typeface="Constantia" panose="02030602050306030303" pitchFamily="18" charset="0"/>
              </a:defRPr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FC669E3-75ED-48AC-970C-221D5BF9262F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Constantia" panose="02030602050306030303" pitchFamily="18" charset="0"/>
              </a:defRPr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latin typeface="Constantia" panose="02030602050306030303" pitchFamily="18" charset="0"/>
              </a:defRPr>
            </a:lvl1pPr>
          </a:lstStyle>
          <a:p>
            <a:fld id="{476B745E-1F7F-4D37-A4C2-BC16A879D9C9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94DF667-6670-4201-AA10-21153EE2871C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  <p:grpSp>
        <p:nvGrpSpPr>
          <p:cNvPr id="13" name="Nhóm 12"/>
          <p:cNvGrpSpPr/>
          <p:nvPr/>
        </p:nvGrpSpPr>
        <p:grpSpPr>
          <a:xfrm>
            <a:off x="2012079" y="3475736"/>
            <a:ext cx="8240868" cy="54864"/>
            <a:chOff x="1509452" y="2588441"/>
            <a:chExt cx="6182261" cy="41148"/>
          </a:xfrm>
        </p:grpSpPr>
        <p:sp>
          <p:nvSpPr>
            <p:cNvPr id="14" name="Hình bầu dục 13"/>
            <p:cNvSpPr/>
            <p:nvPr/>
          </p:nvSpPr>
          <p:spPr>
            <a:xfrm>
              <a:off x="7645993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1509452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Nhóm 15"/>
            <p:cNvGrpSpPr/>
            <p:nvPr/>
          </p:nvGrpSpPr>
          <p:grpSpPr>
            <a:xfrm>
              <a:off x="1599426" y="2594391"/>
              <a:ext cx="6002313" cy="29249"/>
              <a:chOff x="1586520" y="3458731"/>
              <a:chExt cx="6002313" cy="38998"/>
            </a:xfrm>
          </p:grpSpPr>
          <p:cxnSp>
            <p:nvCxnSpPr>
              <p:cNvPr id="17" name="Đường nối Thẳng 16"/>
              <p:cNvCxnSpPr/>
              <p:nvPr/>
            </p:nvCxnSpPr>
            <p:spPr>
              <a:xfrm>
                <a:off x="1586520" y="3458731"/>
                <a:ext cx="600231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Đường nối Thẳng 17"/>
              <p:cNvCxnSpPr/>
              <p:nvPr/>
            </p:nvCxnSpPr>
            <p:spPr>
              <a:xfrm>
                <a:off x="1586520" y="3497729"/>
                <a:ext cx="600231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Constantia" panose="02030602050306030303" pitchFamily="18" charset="0"/>
              </a:defRPr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Constantia" panose="02030602050306030303" pitchFamily="18" charset="0"/>
              </a:defRPr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9DD8CCF-5587-4D54-9383-9E0206243E64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>
                <a:latin typeface="Constantia" panose="02030602050306030303" pitchFamily="18" charset="0"/>
              </a:defRPr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>
                <a:latin typeface="Constantia" panose="02030602050306030303" pitchFamily="18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>
                <a:latin typeface="Constantia" panose="02030602050306030303" pitchFamily="18" charset="0"/>
              </a:defRPr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>
                <a:latin typeface="Constantia" panose="02030602050306030303" pitchFamily="18" charset="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>
                <a:latin typeface="Constantia" panose="02030602050306030303" pitchFamily="18" charset="0"/>
              </a:defRPr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10779ABE-6746-4FE0-BE02-E96322D7EFFA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9" name="Chỗ dành sẵn cho Số Trang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57300A9-B06B-49E3-830A-69EF607385A0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5" name="Chỗ dành sẵn cho Số Trang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6DA5DEB-84F1-4ED1-96C5-776E11FEB41B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4" name="Chỗ dành sẵn cho Số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>
                <a:latin typeface="Constantia" panose="02030602050306030303" pitchFamily="18" charset="0"/>
                <a:cs typeface="Consolas" panose="020B0609020204030204" pitchFamily="49" charset="0"/>
              </a:defRPr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Constantia" panose="02030602050306030303" pitchFamily="18" charset="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EE86005-E098-42F7-B8D6-EF3B415D6DB8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8" name="Hình chữ nhật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Constantia" panose="02030602050306030303" pitchFamily="18" charset="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Ngà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EBC4CE7-D870-4B2B-ACE3-156BD2F597DC}" type="datetime1">
              <a:rPr lang="vi-VN" smtClean="0"/>
              <a:pPr/>
              <a:t>11/06/2020</a:t>
            </a:fld>
            <a:endParaRPr lang="vi-VN" dirty="0"/>
          </a:p>
        </p:txBody>
      </p:sp>
      <p:sp>
        <p:nvSpPr>
          <p:cNvPr id="7" name="Chỗ dành sẵn cho Số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chữ nhật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2400" dirty="0">
              <a:latin typeface="Constantia" panose="02030602050306030303" pitchFamily="18" charset="0"/>
            </a:endParaRPr>
          </a:p>
        </p:txBody>
      </p:sp>
      <p:sp>
        <p:nvSpPr>
          <p:cNvPr id="8" name="Hình chữ nhật Góc tròn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dirty="0">
              <a:latin typeface="Constantia" panose="02030602050306030303" pitchFamily="18" charset="0"/>
            </a:endParaRPr>
          </a:p>
        </p:txBody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thêm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ba</a:t>
            </a:r>
            <a:endParaRPr lang="vi-VN" dirty="0"/>
          </a:p>
          <a:p>
            <a:pPr lvl="3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bốn</a:t>
            </a:r>
            <a:endParaRPr lang="vi-VN" dirty="0"/>
          </a:p>
          <a:p>
            <a:pPr lvl="4" rtl="0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năm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Constantia" panose="02030602050306030303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Constantia" panose="02030602050306030303" pitchFamily="18" charset="0"/>
              </a:defRPr>
            </a:lvl1pPr>
          </a:lstStyle>
          <a:p>
            <a:pPr algn="r"/>
            <a:fld id="{1604E8DD-8CD8-43B4-8CFA-EFD8D4A3BF21}" type="datetime1">
              <a:rPr lang="vi-VN" smtClean="0"/>
              <a:pPr algn="r"/>
              <a:t>11/06/2020</a:t>
            </a:fld>
            <a:endParaRPr lang="vi-VN" dirty="0"/>
          </a:p>
        </p:txBody>
      </p:sp>
      <p:sp>
        <p:nvSpPr>
          <p:cNvPr id="6" name="Chỗ dành sẵn cho Số Trang chiếu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Constantia" panose="02030602050306030303" pitchFamily="18" charset="0"/>
              </a:defRPr>
            </a:lvl1pPr>
          </a:lstStyle>
          <a:p>
            <a:pPr algn="r"/>
            <a:fld id="{DF28FB93-0A08-4E7D-8E63-9EFA29F1E093}" type="slidenum">
              <a:rPr lang="vi-VN" smtClean="0"/>
              <a:pPr algn="r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376791" y="381000"/>
            <a:ext cx="9435241" cy="1206024"/>
          </a:xfrm>
        </p:spPr>
        <p:txBody>
          <a:bodyPr rtlCol="0"/>
          <a:lstStyle/>
          <a:p>
            <a:pPr rtl="0"/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cáo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lớn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1382103" y="2514600"/>
            <a:ext cx="9429931" cy="2133601"/>
          </a:xfrm>
        </p:spPr>
        <p:txBody>
          <a:bodyPr rtlCol="0">
            <a:normAutofit/>
          </a:bodyPr>
          <a:lstStyle/>
          <a:p>
            <a:pPr rtl="0"/>
            <a:r>
              <a:rPr lang="vi-VN" sz="3200" dirty="0"/>
              <a:t>Môn </a:t>
            </a:r>
            <a:r>
              <a:rPr lang="vi-VN" sz="3200" dirty="0" err="1"/>
              <a:t>nhập</a:t>
            </a:r>
            <a:r>
              <a:rPr lang="vi-VN" sz="3200" dirty="0"/>
              <a:t> môn an </a:t>
            </a:r>
            <a:r>
              <a:rPr lang="vi-VN" sz="3200" dirty="0" err="1"/>
              <a:t>toàn</a:t>
            </a:r>
            <a:r>
              <a:rPr lang="vi-VN" sz="3200" dirty="0"/>
              <a:t> thông tin</a:t>
            </a:r>
          </a:p>
          <a:p>
            <a:pPr rtl="0"/>
            <a:r>
              <a:rPr lang="vi-VN" sz="3200" dirty="0" err="1"/>
              <a:t>Đề</a:t>
            </a:r>
            <a:r>
              <a:rPr lang="vi-VN" sz="3200" dirty="0"/>
              <a:t> </a:t>
            </a:r>
            <a:r>
              <a:rPr lang="vi-VN" sz="3200" dirty="0" err="1"/>
              <a:t>tài</a:t>
            </a:r>
            <a:r>
              <a:rPr lang="vi-VN" sz="3200" dirty="0"/>
              <a:t>: </a:t>
            </a:r>
            <a:r>
              <a:rPr lang="vi-VN" sz="3200" dirty="0" err="1"/>
              <a:t>xác</a:t>
            </a:r>
            <a:r>
              <a:rPr lang="vi-VN" sz="3200" dirty="0"/>
              <a:t> </a:t>
            </a:r>
            <a:r>
              <a:rPr lang="vi-VN" sz="3200" dirty="0" err="1"/>
              <a:t>thực</a:t>
            </a:r>
            <a:r>
              <a:rPr lang="vi-VN" sz="3200" dirty="0"/>
              <a:t> </a:t>
            </a:r>
            <a:r>
              <a:rPr lang="vi-VN" sz="3200" dirty="0" err="1"/>
              <a:t>kerberos</a:t>
            </a:r>
            <a:endParaRPr lang="vi-VN" sz="3200" dirty="0"/>
          </a:p>
          <a:p>
            <a:pPr rtl="0"/>
            <a:endParaRPr lang="vi-VN" dirty="0"/>
          </a:p>
          <a:p>
            <a:pPr rtl="0"/>
            <a:endParaRPr lang="vi-VN" dirty="0"/>
          </a:p>
          <a:p>
            <a:pPr rtl="0"/>
            <a:endParaRPr lang="vi-VN" dirty="0"/>
          </a:p>
          <a:p>
            <a:pPr rtl="0"/>
            <a:r>
              <a:rPr lang="vi-VN" dirty="0" err="1"/>
              <a:t>Gvhd</a:t>
            </a:r>
            <a:r>
              <a:rPr lang="vi-VN" dirty="0"/>
              <a:t>: </a:t>
            </a:r>
            <a:r>
              <a:rPr lang="vi-VN" dirty="0" err="1"/>
              <a:t>PGS</a:t>
            </a:r>
            <a:r>
              <a:rPr lang="vi-VN" dirty="0"/>
              <a:t> </a:t>
            </a:r>
            <a:r>
              <a:rPr lang="vi-VN" dirty="0" err="1"/>
              <a:t>t.s</a:t>
            </a:r>
            <a:r>
              <a:rPr lang="vi-VN" dirty="0"/>
              <a:t> </a:t>
            </a:r>
            <a:r>
              <a:rPr lang="vi-VN" dirty="0" err="1"/>
              <a:t>nguyễn</a:t>
            </a:r>
            <a:r>
              <a:rPr lang="vi-VN" dirty="0"/>
              <a:t> linh giang</a:t>
            </a:r>
          </a:p>
        </p:txBody>
      </p:sp>
      <p:sp>
        <p:nvSpPr>
          <p:cNvPr id="4" name="Phụ đề 2">
            <a:extLst>
              <a:ext uri="{FF2B5EF4-FFF2-40B4-BE49-F238E27FC236}">
                <a16:creationId xmlns:a16="http://schemas.microsoft.com/office/drawing/2014/main" id="{55940FEB-48BD-41A2-BB2D-17D0F3A09FFE}"/>
              </a:ext>
            </a:extLst>
          </p:cNvPr>
          <p:cNvSpPr txBox="1">
            <a:spLocks/>
          </p:cNvSpPr>
          <p:nvPr/>
        </p:nvSpPr>
        <p:spPr>
          <a:xfrm>
            <a:off x="1598612" y="5333999"/>
            <a:ext cx="4953000" cy="991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2000" kern="1200" cap="all" baseline="0">
                <a:solidFill>
                  <a:schemeClr val="tx2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: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5" name="Phụ đề 2">
            <a:extLst>
              <a:ext uri="{FF2B5EF4-FFF2-40B4-BE49-F238E27FC236}">
                <a16:creationId xmlns:a16="http://schemas.microsoft.com/office/drawing/2014/main" id="{31D47056-FAD6-45D7-AA04-D0D361792721}"/>
              </a:ext>
            </a:extLst>
          </p:cNvPr>
          <p:cNvSpPr txBox="1">
            <a:spLocks/>
          </p:cNvSpPr>
          <p:nvPr/>
        </p:nvSpPr>
        <p:spPr>
          <a:xfrm>
            <a:off x="5878227" y="5029201"/>
            <a:ext cx="4953000" cy="129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None/>
              <a:defRPr sz="2000" kern="1200" cap="all" baseline="0">
                <a:solidFill>
                  <a:schemeClr val="tx2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khanh          - 20173191</a:t>
            </a:r>
          </a:p>
          <a:p>
            <a:pPr algn="l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quang huy          - 20173169</a:t>
            </a:r>
          </a:p>
          <a:p>
            <a:pPr algn="l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3. Lương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manh      - 20173254</a:t>
            </a:r>
          </a:p>
          <a:p>
            <a:pPr algn="l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hoang nam            - 20173270</a:t>
            </a:r>
          </a:p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 anchor="b">
            <a:normAutofit/>
          </a:bodyPr>
          <a:lstStyle/>
          <a:p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7B62165-4D37-45F9-AC93-CB1BF8D0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99412" y="1949187"/>
            <a:ext cx="3505200" cy="735334"/>
          </a:xfrm>
        </p:spPr>
        <p:txBody>
          <a:bodyPr/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giai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CC79D8E-4D09-4D66-9028-68B64135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949187"/>
            <a:ext cx="6044579" cy="412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18883" y="1905000"/>
            <a:ext cx="4773956" cy="4165600"/>
          </a:xfrm>
        </p:spPr>
        <p:txBody>
          <a:bodyPr rtlCol="0">
            <a:normAutofit/>
          </a:bodyPr>
          <a:lstStyle/>
          <a:p>
            <a:pPr rtl="0"/>
            <a:r>
              <a:rPr lang="vi-VN" sz="3200" b="1" dirty="0"/>
              <a:t>Giai </a:t>
            </a:r>
            <a:r>
              <a:rPr lang="vi-VN" sz="3200" b="1" dirty="0" err="1"/>
              <a:t>đoạn</a:t>
            </a:r>
            <a:r>
              <a:rPr lang="vi-VN" sz="3200" b="1" dirty="0"/>
              <a:t> 2: </a:t>
            </a:r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Khi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A </a:t>
            </a:r>
            <a:r>
              <a:rPr lang="vi-VN" dirty="0" err="1"/>
              <a:t>và</a:t>
            </a:r>
            <a:r>
              <a:rPr lang="vi-VN" dirty="0"/>
              <a:t> B,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en-US" dirty="0"/>
              <a:t> Client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A (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vi-VN" dirty="0" err="1"/>
              <a:t>khóa</a:t>
            </a:r>
            <a:r>
              <a:rPr lang="vi-VN" dirty="0"/>
              <a:t> phiên </a:t>
            </a:r>
            <a:r>
              <a:rPr lang="vi-VN" dirty="0" err="1"/>
              <a:t>TGS</a:t>
            </a:r>
            <a:r>
              <a:rPr lang="vi-VN" dirty="0"/>
              <a:t>/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TGS, </a:t>
            </a:r>
            <a:r>
              <a:rPr lang="en-US" dirty="0" err="1"/>
              <a:t>và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Clientở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A.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endParaRPr lang="vi-VN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195986" y="1905000"/>
            <a:ext cx="4773956" cy="4165600"/>
          </a:xfrm>
        </p:spPr>
        <p:txBody>
          <a:bodyPr rtlCol="0">
            <a:normAutofit/>
          </a:bodyPr>
          <a:lstStyle/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en-US" dirty="0"/>
              <a:t> TGS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sau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: </a:t>
            </a:r>
          </a:p>
          <a:p>
            <a:pPr lvl="0"/>
            <a:r>
              <a:rPr lang="en-US" dirty="0" err="1"/>
              <a:t>Gói</a:t>
            </a:r>
            <a:r>
              <a:rPr lang="en-US" dirty="0"/>
              <a:t> tin C: Bao </a:t>
            </a:r>
            <a:r>
              <a:rPr lang="en-US" dirty="0" err="1"/>
              <a:t>gồm</a:t>
            </a:r>
            <a:r>
              <a:rPr lang="en-US" dirty="0"/>
              <a:t> “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”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B,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client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TGS,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client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do AS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endParaRPr lang="vi-VN" dirty="0"/>
          </a:p>
          <a:p>
            <a:pPr lvl="0"/>
            <a:r>
              <a:rPr lang="vi-VN" dirty="0" err="1"/>
              <a:t>Gói</a:t>
            </a:r>
            <a:r>
              <a:rPr lang="vi-VN" dirty="0"/>
              <a:t> tin D: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(bao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),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“</a:t>
            </a:r>
            <a:r>
              <a:rPr lang="vi-VN" dirty="0" err="1"/>
              <a:t>Khóa</a:t>
            </a:r>
            <a:r>
              <a:rPr lang="vi-VN" dirty="0"/>
              <a:t> phiên </a:t>
            </a:r>
            <a:r>
              <a:rPr lang="vi-VN" dirty="0" err="1"/>
              <a:t>TGS</a:t>
            </a:r>
            <a:r>
              <a:rPr lang="vi-VN" dirty="0"/>
              <a:t>/</a:t>
            </a:r>
            <a:r>
              <a:rPr lang="vi-VN" dirty="0" err="1"/>
              <a:t>Client</a:t>
            </a:r>
            <a:r>
              <a:rPr lang="vi-VN" dirty="0"/>
              <a:t> ”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993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18883" y="1905000"/>
            <a:ext cx="4773956" cy="4165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vi-VN" sz="3200" b="1" dirty="0"/>
              <a:t>Giai </a:t>
            </a:r>
            <a:r>
              <a:rPr lang="vi-VN" sz="3200" b="1" dirty="0" err="1"/>
              <a:t>đoạn</a:t>
            </a:r>
            <a:r>
              <a:rPr lang="vi-VN" sz="3200" b="1" dirty="0"/>
              <a:t> 2: (</a:t>
            </a:r>
            <a:r>
              <a:rPr lang="vi-VN" sz="3200" b="1" dirty="0" err="1"/>
              <a:t>tiếp</a:t>
            </a:r>
            <a:r>
              <a:rPr lang="vi-VN" sz="3200" b="1" dirty="0"/>
              <a:t>)</a:t>
            </a:r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Khi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C </a:t>
            </a:r>
            <a:r>
              <a:rPr lang="vi-VN" dirty="0" err="1"/>
              <a:t>và</a:t>
            </a:r>
            <a:r>
              <a:rPr lang="vi-VN" dirty="0"/>
              <a:t> D, </a:t>
            </a:r>
            <a:r>
              <a:rPr lang="vi-VN" dirty="0" err="1"/>
              <a:t>TGS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C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D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phiên </a:t>
            </a:r>
            <a:r>
              <a:rPr lang="vi-VN" dirty="0" err="1"/>
              <a:t>TGS</a:t>
            </a:r>
            <a:r>
              <a:rPr lang="vi-VN" dirty="0"/>
              <a:t>/</a:t>
            </a:r>
            <a:r>
              <a:rPr lang="vi-VN" dirty="0" err="1"/>
              <a:t>Client</a:t>
            </a:r>
            <a:r>
              <a:rPr lang="vi-VN" dirty="0"/>
              <a:t>.</a:t>
            </a:r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en-US" dirty="0"/>
              <a:t> TGS s</a:t>
            </a:r>
            <a:r>
              <a:rPr lang="vi-VN" dirty="0"/>
              <a:t>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C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D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,</a:t>
            </a:r>
            <a:r>
              <a:rPr lang="vi-VN" dirty="0"/>
              <a:t>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sau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195986" y="1905000"/>
            <a:ext cx="4773956" cy="4165600"/>
          </a:xfrm>
        </p:spPr>
        <p:txBody>
          <a:bodyPr rtlCol="0">
            <a:normAutofit fontScale="92500" lnSpcReduction="10000"/>
          </a:bodyPr>
          <a:lstStyle/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en-US" dirty="0"/>
              <a:t> TGS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sau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: </a:t>
            </a:r>
          </a:p>
          <a:p>
            <a:pPr lvl="0"/>
            <a:r>
              <a:rPr lang="vi-VN" dirty="0" err="1"/>
              <a:t>Gói</a:t>
            </a:r>
            <a:r>
              <a:rPr lang="vi-VN" dirty="0"/>
              <a:t> tin 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“</a:t>
            </a:r>
            <a:r>
              <a:rPr lang="vi-VN" dirty="0" err="1"/>
              <a:t>Vé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dich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SS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Aplication</a:t>
            </a:r>
            <a:r>
              <a:rPr lang="en-US" dirty="0"/>
              <a:t> Server</a:t>
            </a:r>
            <a:r>
              <a:rPr lang="vi-VN" dirty="0"/>
              <a:t>” (bao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username</a:t>
            </a:r>
            <a:r>
              <a:rPr lang="vi-VN" dirty="0"/>
              <a:t>,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“</a:t>
            </a:r>
            <a:r>
              <a:rPr lang="vi-VN" dirty="0" err="1"/>
              <a:t>Khóa</a:t>
            </a:r>
            <a:r>
              <a:rPr lang="vi-VN" dirty="0"/>
              <a:t> phiên Server/</a:t>
            </a:r>
            <a:r>
              <a:rPr lang="vi-VN" dirty="0" err="1"/>
              <a:t>Client</a:t>
            </a:r>
            <a:r>
              <a:rPr lang="vi-VN" dirty="0"/>
              <a:t>“)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en-US" dirty="0"/>
              <a:t> SS.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SS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, client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Gói</a:t>
            </a:r>
            <a:r>
              <a:rPr lang="en-US" dirty="0"/>
              <a:t> tin F: </a:t>
            </a:r>
            <a:r>
              <a:rPr lang="en-US" dirty="0" err="1"/>
              <a:t>gồm</a:t>
            </a:r>
            <a:r>
              <a:rPr lang="en-US" dirty="0"/>
              <a:t> “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Server/Client”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TGS/Client ”,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ra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Server/Client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SS.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84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 anchor="b">
            <a:normAutofit/>
          </a:bodyPr>
          <a:lstStyle/>
          <a:p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7B62165-4D37-45F9-AC93-CB1BF8D0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99412" y="1949187"/>
            <a:ext cx="3505200" cy="735334"/>
          </a:xfrm>
        </p:spPr>
        <p:txBody>
          <a:bodyPr/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giai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80B56AD-5259-4AAF-AE43-4AFEE99E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600200"/>
            <a:ext cx="580000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18883" y="1905000"/>
            <a:ext cx="4773956" cy="4165600"/>
          </a:xfrm>
        </p:spPr>
        <p:txBody>
          <a:bodyPr rtlCol="0">
            <a:normAutofit/>
          </a:bodyPr>
          <a:lstStyle/>
          <a:p>
            <a:pPr rtl="0"/>
            <a:r>
              <a:rPr lang="vi-VN" sz="3200" b="1" dirty="0"/>
              <a:t>Giai </a:t>
            </a:r>
            <a:r>
              <a:rPr lang="vi-VN" sz="3200" b="1" dirty="0" err="1"/>
              <a:t>đoạn</a:t>
            </a:r>
            <a:r>
              <a:rPr lang="vi-VN" sz="3200" b="1" dirty="0"/>
              <a:t> 3: </a:t>
            </a:r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Khi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2 </a:t>
            </a:r>
            <a:r>
              <a:rPr lang="vi-VN" i="1" dirty="0" err="1"/>
              <a:t>gói</a:t>
            </a:r>
            <a:r>
              <a:rPr lang="vi-VN" i="1" dirty="0"/>
              <a:t> tin 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i="1" dirty="0"/>
              <a:t>F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thông tin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S</a:t>
            </a:r>
            <a:r>
              <a:rPr lang="en-US" dirty="0"/>
              <a:t>S</a:t>
            </a:r>
            <a:r>
              <a:rPr lang="vi-VN" dirty="0"/>
              <a:t>.</a:t>
            </a:r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i="1" dirty="0" err="1"/>
              <a:t>gói</a:t>
            </a:r>
            <a:r>
              <a:rPr lang="vi-VN" i="1" dirty="0"/>
              <a:t> tin F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phiên Server/</a:t>
            </a:r>
            <a:r>
              <a:rPr lang="vi-VN" dirty="0" err="1"/>
              <a:t>Client</a:t>
            </a:r>
            <a:r>
              <a:rPr lang="en-US" dirty="0"/>
              <a:t>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SS.</a:t>
            </a:r>
            <a:endParaRPr lang="vi-VN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195986" y="1905000"/>
            <a:ext cx="4773956" cy="4165600"/>
          </a:xfrm>
        </p:spPr>
        <p:txBody>
          <a:bodyPr rtlCol="0">
            <a:normAutofit/>
          </a:bodyPr>
          <a:lstStyle/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</a:t>
            </a:r>
            <a:r>
              <a:rPr lang="vi-VN" dirty="0" err="1"/>
              <a:t>ạo</a:t>
            </a:r>
            <a:r>
              <a:rPr lang="vi-VN" dirty="0"/>
              <a:t> </a:t>
            </a:r>
            <a:r>
              <a:rPr lang="vi-VN" i="1" dirty="0" err="1"/>
              <a:t>gói</a:t>
            </a:r>
            <a:r>
              <a:rPr lang="vi-VN" i="1" dirty="0"/>
              <a:t> tin G</a:t>
            </a:r>
            <a:r>
              <a:rPr lang="vi-VN" dirty="0"/>
              <a:t>: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</a:t>
            </a:r>
            <a:r>
              <a:rPr lang="vi-VN" dirty="0" err="1"/>
              <a:t>chỉ</a:t>
            </a:r>
            <a:r>
              <a:rPr lang="vi-VN" dirty="0"/>
              <a:t> danh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phiên Server/</a:t>
            </a:r>
            <a:r>
              <a:rPr lang="vi-VN" dirty="0" err="1"/>
              <a:t>Client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>
                <a:sym typeface="Wingdings" panose="05000000000000000000" pitchFamily="2" charset="2"/>
              </a:rPr>
              <a:t>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en-US" dirty="0"/>
              <a:t> SS</a:t>
            </a:r>
            <a:r>
              <a:rPr lang="vi-VN" i="1" dirty="0" err="1"/>
              <a:t>gói</a:t>
            </a:r>
            <a:r>
              <a:rPr lang="vi-VN" i="1" dirty="0"/>
              <a:t> tin 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i="1" dirty="0" err="1"/>
              <a:t>gói</a:t>
            </a:r>
            <a:r>
              <a:rPr lang="vi-VN" i="1" dirty="0"/>
              <a:t> tin E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client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do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SS, </a:t>
            </a:r>
            <a:r>
              <a:rPr lang="vi-VN" dirty="0"/>
              <a:t>thu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SS</a:t>
            </a:r>
            <a:r>
              <a:rPr lang="vi-VN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44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rtlCol="0" anchor="b">
            <a:normAutofit/>
          </a:bodyPr>
          <a:lstStyle/>
          <a:p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7B62165-4D37-45F9-AC93-CB1BF8D0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1812" y="1925124"/>
            <a:ext cx="3505200" cy="735334"/>
          </a:xfrm>
        </p:spPr>
        <p:txBody>
          <a:bodyPr/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giai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5364228-BC6E-44C7-A9EB-ABE05587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52" y="1925124"/>
            <a:ext cx="6190481" cy="38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III</a:t>
            </a:r>
            <a:r>
              <a:rPr lang="vi-VN" dirty="0"/>
              <a:t>. </a:t>
            </a:r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 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71459CD-7B05-4CF0-8341-4A9E833A1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013" y="1723992"/>
            <a:ext cx="6936078" cy="4346609"/>
          </a:xfrm>
          <a:prstGeom prst="rect">
            <a:avLst/>
          </a:prstGeom>
        </p:spPr>
      </p:pic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Đây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kerberos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III</a:t>
            </a:r>
            <a:r>
              <a:rPr lang="vi-VN" dirty="0"/>
              <a:t>. </a:t>
            </a:r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 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lvl="0"/>
            <a:r>
              <a:rPr lang="en-US" dirty="0"/>
              <a:t>AS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 id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id </a:t>
            </a:r>
            <a:r>
              <a:rPr lang="en-US" dirty="0" err="1"/>
              <a:t>của</a:t>
            </a:r>
            <a:r>
              <a:rPr lang="en-US" dirty="0"/>
              <a:t> client.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request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TGS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client </a:t>
            </a:r>
            <a:r>
              <a:rPr lang="en-US" dirty="0" err="1"/>
              <a:t>muốn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/>
              <a:t>Server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reply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.</a:t>
            </a:r>
            <a:endParaRPr lang="vi-VN" dirty="0"/>
          </a:p>
          <a:p>
            <a:pPr lvl="0"/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7765BDD-5C62-448A-A24A-C0D9608C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7" y="1839495"/>
            <a:ext cx="6589013" cy="979905"/>
          </a:xfrm>
          <a:prstGeom prst="rect">
            <a:avLst/>
          </a:prstGeom>
        </p:spPr>
      </p:pic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46F3AEBA-9BB5-4209-913D-BF607C907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7347" y="4038601"/>
            <a:ext cx="6589013" cy="9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III</a:t>
            </a:r>
            <a:r>
              <a:rPr lang="vi-VN" dirty="0"/>
              <a:t>. </a:t>
            </a:r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 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125882" y="1803400"/>
            <a:ext cx="3226329" cy="4267201"/>
          </a:xfrm>
        </p:spPr>
        <p:txBody>
          <a:bodyPr rtlCol="0">
            <a:normAutofit fontScale="92500" lnSpcReduction="20000"/>
          </a:bodyPr>
          <a:lstStyle/>
          <a:p>
            <a:pPr lvl="0"/>
            <a:r>
              <a:rPr lang="en-US" dirty="0"/>
              <a:t>Khi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, </a:t>
            </a:r>
            <a:r>
              <a:rPr lang="en-US" dirty="0" err="1"/>
              <a:t>thì</a:t>
            </a:r>
            <a:r>
              <a:rPr lang="en-US" dirty="0"/>
              <a:t>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triễn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DCERPC</a:t>
            </a:r>
            <a:r>
              <a:rPr lang="en-US" dirty="0"/>
              <a:t> 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domain </a:t>
            </a:r>
            <a:r>
              <a:rPr lang="en-US" dirty="0" err="1"/>
              <a:t>khi</a:t>
            </a:r>
            <a:r>
              <a:rPr lang="en-US" dirty="0"/>
              <a:t> join domain.</a:t>
            </a:r>
          </a:p>
          <a:p>
            <a:pPr lvl="0"/>
            <a:r>
              <a:rPr lang="en-US" dirty="0"/>
              <a:t>Server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client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domain.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</a:t>
            </a:r>
            <a:r>
              <a:rPr lang="en-US" dirty="0" err="1"/>
              <a:t>trong</a:t>
            </a:r>
            <a:r>
              <a:rPr lang="en-US" dirty="0"/>
              <a:t> domain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  <a:endParaRPr lang="vi-VN" dirty="0"/>
          </a:p>
          <a:p>
            <a:pPr lvl="0"/>
            <a:endParaRPr lang="vi-VN" dirty="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D4B81DF0-08ED-4D7F-BDC8-389BE800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750" y="1905000"/>
            <a:ext cx="7075719" cy="4572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F01B6776-81DB-4786-AC0A-45338CF8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50" y="3532824"/>
            <a:ext cx="7075718" cy="4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III</a:t>
            </a:r>
            <a:r>
              <a:rPr lang="vi-VN" dirty="0"/>
              <a:t>. </a:t>
            </a:r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: 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125882" y="1803400"/>
            <a:ext cx="3226329" cy="4267201"/>
          </a:xfrm>
        </p:spPr>
        <p:txBody>
          <a:bodyPr rtlCol="0">
            <a:normAutofit fontScale="92500" lnSpcReduction="10000"/>
          </a:bodyPr>
          <a:lstStyle/>
          <a:p>
            <a:pPr lvl="0"/>
            <a:r>
              <a:rPr lang="en-US" dirty="0"/>
              <a:t>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request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SMB( Server Message Block)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máy</a:t>
            </a:r>
            <a:r>
              <a:rPr lang="en-US" dirty="0"/>
              <a:t> in,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/>
              <a:t>Server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response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  <a:p>
            <a:pPr lvl="0"/>
            <a:r>
              <a:rPr lang="en-US" dirty="0"/>
              <a:t>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request </a:t>
            </a:r>
            <a:r>
              <a:rPr lang="en-US" dirty="0" err="1"/>
              <a:t>tới</a:t>
            </a:r>
            <a:r>
              <a:rPr lang="en-US" dirty="0"/>
              <a:t> LDAP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Client </a:t>
            </a:r>
            <a:r>
              <a:rPr lang="en-US" dirty="0" err="1"/>
              <a:t>cần</a:t>
            </a:r>
            <a:r>
              <a:rPr lang="en-US" dirty="0"/>
              <a:t>.</a:t>
            </a:r>
            <a:endParaRPr lang="vi-VN" dirty="0"/>
          </a:p>
          <a:p>
            <a:pPr lvl="0"/>
            <a:r>
              <a:rPr lang="en-US" dirty="0"/>
              <a:t>Server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response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  <a:endParaRPr lang="vi-VN" dirty="0"/>
          </a:p>
          <a:p>
            <a:pPr lvl="0"/>
            <a:endParaRPr lang="vi-VN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0A1A52DF-2CBB-4EB6-9BC3-A9E4F54B2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2" y="2209800"/>
            <a:ext cx="634874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:</a:t>
            </a:r>
          </a:p>
        </p:txBody>
      </p:sp>
      <p:sp>
        <p:nvSpPr>
          <p:cNvPr id="14" name="Chỗ dành sẵn cho Nội dung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b="1" dirty="0" err="1"/>
              <a:t>Giới</a:t>
            </a:r>
            <a:r>
              <a:rPr lang="vi-VN" b="1" dirty="0"/>
              <a:t> </a:t>
            </a:r>
            <a:r>
              <a:rPr lang="vi-VN" b="1" dirty="0" err="1"/>
              <a:t>thiệu</a:t>
            </a:r>
            <a:r>
              <a:rPr lang="vi-VN" b="1" dirty="0"/>
              <a:t> </a:t>
            </a:r>
            <a:r>
              <a:rPr lang="vi-VN" b="1" dirty="0" err="1"/>
              <a:t>về</a:t>
            </a:r>
            <a:r>
              <a:rPr lang="vi-VN" b="1" dirty="0"/>
              <a:t> </a:t>
            </a:r>
            <a:r>
              <a:rPr lang="vi-VN" b="1" dirty="0" err="1"/>
              <a:t>kerberos</a:t>
            </a:r>
            <a:r>
              <a:rPr lang="vi-VN" b="1" dirty="0"/>
              <a:t>.</a:t>
            </a:r>
          </a:p>
          <a:p>
            <a:pPr rtl="0"/>
            <a:r>
              <a:rPr lang="vi-VN" b="1" dirty="0"/>
              <a:t>Mô </a:t>
            </a:r>
            <a:r>
              <a:rPr lang="vi-VN" b="1" dirty="0" err="1"/>
              <a:t>tả</a:t>
            </a:r>
            <a:r>
              <a:rPr lang="vi-VN" b="1" dirty="0"/>
              <a:t> </a:t>
            </a:r>
            <a:r>
              <a:rPr lang="vi-VN" b="1" dirty="0" err="1"/>
              <a:t>và</a:t>
            </a:r>
            <a:r>
              <a:rPr lang="vi-VN" b="1" dirty="0"/>
              <a:t> nguyên </a:t>
            </a:r>
            <a:r>
              <a:rPr lang="vi-VN" b="1" dirty="0" err="1"/>
              <a:t>tắc</a:t>
            </a:r>
            <a:r>
              <a:rPr lang="vi-VN" b="1" dirty="0"/>
              <a:t> </a:t>
            </a:r>
            <a:r>
              <a:rPr lang="vi-VN" b="1" dirty="0" err="1"/>
              <a:t>hoạt</a:t>
            </a:r>
            <a:r>
              <a:rPr lang="vi-VN" b="1" dirty="0"/>
              <a:t> </a:t>
            </a:r>
            <a:r>
              <a:rPr lang="vi-VN" b="1" dirty="0" err="1"/>
              <a:t>dộng</a:t>
            </a:r>
            <a:r>
              <a:rPr lang="vi-VN" b="1" dirty="0"/>
              <a:t> </a:t>
            </a:r>
            <a:r>
              <a:rPr lang="vi-VN" b="1" dirty="0" err="1"/>
              <a:t>của</a:t>
            </a:r>
            <a:r>
              <a:rPr lang="vi-VN" b="1" dirty="0"/>
              <a:t> </a:t>
            </a:r>
            <a:r>
              <a:rPr lang="vi-VN" b="1" dirty="0" err="1"/>
              <a:t>kerberos</a:t>
            </a:r>
            <a:r>
              <a:rPr lang="vi-VN" b="1" dirty="0"/>
              <a:t>.</a:t>
            </a:r>
          </a:p>
          <a:p>
            <a:pPr rtl="0"/>
            <a:r>
              <a:rPr lang="vi-VN" b="1" dirty="0" err="1"/>
              <a:t>Demo</a:t>
            </a:r>
            <a:r>
              <a:rPr lang="vi-VN" b="1" dirty="0"/>
              <a:t> </a:t>
            </a:r>
            <a:r>
              <a:rPr lang="vi-VN" b="1" dirty="0" err="1"/>
              <a:t>thực</a:t>
            </a:r>
            <a:r>
              <a:rPr lang="vi-VN" b="1" dirty="0"/>
              <a:t> </a:t>
            </a:r>
            <a:r>
              <a:rPr lang="vi-VN" b="1" dirty="0" err="1"/>
              <a:t>nghiệm</a:t>
            </a:r>
            <a:r>
              <a:rPr lang="vi-V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E39463E-7FAE-4B6C-AC99-5CA3888253C1}"/>
              </a:ext>
            </a:extLst>
          </p:cNvPr>
          <p:cNvSpPr txBox="1"/>
          <p:nvPr/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Cảm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ơn </a:t>
            </a: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mọi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</a:t>
            </a: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người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</a:t>
            </a: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vì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</a:t>
            </a: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đã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</a:t>
            </a:r>
            <a:r>
              <a:rPr lang="vi-VN" sz="3200" err="1">
                <a:latin typeface="Constantia" panose="02030602050306030303" pitchFamily="18" charset="0"/>
                <a:ea typeface="+mj-ea"/>
                <a:cs typeface="+mj-cs"/>
              </a:rPr>
              <a:t>lắng</a:t>
            </a:r>
            <a:r>
              <a:rPr lang="vi-VN" sz="3200">
                <a:latin typeface="Constantia" panose="02030602050306030303" pitchFamily="18" charset="0"/>
                <a:ea typeface="+mj-ea"/>
                <a:cs typeface="+mj-cs"/>
              </a:rPr>
              <a:t> nghe !!</a:t>
            </a:r>
          </a:p>
        </p:txBody>
      </p:sp>
      <p:pic>
        <p:nvPicPr>
          <p:cNvPr id="13" name="Hình ảnh 12" descr="Ảnh có chứa văn phòng phẩm, bút&#10;&#10;Mô tả được tạo tự động">
            <a:extLst>
              <a:ext uri="{FF2B5EF4-FFF2-40B4-BE49-F238E27FC236}">
                <a16:creationId xmlns:a16="http://schemas.microsoft.com/office/drawing/2014/main" id="{F45DA5CC-D5A1-48E6-B037-14635D958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18" y="1803400"/>
            <a:ext cx="6392810" cy="4267201"/>
          </a:xfrm>
          <a:prstGeom prst="rect">
            <a:avLst/>
          </a:prstGeom>
          <a:noFill/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5E7EB968-9C1F-4AFE-86AD-78F0BE4F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20" y="2514600"/>
            <a:ext cx="2803451" cy="1600200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60A6909-65E9-455D-BB6E-D66FD7A87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:</a:t>
            </a:r>
          </a:p>
        </p:txBody>
      </p:sp>
      <p:sp>
        <p:nvSpPr>
          <p:cNvPr id="11" name="Chỗ dành sẵn cho Nội dung 10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chống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nghe </a:t>
            </a:r>
            <a:r>
              <a:rPr lang="vi-VN" dirty="0" err="1"/>
              <a:t>lén</a:t>
            </a:r>
            <a:r>
              <a:rPr lang="vi-VN" dirty="0"/>
              <a:t> hay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</a:t>
            </a:r>
            <a:r>
              <a:rPr lang="vi-VN" dirty="0" err="1"/>
              <a:t>cũ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tinh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vẹn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</a:p>
          <a:p>
            <a:pPr rtl="0"/>
            <a:r>
              <a:rPr lang="vi-VN" dirty="0"/>
              <a:t>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trên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khoa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xứng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bên </a:t>
            </a:r>
            <a:r>
              <a:rPr lang="vi-VN" dirty="0" err="1"/>
              <a:t>thứ</a:t>
            </a:r>
            <a:r>
              <a:rPr lang="vi-VN" dirty="0"/>
              <a:t> 3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2 </a:t>
            </a:r>
            <a:r>
              <a:rPr lang="vi-VN" dirty="0" err="1"/>
              <a:t>phía</a:t>
            </a:r>
            <a:r>
              <a:rPr lang="vi-VN" dirty="0"/>
              <a:t> tham gia tin </a:t>
            </a:r>
            <a:r>
              <a:rPr lang="vi-VN" dirty="0" err="1"/>
              <a:t>tưởng</a:t>
            </a:r>
            <a:r>
              <a:rPr lang="vi-VN" dirty="0"/>
              <a:t>.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28C1D3-E2EE-4477-8457-9D4B381B6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giao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tinh theo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– Server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trên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không an </a:t>
            </a:r>
            <a:r>
              <a:rPr lang="vi-VN" dirty="0" err="1"/>
              <a:t>toàn</a:t>
            </a:r>
            <a:r>
              <a:rPr lang="vi-VN" dirty="0"/>
              <a:t>.</a:t>
            </a:r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ủy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Microsoft Windows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trong </a:t>
            </a:r>
            <a:r>
              <a:rPr lang="vi-VN" dirty="0" err="1"/>
              <a:t>Apple</a:t>
            </a:r>
            <a:r>
              <a:rPr lang="vi-VN" dirty="0"/>
              <a:t> </a:t>
            </a:r>
            <a:r>
              <a:rPr lang="vi-VN" dirty="0" err="1"/>
              <a:t>OS</a:t>
            </a:r>
            <a:r>
              <a:rPr lang="vi-VN" dirty="0"/>
              <a:t>, </a:t>
            </a:r>
            <a:r>
              <a:rPr lang="vi-VN" dirty="0" err="1"/>
              <a:t>FreeBSD</a:t>
            </a:r>
            <a:r>
              <a:rPr lang="vi-VN" dirty="0"/>
              <a:t>, </a:t>
            </a:r>
            <a:r>
              <a:rPr lang="vi-VN" dirty="0" err="1"/>
              <a:t>UNIX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Linux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:</a:t>
            </a:r>
          </a:p>
        </p:txBody>
      </p:sp>
      <p:sp>
        <p:nvSpPr>
          <p:cNvPr id="11" name="Chỗ dành sẵn cho Nội dung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vi-VN" dirty="0" err="1"/>
              <a:t>Các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từ</a:t>
            </a:r>
            <a:r>
              <a:rPr lang="vi-VN" dirty="0"/>
              <a:t> 1 </a:t>
            </a:r>
            <a:r>
              <a:rPr lang="vi-VN" dirty="0" err="1"/>
              <a:t>đến</a:t>
            </a:r>
            <a:r>
              <a:rPr lang="vi-VN" dirty="0"/>
              <a:t> 3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MIT</a:t>
            </a:r>
            <a:r>
              <a:rPr lang="vi-VN" dirty="0"/>
              <a:t> </a:t>
            </a:r>
          </a:p>
          <a:p>
            <a:pPr rtl="0"/>
            <a:r>
              <a:rPr lang="vi-VN" dirty="0" err="1"/>
              <a:t>Phiện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4, do </a:t>
            </a:r>
            <a:r>
              <a:rPr lang="vi-VN" dirty="0" err="1"/>
              <a:t>Steve</a:t>
            </a:r>
            <a:r>
              <a:rPr lang="vi-VN" dirty="0"/>
              <a:t> </a:t>
            </a:r>
            <a:r>
              <a:rPr lang="vi-VN" dirty="0" err="1"/>
              <a:t>Miller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Clifford</a:t>
            </a:r>
            <a:r>
              <a:rPr lang="vi-VN" dirty="0"/>
              <a:t> </a:t>
            </a:r>
            <a:r>
              <a:rPr lang="vi-VN" dirty="0" err="1"/>
              <a:t>Neuman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đưa ra công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năm 80</a:t>
            </a:r>
          </a:p>
          <a:p>
            <a:pPr rtl="0"/>
            <a:r>
              <a:rPr lang="vi-VN" dirty="0"/>
              <a:t>Phiên </a:t>
            </a:r>
            <a:r>
              <a:rPr lang="vi-VN" dirty="0" err="1"/>
              <a:t>bản</a:t>
            </a:r>
            <a:r>
              <a:rPr lang="vi-VN" dirty="0"/>
              <a:t> 5 do </a:t>
            </a:r>
            <a:r>
              <a:rPr lang="vi-VN" dirty="0" err="1"/>
              <a:t>John</a:t>
            </a:r>
            <a:r>
              <a:rPr lang="vi-VN" dirty="0"/>
              <a:t> </a:t>
            </a:r>
            <a:r>
              <a:rPr lang="vi-VN" dirty="0" err="1"/>
              <a:t>Kohl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Cilfford</a:t>
            </a:r>
            <a:r>
              <a:rPr lang="vi-VN" dirty="0"/>
              <a:t> </a:t>
            </a:r>
            <a:r>
              <a:rPr lang="vi-VN" dirty="0" err="1"/>
              <a:t>Neuman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năm 1993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28C1D3-E2EE-4477-8457-9D4B381B6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Sơ qua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:</a:t>
            </a:r>
          </a:p>
          <a:p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tên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</a:t>
            </a:r>
            <a:r>
              <a:rPr lang="vi-VN" dirty="0"/>
              <a:t>  </a:t>
            </a:r>
            <a:r>
              <a:rPr lang="vi-VN" dirty="0" err="1"/>
              <a:t>chó</a:t>
            </a:r>
            <a:r>
              <a:rPr lang="vi-VN" dirty="0"/>
              <a:t> ba </a:t>
            </a:r>
            <a:r>
              <a:rPr lang="vi-VN" dirty="0" err="1"/>
              <a:t>dầu</a:t>
            </a:r>
            <a:r>
              <a:rPr lang="vi-VN" dirty="0"/>
              <a:t> </a:t>
            </a:r>
            <a:r>
              <a:rPr lang="vi-VN" dirty="0" err="1"/>
              <a:t>cerberus</a:t>
            </a:r>
            <a:r>
              <a:rPr lang="vi-VN" dirty="0"/>
              <a:t> canh </a:t>
            </a:r>
            <a:r>
              <a:rPr lang="vi-VN" dirty="0" err="1"/>
              <a:t>gác</a:t>
            </a:r>
            <a:r>
              <a:rPr lang="vi-VN" dirty="0"/>
              <a:t> </a:t>
            </a:r>
            <a:r>
              <a:rPr lang="vi-VN" dirty="0" err="1"/>
              <a:t>cổng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ngục</a:t>
            </a:r>
            <a:r>
              <a:rPr lang="vi-VN" dirty="0"/>
              <a:t> trong </a:t>
            </a:r>
            <a:r>
              <a:rPr lang="vi-VN" dirty="0" err="1"/>
              <a:t>thần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Hy </a:t>
            </a:r>
            <a:r>
              <a:rPr lang="vi-VN" dirty="0" err="1"/>
              <a:t>Lạp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Athena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viện</a:t>
            </a:r>
            <a:r>
              <a:rPr lang="vi-VN" dirty="0"/>
              <a:t> công </a:t>
            </a:r>
            <a:r>
              <a:rPr lang="vi-VN" dirty="0" err="1"/>
              <a:t>nghệ</a:t>
            </a:r>
            <a:r>
              <a:rPr lang="vi-VN" dirty="0"/>
              <a:t> </a:t>
            </a:r>
            <a:r>
              <a:rPr lang="vi-VN" dirty="0" err="1"/>
              <a:t>MIT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064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I.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:</a:t>
            </a:r>
          </a:p>
        </p:txBody>
      </p:sp>
      <p:sp>
        <p:nvSpPr>
          <p:cNvPr id="11" name="Chỗ dành sẵn cho Nội dung 10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vi-VN" dirty="0" err="1"/>
              <a:t>OpenSSH</a:t>
            </a:r>
            <a:r>
              <a:rPr lang="vi-VN" dirty="0"/>
              <a:t> (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Kerberos</a:t>
            </a:r>
            <a:r>
              <a:rPr lang="vi-VN" dirty="0"/>
              <a:t> </a:t>
            </a:r>
            <a:r>
              <a:rPr lang="vi-VN" dirty="0" err="1"/>
              <a:t>v5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cao hơn)</a:t>
            </a:r>
          </a:p>
          <a:p>
            <a:r>
              <a:rPr lang="vi-VN" dirty="0" err="1"/>
              <a:t>NFS</a:t>
            </a:r>
            <a:r>
              <a:rPr lang="vi-VN" dirty="0"/>
              <a:t> (</a:t>
            </a:r>
            <a:r>
              <a:rPr lang="vi-VN" dirty="0" err="1"/>
              <a:t>kể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NFSv3</a:t>
            </a:r>
            <a:r>
              <a:rPr lang="vi-VN" dirty="0"/>
              <a:t>)</a:t>
            </a:r>
          </a:p>
          <a:p>
            <a:r>
              <a:rPr lang="vi-VN" dirty="0" err="1"/>
              <a:t>PAM</a:t>
            </a:r>
            <a:r>
              <a:rPr lang="vi-VN" dirty="0"/>
              <a:t> (</a:t>
            </a:r>
            <a:r>
              <a:rPr lang="vi-VN" dirty="0" err="1"/>
              <a:t>với</a:t>
            </a:r>
            <a:r>
              <a:rPr lang="vi-VN" dirty="0"/>
              <a:t> mô đun </a:t>
            </a:r>
            <a:r>
              <a:rPr lang="vi-VN" dirty="0" err="1"/>
              <a:t>pam_krb5</a:t>
            </a:r>
            <a:r>
              <a:rPr lang="vi-VN" dirty="0"/>
              <a:t>)</a:t>
            </a:r>
          </a:p>
          <a:p>
            <a:r>
              <a:rPr lang="vi-VN" dirty="0" err="1"/>
              <a:t>SOCKS</a:t>
            </a:r>
            <a:r>
              <a:rPr lang="vi-VN" dirty="0"/>
              <a:t> (</a:t>
            </a:r>
            <a:r>
              <a:rPr lang="vi-VN" dirty="0" err="1"/>
              <a:t>kể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SOCKS5</a:t>
            </a:r>
            <a:r>
              <a:rPr lang="vi-VN" dirty="0"/>
              <a:t>)</a:t>
            </a:r>
          </a:p>
          <a:p>
            <a:r>
              <a:rPr lang="vi-VN" dirty="0" err="1"/>
              <a:t>Apache</a:t>
            </a:r>
            <a:r>
              <a:rPr lang="vi-VN" dirty="0"/>
              <a:t> (</a:t>
            </a:r>
            <a:r>
              <a:rPr lang="vi-VN" dirty="0" err="1"/>
              <a:t>với</a:t>
            </a:r>
            <a:r>
              <a:rPr lang="vi-VN" dirty="0"/>
              <a:t> mô đun </a:t>
            </a:r>
            <a:r>
              <a:rPr lang="vi-VN" dirty="0" err="1"/>
              <a:t>mod_auth_kerb</a:t>
            </a:r>
            <a:r>
              <a:rPr lang="vi-VN" dirty="0"/>
              <a:t>)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F128C1D3-E2EE-4477-8457-9D4B381B6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kerberos</a:t>
            </a:r>
            <a:r>
              <a:rPr lang="vi-VN" dirty="0"/>
              <a:t>:</a:t>
            </a:r>
          </a:p>
          <a:p>
            <a:endParaRPr lang="vi-VN" dirty="0"/>
          </a:p>
          <a:p>
            <a:pPr marL="0" indent="0">
              <a:buNone/>
            </a:pP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gián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,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SASL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chẳng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như </a:t>
            </a:r>
            <a:r>
              <a:rPr lang="vi-VN" dirty="0" err="1"/>
              <a:t>OpenLDAP</a:t>
            </a:r>
            <a:r>
              <a:rPr lang="vi-VN" dirty="0"/>
              <a:t>.</a:t>
            </a:r>
          </a:p>
          <a:p>
            <a:r>
              <a:rPr lang="vi-VN" dirty="0" err="1"/>
              <a:t>Dovecot</a:t>
            </a:r>
            <a:r>
              <a:rPr lang="vi-VN" dirty="0"/>
              <a:t> </a:t>
            </a:r>
            <a:r>
              <a:rPr lang="vi-VN" dirty="0" err="1"/>
              <a:t>IMAP4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POP3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985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756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18883" y="1905000"/>
            <a:ext cx="4773956" cy="4165600"/>
          </a:xfrm>
        </p:spPr>
        <p:txBody>
          <a:bodyPr rtlCol="0"/>
          <a:lstStyle/>
          <a:p>
            <a:pPr rtl="0"/>
            <a:r>
              <a:rPr lang="vi-VN" sz="2400" dirty="0"/>
              <a:t>Mô </a:t>
            </a:r>
            <a:r>
              <a:rPr lang="vi-VN" sz="2400" dirty="0" err="1"/>
              <a:t>tả</a:t>
            </a:r>
            <a:r>
              <a:rPr lang="vi-VN" sz="2400" dirty="0"/>
              <a:t> </a:t>
            </a:r>
            <a:r>
              <a:rPr lang="vi-VN" sz="2400" dirty="0" err="1"/>
              <a:t>tóm</a:t>
            </a:r>
            <a:r>
              <a:rPr lang="vi-VN" sz="2400" dirty="0"/>
              <a:t> </a:t>
            </a:r>
            <a:r>
              <a:rPr lang="vi-VN" sz="2400" dirty="0" err="1"/>
              <a:t>tắt</a:t>
            </a:r>
            <a:r>
              <a:rPr lang="vi-VN" sz="2400" dirty="0"/>
              <a:t>:</a:t>
            </a:r>
          </a:p>
          <a:p>
            <a:pPr rtl="0"/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 ( </a:t>
            </a:r>
            <a:r>
              <a:rPr lang="vi-VN" dirty="0" err="1"/>
              <a:t>Client</a:t>
            </a:r>
            <a:r>
              <a:rPr lang="vi-VN" dirty="0"/>
              <a:t> A) </a:t>
            </a:r>
            <a:r>
              <a:rPr lang="vi-VN" dirty="0" err="1"/>
              <a:t>gửi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(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chunghứ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) tra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minh </a:t>
            </a:r>
            <a:r>
              <a:rPr lang="vi-VN" dirty="0" err="1"/>
              <a:t>có</a:t>
            </a:r>
            <a:r>
              <a:rPr lang="vi-VN" dirty="0"/>
              <a:t> thông tin </a:t>
            </a:r>
            <a:r>
              <a:rPr lang="vi-VN" dirty="0" err="1"/>
              <a:t>Client</a:t>
            </a:r>
            <a:r>
              <a:rPr lang="vi-VN" dirty="0"/>
              <a:t> A </a:t>
            </a:r>
            <a:r>
              <a:rPr lang="vi-VN" dirty="0" err="1"/>
              <a:t>và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A 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cổng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 ( Trung tâm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).</a:t>
            </a:r>
          </a:p>
          <a:p>
            <a:pPr rtl="0"/>
            <a:r>
              <a:rPr lang="vi-VN" dirty="0"/>
              <a:t>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Client</a:t>
            </a:r>
            <a:r>
              <a:rPr lang="vi-VN" dirty="0"/>
              <a:t> A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  </a:t>
            </a:r>
            <a:r>
              <a:rPr lang="vi-VN" dirty="0" err="1"/>
              <a:t>rằng</a:t>
            </a:r>
            <a:r>
              <a:rPr lang="vi-VN" dirty="0"/>
              <a:t> minh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 </a:t>
            </a:r>
            <a:r>
              <a:rPr lang="vi-VN" dirty="0" err="1"/>
              <a:t>TGS</a:t>
            </a:r>
            <a:r>
              <a:rPr lang="vi-VN" dirty="0"/>
              <a:t>. </a:t>
            </a:r>
          </a:p>
          <a:p>
            <a:pPr rtl="0"/>
            <a:endParaRPr lang="vi-VN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195986" y="1905000"/>
            <a:ext cx="4773956" cy="4165600"/>
          </a:xfrm>
        </p:spPr>
        <p:txBody>
          <a:bodyPr rtlCol="0">
            <a:normAutofit/>
          </a:bodyPr>
          <a:lstStyle/>
          <a:p>
            <a:pPr rtl="0"/>
            <a:r>
              <a:rPr lang="vi-VN" dirty="0" err="1"/>
              <a:t>TGS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minh đung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,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cổng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(</a:t>
            </a:r>
            <a:r>
              <a:rPr lang="vi-VN" dirty="0" err="1"/>
              <a:t>SS</a:t>
            </a:r>
            <a:r>
              <a:rPr lang="vi-VN" dirty="0"/>
              <a:t>).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SS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minh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trong tay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tấm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cổng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SS</a:t>
            </a:r>
            <a:r>
              <a:rPr lang="vi-VN" dirty="0"/>
              <a:t>.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củ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cho </a:t>
            </a:r>
            <a:r>
              <a:rPr lang="vi-VN" dirty="0" err="1"/>
              <a:t>Client</a:t>
            </a:r>
            <a:r>
              <a:rPr lang="vi-VN" dirty="0"/>
              <a:t> A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chuyện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II</a:t>
            </a:r>
            <a:r>
              <a:rPr lang="vi-VN" dirty="0"/>
              <a:t>. Mô </a:t>
            </a:r>
            <a:r>
              <a:rPr lang="vi-VN" dirty="0" err="1"/>
              <a:t>tả</a:t>
            </a:r>
            <a:r>
              <a:rPr lang="vi-VN" dirty="0"/>
              <a:t>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: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18883" y="1905000"/>
            <a:ext cx="4773956" cy="4165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vi-VN" sz="3200" b="1" dirty="0"/>
              <a:t>Giai </a:t>
            </a:r>
            <a:r>
              <a:rPr lang="vi-VN" sz="3200" b="1" dirty="0" err="1"/>
              <a:t>đoạn</a:t>
            </a:r>
            <a:r>
              <a:rPr lang="vi-VN" sz="3200" b="1" dirty="0"/>
              <a:t> 1: </a:t>
            </a:r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Password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endParaRPr lang="vi-VN" dirty="0"/>
          </a:p>
          <a:p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Password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hàm</a:t>
            </a:r>
            <a:r>
              <a:rPr lang="vi-VN" dirty="0"/>
              <a:t> băm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chiều</a:t>
            </a:r>
            <a:r>
              <a:rPr lang="vi-VN" dirty="0"/>
              <a:t>,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client</a:t>
            </a:r>
            <a:endParaRPr lang="en-US" dirty="0"/>
          </a:p>
          <a:p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không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(</a:t>
            </a:r>
            <a:r>
              <a:rPr lang="vi-VN" dirty="0" err="1"/>
              <a:t>username</a:t>
            </a:r>
            <a:r>
              <a:rPr lang="vi-VN" dirty="0"/>
              <a:t>,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)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(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) </a:t>
            </a:r>
            <a:r>
              <a:rPr lang="vi-VN" dirty="0" err="1"/>
              <a:t>để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. Lưu ý: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lẫn</a:t>
            </a:r>
            <a:r>
              <a:rPr lang="vi-VN" dirty="0"/>
              <a:t> </a:t>
            </a:r>
            <a:r>
              <a:rPr lang="vi-VN" dirty="0" err="1"/>
              <a:t>Password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không </a:t>
            </a:r>
            <a:r>
              <a:rPr lang="vi-VN" dirty="0" err="1"/>
              <a:t>gửi</a:t>
            </a:r>
            <a:r>
              <a:rPr lang="vi-VN" dirty="0"/>
              <a:t>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.</a:t>
            </a:r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195986" y="1905000"/>
            <a:ext cx="4773956" cy="4165600"/>
          </a:xfrm>
        </p:spPr>
        <p:txBody>
          <a:bodyPr rtlCol="0">
            <a:normAutofit fontScale="92500" lnSpcReduction="10000"/>
          </a:bodyPr>
          <a:lstStyle/>
          <a:p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xem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nằm</a:t>
            </a:r>
            <a:r>
              <a:rPr lang="vi-VN" dirty="0"/>
              <a:t> trong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 không,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2 </a:t>
            </a:r>
            <a:r>
              <a:rPr lang="vi-VN" dirty="0" err="1"/>
              <a:t>gói</a:t>
            </a:r>
            <a:r>
              <a:rPr lang="vi-VN" dirty="0"/>
              <a:t> tin sau </a:t>
            </a:r>
            <a:r>
              <a:rPr lang="vi-VN" dirty="0" err="1"/>
              <a:t>tới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err="1"/>
              <a:t>Gói</a:t>
            </a:r>
            <a:r>
              <a:rPr lang="vi-VN" dirty="0"/>
              <a:t> tin A: </a:t>
            </a:r>
            <a:r>
              <a:rPr lang="vi-VN" dirty="0" err="1"/>
              <a:t>gồm</a:t>
            </a:r>
            <a:r>
              <a:rPr lang="vi-VN" dirty="0"/>
              <a:t> (</a:t>
            </a:r>
            <a:r>
              <a:rPr lang="vi-VN" dirty="0" err="1"/>
              <a:t>Thời</a:t>
            </a:r>
            <a:r>
              <a:rPr lang="vi-VN" dirty="0"/>
              <a:t> gian,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, </a:t>
            </a:r>
            <a:r>
              <a:rPr lang="vi-VN" dirty="0" err="1"/>
              <a:t>yều</a:t>
            </a:r>
            <a:r>
              <a:rPr lang="vi-VN" dirty="0"/>
              <a:t>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“</a:t>
            </a:r>
            <a:r>
              <a:rPr lang="vi-VN" dirty="0" err="1"/>
              <a:t>Khóa</a:t>
            </a:r>
            <a:r>
              <a:rPr lang="vi-VN" dirty="0"/>
              <a:t> phiên </a:t>
            </a:r>
            <a:r>
              <a:rPr lang="vi-VN" dirty="0" err="1"/>
              <a:t>TGS</a:t>
            </a:r>
            <a:r>
              <a:rPr lang="vi-VN" dirty="0"/>
              <a:t>/</a:t>
            </a:r>
            <a:r>
              <a:rPr lang="vi-VN" dirty="0" err="1"/>
              <a:t>Client</a:t>
            </a:r>
            <a:r>
              <a:rPr lang="vi-VN" dirty="0"/>
              <a:t>”)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A.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err="1"/>
              <a:t>Gói</a:t>
            </a:r>
            <a:r>
              <a:rPr lang="vi-VN" dirty="0"/>
              <a:t> tin B: </a:t>
            </a:r>
            <a:r>
              <a:rPr lang="vi-VN" dirty="0" err="1"/>
              <a:t>là</a:t>
            </a:r>
            <a:r>
              <a:rPr lang="vi-VN" dirty="0"/>
              <a:t> “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” (bao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username</a:t>
            </a:r>
            <a:r>
              <a:rPr lang="vi-VN" dirty="0"/>
              <a:t>,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thời</a:t>
            </a:r>
            <a:r>
              <a:rPr lang="vi-VN" dirty="0"/>
              <a:t> gian,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“</a:t>
            </a:r>
            <a:r>
              <a:rPr lang="vi-VN" dirty="0" err="1"/>
              <a:t>Khóa</a:t>
            </a:r>
            <a:r>
              <a:rPr lang="vi-VN" dirty="0"/>
              <a:t> phiên </a:t>
            </a:r>
            <a:r>
              <a:rPr lang="vi-VN" dirty="0" err="1"/>
              <a:t>TGS</a:t>
            </a:r>
            <a:r>
              <a:rPr lang="vi-VN" dirty="0"/>
              <a:t>/</a:t>
            </a:r>
            <a:r>
              <a:rPr lang="vi-VN" dirty="0" err="1"/>
              <a:t>Client</a:t>
            </a:r>
            <a:r>
              <a:rPr lang="vi-VN" dirty="0"/>
              <a:t>”)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bí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TGS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ách Cổ điển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607_TF02801059" id="{817D11E7-D1C2-427E-A85D-00E33F680AE0}" vid="{2AD4FCEB-1013-4606-9EBE-8B9932497B01}"/>
    </a:ext>
  </a:extLst>
</a:theme>
</file>

<file path=ppt/theme/theme2.xml><?xml version="1.0" encoding="utf-8"?>
<a:theme xmlns:a="http://schemas.openxmlformats.org/drawingml/2006/main" name="Chủ đề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1754</Words>
  <Application>Microsoft Office PowerPoint</Application>
  <PresentationFormat>Tùy chỉnh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4" baseType="lpstr">
      <vt:lpstr>Arial</vt:lpstr>
      <vt:lpstr>Constantia</vt:lpstr>
      <vt:lpstr>Verdana</vt:lpstr>
      <vt:lpstr>Sách Cổ điển 16x9</vt:lpstr>
      <vt:lpstr>Báo cáo bài tập lớn</vt:lpstr>
      <vt:lpstr>NỘI DUNG TRÌNH BÀY:</vt:lpstr>
      <vt:lpstr>I. Giới thiệu </vt:lpstr>
      <vt:lpstr>I. Giới thiệu:</vt:lpstr>
      <vt:lpstr>I. Giới thiệu:</vt:lpstr>
      <vt:lpstr>I. Giới thiệu:</vt:lpstr>
      <vt:lpstr>II. Mô tả nguyên tắc hoạt động</vt:lpstr>
      <vt:lpstr>II. Mô tả nguyên tắc hoạt động:</vt:lpstr>
      <vt:lpstr>II. Mô tả nguyên tắc hoạt động:</vt:lpstr>
      <vt:lpstr>II. Mô tả nguyên tắc hoạt động:</vt:lpstr>
      <vt:lpstr>II. Mô tả nguyên tắc hoạt động:</vt:lpstr>
      <vt:lpstr>II. Mô tả nguyên tắc hoạt động:</vt:lpstr>
      <vt:lpstr>II. Mô tả nguyên tắc hoạt động:</vt:lpstr>
      <vt:lpstr>II. Mô tả nguyên tắc hoạt động:</vt:lpstr>
      <vt:lpstr>II. Mô tả nguyên tắc hoạt động:</vt:lpstr>
      <vt:lpstr>III. Demo thực nghiệm: </vt:lpstr>
      <vt:lpstr>III. Demo thực nghiệm: </vt:lpstr>
      <vt:lpstr>III. Demo thực nghiệm: </vt:lpstr>
      <vt:lpstr>III. Demo thực nghiệm: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Ho Quoc Khanh 20173191</dc:creator>
  <cp:lastModifiedBy>Ho Quoc Khanh 20173191</cp:lastModifiedBy>
  <cp:revision>2</cp:revision>
  <dcterms:created xsi:type="dcterms:W3CDTF">2020-06-11T16:35:33Z</dcterms:created>
  <dcterms:modified xsi:type="dcterms:W3CDTF">2020-06-11T16:40:50Z</dcterms:modified>
</cp:coreProperties>
</file>