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6"/>
  </p:notesMasterIdLst>
  <p:handoutMasterIdLst>
    <p:handoutMasterId r:id="rId17"/>
  </p:handoutMasterIdLst>
  <p:sldIdLst>
    <p:sldId id="322" r:id="rId5"/>
    <p:sldId id="323" r:id="rId6"/>
    <p:sldId id="335" r:id="rId7"/>
    <p:sldId id="332" r:id="rId8"/>
    <p:sldId id="333" r:id="rId9"/>
    <p:sldId id="334" r:id="rId10"/>
    <p:sldId id="336" r:id="rId11"/>
    <p:sldId id="337" r:id="rId12"/>
    <p:sldId id="338" r:id="rId13"/>
    <p:sldId id="339" r:id="rId14"/>
    <p:sldId id="267" r:id="rId15"/>
  </p:sldIdLst>
  <p:sldSz cx="12188825"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m Van Thanh 20173380" initials="PVT2" lastIdx="1" clrIdx="0">
    <p:extLst>
      <p:ext uri="{19B8F6BF-5375-455C-9EA6-DF929625EA0E}">
        <p15:presenceInfo xmlns:p15="http://schemas.microsoft.com/office/powerpoint/2012/main" userId="S::thanh.pv173380@sis.hust.edu.vn::1c682bda-cf6d-45d0-882a-d4d20a8b9e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5" autoAdjust="0"/>
    <p:restoredTop sz="94581" autoAdjust="0"/>
  </p:normalViewPr>
  <p:slideViewPr>
    <p:cSldViewPr showGuides="1">
      <p:cViewPr varScale="1">
        <p:scale>
          <a:sx n="86" d="100"/>
          <a:sy n="86" d="100"/>
        </p:scale>
        <p:origin x="562" y="58"/>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6/16/2020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6/16/2020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a:p>
        </p:txBody>
      </p:sp>
    </p:spTree>
    <p:extLst>
      <p:ext uri="{BB962C8B-B14F-4D97-AF65-F5344CB8AC3E}">
        <p14:creationId xmlns:p14="http://schemas.microsoft.com/office/powerpoint/2010/main" val="3622955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b="1" cap="none" spc="0">
                <a:ln w="9525">
                  <a:noFill/>
                  <a:prstDash val="solid"/>
                </a:ln>
                <a:solidFill>
                  <a:schemeClr val="tx1"/>
                </a:solidFill>
                <a:effectLst/>
              </a:defRPr>
            </a:lvl1pPr>
          </a:lstStyle>
          <a:p>
            <a:r>
              <a:rPr lang="en-US"/>
              <a:t>Click to edit Master title style</a:t>
            </a:r>
            <a:endParaRPr dirty="0"/>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7" name="Date Placeholder 6"/>
          <p:cNvSpPr>
            <a:spLocks noGrp="1"/>
          </p:cNvSpPr>
          <p:nvPr>
            <p:ph type="dt" sz="half" idx="10"/>
          </p:nvPr>
        </p:nvSpPr>
        <p:spPr/>
        <p:txBody>
          <a:bodyPr/>
          <a:lstStyle>
            <a:lvl1pPr>
              <a:defRPr sz="1100"/>
            </a:lvl1pPr>
          </a:lstStyle>
          <a:p>
            <a:fld id="{1D2498CD-A622-4ACC-98D8-8365C1B868F0}" type="datetime1">
              <a:rPr lang="en-US" smtClean="0"/>
              <a:pPr/>
              <a:t>6/16/2020</a:t>
            </a:fld>
            <a:endParaRPr lang="en-US"/>
          </a:p>
        </p:txBody>
      </p:sp>
      <p:sp>
        <p:nvSpPr>
          <p:cNvPr id="8" name="Footer Placeholder 7"/>
          <p:cNvSpPr>
            <a:spLocks noGrp="1"/>
          </p:cNvSpPr>
          <p:nvPr>
            <p:ph type="ftr" sz="quarter" idx="11"/>
          </p:nvPr>
        </p:nvSpPr>
        <p:spPr/>
        <p:txBody>
          <a:bodyPr/>
          <a:lstStyle>
            <a:lvl1pPr>
              <a:defRPr sz="1100"/>
            </a:lvl1pPr>
          </a:lstStyle>
          <a:p>
            <a:r>
              <a:rPr lang="en-US"/>
              <a:t>Add a footer</a:t>
            </a:r>
          </a:p>
        </p:txBody>
      </p:sp>
      <p:sp>
        <p:nvSpPr>
          <p:cNvPr id="9" name="Slide Number Placeholder 8"/>
          <p:cNvSpPr>
            <a:spLocks noGrp="1"/>
          </p:cNvSpPr>
          <p:nvPr>
            <p:ph type="sldNum" sz="quarter" idx="12"/>
          </p:nvPr>
        </p:nvSpPr>
        <p:spPr/>
        <p:txBody>
          <a:bodyPr/>
          <a:lstStyle>
            <a:lvl1pPr>
              <a:defRPr sz="1100"/>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6EB2CF6B-193C-4CEB-9860-F1C5F0818FA3}" type="datetime1">
              <a:rPr lang="en-US" smtClean="0"/>
              <a:t>6/16/2020</a:t>
            </a:fld>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9856CBC3-4EDC-4C84-BDD0-15F2AD890B92}" type="datetime1">
              <a:rPr lang="en-US" smtClean="0"/>
              <a:t>6/16/2020</a:t>
            </a:fld>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1CEBF3DB-CE40-42F4-BAF4-5D73D1160093}" type="datetime1">
              <a:rPr lang="en-US" smtClean="0"/>
              <a:t>6/16/2020</a:t>
            </a:fld>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effectLst/>
              </a:defRPr>
            </a:lvl1pPr>
          </a:lstStyle>
          <a:p>
            <a:r>
              <a:rPr lang="en-US"/>
              <a:t>Click to edit Master title style</a:t>
            </a:r>
            <a:endParaRPr dirty="0"/>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23ECA6E5-33C6-44C3-9324-1BC5DF93F43F}" type="datetime1">
              <a:rPr lang="en-US" smtClean="0"/>
              <a:t>6/16/2020</a:t>
            </a:fld>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09C9C1D9-07E1-4387-AF34-89EE2802766D}" type="datetime1">
              <a:rPr lang="en-US" smtClean="0"/>
              <a:t>6/16/2020</a:t>
            </a:fld>
            <a:endParaRPr lang="en-US"/>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0769E85B-B39A-43E9-82DE-E3279D984288}" type="datetime1">
              <a:rPr lang="en-US" smtClean="0"/>
              <a:t>6/16/2020</a:t>
            </a:fld>
            <a:endParaRPr lang="en-US"/>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a:t>Add a footer</a:t>
            </a:r>
          </a:p>
        </p:txBody>
      </p:sp>
      <p:sp>
        <p:nvSpPr>
          <p:cNvPr id="3" name="Date Placeholder 2"/>
          <p:cNvSpPr>
            <a:spLocks noGrp="1"/>
          </p:cNvSpPr>
          <p:nvPr>
            <p:ph type="dt" sz="half" idx="10"/>
          </p:nvPr>
        </p:nvSpPr>
        <p:spPr/>
        <p:txBody>
          <a:bodyPr/>
          <a:lstStyle/>
          <a:p>
            <a:fld id="{D0270C95-D35D-47FC-816D-E56328637043}" type="datetime1">
              <a:rPr lang="en-US" smtClean="0"/>
              <a:t>6/16/2020</a:t>
            </a:fld>
            <a:endParaRPr lang="en-US"/>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151163A7-695C-4C09-B334-6924060F5B71}" type="datetime1">
              <a:rPr lang="en-US" smtClean="0"/>
              <a:t>6/16/2020</a:t>
            </a:fld>
            <a:endParaRPr lang="en-US"/>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FC5B6D02-49B3-41C1-9893-391F698AE757}" type="datetime1">
              <a:rPr lang="en-US" smtClean="0"/>
              <a:t>6/16/2020</a:t>
            </a:fld>
            <a:endParaRPr lang="en-US"/>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7D91AC91-90B4-40B7-917F-BAE86E369F96}" type="datetime1">
              <a:rPr lang="en-US" smtClean="0"/>
              <a:t>6/16/2020</a:t>
            </a:fld>
            <a:endParaRPr lang="en-US"/>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Add a footer</a:t>
            </a:r>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BB4AB525-F3F4-481A-B8D5-B732FA9EB082}" type="datetime1">
              <a:rPr lang="en-US" smtClean="0"/>
              <a:pPr/>
              <a:t>6/16/2020</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1812" y="1524000"/>
            <a:ext cx="11125200" cy="1600200"/>
          </a:xfrm>
        </p:spPr>
        <p:txBody>
          <a:bodyPr>
            <a:normAutofit/>
          </a:bodyPr>
          <a:lstStyle/>
          <a:p>
            <a:r>
              <a:rPr lang="en-US" sz="3600">
                <a:latin typeface="Times New Roman" panose="02020603050405020304" pitchFamily="18" charset="0"/>
                <a:cs typeface="Times New Roman" panose="02020603050405020304" pitchFamily="18" charset="0"/>
              </a:rPr>
              <a:t>ĐỀ TÀI:</a:t>
            </a:r>
            <a:br>
              <a:rPr lang="en-US" sz="3600">
                <a:latin typeface="Times New Roman" panose="02020603050405020304" pitchFamily="18" charset="0"/>
                <a:cs typeface="Times New Roman" panose="02020603050405020304" pitchFamily="18" charset="0"/>
              </a:rPr>
            </a:br>
            <a:r>
              <a:rPr lang="en-US" sz="3600">
                <a:latin typeface="Times New Roman" panose="02020603050405020304" pitchFamily="18" charset="0"/>
                <a:cs typeface="Times New Roman" panose="02020603050405020304" pitchFamily="18" charset="0"/>
              </a:rPr>
              <a:t>Rà quét lỗ hổng bảo mật cho Windows, Unix-Linux</a:t>
            </a:r>
            <a:br>
              <a:rPr lang="en-US" sz="3600">
                <a:latin typeface="Times New Roman" panose="02020603050405020304" pitchFamily="18" charset="0"/>
                <a:cs typeface="Times New Roman" panose="02020603050405020304" pitchFamily="18" charset="0"/>
              </a:rPr>
            </a:br>
            <a:endParaRPr lang="en-US" sz="360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921194" y="3581400"/>
            <a:ext cx="8229600" cy="1600200"/>
          </a:xfrm>
        </p:spPr>
        <p:txBody>
          <a:bodyPr>
            <a:normAutofit/>
          </a:bodyPr>
          <a:lstStyle/>
          <a:p>
            <a:r>
              <a:rPr lang="en-US">
                <a:latin typeface="Times New Roman" panose="02020603050405020304" pitchFamily="18" charset="0"/>
                <a:cs typeface="Times New Roman" panose="02020603050405020304" pitchFamily="18" charset="0"/>
              </a:rPr>
              <a:t>NHÓM: </a:t>
            </a:r>
          </a:p>
          <a:p>
            <a:r>
              <a:rPr lang="en-US">
                <a:latin typeface="Times New Roman" panose="02020603050405020304" pitchFamily="18" charset="0"/>
                <a:cs typeface="Times New Roman" panose="02020603050405020304" pitchFamily="18" charset="0"/>
              </a:rPr>
              <a:t>	</a:t>
            </a:r>
            <a:r>
              <a:rPr lang="en-US" b="0">
                <a:latin typeface="Times New Roman" panose="02020603050405020304" pitchFamily="18" charset="0"/>
                <a:cs typeface="Times New Roman" panose="02020603050405020304" pitchFamily="18" charset="0"/>
              </a:rPr>
              <a:t>Phạm </a:t>
            </a:r>
            <a:r>
              <a:rPr lang="en-US" b="0" err="1">
                <a:latin typeface="Times New Roman" panose="02020603050405020304" pitchFamily="18" charset="0"/>
                <a:cs typeface="Times New Roman" panose="02020603050405020304" pitchFamily="18" charset="0"/>
              </a:rPr>
              <a:t>văn</a:t>
            </a:r>
            <a:r>
              <a:rPr lang="en-US" b="0">
                <a:latin typeface="Times New Roman" panose="02020603050405020304" pitchFamily="18" charset="0"/>
                <a:cs typeface="Times New Roman" panose="02020603050405020304" pitchFamily="18" charset="0"/>
              </a:rPr>
              <a:t> Thành		20173380</a:t>
            </a:r>
          </a:p>
          <a:p>
            <a:r>
              <a:rPr lang="en-US" b="0">
                <a:latin typeface="Times New Roman" panose="02020603050405020304" pitchFamily="18" charset="0"/>
                <a:cs typeface="Times New Roman" panose="02020603050405020304" pitchFamily="18" charset="0"/>
              </a:rPr>
              <a:t>	</a:t>
            </a:r>
            <a:r>
              <a:rPr lang="en-US" b="0" err="1">
                <a:latin typeface="Times New Roman" panose="02020603050405020304" pitchFamily="18" charset="0"/>
                <a:cs typeface="Times New Roman" panose="02020603050405020304" pitchFamily="18" charset="0"/>
              </a:rPr>
              <a:t>Nguyễn</a:t>
            </a:r>
            <a:r>
              <a:rPr lang="en-US" b="0">
                <a:latin typeface="Times New Roman" panose="02020603050405020304" pitchFamily="18" charset="0"/>
                <a:cs typeface="Times New Roman" panose="02020603050405020304" pitchFamily="18" charset="0"/>
              </a:rPr>
              <a:t> </a:t>
            </a:r>
            <a:r>
              <a:rPr lang="en-US" b="0" err="1">
                <a:latin typeface="Times New Roman" panose="02020603050405020304" pitchFamily="18" charset="0"/>
                <a:cs typeface="Times New Roman" panose="02020603050405020304" pitchFamily="18" charset="0"/>
              </a:rPr>
              <a:t>văn</a:t>
            </a:r>
            <a:r>
              <a:rPr lang="en-US" b="0">
                <a:latin typeface="Times New Roman" panose="02020603050405020304" pitchFamily="18" charset="0"/>
                <a:cs typeface="Times New Roman" panose="02020603050405020304" pitchFamily="18" charset="0"/>
              </a:rPr>
              <a:t> </a:t>
            </a:r>
            <a:r>
              <a:rPr lang="en-US" b="0" err="1">
                <a:latin typeface="Times New Roman" panose="02020603050405020304" pitchFamily="18" charset="0"/>
                <a:cs typeface="Times New Roman" panose="02020603050405020304" pitchFamily="18" charset="0"/>
              </a:rPr>
              <a:t>thông</a:t>
            </a:r>
            <a:r>
              <a:rPr lang="en-US" b="0">
                <a:latin typeface="Times New Roman" panose="02020603050405020304" pitchFamily="18" charset="0"/>
                <a:cs typeface="Times New Roman" panose="02020603050405020304" pitchFamily="18" charset="0"/>
              </a:rPr>
              <a:t>	20173390</a:t>
            </a:r>
          </a:p>
          <a:p>
            <a:r>
              <a:rPr lang="en-US" b="0">
                <a:latin typeface="Times New Roman" panose="02020603050405020304" pitchFamily="18" charset="0"/>
                <a:cs typeface="Times New Roman" panose="02020603050405020304" pitchFamily="18" charset="0"/>
              </a:rPr>
              <a:t>	Nguyễn công v</a:t>
            </a:r>
            <a:r>
              <a:rPr lang="vi-VN" b="0">
                <a:latin typeface="Times New Roman" panose="02020603050405020304" pitchFamily="18" charset="0"/>
                <a:cs typeface="Times New Roman" panose="02020603050405020304" pitchFamily="18" charset="0"/>
              </a:rPr>
              <a:t>ư</a:t>
            </a:r>
            <a:r>
              <a:rPr lang="en-US" b="0">
                <a:latin typeface="Times New Roman" panose="02020603050405020304" pitchFamily="18" charset="0"/>
                <a:cs typeface="Times New Roman" panose="02020603050405020304" pitchFamily="18" charset="0"/>
              </a:rPr>
              <a:t>ợng	20173475</a:t>
            </a:r>
          </a:p>
        </p:txBody>
      </p:sp>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C59AE-99BA-43E1-B1D0-A2D18C4C54A7}"/>
              </a:ext>
            </a:extLst>
          </p:cNvPr>
          <p:cNvSpPr>
            <a:spLocks noGrp="1"/>
          </p:cNvSpPr>
          <p:nvPr>
            <p:ph type="title"/>
          </p:nvPr>
        </p:nvSpPr>
        <p:spPr/>
        <p:txBody>
          <a:bodyPr>
            <a:normAutofit/>
          </a:bodyPr>
          <a:lstStyle/>
          <a:p>
            <a:r>
              <a:rPr lang="en-US">
                <a:solidFill>
                  <a:srgbClr val="FF0000"/>
                </a:solidFill>
                <a:latin typeface="Times New Roman" panose="02020603050405020304" pitchFamily="18" charset="0"/>
                <a:cs typeface="Times New Roman" panose="02020603050405020304" pitchFamily="18" charset="0"/>
              </a:rPr>
              <a:t>Các công cụ rò quét lỗ hổng bảo mật</a:t>
            </a:r>
          </a:p>
        </p:txBody>
      </p:sp>
      <p:sp>
        <p:nvSpPr>
          <p:cNvPr id="3" name="Content Placeholder 2">
            <a:extLst>
              <a:ext uri="{FF2B5EF4-FFF2-40B4-BE49-F238E27FC236}">
                <a16:creationId xmlns:a16="http://schemas.microsoft.com/office/drawing/2014/main" id="{C8627D34-2E18-4AE0-8D03-D6E7F6CB3DAF}"/>
              </a:ext>
            </a:extLst>
          </p:cNvPr>
          <p:cNvSpPr>
            <a:spLocks noGrp="1"/>
          </p:cNvSpPr>
          <p:nvPr>
            <p:ph sz="half" idx="1"/>
          </p:nvPr>
        </p:nvSpPr>
        <p:spPr>
          <a:xfrm>
            <a:off x="1504781" y="1905001"/>
            <a:ext cx="8933031" cy="4114800"/>
          </a:xfrm>
        </p:spPr>
        <p:txBody>
          <a:bodyPr>
            <a:normAutofit/>
          </a:bodyPr>
          <a:lstStyle/>
          <a:p>
            <a:pPr lvl="0"/>
            <a:r>
              <a:rPr lang="en-US">
                <a:latin typeface="Times New Roman" panose="02020603050405020304" pitchFamily="18" charset="0"/>
                <a:cs typeface="Times New Roman" panose="02020603050405020304" pitchFamily="18" charset="0"/>
              </a:rPr>
              <a:t>Nessus</a:t>
            </a:r>
          </a:p>
          <a:p>
            <a:pPr lvl="0"/>
            <a:r>
              <a:rPr lang="en-US">
                <a:latin typeface="Times New Roman" panose="02020603050405020304" pitchFamily="18" charset="0"/>
                <a:cs typeface="Times New Roman" panose="02020603050405020304" pitchFamily="18" charset="0"/>
              </a:rPr>
              <a:t>OpenVAS</a:t>
            </a:r>
          </a:p>
          <a:p>
            <a:pPr lvl="0"/>
            <a:r>
              <a:rPr lang="en-US">
                <a:latin typeface="Times New Roman" panose="02020603050405020304" pitchFamily="18" charset="0"/>
                <a:cs typeface="Times New Roman" panose="02020603050405020304" pitchFamily="18" charset="0"/>
              </a:rPr>
              <a:t>Nexpose</a:t>
            </a:r>
          </a:p>
          <a:p>
            <a:pPr lvl="0"/>
            <a:r>
              <a:rPr lang="en-US">
                <a:latin typeface="Times New Roman" panose="02020603050405020304" pitchFamily="18" charset="0"/>
                <a:cs typeface="Times New Roman" panose="02020603050405020304" pitchFamily="18" charset="0"/>
              </a:rPr>
              <a:t>Retina</a:t>
            </a:r>
          </a:p>
          <a:p>
            <a:pPr lvl="0"/>
            <a:r>
              <a:rPr lang="en-US">
                <a:latin typeface="Times New Roman" panose="02020603050405020304" pitchFamily="18" charset="0"/>
                <a:cs typeface="Times New Roman" panose="02020603050405020304" pitchFamily="18" charset="0"/>
              </a:rPr>
              <a:t>GFI LanGuard</a:t>
            </a:r>
          </a:p>
          <a:p>
            <a:pPr lvl="0"/>
            <a:r>
              <a:rPr lang="en-US">
                <a:latin typeface="Times New Roman" panose="02020603050405020304" pitchFamily="18" charset="0"/>
                <a:cs typeface="Times New Roman" panose="02020603050405020304" pitchFamily="18" charset="0"/>
              </a:rPr>
              <a:t>Qualys FreeScan, và nhiều công cụ khác.</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218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6612" y="685800"/>
            <a:ext cx="10286998" cy="3124200"/>
          </a:xfrm>
        </p:spPr>
        <p:txBody>
          <a:bodyPr>
            <a:normAutofit/>
          </a:bodyPr>
          <a:lstStyle/>
          <a:p>
            <a:r>
              <a:rPr lang="en-US">
                <a:solidFill>
                  <a:srgbClr val="FF0000"/>
                </a:solidFill>
                <a:latin typeface="Times New Roman" panose="02020603050405020304" pitchFamily="18" charset="0"/>
                <a:cs typeface="Times New Roman" panose="02020603050405020304" pitchFamily="18" charset="0"/>
              </a:rPr>
              <a:t>Cảm </a:t>
            </a:r>
            <a:r>
              <a:rPr lang="vi-VN">
                <a:solidFill>
                  <a:srgbClr val="FF0000"/>
                </a:solidFill>
                <a:latin typeface="Times New Roman" panose="02020603050405020304" pitchFamily="18" charset="0"/>
                <a:cs typeface="Times New Roman" panose="02020603050405020304" pitchFamily="18" charset="0"/>
              </a:rPr>
              <a:t>ơ</a:t>
            </a:r>
            <a:r>
              <a:rPr lang="en-US">
                <a:solidFill>
                  <a:srgbClr val="FF0000"/>
                </a:solidFill>
                <a:latin typeface="Times New Roman" panose="02020603050405020304" pitchFamily="18" charset="0"/>
                <a:cs typeface="Times New Roman" panose="02020603050405020304" pitchFamily="18" charset="0"/>
              </a:rPr>
              <a:t>n thầy và các bạn đã lắng nghe!</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1" y="419099"/>
            <a:ext cx="9144002" cy="1028701"/>
          </a:xfrm>
        </p:spPr>
        <p:txBody>
          <a:bodyPr vert="horz" lIns="91440" tIns="45720" rIns="91440" bIns="45720" rtlCol="0" anchor="b">
            <a:normAutofit/>
          </a:bodyPr>
          <a:lstStyle/>
          <a:p>
            <a:r>
              <a:rPr lang="en-US">
                <a:solidFill>
                  <a:srgbClr val="FF0000"/>
                </a:solidFill>
                <a:latin typeface="Times New Roman" panose="02020603050405020304" pitchFamily="18" charset="0"/>
                <a:cs typeface="Times New Roman" panose="02020603050405020304" pitchFamily="18" charset="0"/>
              </a:rPr>
              <a:t>Khái niệm lỗ hổng </a:t>
            </a:r>
          </a:p>
        </p:txBody>
      </p:sp>
      <p:sp>
        <p:nvSpPr>
          <p:cNvPr id="9" name="Content Placeholder 2">
            <a:extLst>
              <a:ext uri="{FF2B5EF4-FFF2-40B4-BE49-F238E27FC236}">
                <a16:creationId xmlns:a16="http://schemas.microsoft.com/office/drawing/2014/main" id="{BEB5E3DD-78D8-413B-B786-0B14A3A8E640}"/>
              </a:ext>
            </a:extLst>
          </p:cNvPr>
          <p:cNvSpPr txBox="1">
            <a:spLocks/>
          </p:cNvSpPr>
          <p:nvPr/>
        </p:nvSpPr>
        <p:spPr>
          <a:xfrm>
            <a:off x="1504781" y="1905001"/>
            <a:ext cx="4419599" cy="411480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r>
              <a:rPr lang="en-US" sz="2000">
                <a:latin typeface="Times New Roman" panose="02020603050405020304" pitchFamily="18" charset="0"/>
                <a:cs typeface="Times New Roman" panose="02020603050405020304" pitchFamily="18" charset="0"/>
              </a:rPr>
              <a:t>Khái niệm lỗ hổng được hiểu là những điểm yếu trên hệ thống hoặc ẩn chứa trong một dịch vụ nào đó của hệ thống. trở thành miếng mồi béo bở đối với các hacker, chúng thường cố gắng tìm ra các lỗ hổng này và dựa vào đó để thâm nhập trái phép chiếm đoạt hoặc hủy hoại tài liệu, hệ thống.</a:t>
            </a:r>
          </a:p>
        </p:txBody>
      </p:sp>
      <p:sp>
        <p:nvSpPr>
          <p:cNvPr id="7" name="Content Placeholder 2">
            <a:extLst>
              <a:ext uri="{FF2B5EF4-FFF2-40B4-BE49-F238E27FC236}">
                <a16:creationId xmlns:a16="http://schemas.microsoft.com/office/drawing/2014/main" id="{7E3DF6A0-D24C-4DB0-A956-08407BD1216A}"/>
              </a:ext>
            </a:extLst>
          </p:cNvPr>
          <p:cNvSpPr txBox="1">
            <a:spLocks/>
          </p:cNvSpPr>
          <p:nvPr/>
        </p:nvSpPr>
        <p:spPr>
          <a:xfrm>
            <a:off x="1331981" y="1790699"/>
            <a:ext cx="4419599" cy="411480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endParaRPr lang="en-US">
              <a:latin typeface="Arial" panose="020B0604020202020204" pitchFamily="34" charset="0"/>
              <a:cs typeface="Arial" panose="020B0604020202020204" pitchFamily="34" charset="0"/>
            </a:endParaRPr>
          </a:p>
        </p:txBody>
      </p:sp>
      <p:pic>
        <p:nvPicPr>
          <p:cNvPr id="1028" name="Picture 4" descr="Lỗ hổng bảo mật - Nguyên nhân, phân loại và Phần mềm rò quét ...">
            <a:extLst>
              <a:ext uri="{FF2B5EF4-FFF2-40B4-BE49-F238E27FC236}">
                <a16:creationId xmlns:a16="http://schemas.microsoft.com/office/drawing/2014/main" id="{4E2125A6-DB75-4AC2-B59D-E46C963FE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2" y="1905001"/>
            <a:ext cx="4876800" cy="3809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69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4FCF2-27EF-44D5-A283-E8001F879DE6}"/>
              </a:ext>
            </a:extLst>
          </p:cNvPr>
          <p:cNvSpPr>
            <a:spLocks noGrp="1"/>
          </p:cNvSpPr>
          <p:nvPr>
            <p:ph type="title"/>
          </p:nvPr>
        </p:nvSpPr>
        <p:spPr>
          <a:xfrm>
            <a:off x="1522412" y="381000"/>
            <a:ext cx="9144002" cy="990600"/>
          </a:xfrm>
        </p:spPr>
        <p:txBody>
          <a:bodyPr anchor="b">
            <a:normAutofit/>
          </a:bodyPr>
          <a:lstStyle/>
          <a:p>
            <a:r>
              <a:rPr lang="en-US">
                <a:solidFill>
                  <a:srgbClr val="FF0000"/>
                </a:solidFill>
                <a:latin typeface="Times New Roman" panose="02020603050405020304" pitchFamily="18" charset="0"/>
                <a:cs typeface="Times New Roman" panose="02020603050405020304" pitchFamily="18" charset="0"/>
              </a:rPr>
              <a:t>Nguyên nhân </a:t>
            </a:r>
          </a:p>
        </p:txBody>
      </p:sp>
      <p:sp>
        <p:nvSpPr>
          <p:cNvPr id="3" name="Content Placeholder 2">
            <a:extLst>
              <a:ext uri="{FF2B5EF4-FFF2-40B4-BE49-F238E27FC236}">
                <a16:creationId xmlns:a16="http://schemas.microsoft.com/office/drawing/2014/main" id="{BCF9722D-9D5D-45FE-A58E-B4DD754E708F}"/>
              </a:ext>
            </a:extLst>
          </p:cNvPr>
          <p:cNvSpPr>
            <a:spLocks noGrp="1"/>
          </p:cNvSpPr>
          <p:nvPr>
            <p:ph sz="half" idx="1"/>
          </p:nvPr>
        </p:nvSpPr>
        <p:spPr>
          <a:xfrm>
            <a:off x="1504781" y="1905001"/>
            <a:ext cx="4419599" cy="4114800"/>
          </a:xfrm>
        </p:spPr>
        <p:txBody>
          <a:bodyPr>
            <a:normAutofit/>
          </a:bodyPr>
          <a:lstStyle/>
          <a:p>
            <a:r>
              <a:rPr lang="en-US" sz="2000">
                <a:latin typeface="Times New Roman" panose="02020603050405020304" pitchFamily="18" charset="0"/>
                <a:cs typeface="Times New Roman" panose="02020603050405020304" pitchFamily="18" charset="0"/>
              </a:rPr>
              <a:t>Có nhiều nguyên nhân gây ra lỗ hổng bảo mật: </a:t>
            </a:r>
          </a:p>
          <a:p>
            <a:pPr>
              <a:buFont typeface="Courier New" panose="02070309020205020404" pitchFamily="49" charset="0"/>
              <a:buChar char="o"/>
            </a:pPr>
            <a:r>
              <a:rPr lang="en-US" sz="2000">
                <a:latin typeface="Times New Roman" panose="02020603050405020304" pitchFamily="18" charset="0"/>
                <a:cs typeface="Times New Roman" panose="02020603050405020304" pitchFamily="18" charset="0"/>
              </a:rPr>
              <a:t>có thể do lỗi của bản thân hệ thống, hoặc do người quản trị hệ thống yêu kém không hiểu sâu sắc các dịch vụ cung cấp</a:t>
            </a:r>
          </a:p>
          <a:p>
            <a:pPr>
              <a:buFont typeface="Courier New" panose="02070309020205020404" pitchFamily="49" charset="0"/>
              <a:buChar char="o"/>
            </a:pPr>
            <a:r>
              <a:rPr lang="en-US" sz="2000">
                <a:latin typeface="Times New Roman" panose="02020603050405020304" pitchFamily="18" charset="0"/>
                <a:cs typeface="Times New Roman" panose="02020603050405020304" pitchFamily="18" charset="0"/>
              </a:rPr>
              <a:t>do người sử dụng có ý thức bảo mật kém click vào các đường link lạ hay tải về các ứng dụng độc hại.</a:t>
            </a:r>
          </a:p>
          <a:p>
            <a:endParaRPr lang="en-US" sz="2000">
              <a:latin typeface="Times New Roman" panose="02020603050405020304" pitchFamily="18" charset="0"/>
              <a:cs typeface="Times New Roman" panose="02020603050405020304" pitchFamily="18" charset="0"/>
            </a:endParaRPr>
          </a:p>
        </p:txBody>
      </p:sp>
      <p:pic>
        <p:nvPicPr>
          <p:cNvPr id="2050" name="Picture 2" descr="Nguyên nhân gây ra các lỗ hổng bảo mật website - Techblog của VCCloud">
            <a:extLst>
              <a:ext uri="{FF2B5EF4-FFF2-40B4-BE49-F238E27FC236}">
                <a16:creationId xmlns:a16="http://schemas.microsoft.com/office/drawing/2014/main" id="{EF929BA9-EC8C-422A-BD88-558044195F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1612" y="1927935"/>
            <a:ext cx="4132432" cy="3177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138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A13C1-933A-4466-8C50-FB39F4EDC48D}"/>
              </a:ext>
            </a:extLst>
          </p:cNvPr>
          <p:cNvSpPr>
            <a:spLocks noGrp="1"/>
          </p:cNvSpPr>
          <p:nvPr>
            <p:ph type="title"/>
          </p:nvPr>
        </p:nvSpPr>
        <p:spPr>
          <a:xfrm>
            <a:off x="1522412" y="381000"/>
            <a:ext cx="9144002" cy="609600"/>
          </a:xfrm>
        </p:spPr>
        <p:txBody>
          <a:bodyPr vert="horz" lIns="91440" tIns="45720" rIns="91440" bIns="45720" rtlCol="0" anchor="b">
            <a:normAutofit/>
          </a:bodyPr>
          <a:lstStyle/>
          <a:p>
            <a:pPr lvl="0"/>
            <a:r>
              <a:rPr lang="en-US">
                <a:solidFill>
                  <a:srgbClr val="FF0000"/>
                </a:solidFill>
                <a:latin typeface="Times New Roman" panose="02020603050405020304" pitchFamily="18" charset="0"/>
                <a:cs typeface="Times New Roman" panose="02020603050405020304" pitchFamily="18" charset="0"/>
              </a:rPr>
              <a:t>Các loại lỗ hổng bảo mật</a:t>
            </a:r>
          </a:p>
        </p:txBody>
      </p:sp>
      <p:sp>
        <p:nvSpPr>
          <p:cNvPr id="6" name="TextBox 5">
            <a:extLst>
              <a:ext uri="{FF2B5EF4-FFF2-40B4-BE49-F238E27FC236}">
                <a16:creationId xmlns:a16="http://schemas.microsoft.com/office/drawing/2014/main" id="{B551FB01-031F-4F23-B0BD-8199B34ADB30}"/>
              </a:ext>
            </a:extLst>
          </p:cNvPr>
          <p:cNvSpPr txBox="1"/>
          <p:nvPr/>
        </p:nvSpPr>
        <p:spPr>
          <a:xfrm>
            <a:off x="989012" y="1295400"/>
            <a:ext cx="10287000" cy="5105400"/>
          </a:xfrm>
          <a:prstGeom prst="rect">
            <a:avLst/>
          </a:prstGeom>
        </p:spPr>
        <p:txBody>
          <a:bodyPr vert="horz" lIns="91440" tIns="45720" rIns="91440" bIns="45720" rtlCol="0" anchorCtr="1">
            <a:noAutofit/>
          </a:bodyPr>
          <a:lstStyle/>
          <a:p>
            <a:pPr marL="342900" indent="-342900">
              <a:buFont typeface="Courier New" panose="02070309020205020404" pitchFamily="49" charset="0"/>
              <a:buChar char="o"/>
            </a:pPr>
            <a:r>
              <a:rPr lang="en-US">
                <a:solidFill>
                  <a:srgbClr val="FF0000"/>
                </a:solidFill>
                <a:latin typeface="Times New Roman" panose="02020603050405020304" pitchFamily="18" charset="0"/>
                <a:cs typeface="Times New Roman" panose="02020603050405020304" pitchFamily="18" charset="0"/>
              </a:rPr>
              <a:t>Lỗ hổng loại C: </a:t>
            </a:r>
          </a:p>
          <a:p>
            <a:pPr marL="285750" indent="-285750">
              <a:buFont typeface="Wingdings" panose="05000000000000000000" pitchFamily="2" charset="2"/>
              <a:buChar char="q"/>
            </a:pPr>
            <a:r>
              <a:rPr lang="en-US">
                <a:latin typeface="Times New Roman" panose="02020603050405020304" pitchFamily="18" charset="0"/>
                <a:cs typeface="Times New Roman" panose="02020603050405020304" pitchFamily="18" charset="0"/>
              </a:rPr>
              <a:t>Mức độ nguy hiểm thấp, chỉ ảnh hưởng tới chất lượng dịch vụ, có thể làm ngưng trệ, gián đoạn hệ thống, không làm phá hỏng dữ liệu hoặc đạt được quyền truy cập bất hợp pháp.</a:t>
            </a:r>
          </a:p>
          <a:p>
            <a:pPr marL="342900" indent="-342900">
              <a:buFont typeface="Courier New" panose="02070309020205020404" pitchFamily="49" charset="0"/>
              <a:buChar char="o"/>
            </a:pPr>
            <a:r>
              <a:rPr lang="en-US">
                <a:solidFill>
                  <a:srgbClr val="FF0000"/>
                </a:solidFill>
                <a:latin typeface="Times New Roman" panose="02020603050405020304" pitchFamily="18" charset="0"/>
                <a:cs typeface="Times New Roman" panose="02020603050405020304" pitchFamily="18" charset="0"/>
              </a:rPr>
              <a:t>Lỗ hổng loại B: </a:t>
            </a:r>
          </a:p>
          <a:p>
            <a:pPr marL="342900" indent="-342900">
              <a:buFont typeface="Wingdings" panose="05000000000000000000" pitchFamily="2" charset="2"/>
              <a:buChar char="q"/>
            </a:pPr>
            <a:r>
              <a:rPr lang="en-US">
                <a:latin typeface="Times New Roman" panose="02020603050405020304" pitchFamily="18" charset="0"/>
                <a:cs typeface="Times New Roman" panose="02020603050405020304" pitchFamily="18" charset="0"/>
              </a:rPr>
              <a:t>Các lỗ hổng cho phép người sử dụng có thêm các quyền trên hệ thống mà không cần thực hiện kiểm tra tính hợp lệ. </a:t>
            </a:r>
          </a:p>
          <a:p>
            <a:pPr marL="342900" indent="-342900">
              <a:buFont typeface="Wingdings" panose="05000000000000000000" pitchFamily="2" charset="2"/>
              <a:buChar char="q"/>
            </a:pPr>
            <a:r>
              <a:rPr lang="en-US">
                <a:latin typeface="Times New Roman" panose="02020603050405020304" pitchFamily="18" charset="0"/>
                <a:cs typeface="Times New Roman" panose="02020603050405020304" pitchFamily="18" charset="0"/>
              </a:rPr>
              <a:t>Mức độ nguy hiểm trung bình.</a:t>
            </a:r>
          </a:p>
          <a:p>
            <a:pPr marL="342900" indent="-342900">
              <a:buFont typeface="Wingdings" panose="05000000000000000000" pitchFamily="2" charset="2"/>
              <a:buChar char="q"/>
            </a:pPr>
            <a:r>
              <a:rPr lang="en-US">
                <a:latin typeface="Times New Roman" panose="02020603050405020304" pitchFamily="18" charset="0"/>
                <a:cs typeface="Times New Roman" panose="02020603050405020304" pitchFamily="18" charset="0"/>
              </a:rPr>
              <a:t>Những lỗ hổng cho phép người sử dụng nội bộ có thể chiếm được quyền cao hơn hoặc truy nhập không hợp pháp.</a:t>
            </a:r>
          </a:p>
          <a:p>
            <a:pPr marL="285750" indent="-285750">
              <a:buFont typeface="Courier New" panose="02070309020205020404" pitchFamily="49" charset="0"/>
              <a:buChar char="o"/>
            </a:pPr>
            <a:r>
              <a:rPr lang="en-US">
                <a:solidFill>
                  <a:srgbClr val="FF0000"/>
                </a:solidFill>
                <a:latin typeface="Times New Roman" panose="02020603050405020304" pitchFamily="18" charset="0"/>
                <a:cs typeface="Times New Roman" panose="02020603050405020304" pitchFamily="18" charset="0"/>
              </a:rPr>
              <a:t>Lổ hổng loại A:</a:t>
            </a:r>
          </a:p>
          <a:p>
            <a:pPr marL="342900" indent="-342900">
              <a:buFont typeface="Wingdings" panose="05000000000000000000" pitchFamily="2" charset="2"/>
              <a:buChar char="q"/>
            </a:pPr>
            <a:r>
              <a:rPr lang="en-US">
                <a:latin typeface="Times New Roman" panose="02020603050405020304" pitchFamily="18" charset="0"/>
                <a:cs typeface="Times New Roman" panose="02020603050405020304" pitchFamily="18" charset="0"/>
              </a:rPr>
              <a:t>Cảnh báo nguy hiểm cho phép người ngoài hệ thống có thể truy cập hợp pháp vào hệ thống dẫn đến phá hủy hệ thống.</a:t>
            </a:r>
          </a:p>
          <a:p>
            <a:pPr marL="285750" indent="-285750">
              <a:buFont typeface="Wingdings" panose="05000000000000000000" pitchFamily="2" charset="2"/>
              <a:buChar char="q"/>
            </a:pPr>
            <a:r>
              <a:rPr lang="en-US">
                <a:latin typeface="Times New Roman" panose="02020603050405020304" pitchFamily="18" charset="0"/>
                <a:cs typeface="Times New Roman" panose="02020603050405020304" pitchFamily="18" charset="0"/>
              </a:rPr>
              <a:t> Nguyên nhân của lỗ hổng này thường do quản trị yếu kém. Những lỗ hổng này có sẵn trên phần mềm mà người quản trị không nhận biết.</a:t>
            </a:r>
          </a:p>
          <a:p>
            <a:pPr marL="285750" indent="-285750">
              <a:buFont typeface="Wingdings" panose="05000000000000000000" pitchFamily="2" charset="2"/>
              <a:buChar char="q"/>
            </a:pPr>
            <a:endParaRPr lang="en-US">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endParaRPr lang="en-US"/>
          </a:p>
          <a:p>
            <a:pPr marL="342900" indent="-342900">
              <a:buFont typeface="Courier New" panose="02070309020205020404" pitchFamily="49" charset="0"/>
              <a:buChar char="o"/>
            </a:pPr>
            <a:endParaRPr lang="en-US"/>
          </a:p>
          <a:p>
            <a:pPr marL="342900" indent="-342900">
              <a:buFont typeface="Courier New" panose="02070309020205020404" pitchFamily="49" charset="0"/>
              <a:buChar char="o"/>
            </a:pPr>
            <a:endParaRPr lang="en-US" sz="200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a:solidFill>
                <a:srgbClr val="FF0000"/>
              </a:solidFill>
              <a:latin typeface="Times New Roman" panose="02020603050405020304" pitchFamily="18" charset="0"/>
              <a:cs typeface="Times New Roman" panose="02020603050405020304" pitchFamily="18" charset="0"/>
            </a:endParaRPr>
          </a:p>
          <a:p>
            <a:pPr>
              <a:lnSpc>
                <a:spcPct val="90000"/>
              </a:lnSpc>
              <a:spcAft>
                <a:spcPts val="600"/>
              </a:spcAft>
              <a:buClr>
                <a:schemeClr val="accent1"/>
              </a:buClr>
              <a:buSzPct val="100000"/>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246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EA444-D66F-4961-9D4C-E1D945C5D5E3}"/>
              </a:ext>
            </a:extLst>
          </p:cNvPr>
          <p:cNvSpPr>
            <a:spLocks noGrp="1"/>
          </p:cNvSpPr>
          <p:nvPr>
            <p:ph type="title"/>
          </p:nvPr>
        </p:nvSpPr>
        <p:spPr>
          <a:xfrm>
            <a:off x="1522412" y="380999"/>
            <a:ext cx="9144002" cy="533401"/>
          </a:xfrm>
        </p:spPr>
        <p:txBody>
          <a:bodyPr anchor="b">
            <a:normAutofit fontScale="90000"/>
          </a:bodyPr>
          <a:lstStyle/>
          <a:p>
            <a:pPr algn="ctr"/>
            <a:r>
              <a:rPr lang="en-US">
                <a:solidFill>
                  <a:srgbClr val="FF0000"/>
                </a:solidFill>
                <a:latin typeface="Times New Roman" panose="02020603050405020304" pitchFamily="18" charset="0"/>
                <a:cs typeface="Times New Roman" panose="02020603050405020304" pitchFamily="18" charset="0"/>
              </a:rPr>
              <a:t>Các loại đánh giá lỗ hổng</a:t>
            </a:r>
          </a:p>
        </p:txBody>
      </p:sp>
      <p:sp>
        <p:nvSpPr>
          <p:cNvPr id="10" name="Rectangle 9">
            <a:extLst>
              <a:ext uri="{FF2B5EF4-FFF2-40B4-BE49-F238E27FC236}">
                <a16:creationId xmlns:a16="http://schemas.microsoft.com/office/drawing/2014/main" id="{84DEB706-91A7-4558-A4E5-9C0A5E60B286}"/>
              </a:ext>
            </a:extLst>
          </p:cNvPr>
          <p:cNvSpPr/>
          <p:nvPr/>
        </p:nvSpPr>
        <p:spPr>
          <a:xfrm>
            <a:off x="608011" y="1386423"/>
            <a:ext cx="5486401" cy="3785652"/>
          </a:xfrm>
          <a:prstGeom prst="rect">
            <a:avLst/>
          </a:prstGeom>
        </p:spPr>
        <p:txBody>
          <a:bodyPr wrap="square">
            <a:spAutoFit/>
          </a:bodyPr>
          <a:lstStyle/>
          <a:p>
            <a:pPr marL="342900" lvl="0" indent="-342900">
              <a:buFont typeface="Arial" panose="020B0604020202020204" pitchFamily="34" charset="0"/>
              <a:buChar char="•"/>
            </a:pPr>
            <a:r>
              <a:rPr lang="en-US" sz="2000" b="1">
                <a:solidFill>
                  <a:srgbClr val="FF0000"/>
                </a:solidFill>
                <a:latin typeface="Times New Roman" panose="02020603050405020304" pitchFamily="18" charset="0"/>
                <a:cs typeface="Times New Roman" panose="02020603050405020304" pitchFamily="18" charset="0"/>
              </a:rPr>
              <a:t>Đánh giá chủ động</a:t>
            </a:r>
            <a:r>
              <a:rPr lang="en-US" sz="2000">
                <a:solidFill>
                  <a:srgbClr val="FF0000"/>
                </a:solidFill>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việc trực tiếp gửi yêu cầu đến live network và kiểm tra các phản hồi. </a:t>
            </a:r>
          </a:p>
          <a:p>
            <a:pPr marL="342900" lvl="0" indent="-342900">
              <a:buFont typeface="Arial" panose="020B0604020202020204" pitchFamily="34" charset="0"/>
              <a:buChar char="•"/>
            </a:pPr>
            <a:r>
              <a:rPr lang="en-US" sz="2000" b="1">
                <a:solidFill>
                  <a:srgbClr val="FF0000"/>
                </a:solidFill>
                <a:latin typeface="Times New Roman" panose="02020603050405020304" pitchFamily="18" charset="0"/>
                <a:cs typeface="Times New Roman" panose="02020603050405020304" pitchFamily="18" charset="0"/>
              </a:rPr>
              <a:t>Đánh giá thụ động</a:t>
            </a:r>
            <a:r>
              <a:rPr lang="en-US" sz="2000">
                <a:solidFill>
                  <a:srgbClr val="FF0000"/>
                </a:solidFill>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việc nghe trộm gói tin ( packet sniffing ) để tìm ra lỗ hổng, running services, open ports và các thông tin khác.</a:t>
            </a:r>
          </a:p>
          <a:p>
            <a:pPr marL="342900" lvl="0" indent="-342900">
              <a:buFont typeface="Arial" panose="020B0604020202020204" pitchFamily="34" charset="0"/>
              <a:buChar char="•"/>
            </a:pPr>
            <a:r>
              <a:rPr lang="en-US" sz="2000" b="1">
                <a:solidFill>
                  <a:srgbClr val="FF0000"/>
                </a:solidFill>
                <a:latin typeface="Times New Roman" panose="02020603050405020304" pitchFamily="18" charset="0"/>
                <a:cs typeface="Times New Roman" panose="02020603050405020304" pitchFamily="18" charset="0"/>
              </a:rPr>
              <a:t>Đánh giá từ bên ngoài</a:t>
            </a:r>
            <a:r>
              <a:rPr lang="en-US" sz="2000">
                <a:latin typeface="Times New Roman" panose="02020603050405020304" pitchFamily="18" charset="0"/>
                <a:cs typeface="Times New Roman" panose="02020603050405020304" pitchFamily="18" charset="0"/>
              </a:rPr>
              <a:t>: Đây là quá trình đánh giá mà mục tiêu hacking là tìm ra lỗ hổng để khai thác từ bên ngoài.</a:t>
            </a:r>
          </a:p>
          <a:p>
            <a:pPr marL="342900" lvl="0" indent="-342900">
              <a:buFont typeface="Arial" panose="020B0604020202020204" pitchFamily="34" charset="0"/>
              <a:buChar char="•"/>
            </a:pPr>
            <a:r>
              <a:rPr lang="en-US" sz="2000" b="1">
                <a:solidFill>
                  <a:srgbClr val="FF0000"/>
                </a:solidFill>
                <a:latin typeface="Times New Roman" panose="02020603050405020304" pitchFamily="18" charset="0"/>
                <a:cs typeface="Times New Roman" panose="02020603050405020304" pitchFamily="18" charset="0"/>
              </a:rPr>
              <a:t>Đánh giá từ bên trong</a:t>
            </a:r>
            <a:r>
              <a:rPr lang="en-US" sz="2000">
                <a:solidFill>
                  <a:srgbClr val="FF0000"/>
                </a:solidFill>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việc tìm ra lỗ hổng bảo mật bằng cách quét hệ thống mạng nội bộ và cơ sở hạ tầng mạng.</a:t>
            </a:r>
          </a:p>
          <a:p>
            <a:endParaRPr lang="vi-VN" sz="2000" b="0" i="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AC79F39-432F-48C2-BF86-3036FFD89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6412" y="1447800"/>
            <a:ext cx="4619625"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C6460-E7A2-4068-91D8-367E87C77AB0}"/>
              </a:ext>
            </a:extLst>
          </p:cNvPr>
          <p:cNvSpPr>
            <a:spLocks noGrp="1"/>
          </p:cNvSpPr>
          <p:nvPr>
            <p:ph type="title"/>
          </p:nvPr>
        </p:nvSpPr>
        <p:spPr>
          <a:xfrm>
            <a:off x="1537964" y="381000"/>
            <a:ext cx="9144002" cy="609600"/>
          </a:xfrm>
        </p:spPr>
        <p:txBody>
          <a:bodyPr/>
          <a:lstStyle/>
          <a:p>
            <a:pPr algn="ctr"/>
            <a:r>
              <a:rPr lang="en-US">
                <a:solidFill>
                  <a:srgbClr val="FF0000"/>
                </a:solidFill>
                <a:latin typeface="Times New Roman" panose="02020603050405020304" pitchFamily="18" charset="0"/>
                <a:cs typeface="Times New Roman" panose="02020603050405020304" pitchFamily="18" charset="0"/>
              </a:rPr>
              <a:t>Chu trình đánh giá lỗ hổng bảo mật</a:t>
            </a:r>
          </a:p>
        </p:txBody>
      </p:sp>
      <p:sp>
        <p:nvSpPr>
          <p:cNvPr id="3" name="Content Placeholder 2">
            <a:extLst>
              <a:ext uri="{FF2B5EF4-FFF2-40B4-BE49-F238E27FC236}">
                <a16:creationId xmlns:a16="http://schemas.microsoft.com/office/drawing/2014/main" id="{F058068B-2BE3-4274-B7F6-F4655921EFA3}"/>
              </a:ext>
            </a:extLst>
          </p:cNvPr>
          <p:cNvSpPr>
            <a:spLocks noGrp="1"/>
          </p:cNvSpPr>
          <p:nvPr>
            <p:ph sz="half" idx="1"/>
          </p:nvPr>
        </p:nvSpPr>
        <p:spPr>
          <a:xfrm>
            <a:off x="684212" y="1524000"/>
            <a:ext cx="5867400" cy="4648200"/>
          </a:xfrm>
        </p:spPr>
        <p:txBody>
          <a:bodyPr>
            <a:noAutofit/>
          </a:bodyPr>
          <a:lstStyle/>
          <a:p>
            <a:r>
              <a:rPr lang="en-US" b="1">
                <a:latin typeface="Times New Roman" panose="02020603050405020304" pitchFamily="18" charset="0"/>
                <a:cs typeface="Times New Roman" panose="02020603050405020304" pitchFamily="18" charset="0"/>
              </a:rPr>
              <a:t>Tạo đường cơ sở: </a:t>
            </a:r>
            <a:r>
              <a:rPr lang="en-US">
                <a:latin typeface="Times New Roman" panose="02020603050405020304" pitchFamily="18" charset="0"/>
                <a:cs typeface="Times New Roman" panose="02020603050405020304" pitchFamily="18" charset="0"/>
              </a:rPr>
              <a:t>lập thời gian biểu cho các công đoạn cũng như quản lí chúng theo thứ tự ưu tiên.</a:t>
            </a:r>
          </a:p>
          <a:p>
            <a:r>
              <a:rPr lang="en-US" b="1">
                <a:latin typeface="Times New Roman" panose="02020603050405020304" pitchFamily="18" charset="0"/>
                <a:cs typeface="Times New Roman" panose="02020603050405020304" pitchFamily="18" charset="0"/>
              </a:rPr>
              <a:t>Đánh giá lỗ hổng bảo mật: </a:t>
            </a:r>
            <a:r>
              <a:rPr lang="en-US">
                <a:latin typeface="Times New Roman" panose="02020603050405020304" pitchFamily="18" charset="0"/>
                <a:cs typeface="Times New Roman" panose="02020603050405020304" pitchFamily="18" charset="0"/>
              </a:rPr>
              <a:t>tập trung vào đánh giá mục tiêu.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Đánh giá rủi ro: </a:t>
            </a:r>
            <a:r>
              <a:rPr lang="en-US">
                <a:latin typeface="Times New Roman" panose="02020603050405020304" pitchFamily="18" charset="0"/>
                <a:cs typeface="Times New Roman" panose="02020603050405020304" pitchFamily="18" charset="0"/>
              </a:rPr>
              <a:t>kiểm tra các lỗ hổng bảo mật và đánh giá ảnh hưởng của chúng lên hệ thống mạng hay tổ chức</a:t>
            </a:r>
          </a:p>
          <a:p>
            <a:pPr marL="0" indent="0">
              <a:buNone/>
            </a:pP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vi-VN">
              <a:latin typeface="Times New Roman" panose="02020603050405020304" pitchFamily="18" charset="0"/>
              <a:cs typeface="Times New Roman" panose="02020603050405020304" pitchFamily="18" charset="0"/>
            </a:endParaRPr>
          </a:p>
          <a:p>
            <a:endParaRPr lang="en-US" sz="180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3D96303-1925-4D38-90CD-8EE5B91790A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80212" y="1524000"/>
            <a:ext cx="4267200" cy="3733800"/>
          </a:xfrm>
          <a:prstGeom prst="rect">
            <a:avLst/>
          </a:prstGeom>
          <a:noFill/>
          <a:ln>
            <a:noFill/>
          </a:ln>
        </p:spPr>
      </p:pic>
    </p:spTree>
    <p:extLst>
      <p:ext uri="{BB962C8B-B14F-4D97-AF65-F5344CB8AC3E}">
        <p14:creationId xmlns:p14="http://schemas.microsoft.com/office/powerpoint/2010/main" val="3150658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79714-8519-474E-87E3-1B40B494CC51}"/>
              </a:ext>
            </a:extLst>
          </p:cNvPr>
          <p:cNvSpPr>
            <a:spLocks noGrp="1"/>
          </p:cNvSpPr>
          <p:nvPr>
            <p:ph type="title"/>
          </p:nvPr>
        </p:nvSpPr>
        <p:spPr>
          <a:xfrm>
            <a:off x="1522412" y="381000"/>
            <a:ext cx="9144002" cy="914400"/>
          </a:xfrm>
        </p:spPr>
        <p:txBody>
          <a:bodyPr/>
          <a:lstStyle/>
          <a:p>
            <a:pPr algn="ctr"/>
            <a:r>
              <a:rPr lang="en-US">
                <a:solidFill>
                  <a:srgbClr val="FF0000"/>
                </a:solidFill>
                <a:latin typeface="Times New Roman" panose="02020603050405020304" pitchFamily="18" charset="0"/>
                <a:cs typeface="Times New Roman" panose="02020603050405020304" pitchFamily="18" charset="0"/>
              </a:rPr>
              <a:t>Chu trình đánh giá lỗ hổng bảo mật</a:t>
            </a:r>
            <a:endParaRPr lang="en-US"/>
          </a:p>
        </p:txBody>
      </p:sp>
      <p:sp>
        <p:nvSpPr>
          <p:cNvPr id="3" name="Content Placeholder 2">
            <a:extLst>
              <a:ext uri="{FF2B5EF4-FFF2-40B4-BE49-F238E27FC236}">
                <a16:creationId xmlns:a16="http://schemas.microsoft.com/office/drawing/2014/main" id="{0AE535F1-A646-4EB0-A410-5FB3CDD9570E}"/>
              </a:ext>
            </a:extLst>
          </p:cNvPr>
          <p:cNvSpPr>
            <a:spLocks noGrp="1"/>
          </p:cNvSpPr>
          <p:nvPr>
            <p:ph sz="half" idx="1"/>
          </p:nvPr>
        </p:nvSpPr>
        <p:spPr>
          <a:xfrm>
            <a:off x="989012" y="1752600"/>
            <a:ext cx="6324599" cy="4114800"/>
          </a:xfrm>
        </p:spPr>
        <p:txBody>
          <a:bodyPr>
            <a:normAutofit/>
          </a:bodyPr>
          <a:lstStyle/>
          <a:p>
            <a:r>
              <a:rPr lang="en-US">
                <a:latin typeface="Times New Roman" panose="02020603050405020304" pitchFamily="18" charset="0"/>
                <a:cs typeface="Times New Roman" panose="02020603050405020304" pitchFamily="18" charset="0"/>
              </a:rPr>
              <a:t>Giảm thiểu rủi ro: Những lỗ hổng có mức độ ưu tiên cao được tiếp cận đầu tiên.</a:t>
            </a:r>
          </a:p>
          <a:p>
            <a:r>
              <a:rPr lang="en-US">
                <a:latin typeface="Times New Roman" panose="02020603050405020304" pitchFamily="18" charset="0"/>
                <a:cs typeface="Times New Roman" panose="02020603050405020304" pitchFamily="18" charset="0"/>
              </a:rPr>
              <a:t>Công đoạn </a:t>
            </a:r>
            <a:r>
              <a:rPr lang="en-US" b="1">
                <a:latin typeface="Times New Roman" panose="02020603050405020304" pitchFamily="18" charset="0"/>
                <a:cs typeface="Times New Roman" panose="02020603050405020304" pitchFamily="18" charset="0"/>
              </a:rPr>
              <a:t>xác thực </a:t>
            </a:r>
            <a:r>
              <a:rPr lang="en-US">
                <a:latin typeface="Times New Roman" panose="02020603050405020304" pitchFamily="18" charset="0"/>
                <a:cs typeface="Times New Roman" panose="02020603050405020304" pitchFamily="18" charset="0"/>
              </a:rPr>
              <a:t>để bảo đảm rằng tất cả các lỗ hổng bảo mật đã được loại bỏ.  </a:t>
            </a:r>
          </a:p>
          <a:p>
            <a:r>
              <a:rPr lang="en-US" b="1">
                <a:latin typeface="Times New Roman" panose="02020603050405020304" pitchFamily="18" charset="0"/>
                <a:cs typeface="Times New Roman" panose="02020603050405020304" pitchFamily="18" charset="0"/>
              </a:rPr>
              <a:t>Quan sát network traffic </a:t>
            </a:r>
            <a:r>
              <a:rPr lang="en-US">
                <a:latin typeface="Times New Roman" panose="02020603050405020304" pitchFamily="18" charset="0"/>
                <a:cs typeface="Times New Roman" panose="02020603050405020304" pitchFamily="18" charset="0"/>
              </a:rPr>
              <a:t>và </a:t>
            </a:r>
            <a:r>
              <a:rPr lang="en-US" b="1">
                <a:latin typeface="Times New Roman" panose="02020603050405020304" pitchFamily="18" charset="0"/>
                <a:cs typeface="Times New Roman" panose="02020603050405020304" pitchFamily="18" charset="0"/>
              </a:rPr>
              <a:t>system behaviors </a:t>
            </a:r>
            <a:r>
              <a:rPr lang="en-US">
                <a:latin typeface="Times New Roman" panose="02020603050405020304" pitchFamily="18" charset="0"/>
                <a:cs typeface="Times New Roman" panose="02020603050405020304" pitchFamily="18" charset="0"/>
              </a:rPr>
              <a:t>để phát hiện kịp thời nếu có xâm nhập.</a:t>
            </a:r>
          </a:p>
        </p:txBody>
      </p:sp>
      <p:pic>
        <p:nvPicPr>
          <p:cNvPr id="4" name="Picture 3">
            <a:extLst>
              <a:ext uri="{FF2B5EF4-FFF2-40B4-BE49-F238E27FC236}">
                <a16:creationId xmlns:a16="http://schemas.microsoft.com/office/drawing/2014/main" id="{A1FE192F-5569-4AF4-BBB0-4D7E0AD1C17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389812" y="1752600"/>
            <a:ext cx="4267200" cy="3733800"/>
          </a:xfrm>
          <a:prstGeom prst="rect">
            <a:avLst/>
          </a:prstGeom>
          <a:noFill/>
          <a:ln>
            <a:noFill/>
          </a:ln>
        </p:spPr>
      </p:pic>
    </p:spTree>
    <p:extLst>
      <p:ext uri="{BB962C8B-B14F-4D97-AF65-F5344CB8AC3E}">
        <p14:creationId xmlns:p14="http://schemas.microsoft.com/office/powerpoint/2010/main" val="2674361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45CA7-EB9C-49AB-8F3A-A82F3735B6E7}"/>
              </a:ext>
            </a:extLst>
          </p:cNvPr>
          <p:cNvSpPr>
            <a:spLocks noGrp="1"/>
          </p:cNvSpPr>
          <p:nvPr>
            <p:ph type="title"/>
          </p:nvPr>
        </p:nvSpPr>
        <p:spPr/>
        <p:txBody>
          <a:bodyPr/>
          <a:lstStyle/>
          <a:p>
            <a:r>
              <a:rPr lang="en-US">
                <a:solidFill>
                  <a:srgbClr val="FF0000"/>
                </a:solidFill>
                <a:latin typeface="Times New Roman" panose="02020603050405020304" pitchFamily="18" charset="0"/>
                <a:cs typeface="Times New Roman" panose="02020603050405020304" pitchFamily="18" charset="0"/>
              </a:rPr>
              <a:t>Lỗ hổng bảo mật Window</a:t>
            </a:r>
          </a:p>
        </p:txBody>
      </p:sp>
      <p:sp>
        <p:nvSpPr>
          <p:cNvPr id="3" name="Content Placeholder 2">
            <a:extLst>
              <a:ext uri="{FF2B5EF4-FFF2-40B4-BE49-F238E27FC236}">
                <a16:creationId xmlns:a16="http://schemas.microsoft.com/office/drawing/2014/main" id="{3DA8DDDE-3085-4CEF-9E3C-0BFEEDB3A85F}"/>
              </a:ext>
            </a:extLst>
          </p:cNvPr>
          <p:cNvSpPr>
            <a:spLocks noGrp="1"/>
          </p:cNvSpPr>
          <p:nvPr>
            <p:ph sz="half" idx="1"/>
          </p:nvPr>
        </p:nvSpPr>
        <p:spPr/>
        <p:txBody>
          <a:bodyPr>
            <a:normAutofit/>
          </a:bodyPr>
          <a:lstStyle/>
          <a:p>
            <a:r>
              <a:rPr lang="en-US">
                <a:latin typeface="Times New Roman" panose="02020603050405020304" pitchFamily="18" charset="0"/>
                <a:cs typeface="Times New Roman" panose="02020603050405020304" pitchFamily="18" charset="0"/>
              </a:rPr>
              <a:t>Lỗ hổng bảo mật thư viện ATMFD.DLL là lỗ hổng nguy hiểm, ảnh hưởng đến nhiều phiên bản Windows khác nhau.</a:t>
            </a:r>
          </a:p>
          <a:p>
            <a:r>
              <a:rPr lang="en-US">
                <a:latin typeface="Times New Roman" panose="02020603050405020304" pitchFamily="18" charset="0"/>
                <a:cs typeface="Times New Roman" panose="02020603050405020304" pitchFamily="18" charset="0"/>
              </a:rPr>
              <a:t>Người dùng sẽ bị ảnh hưởng khi mở hoặc sử dụng phần mềm Windows Explorer để xem nội dung tệp tin văn bản có mã tấn công khai thác do tin tặc tạo ra.</a:t>
            </a:r>
          </a:p>
          <a:p>
            <a:endParaRPr lang="en-US">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79D0A5F-F1F0-41CC-B8A3-FE45479DB4CB}"/>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27812" y="1905001"/>
            <a:ext cx="4419599" cy="3657599"/>
          </a:xfrm>
          <a:prstGeom prst="rect">
            <a:avLst/>
          </a:prstGeom>
          <a:noFill/>
          <a:ln>
            <a:noFill/>
          </a:ln>
        </p:spPr>
      </p:pic>
    </p:spTree>
    <p:extLst>
      <p:ext uri="{BB962C8B-B14F-4D97-AF65-F5344CB8AC3E}">
        <p14:creationId xmlns:p14="http://schemas.microsoft.com/office/powerpoint/2010/main" val="3665421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BFE43-C9D5-4A21-8DED-3DB700238B75}"/>
              </a:ext>
            </a:extLst>
          </p:cNvPr>
          <p:cNvSpPr>
            <a:spLocks noGrp="1"/>
          </p:cNvSpPr>
          <p:nvPr>
            <p:ph type="title"/>
          </p:nvPr>
        </p:nvSpPr>
        <p:spPr>
          <a:xfrm>
            <a:off x="1522412" y="381000"/>
            <a:ext cx="9144002" cy="1143000"/>
          </a:xfrm>
        </p:spPr>
        <p:txBody>
          <a:bodyPr/>
          <a:lstStyle/>
          <a:p>
            <a:r>
              <a:rPr lang="en-US">
                <a:solidFill>
                  <a:srgbClr val="FF0000"/>
                </a:solidFill>
                <a:latin typeface="Times New Roman" panose="02020603050405020304" pitchFamily="18" charset="0"/>
                <a:cs typeface="Times New Roman" panose="02020603050405020304" pitchFamily="18" charset="0"/>
              </a:rPr>
              <a:t>Lỗ hổng bảo mật Window</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43928A-4236-4F21-928D-34F243948DCE}"/>
              </a:ext>
            </a:extLst>
          </p:cNvPr>
          <p:cNvSpPr>
            <a:spLocks noGrp="1"/>
          </p:cNvSpPr>
          <p:nvPr>
            <p:ph sz="half" idx="1"/>
          </p:nvPr>
        </p:nvSpPr>
        <p:spPr>
          <a:xfrm>
            <a:off x="1504781" y="1905001"/>
            <a:ext cx="9237831" cy="4114800"/>
          </a:xfrm>
        </p:spPr>
        <p:txBody>
          <a:bodyPr>
            <a:normAutofit/>
          </a:bodyPr>
          <a:lstStyle/>
          <a:p>
            <a:r>
              <a:rPr lang="en-US">
                <a:latin typeface="Times New Roman" panose="02020603050405020304" pitchFamily="18" charset="0"/>
                <a:cs typeface="Times New Roman" panose="02020603050405020304" pitchFamily="18" charset="0"/>
              </a:rPr>
              <a:t>Một lỗ hổng nghiêm trọng mới được phát hiện trong Linux kernel cho phép tin tặc chiếm quyền truy cập gốc thông qua ứng dụng And.roid hoặc Linux độc hại</a:t>
            </a:r>
          </a:p>
          <a:p>
            <a:r>
              <a:rPr lang="en-US">
                <a:latin typeface="Times New Roman" panose="02020603050405020304" pitchFamily="18" charset="0"/>
                <a:cs typeface="Times New Roman" panose="02020603050405020304" pitchFamily="18" charset="0"/>
              </a:rPr>
              <a:t>Để vá lỗ hổng Linux Kernel (CVE-2016-0728) bạn sử dụng lệnh:</a:t>
            </a:r>
          </a:p>
          <a:p>
            <a:pPr lvl="1">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Debian hoặc Ubuntu Linux: sudo apt-get update &amp;&amp; sudo apt-get upgrade</a:t>
            </a:r>
          </a:p>
          <a:p>
            <a:pPr lvl="1">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RHEL / CentOS Linux: sudo yum update</a:t>
            </a:r>
          </a:p>
        </p:txBody>
      </p:sp>
    </p:spTree>
    <p:extLst>
      <p:ext uri="{BB962C8B-B14F-4D97-AF65-F5344CB8AC3E}">
        <p14:creationId xmlns:p14="http://schemas.microsoft.com/office/powerpoint/2010/main" val="395086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ue atom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lue atom design slides.potx" id="{20958743-FA80-43E5-9586-B48EF2BE42B5}" vid="{6B9132C0-2E4C-4DF6-B21A-C2322474BD21}"/>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49C11C-71DC-49B6-ACD8-27E3AE088D14}">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0875BD71-4A33-4FB7-88CA-777C4D9E6EE5}">
  <ds:schemaRefs>
    <ds:schemaRef ds:uri="http://schemas.microsoft.com/sharepoint/v3/contenttype/forms"/>
  </ds:schemaRefs>
</ds:datastoreItem>
</file>

<file path=customXml/itemProps3.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146</TotalTime>
  <Words>617</Words>
  <Application>Microsoft Office PowerPoint</Application>
  <PresentationFormat>Custom</PresentationFormat>
  <Paragraphs>60</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Courier New</vt:lpstr>
      <vt:lpstr>Times New Roman</vt:lpstr>
      <vt:lpstr>Wingdings</vt:lpstr>
      <vt:lpstr>Blue atom design template</vt:lpstr>
      <vt:lpstr>ĐỀ TÀI: Rà quét lỗ hổng bảo mật cho Windows, Unix-Linux </vt:lpstr>
      <vt:lpstr>Khái niệm lỗ hổng </vt:lpstr>
      <vt:lpstr>Nguyên nhân </vt:lpstr>
      <vt:lpstr>Các loại lỗ hổng bảo mật</vt:lpstr>
      <vt:lpstr>Các loại đánh giá lỗ hổng</vt:lpstr>
      <vt:lpstr>Chu trình đánh giá lỗ hổng bảo mật</vt:lpstr>
      <vt:lpstr>Chu trình đánh giá lỗ hổng bảo mật</vt:lpstr>
      <vt:lpstr>Lỗ hổng bảo mật Window</vt:lpstr>
      <vt:lpstr>Lỗ hổng bảo mật Window</vt:lpstr>
      <vt:lpstr>Các công cụ rò quét lỗ hổng bảo mật</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Nhận diện đeo khẩu trang (Face Mask Detection) bằng YOLO</dc:title>
  <dc:creator>Pham Van Thanh 20173380</dc:creator>
  <cp:lastModifiedBy>Pham Van Thanh 20173380</cp:lastModifiedBy>
  <cp:revision>12</cp:revision>
  <dcterms:created xsi:type="dcterms:W3CDTF">2020-06-14T18:57:59Z</dcterms:created>
  <dcterms:modified xsi:type="dcterms:W3CDTF">2020-06-15T19:11:34Z</dcterms:modified>
</cp:coreProperties>
</file>