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29.png" ContentType="image/png"/>
  <Override PartName="/ppt/media/image28.png" ContentType="image/png"/>
  <Override PartName="/ppt/media/image7.jpeg" ContentType="image/jpeg"/>
  <Override PartName="/ppt/media/image4.jpeg" ContentType="image/jpeg"/>
  <Override PartName="/ppt/media/image25.png" ContentType="image/png"/>
  <Override PartName="/ppt/media/image31.jpeg" ContentType="image/jpeg"/>
  <Override PartName="/ppt/media/image5.jpeg" ContentType="image/jpeg"/>
  <Override PartName="/ppt/media/image8.png" ContentType="image/png"/>
  <Override PartName="/ppt/media/image13.png" ContentType="image/png"/>
  <Override PartName="/ppt/media/image11.png" ContentType="image/png"/>
  <Override PartName="/ppt/media/image9.png" ContentType="image/png"/>
  <Override PartName="/ppt/media/image12.png" ContentType="image/png"/>
  <Override PartName="/ppt/media/image30.jpeg" ContentType="image/jpeg"/>
  <Override PartName="/ppt/media/image3.jpeg" ContentType="image/jpeg"/>
  <Override PartName="/ppt/media/image15.png" ContentType="image/png"/>
  <Override PartName="/ppt/media/image6.jpeg" ContentType="image/jpeg"/>
  <Override PartName="/ppt/media/image18.png" ContentType="image/png"/>
  <Override PartName="/ppt/media/image32.png" ContentType="image/png"/>
  <Override PartName="/ppt/media/image10.png" ContentType="image/png"/>
  <Override PartName="/ppt/media/image1.jpeg" ContentType="image/jpeg"/>
  <Override PartName="/ppt/media/image20.png" ContentType="image/png"/>
  <Override PartName="/ppt/media/image2.jpeg" ContentType="image/jpeg"/>
  <Override PartName="/ppt/media/image14.png" ContentType="image/png"/>
  <Override PartName="/ppt/media/image16.png" ContentType="image/png"/>
  <Override PartName="/ppt/media/image17.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6.png" ContentType="image/png"/>
  <Override PartName="/ppt/media/image27.png" ContentType="image/pn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69"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70"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71"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72"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7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E0D5DF0-0F9F-4012-9B35-E2B878FC2BF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Img"/>
          </p:nvPr>
        </p:nvSpPr>
        <p:spPr>
          <a:xfrm>
            <a:off x="685800" y="1143000"/>
            <a:ext cx="5483880" cy="3083760"/>
          </a:xfrm>
          <a:prstGeom prst="rect">
            <a:avLst/>
          </a:prstGeom>
        </p:spPr>
      </p:sp>
      <p:sp>
        <p:nvSpPr>
          <p:cNvPr id="491" name="PlaceHolder 2"/>
          <p:cNvSpPr>
            <a:spLocks noGrp="1"/>
          </p:cNvSpPr>
          <p:nvPr>
            <p:ph type="body"/>
          </p:nvPr>
        </p:nvSpPr>
        <p:spPr>
          <a:xfrm>
            <a:off x="685800" y="4400640"/>
            <a:ext cx="5483880" cy="3597840"/>
          </a:xfrm>
          <a:prstGeom prst="rect">
            <a:avLst/>
          </a:prstGeom>
        </p:spPr>
        <p:txBody>
          <a:bodyPr lIns="0" rIns="0" tIns="0" bIns="0">
            <a:noAutofit/>
          </a:bodyPr>
          <a:p>
            <a:endParaRPr b="0" lang="en-US" sz="2000" spc="-1" strike="noStrike">
              <a:latin typeface="Arial"/>
            </a:endParaRPr>
          </a:p>
        </p:txBody>
      </p:sp>
      <p:sp>
        <p:nvSpPr>
          <p:cNvPr id="492"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E81C368-7F88-4026-A6A6-2EF19E45072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685800" y="1143000"/>
            <a:ext cx="5483880" cy="3083760"/>
          </a:xfrm>
          <a:prstGeom prst="rect">
            <a:avLst/>
          </a:prstGeom>
        </p:spPr>
      </p:sp>
      <p:sp>
        <p:nvSpPr>
          <p:cNvPr id="494" name="PlaceHolder 2"/>
          <p:cNvSpPr>
            <a:spLocks noGrp="1"/>
          </p:cNvSpPr>
          <p:nvPr>
            <p:ph type="body"/>
          </p:nvPr>
        </p:nvSpPr>
        <p:spPr>
          <a:xfrm>
            <a:off x="685800" y="4400640"/>
            <a:ext cx="5483880" cy="3597840"/>
          </a:xfrm>
          <a:prstGeom prst="rect">
            <a:avLst/>
          </a:prstGeom>
        </p:spPr>
        <p:txBody>
          <a:bodyPr lIns="0" rIns="0" tIns="0" bIns="0">
            <a:noAutofit/>
          </a:bodyPr>
          <a:p>
            <a:endParaRPr b="0" lang="en-US" sz="2000" spc="-1" strike="noStrike">
              <a:latin typeface="Arial"/>
            </a:endParaRPr>
          </a:p>
        </p:txBody>
      </p:sp>
      <p:sp>
        <p:nvSpPr>
          <p:cNvPr id="495" name="CustomShape 3"/>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623CBE4-4F86-479A-B6F5-E9801604496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slideLayout" Target="../slideLayouts/slideLayout85.xml"/><Relationship Id="rId14" Type="http://schemas.openxmlformats.org/officeDocument/2006/relationships/slideLayout" Target="../slideLayouts/slideLayout86.xml"/><Relationship Id="rId15" Type="http://schemas.openxmlformats.org/officeDocument/2006/relationships/slideLayout" Target="../slideLayouts/slideLayout87.xml"/><Relationship Id="rId16" Type="http://schemas.openxmlformats.org/officeDocument/2006/relationships/slideLayout" Target="../slideLayouts/slideLayout88.xml"/><Relationship Id="rId17" Type="http://schemas.openxmlformats.org/officeDocument/2006/relationships/slideLayout" Target="../slideLayouts/slideLayout89.xml"/><Relationship Id="rId18" Type="http://schemas.openxmlformats.org/officeDocument/2006/relationships/slideLayout" Target="../slideLayouts/slideLayout90.xml"/><Relationship Id="rId19" Type="http://schemas.openxmlformats.org/officeDocument/2006/relationships/slideLayout" Target="../slideLayouts/slideLayout91.xml"/><Relationship Id="rId20" Type="http://schemas.openxmlformats.org/officeDocument/2006/relationships/slideLayout" Target="../slideLayouts/slideLayout92.xml"/><Relationship Id="rId21" Type="http://schemas.openxmlformats.org/officeDocument/2006/relationships/slideLayout" Target="../slideLayouts/slideLayout93.xml"/><Relationship Id="rId22" Type="http://schemas.openxmlformats.org/officeDocument/2006/relationships/slideLayout" Target="../slideLayouts/slideLayout94.xml"/><Relationship Id="rId23" Type="http://schemas.openxmlformats.org/officeDocument/2006/relationships/slideLayout" Target="../slideLayouts/slideLayout95.xml"/><Relationship Id="rId2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slideLayout" Target="../slideLayouts/slideLayout97.xml"/><Relationship Id="rId14" Type="http://schemas.openxmlformats.org/officeDocument/2006/relationships/slideLayout" Target="../slideLayouts/slideLayout98.xml"/><Relationship Id="rId15" Type="http://schemas.openxmlformats.org/officeDocument/2006/relationships/slideLayout" Target="../slideLayouts/slideLayout99.xml"/><Relationship Id="rId16" Type="http://schemas.openxmlformats.org/officeDocument/2006/relationships/slideLayout" Target="../slideLayouts/slideLayout100.xml"/><Relationship Id="rId17" Type="http://schemas.openxmlformats.org/officeDocument/2006/relationships/slideLayout" Target="../slideLayouts/slideLayout101.xml"/><Relationship Id="rId18" Type="http://schemas.openxmlformats.org/officeDocument/2006/relationships/slideLayout" Target="../slideLayouts/slideLayout102.xml"/><Relationship Id="rId19" Type="http://schemas.openxmlformats.org/officeDocument/2006/relationships/slideLayout" Target="../slideLayouts/slideLayout103.xml"/><Relationship Id="rId20" Type="http://schemas.openxmlformats.org/officeDocument/2006/relationships/slideLayout" Target="../slideLayouts/slideLayout104.xml"/><Relationship Id="rId21" Type="http://schemas.openxmlformats.org/officeDocument/2006/relationships/slideLayout" Target="../slideLayouts/slideLayout105.xml"/><Relationship Id="rId22" Type="http://schemas.openxmlformats.org/officeDocument/2006/relationships/slideLayout" Target="../slideLayouts/slideLayout106.xml"/><Relationship Id="rId23" Type="http://schemas.openxmlformats.org/officeDocument/2006/relationships/slideLayout" Target="../slideLayouts/slideLayout107.xml"/><Relationship Id="rId2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2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6" name="Picture 2" descr="E:\002-KIMS BUSINESS\007-02-Googleslidesppt\02-GSppt-Contents-Kim\20170215\03-abs\item03-png.png"/>
          <p:cNvPicPr/>
          <p:nvPr/>
        </p:nvPicPr>
        <p:blipFill>
          <a:blip r:embed="rId2"/>
          <a:stretch/>
        </p:blipFill>
        <p:spPr>
          <a:xfrm rot="11707800">
            <a:off x="3832560" y="209880"/>
            <a:ext cx="2113560" cy="2016720"/>
          </a:xfrm>
          <a:prstGeom prst="rect">
            <a:avLst/>
          </a:prstGeom>
          <a:ln>
            <a:noFill/>
          </a:ln>
        </p:spPr>
      </p:pic>
      <p:pic>
        <p:nvPicPr>
          <p:cNvPr id="267" name="Picture 2" descr="E:\002-KIMS BUSINESS\007-02-Googleslidesppt\02-GSppt-Contents-Kim\20170215\03-abs\item03-png.png"/>
          <p:cNvPicPr/>
          <p:nvPr/>
        </p:nvPicPr>
        <p:blipFill>
          <a:blip r:embed="rId3"/>
          <a:stretch/>
        </p:blipFill>
        <p:spPr>
          <a:xfrm rot="4527600">
            <a:off x="4008600" y="4590360"/>
            <a:ext cx="2113560" cy="2016720"/>
          </a:xfrm>
          <a:prstGeom prst="rect">
            <a:avLst/>
          </a:prstGeom>
          <a:ln>
            <a:noFill/>
          </a:ln>
        </p:spPr>
      </p:pic>
      <p:pic>
        <p:nvPicPr>
          <p:cNvPr id="268" name="Picture 2" descr="E:\002-KIMS BUSINESS\007-02-Googleslidesppt\02-GSppt-Contents-Kim\20170215\03-abs\item03-png.png"/>
          <p:cNvPicPr/>
          <p:nvPr/>
        </p:nvPicPr>
        <p:blipFill>
          <a:blip r:embed="rId4"/>
          <a:stretch/>
        </p:blipFill>
        <p:spPr>
          <a:xfrm rot="7414800">
            <a:off x="2625840" y="2922480"/>
            <a:ext cx="2113560" cy="2016720"/>
          </a:xfrm>
          <a:prstGeom prst="rect">
            <a:avLst/>
          </a:prstGeom>
          <a:ln>
            <a:noFill/>
          </a:ln>
        </p:spPr>
      </p:pic>
      <p:pic>
        <p:nvPicPr>
          <p:cNvPr id="269" name="Picture 2" descr="E:\002-KIMS BUSINESS\007-02-Googleslidesppt\02-GSppt-Contents-Kim\20170215\03-abs\item03-png.png"/>
          <p:cNvPicPr/>
          <p:nvPr/>
        </p:nvPicPr>
        <p:blipFill>
          <a:blip r:embed="rId5"/>
          <a:stretch/>
        </p:blipFill>
        <p:spPr>
          <a:xfrm flipH="1" rot="4162800">
            <a:off x="2815560" y="1073880"/>
            <a:ext cx="2113560" cy="2016720"/>
          </a:xfrm>
          <a:prstGeom prst="rect">
            <a:avLst/>
          </a:prstGeom>
          <a:ln>
            <a:noFill/>
          </a:ln>
        </p:spPr>
      </p:pic>
      <p:pic>
        <p:nvPicPr>
          <p:cNvPr id="270" name="Picture 2" descr="E:\002-KIMS BUSINESS\007-02-Googleslidesppt\02-GSppt-Contents-Kim\20170215\03-abs\item03-png.png"/>
          <p:cNvPicPr/>
          <p:nvPr/>
        </p:nvPicPr>
        <p:blipFill>
          <a:blip r:embed="rId6"/>
          <a:stretch/>
        </p:blipFill>
        <p:spPr>
          <a:xfrm flipH="1" rot="7864200">
            <a:off x="5246280" y="192240"/>
            <a:ext cx="2113560" cy="2016720"/>
          </a:xfrm>
          <a:prstGeom prst="rect">
            <a:avLst/>
          </a:prstGeom>
          <a:ln>
            <a:noFill/>
          </a:ln>
        </p:spPr>
      </p:pic>
      <p:pic>
        <p:nvPicPr>
          <p:cNvPr id="271" name="Picture 2" descr="E:\002-KIMS BUSINESS\007-02-Googleslidesppt\02-GSppt-Contents-Kim\20170215\03-abs\item03-png.png"/>
          <p:cNvPicPr/>
          <p:nvPr/>
        </p:nvPicPr>
        <p:blipFill>
          <a:blip r:embed="rId7"/>
          <a:stretch/>
        </p:blipFill>
        <p:spPr>
          <a:xfrm rot="20164800">
            <a:off x="7489080" y="3178800"/>
            <a:ext cx="2113560" cy="2016720"/>
          </a:xfrm>
          <a:prstGeom prst="rect">
            <a:avLst/>
          </a:prstGeom>
          <a:ln>
            <a:noFill/>
          </a:ln>
        </p:spPr>
      </p:pic>
      <p:pic>
        <p:nvPicPr>
          <p:cNvPr id="272" name="Picture 2" descr="E:\002-KIMS BUSINESS\007-02-Googleslidesppt\02-GSppt-Contents-Kim\20170215\03-abs\item03-png.png"/>
          <p:cNvPicPr/>
          <p:nvPr/>
        </p:nvPicPr>
        <p:blipFill>
          <a:blip r:embed="rId8"/>
          <a:stretch/>
        </p:blipFill>
        <p:spPr>
          <a:xfrm rot="17275200">
            <a:off x="7282800" y="982440"/>
            <a:ext cx="2113560" cy="2016720"/>
          </a:xfrm>
          <a:prstGeom prst="rect">
            <a:avLst/>
          </a:prstGeom>
          <a:ln>
            <a:noFill/>
          </a:ln>
        </p:spPr>
      </p:pic>
      <p:pic>
        <p:nvPicPr>
          <p:cNvPr id="273" name="Picture 2" descr="E:\002-KIMS BUSINESS\007-02-Googleslidesppt\02-GSppt-Contents-Kim\20170215\03-abs\item03-png.png"/>
          <p:cNvPicPr/>
          <p:nvPr/>
        </p:nvPicPr>
        <p:blipFill>
          <a:blip r:embed="rId9"/>
          <a:stretch/>
        </p:blipFill>
        <p:spPr>
          <a:xfrm rot="729600">
            <a:off x="6382800" y="4492080"/>
            <a:ext cx="2113560" cy="2016720"/>
          </a:xfrm>
          <a:prstGeom prst="rect">
            <a:avLst/>
          </a:prstGeom>
          <a:ln>
            <a:noFill/>
          </a:ln>
        </p:spPr>
      </p:pic>
      <p:grpSp>
        <p:nvGrpSpPr>
          <p:cNvPr id="274" name="Group 1"/>
          <p:cNvGrpSpPr/>
          <p:nvPr/>
        </p:nvGrpSpPr>
        <p:grpSpPr>
          <a:xfrm>
            <a:off x="3006000" y="331200"/>
            <a:ext cx="6177240" cy="6193080"/>
            <a:chOff x="3006000" y="331200"/>
            <a:chExt cx="6177240" cy="6193080"/>
          </a:xfrm>
        </p:grpSpPr>
        <p:pic>
          <p:nvPicPr>
            <p:cNvPr id="275" name="Picture 2" descr="E:\002-KIMS BUSINESS\007-02-Googleslidesppt\02-GSppt-Contents-Kim\20170215\03-abs\item01-png.png"/>
            <p:cNvPicPr/>
            <p:nvPr/>
          </p:nvPicPr>
          <p:blipFill>
            <a:blip r:embed="rId10"/>
            <a:stretch/>
          </p:blipFill>
          <p:spPr>
            <a:xfrm>
              <a:off x="3006000" y="331200"/>
              <a:ext cx="6177240" cy="6193080"/>
            </a:xfrm>
            <a:prstGeom prst="rect">
              <a:avLst/>
            </a:prstGeom>
            <a:ln>
              <a:noFill/>
            </a:ln>
          </p:spPr>
        </p:pic>
        <p:sp>
          <p:nvSpPr>
            <p:cNvPr id="276" name="CustomShape 2"/>
            <p:cNvSpPr/>
            <p:nvPr/>
          </p:nvSpPr>
          <p:spPr>
            <a:xfrm>
              <a:off x="4152600" y="1485720"/>
              <a:ext cx="3884400" cy="3884400"/>
            </a:xfrm>
            <a:prstGeom prst="ellipse">
              <a:avLst/>
            </a:prstGeom>
            <a:solidFill>
              <a:schemeClr val="bg1"/>
            </a:solidFill>
            <a:ln>
              <a:noFill/>
            </a:ln>
            <a:effectLst>
              <a:innerShdw blurRad="63500" dir="18900000" dist="38100">
                <a:srgbClr val="000000">
                  <a:alpha val="29000"/>
                </a:srgbClr>
              </a:innerShdw>
            </a:effectLst>
          </p:spPr>
          <p:style>
            <a:lnRef idx="2">
              <a:schemeClr val="accent1">
                <a:shade val="50000"/>
              </a:schemeClr>
            </a:lnRef>
            <a:fillRef idx="1">
              <a:schemeClr val="accent1"/>
            </a:fillRef>
            <a:effectRef idx="0">
              <a:schemeClr val="accent1"/>
            </a:effectRef>
            <a:fontRef idx="minor"/>
          </p:style>
        </p:sp>
      </p:grpSp>
      <p:pic>
        <p:nvPicPr>
          <p:cNvPr id="277" name="Picture 2" descr="E:\002-KIMS BUSINESS\007-02-Googleslidesppt\02-GSppt-Contents-Kim\20170215\03-abs\item03-png.png"/>
          <p:cNvPicPr/>
          <p:nvPr/>
        </p:nvPicPr>
        <p:blipFill>
          <a:blip r:embed="rId11"/>
          <a:stretch/>
        </p:blipFill>
        <p:spPr>
          <a:xfrm>
            <a:off x="0" y="-30600"/>
            <a:ext cx="2113560" cy="2016720"/>
          </a:xfrm>
          <a:prstGeom prst="rect">
            <a:avLst/>
          </a:prstGeom>
          <a:ln>
            <a:noFill/>
          </a:ln>
        </p:spPr>
      </p:pic>
      <p:pic>
        <p:nvPicPr>
          <p:cNvPr id="278" name="Picture 3" descr="E:\002-KIMS BUSINESS\007-02-Googleslidesppt\02-GSppt-Contents-Kim\20170215\03-abs\item02-png.png"/>
          <p:cNvPicPr/>
          <p:nvPr/>
        </p:nvPicPr>
        <p:blipFill>
          <a:blip r:embed="rId12"/>
          <a:stretch/>
        </p:blipFill>
        <p:spPr>
          <a:xfrm>
            <a:off x="10320480" y="4833000"/>
            <a:ext cx="1874160" cy="2022480"/>
          </a:xfrm>
          <a:prstGeom prst="rect">
            <a:avLst/>
          </a:prstGeom>
          <a:ln>
            <a:noFill/>
          </a:ln>
        </p:spPr>
      </p:pic>
      <p:sp>
        <p:nvSpPr>
          <p:cNvPr id="279"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80"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7" name="Picture 2" descr="E:\002-KIMS BUSINESS\007-02-Googleslidesppt\02-GSppt-Contents-Kim\20170215\03-abs\item03-png.png"/>
          <p:cNvPicPr/>
          <p:nvPr/>
        </p:nvPicPr>
        <p:blipFill>
          <a:blip r:embed="rId2"/>
          <a:stretch/>
        </p:blipFill>
        <p:spPr>
          <a:xfrm rot="11707800">
            <a:off x="3832560" y="209880"/>
            <a:ext cx="2113560" cy="2016720"/>
          </a:xfrm>
          <a:prstGeom prst="rect">
            <a:avLst/>
          </a:prstGeom>
          <a:ln>
            <a:noFill/>
          </a:ln>
        </p:spPr>
      </p:pic>
      <p:pic>
        <p:nvPicPr>
          <p:cNvPr id="318" name="Picture 2" descr="E:\002-KIMS BUSINESS\007-02-Googleslidesppt\02-GSppt-Contents-Kim\20170215\03-abs\item03-png.png"/>
          <p:cNvPicPr/>
          <p:nvPr/>
        </p:nvPicPr>
        <p:blipFill>
          <a:blip r:embed="rId3"/>
          <a:stretch/>
        </p:blipFill>
        <p:spPr>
          <a:xfrm rot="4527600">
            <a:off x="4008600" y="4590360"/>
            <a:ext cx="2113560" cy="2016720"/>
          </a:xfrm>
          <a:prstGeom prst="rect">
            <a:avLst/>
          </a:prstGeom>
          <a:ln>
            <a:noFill/>
          </a:ln>
        </p:spPr>
      </p:pic>
      <p:pic>
        <p:nvPicPr>
          <p:cNvPr id="319" name="Picture 2" descr="E:\002-KIMS BUSINESS\007-02-Googleslidesppt\02-GSppt-Contents-Kim\20170215\03-abs\item03-png.png"/>
          <p:cNvPicPr/>
          <p:nvPr/>
        </p:nvPicPr>
        <p:blipFill>
          <a:blip r:embed="rId4"/>
          <a:stretch/>
        </p:blipFill>
        <p:spPr>
          <a:xfrm rot="7414800">
            <a:off x="2625840" y="2922480"/>
            <a:ext cx="2113560" cy="2016720"/>
          </a:xfrm>
          <a:prstGeom prst="rect">
            <a:avLst/>
          </a:prstGeom>
          <a:ln>
            <a:noFill/>
          </a:ln>
        </p:spPr>
      </p:pic>
      <p:pic>
        <p:nvPicPr>
          <p:cNvPr id="320" name="Picture 2" descr="E:\002-KIMS BUSINESS\007-02-Googleslidesppt\02-GSppt-Contents-Kim\20170215\03-abs\item03-png.png"/>
          <p:cNvPicPr/>
          <p:nvPr/>
        </p:nvPicPr>
        <p:blipFill>
          <a:blip r:embed="rId5"/>
          <a:stretch/>
        </p:blipFill>
        <p:spPr>
          <a:xfrm flipH="1" rot="4162800">
            <a:off x="2815560" y="1073880"/>
            <a:ext cx="2113560" cy="2016720"/>
          </a:xfrm>
          <a:prstGeom prst="rect">
            <a:avLst/>
          </a:prstGeom>
          <a:ln>
            <a:noFill/>
          </a:ln>
        </p:spPr>
      </p:pic>
      <p:pic>
        <p:nvPicPr>
          <p:cNvPr id="321" name="Picture 2" descr="E:\002-KIMS BUSINESS\007-02-Googleslidesppt\02-GSppt-Contents-Kim\20170215\03-abs\item03-png.png"/>
          <p:cNvPicPr/>
          <p:nvPr/>
        </p:nvPicPr>
        <p:blipFill>
          <a:blip r:embed="rId6"/>
          <a:stretch/>
        </p:blipFill>
        <p:spPr>
          <a:xfrm flipH="1" rot="7864200">
            <a:off x="5246280" y="192240"/>
            <a:ext cx="2113560" cy="2016720"/>
          </a:xfrm>
          <a:prstGeom prst="rect">
            <a:avLst/>
          </a:prstGeom>
          <a:ln>
            <a:noFill/>
          </a:ln>
        </p:spPr>
      </p:pic>
      <p:pic>
        <p:nvPicPr>
          <p:cNvPr id="322" name="Picture 2" descr="E:\002-KIMS BUSINESS\007-02-Googleslidesppt\02-GSppt-Contents-Kim\20170215\03-abs\item03-png.png"/>
          <p:cNvPicPr/>
          <p:nvPr/>
        </p:nvPicPr>
        <p:blipFill>
          <a:blip r:embed="rId7"/>
          <a:stretch/>
        </p:blipFill>
        <p:spPr>
          <a:xfrm rot="20164800">
            <a:off x="7489080" y="3178800"/>
            <a:ext cx="2113560" cy="2016720"/>
          </a:xfrm>
          <a:prstGeom prst="rect">
            <a:avLst/>
          </a:prstGeom>
          <a:ln>
            <a:noFill/>
          </a:ln>
        </p:spPr>
      </p:pic>
      <p:pic>
        <p:nvPicPr>
          <p:cNvPr id="323" name="Picture 2" descr="E:\002-KIMS BUSINESS\007-02-Googleslidesppt\02-GSppt-Contents-Kim\20170215\03-abs\item03-png.png"/>
          <p:cNvPicPr/>
          <p:nvPr/>
        </p:nvPicPr>
        <p:blipFill>
          <a:blip r:embed="rId8"/>
          <a:stretch/>
        </p:blipFill>
        <p:spPr>
          <a:xfrm rot="17275200">
            <a:off x="7282800" y="982440"/>
            <a:ext cx="2113560" cy="2016720"/>
          </a:xfrm>
          <a:prstGeom prst="rect">
            <a:avLst/>
          </a:prstGeom>
          <a:ln>
            <a:noFill/>
          </a:ln>
        </p:spPr>
      </p:pic>
      <p:pic>
        <p:nvPicPr>
          <p:cNvPr id="324" name="Picture 2" descr="E:\002-KIMS BUSINESS\007-02-Googleslidesppt\02-GSppt-Contents-Kim\20170215\03-abs\item03-png.png"/>
          <p:cNvPicPr/>
          <p:nvPr/>
        </p:nvPicPr>
        <p:blipFill>
          <a:blip r:embed="rId9"/>
          <a:stretch/>
        </p:blipFill>
        <p:spPr>
          <a:xfrm rot="729600">
            <a:off x="6382800" y="4492080"/>
            <a:ext cx="2113560" cy="2016720"/>
          </a:xfrm>
          <a:prstGeom prst="rect">
            <a:avLst/>
          </a:prstGeom>
          <a:ln>
            <a:noFill/>
          </a:ln>
        </p:spPr>
      </p:pic>
      <p:grpSp>
        <p:nvGrpSpPr>
          <p:cNvPr id="325" name="Group 1"/>
          <p:cNvGrpSpPr/>
          <p:nvPr/>
        </p:nvGrpSpPr>
        <p:grpSpPr>
          <a:xfrm>
            <a:off x="3006000" y="331200"/>
            <a:ext cx="6177240" cy="6193080"/>
            <a:chOff x="3006000" y="331200"/>
            <a:chExt cx="6177240" cy="6193080"/>
          </a:xfrm>
        </p:grpSpPr>
        <p:pic>
          <p:nvPicPr>
            <p:cNvPr id="326" name="Picture 2" descr="E:\002-KIMS BUSINESS\007-02-Googleslidesppt\02-GSppt-Contents-Kim\20170215\03-abs\item01-png.png"/>
            <p:cNvPicPr/>
            <p:nvPr/>
          </p:nvPicPr>
          <p:blipFill>
            <a:blip r:embed="rId10"/>
            <a:stretch/>
          </p:blipFill>
          <p:spPr>
            <a:xfrm>
              <a:off x="3006000" y="331200"/>
              <a:ext cx="6177240" cy="6193080"/>
            </a:xfrm>
            <a:prstGeom prst="rect">
              <a:avLst/>
            </a:prstGeom>
            <a:ln>
              <a:noFill/>
            </a:ln>
          </p:spPr>
        </p:pic>
        <p:sp>
          <p:nvSpPr>
            <p:cNvPr id="327" name="CustomShape 2"/>
            <p:cNvSpPr/>
            <p:nvPr/>
          </p:nvSpPr>
          <p:spPr>
            <a:xfrm>
              <a:off x="4152600" y="1485720"/>
              <a:ext cx="3884400" cy="3884400"/>
            </a:xfrm>
            <a:prstGeom prst="ellipse">
              <a:avLst/>
            </a:prstGeom>
            <a:solidFill>
              <a:schemeClr val="bg1"/>
            </a:solidFill>
            <a:ln>
              <a:noFill/>
            </a:ln>
            <a:effectLst>
              <a:innerShdw blurRad="63500" dir="18900000" dist="38100">
                <a:srgbClr val="000000">
                  <a:alpha val="29000"/>
                </a:srgbClr>
              </a:innerShdw>
            </a:effectLst>
          </p:spPr>
          <p:style>
            <a:lnRef idx="2">
              <a:schemeClr val="accent1">
                <a:shade val="50000"/>
              </a:schemeClr>
            </a:lnRef>
            <a:fillRef idx="1">
              <a:schemeClr val="accent1"/>
            </a:fillRef>
            <a:effectRef idx="0">
              <a:schemeClr val="accent1"/>
            </a:effectRef>
            <a:fontRef idx="minor"/>
          </p:style>
        </p:sp>
      </p:grpSp>
      <p:pic>
        <p:nvPicPr>
          <p:cNvPr id="328" name="Picture 2" descr="E:\002-KIMS BUSINESS\007-02-Googleslidesppt\02-GSppt-Contents-Kim\20170215\03-abs\item03-png.png"/>
          <p:cNvPicPr/>
          <p:nvPr/>
        </p:nvPicPr>
        <p:blipFill>
          <a:blip r:embed="rId11"/>
          <a:stretch/>
        </p:blipFill>
        <p:spPr>
          <a:xfrm>
            <a:off x="0" y="-30600"/>
            <a:ext cx="2113560" cy="2016720"/>
          </a:xfrm>
          <a:prstGeom prst="rect">
            <a:avLst/>
          </a:prstGeom>
          <a:ln>
            <a:noFill/>
          </a:ln>
        </p:spPr>
      </p:pic>
      <p:pic>
        <p:nvPicPr>
          <p:cNvPr id="329" name="Picture 3" descr="E:\002-KIMS BUSINESS\007-02-Googleslidesppt\02-GSppt-Contents-Kim\20170215\03-abs\item02-png.png"/>
          <p:cNvPicPr/>
          <p:nvPr/>
        </p:nvPicPr>
        <p:blipFill>
          <a:blip r:embed="rId12"/>
          <a:stretch/>
        </p:blipFill>
        <p:spPr>
          <a:xfrm>
            <a:off x="10320480" y="4833000"/>
            <a:ext cx="1874160" cy="2022480"/>
          </a:xfrm>
          <a:prstGeom prst="rect">
            <a:avLst/>
          </a:prstGeom>
          <a:ln>
            <a:noFill/>
          </a:ln>
        </p:spPr>
      </p:pic>
      <p:sp>
        <p:nvSpPr>
          <p:cNvPr id="330" name="PlaceHolder 3"/>
          <p:cNvSpPr>
            <a:spLocks noGrp="1"/>
          </p:cNvSpPr>
          <p:nvPr>
            <p:ph type="title"/>
          </p:nvPr>
        </p:nvSpPr>
        <p:spPr>
          <a:xfrm>
            <a:off x="609480" y="273600"/>
            <a:ext cx="10972080" cy="1144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31" name="PlaceHolder 4"/>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1368360" y="441360"/>
            <a:ext cx="9452880" cy="1717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1001"/>
              </a:spcBef>
            </a:pPr>
            <a:r>
              <a:rPr b="1" lang="en-US" sz="3300" spc="-1" strike="noStrike">
                <a:solidFill>
                  <a:srgbClr val="000000"/>
                </a:solidFill>
                <a:latin typeface="Times New Roman"/>
                <a:ea typeface="DejaVu Sans"/>
              </a:rPr>
              <a:t>TRƯỜNG ĐẠI HỌC BÁCH KHOA HÀ NỘI </a:t>
            </a:r>
            <a:endParaRPr b="0" lang="en-US" sz="3300" spc="-1" strike="noStrike">
              <a:latin typeface="Arial"/>
            </a:endParaRPr>
          </a:p>
          <a:p>
            <a:pPr algn="ctr">
              <a:lnSpc>
                <a:spcPct val="100000"/>
              </a:lnSpc>
              <a:spcBef>
                <a:spcPts val="1001"/>
              </a:spcBef>
            </a:pPr>
            <a:r>
              <a:rPr b="1" lang="en-US" sz="2800" spc="-1" strike="noStrike">
                <a:solidFill>
                  <a:srgbClr val="000000"/>
                </a:solidFill>
                <a:latin typeface="Times New Roman"/>
                <a:ea typeface="DejaVu Sans"/>
              </a:rPr>
              <a:t>VIỆN CÔNG NGHỆ THÔNG TIN VÀ TRUYỀN THÔNG</a:t>
            </a:r>
            <a:endParaRPr b="0" lang="en-US" sz="2800" spc="-1" strike="noStrike">
              <a:latin typeface="Arial"/>
            </a:endParaRPr>
          </a:p>
          <a:p>
            <a:pPr algn="ctr">
              <a:lnSpc>
                <a:spcPct val="100000"/>
              </a:lnSpc>
              <a:spcBef>
                <a:spcPts val="1001"/>
              </a:spcBef>
            </a:pPr>
            <a:r>
              <a:rPr b="1" lang="vi-VN" sz="2800" spc="-1" strike="noStrike">
                <a:solidFill>
                  <a:srgbClr val="000000"/>
                </a:solidFill>
                <a:latin typeface="Calibri Light"/>
                <a:ea typeface="DejaVu Sans"/>
              </a:rPr>
              <a:t>Bộ môn: Nhập môn an toàn thông tin</a:t>
            </a:r>
            <a:endParaRPr b="0" lang="en-US" sz="2800" spc="-1" strike="noStrike">
              <a:latin typeface="Arial"/>
            </a:endParaRPr>
          </a:p>
        </p:txBody>
      </p:sp>
      <p:sp>
        <p:nvSpPr>
          <p:cNvPr id="375" name="CustomShape 2"/>
          <p:cNvSpPr/>
          <p:nvPr/>
        </p:nvSpPr>
        <p:spPr>
          <a:xfrm>
            <a:off x="2743200" y="3985560"/>
            <a:ext cx="6797880" cy="585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vi-VN" sz="2600" spc="-1" strike="noStrike">
                <a:solidFill>
                  <a:srgbClr val="000000"/>
                </a:solidFill>
                <a:latin typeface="Arial"/>
                <a:ea typeface="DejaVu Sans"/>
              </a:rPr>
              <a:t>Nhóm thực hiện: Nhóm 25 </a:t>
            </a:r>
            <a:endParaRPr b="0" lang="en-US" sz="2600" spc="-1" strike="noStrike">
              <a:latin typeface="Arial"/>
            </a:endParaRPr>
          </a:p>
          <a:p>
            <a:pPr algn="ctr">
              <a:lnSpc>
                <a:spcPct val="100000"/>
              </a:lnSpc>
            </a:pPr>
            <a:endParaRPr b="0" lang="en-US" sz="2600" spc="-1" strike="noStrike">
              <a:latin typeface="Arial"/>
            </a:endParaRPr>
          </a:p>
        </p:txBody>
      </p:sp>
      <p:sp>
        <p:nvSpPr>
          <p:cNvPr id="376" name="CustomShape 3"/>
          <p:cNvSpPr/>
          <p:nvPr/>
        </p:nvSpPr>
        <p:spPr>
          <a:xfrm>
            <a:off x="2468880" y="2409480"/>
            <a:ext cx="7688160" cy="127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vi-VN" sz="2600" spc="-1" strike="noStrike">
                <a:solidFill>
                  <a:srgbClr val="000000"/>
                </a:solidFill>
                <a:latin typeface="Calibri Light"/>
                <a:ea typeface="DejaVu Sans"/>
              </a:rPr>
              <a:t>Đề tài: Sinh trắc học khuôn mặt</a:t>
            </a:r>
            <a:endParaRPr b="0" lang="en-US" sz="2600" spc="-1" strike="noStrike">
              <a:latin typeface="Arial"/>
            </a:endParaRPr>
          </a:p>
          <a:p>
            <a:pPr algn="ctr">
              <a:lnSpc>
                <a:spcPct val="100000"/>
              </a:lnSpc>
            </a:pPr>
            <a:endParaRPr b="0" lang="en-US" sz="2600" spc="-1" strike="noStrike">
              <a:latin typeface="Arial"/>
            </a:endParaRPr>
          </a:p>
          <a:p>
            <a:pPr algn="ctr">
              <a:lnSpc>
                <a:spcPct val="100000"/>
              </a:lnSpc>
            </a:pPr>
            <a:r>
              <a:rPr b="0" lang="vi-VN" sz="2600" spc="-1" strike="noStrike">
                <a:solidFill>
                  <a:srgbClr val="000000"/>
                </a:solidFill>
                <a:latin typeface="Calibri Light"/>
                <a:ea typeface="DejaVu Sans"/>
              </a:rPr>
              <a:t>GVHD: PGS.TS: Nguyễn Linh Giang</a:t>
            </a:r>
            <a:endParaRPr b="0" lang="en-US" sz="2600" spc="-1" strike="noStrike">
              <a:latin typeface="Arial"/>
            </a:endParaRPr>
          </a:p>
        </p:txBody>
      </p:sp>
      <p:sp>
        <p:nvSpPr>
          <p:cNvPr id="377" name="CustomShape 4"/>
          <p:cNvSpPr/>
          <p:nvPr/>
        </p:nvSpPr>
        <p:spPr>
          <a:xfrm>
            <a:off x="3948840" y="4480560"/>
            <a:ext cx="5058000" cy="2069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600" spc="-1" strike="noStrike">
                <a:solidFill>
                  <a:srgbClr val="000000"/>
                </a:solidFill>
                <a:latin typeface="Arial"/>
                <a:ea typeface="DejaVu Sans"/>
              </a:rPr>
              <a:t>1.Vũ Khắc Chinh - 20172979</a:t>
            </a:r>
            <a:endParaRPr b="0" lang="en-US" sz="2600" spc="-1" strike="noStrike">
              <a:latin typeface="Arial"/>
            </a:endParaRPr>
          </a:p>
          <a:p>
            <a:pPr>
              <a:lnSpc>
                <a:spcPct val="100000"/>
              </a:lnSpc>
            </a:pPr>
            <a:r>
              <a:rPr b="0" lang="en-US" sz="2600" spc="-1" strike="noStrike">
                <a:solidFill>
                  <a:srgbClr val="000000"/>
                </a:solidFill>
                <a:latin typeface="Arial"/>
                <a:ea typeface="DejaVu Sans"/>
              </a:rPr>
              <a:t>2.Phạm Trí Ninh - 20173295</a:t>
            </a:r>
            <a:endParaRPr b="0" lang="en-US" sz="2600" spc="-1" strike="noStrike">
              <a:latin typeface="Arial"/>
            </a:endParaRPr>
          </a:p>
          <a:p>
            <a:pPr>
              <a:lnSpc>
                <a:spcPct val="100000"/>
              </a:lnSpc>
            </a:pPr>
            <a:r>
              <a:rPr b="0" lang="en-US" sz="2600" spc="-1" strike="noStrike">
                <a:solidFill>
                  <a:srgbClr val="000000"/>
                </a:solidFill>
                <a:latin typeface="Arial"/>
                <a:ea typeface="DejaVu Sans"/>
              </a:rPr>
              <a:t>3.Nguyễn Trung Kiên - 20173214</a:t>
            </a:r>
            <a:endParaRPr b="0" lang="en-US" sz="2600" spc="-1" strike="noStrike">
              <a:latin typeface="Arial"/>
            </a:endParaRPr>
          </a:p>
          <a:p>
            <a:pPr>
              <a:lnSpc>
                <a:spcPct val="100000"/>
              </a:lnSpc>
            </a:pPr>
            <a:r>
              <a:rPr b="0" lang="en-US" sz="2600" spc="-1" strike="noStrike">
                <a:solidFill>
                  <a:srgbClr val="000000"/>
                </a:solidFill>
                <a:latin typeface="Arial"/>
                <a:ea typeface="DejaVu Sans"/>
              </a:rPr>
              <a:t>4.Vũ Quốc Dũng - 20173053</a:t>
            </a:r>
            <a:endParaRPr b="0" lang="en-US" sz="2600" spc="-1" strike="noStrike">
              <a:latin typeface="Arial"/>
            </a:endParaRPr>
          </a:p>
          <a:p>
            <a:pPr>
              <a:lnSpc>
                <a:spcPct val="100000"/>
              </a:lnSpc>
            </a:pPr>
            <a:endParaRPr b="0" lang="en-US" sz="2600" spc="-1" strike="noStrike">
              <a:latin typeface="Arial"/>
            </a:endParaRPr>
          </a:p>
        </p:txBody>
      </p:sp>
      <p:sp>
        <p:nvSpPr>
          <p:cNvPr id="378" name="CustomShape 5"/>
          <p:cNvSpPr/>
          <p:nvPr/>
        </p:nvSpPr>
        <p:spPr>
          <a:xfrm>
            <a:off x="11541960" y="636804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1</a:t>
            </a:r>
            <a:endParaRPr b="0" lang="en-US" sz="1800" spc="-1" strike="noStrike">
              <a:latin typeface="Arial"/>
            </a:endParaRPr>
          </a:p>
        </p:txBody>
      </p:sp>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11567880" y="638784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9</a:t>
            </a:r>
            <a:endParaRPr b="0" lang="en-US" sz="1800" spc="-1" strike="noStrike">
              <a:latin typeface="Arial"/>
            </a:endParaRPr>
          </a:p>
        </p:txBody>
      </p:sp>
      <p:sp>
        <p:nvSpPr>
          <p:cNvPr id="463" name="CustomShape 2"/>
          <p:cNvSpPr/>
          <p:nvPr/>
        </p:nvSpPr>
        <p:spPr>
          <a:xfrm>
            <a:off x="609480" y="227160"/>
            <a:ext cx="10970640" cy="1236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Các phương pháp xác định đặc trưng khuôn mặt</a:t>
            </a:r>
            <a:endParaRPr b="0" lang="en-US" sz="4400" spc="-1" strike="noStrike">
              <a:latin typeface="Arial"/>
            </a:endParaRPr>
          </a:p>
        </p:txBody>
      </p:sp>
      <p:sp>
        <p:nvSpPr>
          <p:cNvPr id="464" name="CustomShape 3"/>
          <p:cNvSpPr/>
          <p:nvPr/>
        </p:nvSpPr>
        <p:spPr>
          <a:xfrm>
            <a:off x="609480" y="1604520"/>
            <a:ext cx="10970640" cy="488736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Phương pháp xác định màu da:</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Times New Roman"/>
                <a:ea typeface="DejaVu Sans"/>
              </a:rPr>
              <a:t>Phương pháp này sẽ xác định một bức ảnh đầu vào có khuôn mặt hay không và nếu có sẽ xác định vị trí của khuôn mặt.</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Times New Roman"/>
                <a:ea typeface="DejaVu Sans"/>
              </a:rPr>
              <a:t>+ Ý tưởng của phương pháp là phân vùng rõ ràng giữa vùng có da và vùng không có da. Các điểm ảnh sẽ được biểu diễn trong không gian màu thích hợp để phân vùng da.</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Times New Roman"/>
                <a:ea typeface="DejaVu Sans"/>
              </a:rPr>
              <a:t>- Phương pháp phân tách, phân vùng đặc trưng khuôn mặt:</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Times New Roman"/>
                <a:ea typeface="DejaVu Sans"/>
              </a:rPr>
              <a:t>Ý tưởng của phương pháp này là việc xây dựng và trích chọn các đặc trưng sinh trắc theo cấu trúc khuôn mặt, từ đó so sánh với mẫu trong cơ sở dữ liệu rồi đưa ra kết luận</a:t>
            </a:r>
            <a:endParaRPr b="0" lang="en-US" sz="2600" spc="-1" strike="noStrike">
              <a:latin typeface="Arial"/>
            </a:endParaRPr>
          </a:p>
        </p:txBody>
      </p:sp>
    </p:spTree>
  </p:cSld>
  <p:transition spd="med">
    <p:pull dir="r"/>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11285280" y="6322320"/>
            <a:ext cx="4690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10</a:t>
            </a:r>
            <a:endParaRPr b="0" lang="en-US" sz="1800" spc="-1" strike="noStrike">
              <a:latin typeface="Arial"/>
            </a:endParaRPr>
          </a:p>
        </p:txBody>
      </p:sp>
      <p:sp>
        <p:nvSpPr>
          <p:cNvPr id="466" name="CustomShape 2"/>
          <p:cNvSpPr/>
          <p:nvPr/>
        </p:nvSpPr>
        <p:spPr>
          <a:xfrm>
            <a:off x="609480" y="227160"/>
            <a:ext cx="10970640" cy="12362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Các phương pháp xác định đặc trưng khuôn mặt</a:t>
            </a:r>
            <a:endParaRPr b="0" lang="en-US" sz="4400" spc="-1" strike="noStrike">
              <a:latin typeface="Arial"/>
            </a:endParaRPr>
          </a:p>
        </p:txBody>
      </p:sp>
      <p:sp>
        <p:nvSpPr>
          <p:cNvPr id="467" name="CustomShape 3"/>
          <p:cNvSpPr/>
          <p:nvPr/>
        </p:nvSpPr>
        <p:spPr>
          <a:xfrm>
            <a:off x="609480" y="1604520"/>
            <a:ext cx="10970640" cy="4795920"/>
          </a:xfrm>
          <a:prstGeom prst="rect">
            <a:avLst/>
          </a:prstGeom>
          <a:noFill/>
          <a:ln>
            <a:noFill/>
          </a:ln>
        </p:spPr>
        <p:style>
          <a:lnRef idx="0"/>
          <a:fillRef idx="0"/>
          <a:effectRef idx="0"/>
          <a:fontRef idx="minor"/>
        </p:style>
        <p:txBody>
          <a:bodyPr lIns="0" rIns="0" tIns="0" bIns="0">
            <a:normAutofit/>
          </a:bodyPr>
          <a:p>
            <a:pPr>
              <a:lnSpc>
                <a:spcPct val="100000"/>
              </a:lnSpc>
            </a:pPr>
            <a:r>
              <a:rPr b="0" lang="en-US" sz="2600" spc="-1" strike="noStrike">
                <a:solidFill>
                  <a:srgbClr val="000000"/>
                </a:solidFill>
                <a:latin typeface="Times New Roman"/>
                <a:ea typeface="DejaVu Sans"/>
              </a:rPr>
              <a:t>- Phương pháp tiếp cận theo mô hình đường viền linh hoạt:</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Ý tưởng của phương pháp này là dựng ra các đường viền khung khuôn mặt bao gồm đường viền bao quanh khuôn mặt. Từ đó với một bức ảnh đầu vào người ta sẽ đem so khớp ảnh khuôn mặt với các mẫu đường viền đó dựa trên thuật toán phù hợp để kết luận khuôn mặt đầu vào trùng khớp với khuôn mặt nào đó</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Phương pháp tiếp cận theo mô hình xuất hiện linh hoạt:</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Đây là mô hình được cải tiến từ mô hình ASM, mô hình này sẽ tập trung vào cấu trúc của ảnh, đặc biệt vào hình dạng các vùng trên khuôn mặt được xác định bởi các điểm mốc dựa trên thuật toán PCA</a:t>
            </a:r>
            <a:endParaRPr b="0" lang="en-US" sz="2600" spc="-1" strike="noStrike">
              <a:latin typeface="Arial"/>
            </a:endParaRPr>
          </a:p>
        </p:txBody>
      </p:sp>
    </p:spTree>
  </p:cSld>
  <p:transition spd="med">
    <p:pull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11351520" y="6278760"/>
            <a:ext cx="4867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vi-VN" sz="1800" spc="-1" strike="noStrike">
                <a:solidFill>
                  <a:srgbClr val="000000"/>
                </a:solidFill>
                <a:latin typeface="Calibri"/>
                <a:ea typeface="DejaVu Sans"/>
              </a:rPr>
              <a:t>11</a:t>
            </a:r>
            <a:endParaRPr b="0" lang="en-US" sz="1800" spc="-1" strike="noStrike">
              <a:latin typeface="Arial"/>
            </a:endParaRPr>
          </a:p>
        </p:txBody>
      </p:sp>
      <p:sp>
        <p:nvSpPr>
          <p:cNvPr id="469" name="CustomShape 2"/>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Nhận dạng 3D</a:t>
            </a:r>
            <a:endParaRPr b="0" lang="en-US" sz="4400" spc="-1" strike="noStrike">
              <a:latin typeface="Arial"/>
            </a:endParaRPr>
          </a:p>
        </p:txBody>
      </p:sp>
      <p:sp>
        <p:nvSpPr>
          <p:cNvPr id="470" name="CustomShape 3"/>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a:lnSpc>
                <a:spcPct val="100000"/>
              </a:lnSpc>
            </a:pPr>
            <a:r>
              <a:rPr b="0" lang="en-US" sz="2600" spc="-1" strike="noStrike">
                <a:solidFill>
                  <a:srgbClr val="000000"/>
                </a:solidFill>
                <a:latin typeface="Calibri"/>
                <a:ea typeface="DejaVu Sans"/>
              </a:rPr>
              <a:t> </a:t>
            </a:r>
            <a:r>
              <a:rPr b="0" lang="en-US" sz="2600" spc="-1" strike="noStrike">
                <a:solidFill>
                  <a:srgbClr val="000000"/>
                </a:solidFill>
                <a:latin typeface="Calibri"/>
                <a:ea typeface="DejaVu Sans"/>
              </a:rPr>
              <a:t>- Ngày nay, với sự phát triển của công nghệ và với xu hướng 3D đang thịnh hành, chúng ta có nhận dạng khuôn mặt 3 chiều</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Calibri"/>
                <a:ea typeface="DejaVu Sans"/>
              </a:rPr>
              <a:t>- Kỹ thuật này sử dụng các cảm biến 3D để nắm bắt thông tin về hình dạng của khuôn mặt, rồi dùng các điểm nổi bật trên khuôn mặt</a:t>
            </a:r>
            <a:endParaRPr b="0" lang="en-US" sz="2600" spc="-1" strike="noStrike">
              <a:latin typeface="Arial"/>
            </a:endParaRPr>
          </a:p>
          <a:p>
            <a:pPr>
              <a:lnSpc>
                <a:spcPct val="100000"/>
              </a:lnSpc>
            </a:pPr>
            <a:endParaRPr b="0" lang="en-US" sz="2600" spc="-1" strike="noStrike">
              <a:latin typeface="Arial"/>
            </a:endParaRPr>
          </a:p>
        </p:txBody>
      </p:sp>
      <p:pic>
        <p:nvPicPr>
          <p:cNvPr id="471" name="" descr=""/>
          <p:cNvPicPr/>
          <p:nvPr/>
        </p:nvPicPr>
        <p:blipFill>
          <a:blip r:embed="rId1"/>
          <a:stretch/>
        </p:blipFill>
        <p:spPr>
          <a:xfrm>
            <a:off x="1645920" y="3749040"/>
            <a:ext cx="8959320" cy="2924280"/>
          </a:xfrm>
          <a:prstGeom prst="rect">
            <a:avLst/>
          </a:prstGeom>
          <a:ln>
            <a:noFill/>
          </a:ln>
        </p:spPr>
      </p:pic>
    </p:spTree>
  </p:cSld>
  <p:transition spd="med">
    <p:pull dir="r"/>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11366640" y="6361560"/>
            <a:ext cx="4690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12</a:t>
            </a:r>
            <a:endParaRPr b="0" lang="en-US" sz="1800" spc="-1" strike="noStrike">
              <a:latin typeface="Arial"/>
            </a:endParaRPr>
          </a:p>
        </p:txBody>
      </p:sp>
      <p:sp>
        <p:nvSpPr>
          <p:cNvPr id="473" name="CustomShape 2"/>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Nhận dạng 3D</a:t>
            </a:r>
            <a:endParaRPr b="0" lang="en-US" sz="4400" spc="-1" strike="noStrike">
              <a:latin typeface="Arial"/>
            </a:endParaRPr>
          </a:p>
        </p:txBody>
      </p:sp>
      <p:sp>
        <p:nvSpPr>
          <p:cNvPr id="474" name="CustomShape 3"/>
          <p:cNvSpPr/>
          <p:nvPr/>
        </p:nvSpPr>
        <p:spPr>
          <a:xfrm>
            <a:off x="609480" y="1604520"/>
            <a:ext cx="10970640" cy="4428720"/>
          </a:xfrm>
          <a:prstGeom prst="rect">
            <a:avLst/>
          </a:prstGeom>
          <a:noFill/>
          <a:ln>
            <a:noFill/>
          </a:ln>
        </p:spPr>
        <p:style>
          <a:lnRef idx="0"/>
          <a:fillRef idx="0"/>
          <a:effectRef idx="0"/>
          <a:fontRef idx="minor"/>
        </p:style>
        <p:txBody>
          <a:bodyPr lIns="0" rIns="0" tIns="0" bIns="0">
            <a:normAutofit fontScale="88000"/>
          </a:bodyPr>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Không bị ảnh hưởng bởi ánh sáng, có thể sử dụng trong bóng tối</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Có khả năng xác định khuôn mặt từ nhiều góc nhìn</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Giúp tăng độ chính xác bởi số lượng các điểm dữ liệu 3 chiều tăng</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Hệ thống nhận diện 3D phải trải qua các bước:</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Nhận dạng</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Liên kết</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Đo đạc</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Tái hiện và so sánh</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Xác minh và nhận diện</a:t>
            </a:r>
            <a:endParaRPr b="0" lang="en-US" sz="2600" spc="-1" strike="noStrike">
              <a:latin typeface="Arial"/>
            </a:endParaRPr>
          </a:p>
        </p:txBody>
      </p:sp>
    </p:spTree>
  </p:cSld>
  <p:transition spd="med">
    <p:pull dir="r"/>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Thuật toán facenet</a:t>
            </a:r>
            <a:endParaRPr b="0" lang="en-US" sz="4400" spc="-1" strike="noStrike">
              <a:latin typeface="Arial"/>
            </a:endParaRPr>
          </a:p>
        </p:txBody>
      </p:sp>
      <p:sp>
        <p:nvSpPr>
          <p:cNvPr id="476" name="CustomShape 2"/>
          <p:cNvSpPr/>
          <p:nvPr/>
        </p:nvSpPr>
        <p:spPr>
          <a:xfrm>
            <a:off x="609480" y="1604520"/>
            <a:ext cx="10970640" cy="3975480"/>
          </a:xfrm>
          <a:prstGeom prst="rect">
            <a:avLst/>
          </a:prstGeom>
          <a:noFill/>
          <a:ln>
            <a:noFill/>
          </a:ln>
        </p:spPr>
        <p:style>
          <a:lnRef idx="0"/>
          <a:fillRef idx="0"/>
          <a:effectRef idx="0"/>
          <a:fontRef idx="minor"/>
        </p:style>
      </p:sp>
      <p:sp>
        <p:nvSpPr>
          <p:cNvPr id="477" name="CustomShape 3"/>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Khái quát:</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Trong facenet, quá trình encoding của mạng convolutional neural network mã hóa bức ảnh về 128 chiều.</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Sau đó những véc tơ này sẽ làm đầu vào cho hàm loss function đánh giá khoảng cách giữa các véc tơ.</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Sử dụng hàm triple loss</a:t>
            </a:r>
            <a:endParaRPr b="0" lang="en-US" sz="2600" spc="-1" strike="noStrike">
              <a:latin typeface="Arial"/>
            </a:endParaRPr>
          </a:p>
        </p:txBody>
      </p:sp>
    </p:spTree>
  </p:cSld>
  <p:transition spd="med">
    <p:pull dir="r"/>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609480" y="273600"/>
            <a:ext cx="10970640" cy="1143000"/>
          </a:xfrm>
          <a:prstGeom prst="rect">
            <a:avLst/>
          </a:prstGeom>
          <a:noFill/>
          <a:ln>
            <a:noFill/>
          </a:ln>
        </p:spPr>
        <p:style>
          <a:lnRef idx="0"/>
          <a:fillRef idx="0"/>
          <a:effectRef idx="0"/>
          <a:fontRef idx="minor"/>
        </p:style>
      </p:sp>
      <p:sp>
        <p:nvSpPr>
          <p:cNvPr id="479" name="CustomShape 2"/>
          <p:cNvSpPr/>
          <p:nvPr/>
        </p:nvSpPr>
        <p:spPr>
          <a:xfrm>
            <a:off x="609480" y="1604520"/>
            <a:ext cx="10970640" cy="3975480"/>
          </a:xfrm>
          <a:prstGeom prst="rect">
            <a:avLst/>
          </a:prstGeom>
          <a:noFill/>
          <a:ln>
            <a:noFill/>
          </a:ln>
        </p:spPr>
        <p:style>
          <a:lnRef idx="0"/>
          <a:fillRef idx="0"/>
          <a:effectRef idx="0"/>
          <a:fontRef idx="minor"/>
        </p:style>
      </p:sp>
      <p:sp>
        <p:nvSpPr>
          <p:cNvPr id="480" name="CustomShape 3"/>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Hàm triple loss</a:t>
            </a:r>
            <a:endParaRPr b="0" lang="en-US" sz="4400" spc="-1" strike="noStrike">
              <a:latin typeface="Arial"/>
            </a:endParaRPr>
          </a:p>
        </p:txBody>
      </p:sp>
      <p:sp>
        <p:nvSpPr>
          <p:cNvPr id="481" name="CustomShape 4"/>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Lấy ra 3 bức ảnh : 1 bức ảnh cố định trước, 2 ảnh còn lại 1 ảnh là mặt người giống ảnh cố định, ảnh còn lại là người khác</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Hàm triple loss sẽ tối thiểu hóa khoảng cách giữa 2 ảnh cùng người và tối đa hóa khoảng cách giữa 2 ảnh khác người</a:t>
            </a: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Hàm loss được cho bởi:</a:t>
            </a:r>
            <a:endParaRPr b="0" lang="en-US" sz="2600" spc="-1" strike="noStrike">
              <a:latin typeface="Arial"/>
            </a:endParaRPr>
          </a:p>
          <a:p>
            <a:pPr algn="ctr">
              <a:lnSpc>
                <a:spcPct val="100000"/>
              </a:lnSpc>
              <a:spcBef>
                <a:spcPts val="1417"/>
              </a:spcBef>
            </a:pPr>
            <a:endParaRPr b="0" lang="en-US" sz="2600" spc="-1" strike="noStrike">
              <a:latin typeface="Arial"/>
            </a:endParaRPr>
          </a:p>
          <a:p>
            <a:pPr>
              <a:lnSpc>
                <a:spcPct val="100000"/>
              </a:lnSpc>
              <a:spcBef>
                <a:spcPts val="1417"/>
              </a:spcBef>
            </a:pPr>
            <a:endParaRPr b="0" lang="en-US" sz="26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Trong đó A là ảnh gốc, P là ảnh người khác A, N là ảnh người cùng A</a:t>
            </a:r>
            <a:endParaRPr b="0" lang="en-US" sz="2600" spc="-1" strike="noStrike">
              <a:latin typeface="Arial"/>
            </a:endParaRPr>
          </a:p>
        </p:txBody>
      </p:sp>
      <p:pic>
        <p:nvPicPr>
          <p:cNvPr id="482" name="" descr=""/>
          <p:cNvPicPr/>
          <p:nvPr/>
        </p:nvPicPr>
        <p:blipFill>
          <a:blip r:embed="rId1"/>
          <a:stretch/>
        </p:blipFill>
        <p:spPr>
          <a:xfrm>
            <a:off x="1921320" y="3933000"/>
            <a:ext cx="8136720" cy="1095840"/>
          </a:xfrm>
          <a:prstGeom prst="rect">
            <a:avLst/>
          </a:prstGeom>
          <a:ln>
            <a:noFill/>
          </a:ln>
        </p:spPr>
      </p:pic>
    </p:spTree>
  </p:cSld>
  <p:transition spd="med">
    <p:pull dir="r"/>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Vấn đề bảo mật sinh trắc học</a:t>
            </a:r>
            <a:endParaRPr b="0" lang="en-US" sz="4400" spc="-1" strike="noStrike">
              <a:latin typeface="Arial"/>
            </a:endParaRPr>
          </a:p>
        </p:txBody>
      </p:sp>
      <p:sp>
        <p:nvSpPr>
          <p:cNvPr id="484" name="CustomShape 2"/>
          <p:cNvSpPr/>
          <p:nvPr/>
        </p:nvSpPr>
        <p:spPr>
          <a:xfrm>
            <a:off x="609480" y="1604520"/>
            <a:ext cx="10970640" cy="4795920"/>
          </a:xfrm>
          <a:prstGeom prst="rect">
            <a:avLst/>
          </a:prstGeom>
          <a:noFill/>
          <a:ln>
            <a:noFill/>
          </a:ln>
        </p:spPr>
        <p:style>
          <a:lnRef idx="0"/>
          <a:fillRef idx="0"/>
          <a:effectRef idx="0"/>
          <a:fontRef idx="minor"/>
        </p:style>
        <p:txBody>
          <a:bodyPr lIns="0" rIns="0" tIns="0" bIns="0">
            <a:normAutofit/>
          </a:bodyPr>
          <a:p>
            <a:pPr marL="216000" indent="-214560">
              <a:lnSpc>
                <a:spcPct val="100000"/>
              </a:lnSpc>
              <a:spcAft>
                <a:spcPts val="1236"/>
              </a:spcAft>
              <a:buClr>
                <a:srgbClr val="000000"/>
              </a:buClr>
              <a:buSzPct val="45000"/>
              <a:buFont typeface="Wingdings" charset="2"/>
              <a:buChar char=""/>
            </a:pPr>
            <a:r>
              <a:rPr b="0" lang="en-US" sz="2600" spc="-1" strike="noStrike">
                <a:solidFill>
                  <a:srgbClr val="000000"/>
                </a:solidFill>
                <a:latin typeface="Times New Roman"/>
                <a:ea typeface="DejaVu Sans"/>
              </a:rPr>
              <a:t>Việc để dữ liệu này bị lọt vào tay “hacker” sẽ làm mất tính bảo mật</a:t>
            </a:r>
            <a:endParaRPr b="0" lang="en-US" sz="2600" spc="-1" strike="noStrike">
              <a:latin typeface="Arial"/>
            </a:endParaRPr>
          </a:p>
          <a:p>
            <a:pPr marL="216000" indent="-214560">
              <a:lnSpc>
                <a:spcPct val="100000"/>
              </a:lnSpc>
              <a:spcAft>
                <a:spcPts val="1236"/>
              </a:spcAft>
              <a:buClr>
                <a:srgbClr val="000000"/>
              </a:buClr>
              <a:buSzPct val="45000"/>
              <a:buFont typeface="Wingdings" charset="2"/>
              <a:buChar char=""/>
            </a:pPr>
            <a:r>
              <a:rPr b="0" lang="en-US" sz="2600" spc="-1" strike="noStrike">
                <a:solidFill>
                  <a:srgbClr val="000000"/>
                </a:solidFill>
                <a:latin typeface="Times New Roman"/>
                <a:ea typeface="DejaVu Sans"/>
              </a:rPr>
              <a:t>Nếu các hacker muốn tiếp cận một hệ thống bảo mật bằng vân tay hoặc nhận diện khuôn mặt, họ có thể áp dụng các cách sau:</a:t>
            </a:r>
            <a:endParaRPr b="0" lang="en-US" sz="2600" spc="-1" strike="noStrike">
              <a:latin typeface="Arial"/>
            </a:endParaRPr>
          </a:p>
          <a:p>
            <a:pPr marL="216000" indent="-214560">
              <a:lnSpc>
                <a:spcPct val="100000"/>
              </a:lnSpc>
              <a:buClr>
                <a:srgbClr val="000000"/>
              </a:buClr>
              <a:buSzPct val="45000"/>
              <a:buFont typeface="Wingdings" charset="2"/>
              <a:buChar char=""/>
            </a:pPr>
            <a:r>
              <a:rPr b="0" lang="en-US" sz="2600" spc="-1" strike="noStrike">
                <a:solidFill>
                  <a:srgbClr val="000000"/>
                </a:solidFill>
                <a:latin typeface="Times New Roman"/>
                <a:ea typeface="DejaVu Sans"/>
              </a:rPr>
              <a:t>Thay vân tay hoặc nhận diện khuôn mặt của bạn (dữ liệu mẫu) bằng dữ liệu khác để giành quyền tiếp cận hệ thống</a:t>
            </a:r>
            <a:endParaRPr b="0" lang="en-US" sz="2600" spc="-1" strike="noStrike">
              <a:latin typeface="Arial"/>
            </a:endParaRPr>
          </a:p>
          <a:p>
            <a:pPr marL="216000" indent="-214560">
              <a:lnSpc>
                <a:spcPct val="100000"/>
              </a:lnSpc>
              <a:buClr>
                <a:srgbClr val="000000"/>
              </a:buClr>
              <a:buSzPct val="45000"/>
              <a:buFont typeface="Wingdings" charset="2"/>
              <a:buChar char=""/>
            </a:pPr>
            <a:r>
              <a:rPr b="0" lang="en-US" sz="2600" spc="-1" strike="noStrike">
                <a:solidFill>
                  <a:srgbClr val="000000"/>
                </a:solidFill>
                <a:latin typeface="Times New Roman"/>
                <a:ea typeface="DejaVu Sans"/>
              </a:rPr>
              <a:t>Tạo ra một bản sao vân tay hoặc khuôn mặt của bạn để giành quyền tiếp cận hệ thống</a:t>
            </a:r>
            <a:endParaRPr b="0" lang="en-US" sz="2600" spc="-1" strike="noStrike">
              <a:latin typeface="Arial"/>
            </a:endParaRPr>
          </a:p>
          <a:p>
            <a:pPr marL="216000" indent="-214560">
              <a:lnSpc>
                <a:spcPct val="100000"/>
              </a:lnSpc>
              <a:buClr>
                <a:srgbClr val="000000"/>
              </a:buClr>
              <a:buSzPct val="45000"/>
              <a:buFont typeface="Wingdings" charset="2"/>
              <a:buChar char=""/>
            </a:pPr>
            <a:r>
              <a:rPr b="0" lang="en-US" sz="2600" spc="-1" strike="noStrike">
                <a:solidFill>
                  <a:srgbClr val="000000"/>
                </a:solidFill>
                <a:latin typeface="Times New Roman"/>
                <a:ea typeface="DejaVu Sans"/>
              </a:rPr>
              <a:t>Đánh cắp dữ liệu mẫu để tái sử dụng để giành quyền tiếp cận hệ thống</a:t>
            </a:r>
            <a:endParaRPr b="0" lang="en-US" sz="2600" spc="-1" strike="noStrike">
              <a:latin typeface="Arial"/>
            </a:endParaRPr>
          </a:p>
          <a:p>
            <a:pPr marL="216000" indent="-214560">
              <a:lnSpc>
                <a:spcPct val="100000"/>
              </a:lnSpc>
              <a:buClr>
                <a:srgbClr val="000000"/>
              </a:buClr>
              <a:buSzPct val="45000"/>
              <a:buFont typeface="Wingdings" charset="2"/>
              <a:buChar char=""/>
            </a:pPr>
            <a:r>
              <a:rPr b="0" lang="en-US" sz="2600" spc="-1" strike="noStrike">
                <a:solidFill>
                  <a:srgbClr val="000000"/>
                </a:solidFill>
                <a:latin typeface="Times New Roman"/>
                <a:ea typeface="DejaVu Sans"/>
              </a:rPr>
              <a:t>Đánh cắp dữ liệu mẫu để theo dõi bất hợp pháp một cá nhân từ hệ thống này sang hệ thống khác.</a:t>
            </a:r>
            <a:endParaRPr b="0" lang="en-US" sz="2600" spc="-1" strike="noStrike">
              <a:latin typeface="Arial"/>
            </a:endParaRPr>
          </a:p>
        </p:txBody>
      </p:sp>
    </p:spTree>
  </p:cSld>
  <p:transition spd="med">
    <p:pull dir="r"/>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609480" y="273600"/>
            <a:ext cx="10972080" cy="1144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Vấn đề bảo mật sinh trắc học</a:t>
            </a:r>
            <a:endParaRPr b="0" lang="en-US" sz="4400" spc="-1" strike="noStrike">
              <a:latin typeface="Arial"/>
            </a:endParaRPr>
          </a:p>
        </p:txBody>
      </p:sp>
      <p:sp>
        <p:nvSpPr>
          <p:cNvPr id="486"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fontScale="97000"/>
          </a:bodyPr>
          <a:p>
            <a:pPr marL="432000" indent="-323640">
              <a:lnSpc>
                <a:spcPct val="100000"/>
              </a:lnSpc>
              <a:spcBef>
                <a:spcPts val="1417"/>
              </a:spcBef>
              <a:buClr>
                <a:srgbClr val="000000"/>
              </a:buClr>
              <a:buSzPct val="45000"/>
              <a:buFont typeface="Wingdings" charset="2"/>
              <a:buChar char=""/>
            </a:pPr>
            <a:r>
              <a:rPr b="0" lang="en-US" sz="2600" spc="-1" strike="noStrike">
                <a:latin typeface="Arial"/>
              </a:rPr>
              <a:t>Ngày nay để bảo mật người ta đưa ra các kĩ thuật mã hóa gồm hai loại : sinh trắc học giản ước được và hệ thống mã hóa sinh trắc học</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Sinh trắc học giản ước được: dùng hàm toán học chuyển đổi dữ liệu, dữ liệu được chuyển đổi sẽ không chuyển lại được. Khi dữ liệu bị xâm nhập thì dữ liệu có thể bị xóa, khi được quét lại thì dữ liệu chuyển sang dạng khác lúc trước</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latin typeface="Arial"/>
              </a:rPr>
              <a:t>Hệ thống mã hóa sinh trắc học: dữ liệu mẫu gốc được kết hợpvới một khóa mật mã để tạo ra một “hộp đen”.Khóa mật mã là “bí mật” và dữ liệu truy vấn là “chìa khóa” mở “hộp đen” để lấy lại được “bí mật”. Khóa mật mã chỉ được cung cấp sau khi xác thực thành công.</a:t>
            </a:r>
            <a:endParaRPr b="0" lang="en-US" sz="2600" spc="-1" strike="noStrike">
              <a:latin typeface="Arial"/>
            </a:endParaRPr>
          </a:p>
        </p:txBody>
      </p:sp>
    </p:spTree>
  </p:cSld>
  <p:transition spd="med">
    <p:pull dir="r"/>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Vấn đề bảo mật sinh trắc học</a:t>
            </a:r>
            <a:endParaRPr b="0" lang="en-US" sz="4400" spc="-1" strike="noStrike">
              <a:latin typeface="Arial"/>
            </a:endParaRPr>
          </a:p>
        </p:txBody>
      </p:sp>
      <p:sp>
        <p:nvSpPr>
          <p:cNvPr id="488" name="CustomShape 2"/>
          <p:cNvSpPr/>
          <p:nvPr/>
        </p:nvSpPr>
        <p:spPr>
          <a:xfrm>
            <a:off x="609480" y="1604520"/>
            <a:ext cx="10970640" cy="4064760"/>
          </a:xfrm>
          <a:prstGeom prst="rect">
            <a:avLst/>
          </a:prstGeom>
          <a:noFill/>
          <a:ln>
            <a:noFill/>
          </a:ln>
        </p:spPr>
        <p:style>
          <a:lnRef idx="0"/>
          <a:fillRef idx="0"/>
          <a:effectRef idx="0"/>
          <a:fontRef idx="minor"/>
        </p:style>
        <p:txBody>
          <a:bodyPr lIns="0" rIns="0" tIns="0" bIns="0">
            <a:normAutofit fontScale="56000"/>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Ngăn chặn những mối đe dọa này là một trong những vấn đề áp lực nhất mà các nhà thiết kế gặp phải khi họ thiết kế các hệ thống anh ninh nhận diện sinh trắc học dựa vào AI.</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Các kĩ thuật mã hóa đang áp dụng cho các hệ thống sinh trắc học không dựa vào AI hiện nay không tương thích với các hệ thống sinh trắc học dựa vào AI, vì thế cần phải có kĩ thuật bảo vệ mới.</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Các nhà nghiên cứu khoa học và các nhà sản xuất máy quét sinh trắc học nên phối hợp với nhau để đảm bảo an toàn cho dữ liệu mẫu sinh trắc học nhạy cảm của người dùng thiết bị, như vậy mới có thể giảm thiểu rủi ro cho người dùng.</a:t>
            </a:r>
            <a:endParaRPr b="0" lang="en-US" sz="3200" spc="-1" strike="noStrike">
              <a:latin typeface="Arial"/>
            </a:endParaRPr>
          </a:p>
        </p:txBody>
      </p:sp>
    </p:spTree>
  </p:cSld>
  <p:transition spd="med">
    <p:pull dir="r"/>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609480" y="1604520"/>
            <a:ext cx="10970640" cy="3975480"/>
          </a:xfrm>
          <a:prstGeom prst="rect">
            <a:avLst/>
          </a:prstGeom>
          <a:noFill/>
          <a:ln>
            <a:noFill/>
          </a:ln>
        </p:spPr>
        <p:style>
          <a:lnRef idx="0"/>
          <a:fillRef idx="0"/>
          <a:effectRef idx="0"/>
          <a:fontRef idx="minor"/>
        </p:style>
        <p:txBody>
          <a:bodyPr lIns="0" rIns="0" tIns="0" bIns="0" anchor="ctr">
            <a:normAutofit/>
          </a:bodyPr>
          <a:p>
            <a:pPr marL="432000" indent="-322560" algn="ctr">
              <a:lnSpc>
                <a:spcPct val="100000"/>
              </a:lnSpc>
              <a:spcBef>
                <a:spcPts val="1417"/>
              </a:spcBef>
              <a:buClr>
                <a:srgbClr val="000000"/>
              </a:buClr>
              <a:buSzPct val="45000"/>
              <a:buFont typeface="Wingdings" charset="2"/>
              <a:buChar char=""/>
            </a:pPr>
            <a:r>
              <a:rPr b="1" lang="en-US" sz="4400" spc="-1" strike="noStrike">
                <a:solidFill>
                  <a:srgbClr val="ff0000"/>
                </a:solidFill>
                <a:latin typeface="Arial"/>
                <a:ea typeface="DejaVu Sans"/>
              </a:rPr>
              <a:t>Thanks for watching</a:t>
            </a:r>
            <a:endParaRPr b="0" lang="en-US" sz="4400" spc="-1" strike="noStrike">
              <a:latin typeface="Arial"/>
            </a:endParaRPr>
          </a:p>
        </p:txBody>
      </p:sp>
    </p:spTree>
  </p:cSld>
  <p:transition spd="med">
    <p:pull dir="r"/>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143640" y="750600"/>
            <a:ext cx="12189600" cy="7657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vi-VN" sz="4800" spc="-1" strike="noStrike">
                <a:solidFill>
                  <a:srgbClr val="000000"/>
                </a:solidFill>
                <a:latin typeface="Arial"/>
                <a:ea typeface="DejaVu Sans"/>
              </a:rPr>
              <a:t>Nội dung trình bày</a:t>
            </a:r>
            <a:endParaRPr b="0" lang="en-US" sz="4800" spc="-1" strike="noStrike">
              <a:latin typeface="Arial"/>
            </a:endParaRPr>
          </a:p>
        </p:txBody>
      </p:sp>
      <p:grpSp>
        <p:nvGrpSpPr>
          <p:cNvPr id="380" name="Group 2"/>
          <p:cNvGrpSpPr/>
          <p:nvPr/>
        </p:nvGrpSpPr>
        <p:grpSpPr>
          <a:xfrm>
            <a:off x="2351880" y="1966320"/>
            <a:ext cx="1617480" cy="1617480"/>
            <a:chOff x="2351880" y="1966320"/>
            <a:chExt cx="1617480" cy="1617480"/>
          </a:xfrm>
        </p:grpSpPr>
        <p:sp>
          <p:nvSpPr>
            <p:cNvPr id="381" name="CustomShape 3"/>
            <p:cNvSpPr/>
            <p:nvPr/>
          </p:nvSpPr>
          <p:spPr>
            <a:xfrm>
              <a:off x="2351880" y="1966320"/>
              <a:ext cx="1617480" cy="1617480"/>
            </a:xfrm>
            <a:prstGeom prst="diamond">
              <a:avLst/>
            </a:prstGeom>
            <a:solidFill>
              <a:srgbClr val="33cccc"/>
            </a:solidFill>
            <a:ln>
              <a:noFill/>
            </a:ln>
          </p:spPr>
          <p:style>
            <a:lnRef idx="2">
              <a:schemeClr val="accent1">
                <a:shade val="50000"/>
              </a:schemeClr>
            </a:lnRef>
            <a:fillRef idx="1">
              <a:schemeClr val="accent1"/>
            </a:fillRef>
            <a:effectRef idx="0">
              <a:schemeClr val="accent1"/>
            </a:effectRef>
            <a:fontRef idx="minor"/>
          </p:style>
          <p:txBody>
            <a:bodyPr lIns="122040" rIns="122040" tIns="60840" bIns="60840" anchor="ctr">
              <a:noAutofit/>
            </a:bodyPr>
            <a:p>
              <a:pPr algn="ctr">
                <a:lnSpc>
                  <a:spcPct val="100000"/>
                </a:lnSpc>
              </a:pPr>
              <a:r>
                <a:rPr b="1" lang="vi-VN" sz="3200" spc="-1" strike="noStrike">
                  <a:solidFill>
                    <a:srgbClr val="000000"/>
                  </a:solidFill>
                  <a:latin typeface="Calibri Light"/>
                  <a:ea typeface="DejaVu Sans"/>
                </a:rPr>
                <a:t>1</a:t>
              </a:r>
              <a:endParaRPr b="0" lang="en-US" sz="3200" spc="-1" strike="noStrike">
                <a:latin typeface="Arial"/>
              </a:endParaRPr>
            </a:p>
          </p:txBody>
        </p:sp>
      </p:grpSp>
      <p:sp>
        <p:nvSpPr>
          <p:cNvPr id="382" name="CustomShape 4"/>
          <p:cNvSpPr/>
          <p:nvPr/>
        </p:nvSpPr>
        <p:spPr>
          <a:xfrm>
            <a:off x="4114800" y="2227320"/>
            <a:ext cx="63342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vi-VN" sz="3200" spc="-1" strike="noStrike">
                <a:solidFill>
                  <a:srgbClr val="000000"/>
                </a:solidFill>
                <a:latin typeface="Arial"/>
                <a:ea typeface="DejaVu Sans"/>
              </a:rPr>
              <a:t>Tổng quan về sinh trắc học</a:t>
            </a:r>
            <a:endParaRPr b="0" lang="en-US" sz="3200" spc="-1" strike="noStrike">
              <a:latin typeface="Arial"/>
            </a:endParaRPr>
          </a:p>
        </p:txBody>
      </p:sp>
      <p:grpSp>
        <p:nvGrpSpPr>
          <p:cNvPr id="383" name="Group 5"/>
          <p:cNvGrpSpPr/>
          <p:nvPr/>
        </p:nvGrpSpPr>
        <p:grpSpPr>
          <a:xfrm>
            <a:off x="2351880" y="3979440"/>
            <a:ext cx="1617480" cy="1617480"/>
            <a:chOff x="2351880" y="3979440"/>
            <a:chExt cx="1617480" cy="1617480"/>
          </a:xfrm>
        </p:grpSpPr>
        <p:sp>
          <p:nvSpPr>
            <p:cNvPr id="384" name="CustomShape 6"/>
            <p:cNvSpPr/>
            <p:nvPr/>
          </p:nvSpPr>
          <p:spPr>
            <a:xfrm>
              <a:off x="2351880" y="3979440"/>
              <a:ext cx="1617480" cy="16174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p:style>
          <p:txBody>
            <a:bodyPr lIns="122040" rIns="122040" tIns="60840" bIns="60840" anchor="ctr">
              <a:noAutofit/>
            </a:bodyPr>
            <a:p>
              <a:pPr algn="ctr">
                <a:lnSpc>
                  <a:spcPct val="100000"/>
                </a:lnSpc>
              </a:pPr>
              <a:r>
                <a:rPr b="1" lang="vi-VN" sz="3200" spc="-1" strike="noStrike">
                  <a:solidFill>
                    <a:srgbClr val="000000"/>
                  </a:solidFill>
                  <a:latin typeface="Calibri Light"/>
                  <a:ea typeface="DejaVu Sans"/>
                </a:rPr>
                <a:t>2</a:t>
              </a:r>
              <a:endParaRPr b="0" lang="en-US" sz="3200" spc="-1" strike="noStrike">
                <a:latin typeface="Arial"/>
              </a:endParaRPr>
            </a:p>
          </p:txBody>
        </p:sp>
      </p:grpSp>
      <p:sp>
        <p:nvSpPr>
          <p:cNvPr id="385" name="CustomShape 7"/>
          <p:cNvSpPr/>
          <p:nvPr/>
        </p:nvSpPr>
        <p:spPr>
          <a:xfrm>
            <a:off x="4327920" y="4436640"/>
            <a:ext cx="63342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vi-VN" sz="3200" spc="-1" strike="noStrike">
                <a:solidFill>
                  <a:srgbClr val="000000"/>
                </a:solidFill>
                <a:latin typeface="Arial"/>
                <a:ea typeface="DejaVu Sans"/>
              </a:rPr>
              <a:t>Đặc trưng sinh trắc khuôn mặt</a:t>
            </a:r>
            <a:endParaRPr b="0" lang="en-US" sz="3200" spc="-1" strike="noStrike">
              <a:latin typeface="Arial"/>
            </a:endParaRPr>
          </a:p>
        </p:txBody>
      </p:sp>
      <p:sp>
        <p:nvSpPr>
          <p:cNvPr id="386" name="CustomShape 8"/>
          <p:cNvSpPr/>
          <p:nvPr/>
        </p:nvSpPr>
        <p:spPr>
          <a:xfrm>
            <a:off x="3345840" y="4168080"/>
            <a:ext cx="534960" cy="6588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3740" spc="-1" strike="noStrike">
                <a:solidFill>
                  <a:srgbClr val="ffffff"/>
                </a:solidFill>
                <a:latin typeface="Calibri"/>
                <a:ea typeface="DejaVu Sans"/>
              </a:rPr>
              <a:t> </a:t>
            </a:r>
            <a:endParaRPr b="0" lang="en-US" sz="3740" spc="-1" strike="noStrike">
              <a:latin typeface="Arial"/>
            </a:endParaRPr>
          </a:p>
        </p:txBody>
      </p:sp>
      <p:sp>
        <p:nvSpPr>
          <p:cNvPr id="387" name="CustomShape 9"/>
          <p:cNvSpPr/>
          <p:nvPr/>
        </p:nvSpPr>
        <p:spPr>
          <a:xfrm>
            <a:off x="11594160" y="625716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2</a:t>
            </a:r>
            <a:endParaRPr b="0" lang="en-US" sz="1800" spc="-1" strike="noStrike">
              <a:latin typeface="Arial"/>
            </a:endParaRPr>
          </a:p>
        </p:txBody>
      </p:sp>
    </p:spTree>
  </p:cSld>
  <p:transition spd="med">
    <p:pull dir="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382"/>
                                        </p:tgtEl>
                                        <p:attrNameLst>
                                          <p:attrName>style.visibility</p:attrName>
                                        </p:attrNameLst>
                                      </p:cBhvr>
                                      <p:to>
                                        <p:strVal val="visible"/>
                                      </p:to>
                                    </p:set>
                                    <p:animEffect filter="fade" transition="in">
                                      <p:cBhvr additive="repl">
                                        <p:cTn id="7" dur="1000"/>
                                        <p:tgtEl>
                                          <p:spTgt spid="382"/>
                                        </p:tgtEl>
                                      </p:cBhvr>
                                    </p:animEffect>
                                    <p:anim calcmode="lin" valueType="num">
                                      <p:cBhvr additive="repl">
                                        <p:cTn id="8" dur="1000" fill="hold"/>
                                        <p:tgtEl>
                                          <p:spTgt spid="382"/>
                                        </p:tgtEl>
                                        <p:attrNameLst>
                                          <p:attrName>ppt_x</p:attrName>
                                        </p:attrNameLst>
                                      </p:cBhvr>
                                      <p:tavLst>
                                        <p:tav tm="0">
                                          <p:val>
                                            <p:strVal val="#ppt_x"/>
                                          </p:val>
                                        </p:tav>
                                        <p:tav tm="100000">
                                          <p:val>
                                            <p:strVal val="#ppt_x"/>
                                          </p:val>
                                        </p:tav>
                                      </p:tavLst>
                                    </p:anim>
                                    <p:anim calcmode="lin" valueType="num">
                                      <p:cBhvr additive="repl">
                                        <p:cTn id="9" dur="1000" fill="hold"/>
                                        <p:tgtEl>
                                          <p:spTgt spid="382"/>
                                        </p:tgtEl>
                                        <p:attrNameLst>
                                          <p:attrName>ppt_y</p:attrName>
                                        </p:attrNameLst>
                                      </p:cBhvr>
                                      <p:tavLst>
                                        <p:tav tm="0">
                                          <p:val>
                                            <p:strVal val="#ppt_y+.1"/>
                                          </p:val>
                                        </p:tav>
                                        <p:tav tm="100000">
                                          <p:val>
                                            <p:strVal val="#ppt_y"/>
                                          </p:val>
                                        </p:tav>
                                      </p:tavLst>
                                    </p:anim>
                                  </p:childTnLst>
                                </p:cTn>
                              </p:par>
                              <p:par>
                                <p:cTn id="10" nodeType="withEffect" fill="hold" presetClass="entr" presetID="42">
                                  <p:stCondLst>
                                    <p:cond delay="0"/>
                                  </p:stCondLst>
                                  <p:childTnLst>
                                    <p:set>
                                      <p:cBhvr>
                                        <p:cTn id="11" dur="1" fill="hold">
                                          <p:stCondLst>
                                            <p:cond delay="0"/>
                                          </p:stCondLst>
                                        </p:cTn>
                                        <p:tgtEl>
                                          <p:spTgt spid="380"/>
                                        </p:tgtEl>
                                        <p:attrNameLst>
                                          <p:attrName>style.visibility</p:attrName>
                                        </p:attrNameLst>
                                      </p:cBhvr>
                                      <p:to>
                                        <p:strVal val="visible"/>
                                      </p:to>
                                    </p:set>
                                    <p:animEffect filter="fade" transition="in">
                                      <p:cBhvr additive="repl">
                                        <p:cTn id="12" dur="1000"/>
                                        <p:tgtEl>
                                          <p:spTgt spid="380"/>
                                        </p:tgtEl>
                                      </p:cBhvr>
                                    </p:animEffect>
                                    <p:anim calcmode="lin" valueType="num">
                                      <p:cBhvr additive="repl">
                                        <p:cTn id="13" dur="1000" fill="hold"/>
                                        <p:tgtEl>
                                          <p:spTgt spid="380"/>
                                        </p:tgtEl>
                                        <p:attrNameLst>
                                          <p:attrName>ppt_x</p:attrName>
                                        </p:attrNameLst>
                                      </p:cBhvr>
                                      <p:tavLst>
                                        <p:tav tm="0">
                                          <p:val>
                                            <p:strVal val="#ppt_x"/>
                                          </p:val>
                                        </p:tav>
                                        <p:tav tm="100000">
                                          <p:val>
                                            <p:strVal val="#ppt_x"/>
                                          </p:val>
                                        </p:tav>
                                      </p:tavLst>
                                    </p:anim>
                                    <p:anim calcmode="lin" valueType="num">
                                      <p:cBhvr additive="repl">
                                        <p:cTn id="14" dur="1000" fill="hold"/>
                                        <p:tgtEl>
                                          <p:spTgt spid="3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42">
                                  <p:stCondLst>
                                    <p:cond delay="0"/>
                                  </p:stCondLst>
                                  <p:childTnLst>
                                    <p:set>
                                      <p:cBhvr>
                                        <p:cTn id="18" dur="1" fill="hold">
                                          <p:stCondLst>
                                            <p:cond delay="0"/>
                                          </p:stCondLst>
                                        </p:cTn>
                                        <p:tgtEl>
                                          <p:spTgt spid="383"/>
                                        </p:tgtEl>
                                        <p:attrNameLst>
                                          <p:attrName>style.visibility</p:attrName>
                                        </p:attrNameLst>
                                      </p:cBhvr>
                                      <p:to>
                                        <p:strVal val="visible"/>
                                      </p:to>
                                    </p:set>
                                    <p:animEffect filter="fade" transition="in">
                                      <p:cBhvr additive="repl">
                                        <p:cTn id="19" dur="1000"/>
                                        <p:tgtEl>
                                          <p:spTgt spid="383"/>
                                        </p:tgtEl>
                                      </p:cBhvr>
                                    </p:animEffect>
                                    <p:anim calcmode="lin" valueType="num">
                                      <p:cBhvr additive="repl">
                                        <p:cTn id="20" dur="1000" fill="hold"/>
                                        <p:tgtEl>
                                          <p:spTgt spid="383"/>
                                        </p:tgtEl>
                                        <p:attrNameLst>
                                          <p:attrName>ppt_x</p:attrName>
                                        </p:attrNameLst>
                                      </p:cBhvr>
                                      <p:tavLst>
                                        <p:tav tm="0">
                                          <p:val>
                                            <p:strVal val="#ppt_x"/>
                                          </p:val>
                                        </p:tav>
                                        <p:tav tm="100000">
                                          <p:val>
                                            <p:strVal val="#ppt_x"/>
                                          </p:val>
                                        </p:tav>
                                      </p:tavLst>
                                    </p:anim>
                                    <p:anim calcmode="lin" valueType="num">
                                      <p:cBhvr additive="repl">
                                        <p:cTn id="21" dur="1000" fill="hold"/>
                                        <p:tgtEl>
                                          <p:spTgt spid="383"/>
                                        </p:tgtEl>
                                        <p:attrNameLst>
                                          <p:attrName>ppt_y</p:attrName>
                                        </p:attrNameLst>
                                      </p:cBhvr>
                                      <p:tavLst>
                                        <p:tav tm="0">
                                          <p:val>
                                            <p:strVal val="#ppt_y+.1"/>
                                          </p:val>
                                        </p:tav>
                                        <p:tav tm="100000">
                                          <p:val>
                                            <p:strVal val="#ppt_y"/>
                                          </p:val>
                                        </p:tav>
                                      </p:tavLst>
                                    </p:anim>
                                  </p:childTnLst>
                                </p:cTn>
                              </p:par>
                              <p:par>
                                <p:cTn id="22" nodeType="withEffect" fill="hold" presetClass="entr" presetID="42">
                                  <p:stCondLst>
                                    <p:cond delay="0"/>
                                  </p:stCondLst>
                                  <p:childTnLst>
                                    <p:set>
                                      <p:cBhvr>
                                        <p:cTn id="23" dur="1" fill="hold">
                                          <p:stCondLst>
                                            <p:cond delay="0"/>
                                          </p:stCondLst>
                                        </p:cTn>
                                        <p:tgtEl>
                                          <p:spTgt spid="385"/>
                                        </p:tgtEl>
                                        <p:attrNameLst>
                                          <p:attrName>style.visibility</p:attrName>
                                        </p:attrNameLst>
                                      </p:cBhvr>
                                      <p:to>
                                        <p:strVal val="visible"/>
                                      </p:to>
                                    </p:set>
                                    <p:animEffect filter="fade" transition="in">
                                      <p:cBhvr additive="repl">
                                        <p:cTn id="24" dur="1000"/>
                                        <p:tgtEl>
                                          <p:spTgt spid="385"/>
                                        </p:tgtEl>
                                      </p:cBhvr>
                                    </p:animEffect>
                                    <p:anim calcmode="lin" valueType="num">
                                      <p:cBhvr additive="repl">
                                        <p:cTn id="25" dur="1000" fill="hold"/>
                                        <p:tgtEl>
                                          <p:spTgt spid="385"/>
                                        </p:tgtEl>
                                        <p:attrNameLst>
                                          <p:attrName>ppt_x</p:attrName>
                                        </p:attrNameLst>
                                      </p:cBhvr>
                                      <p:tavLst>
                                        <p:tav tm="0">
                                          <p:val>
                                            <p:strVal val="#ppt_x"/>
                                          </p:val>
                                        </p:tav>
                                        <p:tav tm="100000">
                                          <p:val>
                                            <p:strVal val="#ppt_x"/>
                                          </p:val>
                                        </p:tav>
                                      </p:tavLst>
                                    </p:anim>
                                    <p:anim calcmode="lin" valueType="num">
                                      <p:cBhvr additive="repl">
                                        <p:cTn id="26" dur="1000" fill="hold"/>
                                        <p:tgtEl>
                                          <p:spTgt spid="3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11541960" y="634500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3</a:t>
            </a:r>
            <a:endParaRPr b="0" lang="en-US" sz="1800" spc="-1" strike="noStrike">
              <a:latin typeface="Arial"/>
            </a:endParaRPr>
          </a:p>
        </p:txBody>
      </p:sp>
      <p:sp>
        <p:nvSpPr>
          <p:cNvPr id="389" name="CustomShape 2"/>
          <p:cNvSpPr/>
          <p:nvPr/>
        </p:nvSpPr>
        <p:spPr>
          <a:xfrm>
            <a:off x="731520" y="1645920"/>
            <a:ext cx="10696320" cy="4295520"/>
          </a:xfrm>
          <a:prstGeom prst="rect">
            <a:avLst/>
          </a:prstGeom>
          <a:noFill/>
          <a:ln>
            <a:noFill/>
          </a:ln>
        </p:spPr>
        <p:style>
          <a:lnRef idx="0"/>
          <a:fillRef idx="0"/>
          <a:effectRef idx="0"/>
          <a:fontRef idx="minor"/>
        </p:style>
        <p:txBody>
          <a:bodyPr lIns="0" rIns="0" tIns="0" bIns="0">
            <a:noAutofit/>
          </a:bodyPr>
          <a:p>
            <a:pPr>
              <a:lnSpc>
                <a:spcPct val="100000"/>
              </a:lnSpc>
            </a:pPr>
            <a:r>
              <a:rPr b="0" lang="en-US" sz="2600" spc="-1" strike="noStrike">
                <a:solidFill>
                  <a:srgbClr val="000000"/>
                </a:solidFill>
                <a:latin typeface="Times New Roman"/>
                <a:ea typeface="DejaVu Sans"/>
              </a:rPr>
              <a:t>- Mỗi con người có một nét đặc trưng riêng, không ai giống ai.</a:t>
            </a:r>
            <a:endParaRPr b="0" lang="en-US" sz="2600" spc="-1" strike="noStrike">
              <a:latin typeface="Arial"/>
            </a:endParaRPr>
          </a:p>
          <a:p>
            <a:pPr>
              <a:lnSpc>
                <a:spcPct val="100000"/>
              </a:lnSpc>
            </a:pPr>
            <a:br/>
            <a:r>
              <a:rPr b="0" lang="en-US" sz="2600" spc="-1" strike="noStrike">
                <a:solidFill>
                  <a:srgbClr val="000000"/>
                </a:solidFill>
                <a:latin typeface="Times New Roman"/>
                <a:ea typeface="DejaVu Sans"/>
              </a:rPr>
              <a:t>- Những đặc điểm như dấu vân tay, khuôn mặt, giọng nói, nhịp điệu, màu mắt, màu tóc, cách gõ phím máy tính, ... làm cho họ có nét riêng biệt với những người khác.</a:t>
            </a:r>
            <a:endParaRPr b="0" lang="en-US" sz="2600" spc="-1" strike="noStrike">
              <a:latin typeface="Arial"/>
            </a:endParaRPr>
          </a:p>
          <a:p>
            <a:pPr>
              <a:lnSpc>
                <a:spcPct val="100000"/>
              </a:lnSpc>
            </a:pPr>
            <a:br/>
            <a:r>
              <a:rPr b="0" lang="en-US" sz="2600" spc="-1" strike="noStrike">
                <a:solidFill>
                  <a:srgbClr val="000000"/>
                </a:solidFill>
                <a:latin typeface="Times New Roman"/>
                <a:ea typeface="DejaVu Sans"/>
              </a:rPr>
              <a:t>-Các đặc trưng này gọi là đặc trưng sinh trắc</a:t>
            </a:r>
            <a:br/>
            <a:endParaRPr b="0" lang="en-US" sz="2600" spc="-1" strike="noStrike">
              <a:latin typeface="Arial"/>
            </a:endParaRPr>
          </a:p>
        </p:txBody>
      </p:sp>
      <p:sp>
        <p:nvSpPr>
          <p:cNvPr id="390" name="CustomShape 3"/>
          <p:cNvSpPr/>
          <p:nvPr/>
        </p:nvSpPr>
        <p:spPr>
          <a:xfrm>
            <a:off x="0" y="164520"/>
            <a:ext cx="12189600" cy="765720"/>
          </a:xfrm>
          <a:prstGeom prst="rect">
            <a:avLst/>
          </a:prstGeom>
          <a:noFill/>
          <a:ln>
            <a:noFill/>
          </a:ln>
        </p:spPr>
        <p:style>
          <a:lnRef idx="0"/>
          <a:fillRef idx="0"/>
          <a:effectRef idx="0"/>
          <a:fontRef idx="minor"/>
        </p:style>
        <p:txBody>
          <a:bodyPr lIns="0" rIns="0" tIns="0" bIns="0">
            <a:normAutofit/>
          </a:bodyPr>
          <a:p>
            <a:pPr marL="432000" indent="-321840" algn="ctr">
              <a:lnSpc>
                <a:spcPct val="100000"/>
              </a:lnSpc>
              <a:spcBef>
                <a:spcPts val="1417"/>
              </a:spcBef>
              <a:buClr>
                <a:srgbClr val="000000"/>
              </a:buClr>
              <a:buSzPct val="45000"/>
              <a:buFont typeface="Wingdings" charset="2"/>
              <a:buChar char=""/>
            </a:pPr>
            <a:r>
              <a:rPr b="1" lang="en-US" sz="4400" spc="-1" strike="noStrike">
                <a:solidFill>
                  <a:srgbClr val="ff0000"/>
                </a:solidFill>
                <a:latin typeface="Arial"/>
                <a:ea typeface="DejaVu Sans"/>
              </a:rPr>
              <a:t>Tổng quan về sinh trắc học</a:t>
            </a:r>
            <a:endParaRPr b="0" lang="en-US" sz="4400" spc="-1" strike="noStrike">
              <a:latin typeface="Arial"/>
            </a:endParaRPr>
          </a:p>
        </p:txBody>
      </p:sp>
      <p:pic>
        <p:nvPicPr>
          <p:cNvPr id="391" name="" descr=""/>
          <p:cNvPicPr/>
          <p:nvPr/>
        </p:nvPicPr>
        <p:blipFill>
          <a:blip r:embed="rId1"/>
          <a:stretch/>
        </p:blipFill>
        <p:spPr>
          <a:xfrm>
            <a:off x="822960" y="4389120"/>
            <a:ext cx="10604880" cy="2315880"/>
          </a:xfrm>
          <a:prstGeom prst="rect">
            <a:avLst/>
          </a:prstGeom>
          <a:ln>
            <a:noFill/>
          </a:ln>
        </p:spPr>
      </p:pic>
    </p:spTree>
  </p:cSld>
  <p:transition spd="slow">
    <p:pull dir="r"/>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11510640" y="622260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4</a:t>
            </a:r>
            <a:endParaRPr b="0" lang="en-US" sz="1800" spc="-1" strike="noStrike">
              <a:latin typeface="Arial"/>
            </a:endParaRPr>
          </a:p>
        </p:txBody>
      </p:sp>
      <p:sp>
        <p:nvSpPr>
          <p:cNvPr id="393" name="CustomShape 2"/>
          <p:cNvSpPr/>
          <p:nvPr/>
        </p:nvSpPr>
        <p:spPr>
          <a:xfrm>
            <a:off x="731520" y="1415520"/>
            <a:ext cx="10695960" cy="4434480"/>
          </a:xfrm>
          <a:prstGeom prst="rect">
            <a:avLst/>
          </a:prstGeom>
          <a:noFill/>
          <a:ln>
            <a:noFill/>
          </a:ln>
        </p:spPr>
        <p:style>
          <a:lnRef idx="0"/>
          <a:fillRef idx="0"/>
          <a:effectRef idx="0"/>
          <a:fontRef idx="minor"/>
        </p:style>
        <p:txBody>
          <a:bodyPr lIns="0" rIns="0" tIns="0" bIns="0">
            <a:noAutofit/>
          </a:bodyPr>
          <a:p>
            <a:pPr>
              <a:lnSpc>
                <a:spcPct val="100000"/>
              </a:lnSpc>
            </a:pPr>
            <a:r>
              <a:rPr b="0" lang="en-US" sz="2600" spc="-1" strike="noStrike">
                <a:solidFill>
                  <a:srgbClr val="000000"/>
                </a:solidFill>
                <a:latin typeface="Times New Roman"/>
                <a:ea typeface="DejaVu Sans"/>
              </a:rPr>
              <a:t>-Các đặc trưng sinh trắc được chia làm hai loại:</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+Đặc trưng sinh lí: là các đặc trưng cho cấu tạo và hình dạng của cơ thể như khuôn mặt, vân tay.</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Đặc trưng hành vi: là những đặc trưng như: cách nói chuyện, di chuyển, ứng xử, chữ kí…</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Dựa vào những đặc điểm sinh trắc của con người, các hệ thống sinh trắc ra đời nhằm giải quyết vấn đề an ninh mạng, khoa học, xác nhận một người ,…</a:t>
            </a:r>
            <a:endParaRPr b="0" lang="en-US" sz="2600" spc="-1" strike="noStrike">
              <a:latin typeface="Arial"/>
            </a:endParaRPr>
          </a:p>
        </p:txBody>
      </p:sp>
      <p:sp>
        <p:nvSpPr>
          <p:cNvPr id="394" name="CustomShape 3"/>
          <p:cNvSpPr/>
          <p:nvPr/>
        </p:nvSpPr>
        <p:spPr>
          <a:xfrm>
            <a:off x="0" y="164520"/>
            <a:ext cx="12189600" cy="765720"/>
          </a:xfrm>
          <a:prstGeom prst="rect">
            <a:avLst/>
          </a:prstGeom>
          <a:noFill/>
          <a:ln>
            <a:noFill/>
          </a:ln>
        </p:spPr>
        <p:style>
          <a:lnRef idx="0"/>
          <a:fillRef idx="0"/>
          <a:effectRef idx="0"/>
          <a:fontRef idx="minor"/>
        </p:style>
        <p:txBody>
          <a:bodyPr lIns="0" rIns="0" tIns="0" bIns="0">
            <a:normAutofit/>
          </a:bodyPr>
          <a:p>
            <a:pPr marL="432000" indent="-321840" algn="ctr">
              <a:lnSpc>
                <a:spcPct val="90000"/>
              </a:lnSpc>
              <a:spcBef>
                <a:spcPts val="1417"/>
              </a:spcBef>
              <a:buClr>
                <a:srgbClr val="000000"/>
              </a:buClr>
              <a:buSzPct val="45000"/>
              <a:buFont typeface="Wingdings" charset="2"/>
              <a:buChar char=""/>
            </a:pPr>
            <a:r>
              <a:rPr b="1" lang="en-US" sz="4400" spc="-1" strike="noStrike">
                <a:solidFill>
                  <a:srgbClr val="ff0000"/>
                </a:solidFill>
                <a:latin typeface="Arial"/>
                <a:ea typeface="DejaVu Sans"/>
              </a:rPr>
              <a:t>Tổng quan về sinh trắc học</a:t>
            </a:r>
            <a:endParaRPr b="0" lang="en-US" sz="4400" spc="-1" strike="noStrike">
              <a:latin typeface="Arial"/>
            </a:endParaRPr>
          </a:p>
        </p:txBody>
      </p:sp>
    </p:spTree>
  </p:cSld>
  <p:transition spd="med">
    <p:pull dir="r"/>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1184760" y="5190840"/>
            <a:ext cx="957600" cy="957600"/>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p:style>
      </p:sp>
      <p:sp>
        <p:nvSpPr>
          <p:cNvPr id="396" name="CustomShape 2"/>
          <p:cNvSpPr/>
          <p:nvPr/>
        </p:nvSpPr>
        <p:spPr>
          <a:xfrm>
            <a:off x="727920" y="2141640"/>
            <a:ext cx="957600" cy="9576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97" name="CustomShape 3"/>
          <p:cNvSpPr/>
          <p:nvPr/>
        </p:nvSpPr>
        <p:spPr>
          <a:xfrm>
            <a:off x="2648520" y="3515760"/>
            <a:ext cx="957600" cy="9576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nvGrpSpPr>
          <p:cNvPr id="398" name="Group 4"/>
          <p:cNvGrpSpPr/>
          <p:nvPr/>
        </p:nvGrpSpPr>
        <p:grpSpPr>
          <a:xfrm>
            <a:off x="-1669680" y="1850400"/>
            <a:ext cx="4255560" cy="4328280"/>
            <a:chOff x="-1669680" y="1850400"/>
            <a:chExt cx="4255560" cy="4328280"/>
          </a:xfrm>
        </p:grpSpPr>
        <p:sp>
          <p:nvSpPr>
            <p:cNvPr id="399" name="CustomShape 5"/>
            <p:cNvSpPr/>
            <p:nvPr/>
          </p:nvSpPr>
          <p:spPr>
            <a:xfrm>
              <a:off x="-1669680" y="1850400"/>
              <a:ext cx="4255560" cy="4255560"/>
            </a:xfrm>
            <a:prstGeom prst="blockArc">
              <a:avLst>
                <a:gd name="adj1" fmla="val 16290582"/>
                <a:gd name="adj2" fmla="val 4576946"/>
                <a:gd name="adj3" fmla="val 984"/>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p:style>
        </p:sp>
        <p:sp>
          <p:nvSpPr>
            <p:cNvPr id="400" name="CustomShape 6"/>
            <p:cNvSpPr/>
            <p:nvPr/>
          </p:nvSpPr>
          <p:spPr>
            <a:xfrm rot="15300000">
              <a:off x="779040" y="5922720"/>
              <a:ext cx="194760" cy="256680"/>
            </a:xfrm>
            <a:prstGeom prst="triangle">
              <a:avLst>
                <a:gd name="adj" fmla="val 50000"/>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p:style>
        </p:sp>
      </p:grpSp>
      <p:grpSp>
        <p:nvGrpSpPr>
          <p:cNvPr id="401" name="Group 7"/>
          <p:cNvGrpSpPr/>
          <p:nvPr/>
        </p:nvGrpSpPr>
        <p:grpSpPr>
          <a:xfrm>
            <a:off x="-2210040" y="1604880"/>
            <a:ext cx="5396040" cy="5396040"/>
            <a:chOff x="-2210040" y="1604880"/>
            <a:chExt cx="5396040" cy="5396040"/>
          </a:xfrm>
        </p:grpSpPr>
        <p:sp>
          <p:nvSpPr>
            <p:cNvPr id="402" name="CustomShape 8"/>
            <p:cNvSpPr/>
            <p:nvPr/>
          </p:nvSpPr>
          <p:spPr>
            <a:xfrm>
              <a:off x="-2210040" y="1604880"/>
              <a:ext cx="5396040" cy="5396040"/>
            </a:xfrm>
            <a:prstGeom prst="blockArc">
              <a:avLst>
                <a:gd name="adj1" fmla="val 16233158"/>
                <a:gd name="adj2" fmla="val 1430557"/>
                <a:gd name="adj3" fmla="val 83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03" name="CustomShape 9"/>
            <p:cNvSpPr/>
            <p:nvPr/>
          </p:nvSpPr>
          <p:spPr>
            <a:xfrm rot="12373800">
              <a:off x="2767320" y="5371560"/>
              <a:ext cx="194760" cy="256680"/>
            </a:xfrm>
            <a:prstGeom prst="triangle">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404" name="Group 10"/>
          <p:cNvGrpSpPr/>
          <p:nvPr/>
        </p:nvGrpSpPr>
        <p:grpSpPr>
          <a:xfrm>
            <a:off x="-2809080" y="1837080"/>
            <a:ext cx="4718160" cy="4718160"/>
            <a:chOff x="-2809080" y="1837080"/>
            <a:chExt cx="4718160" cy="4718160"/>
          </a:xfrm>
        </p:grpSpPr>
        <p:sp>
          <p:nvSpPr>
            <p:cNvPr id="405" name="CustomShape 11"/>
            <p:cNvSpPr/>
            <p:nvPr/>
          </p:nvSpPr>
          <p:spPr>
            <a:xfrm>
              <a:off x="-2809080" y="1837080"/>
              <a:ext cx="4718160" cy="4718160"/>
            </a:xfrm>
            <a:prstGeom prst="blockArc">
              <a:avLst>
                <a:gd name="adj1" fmla="val 17694760"/>
                <a:gd name="adj2" fmla="val 849742"/>
                <a:gd name="adj3" fmla="val 1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06" name="CustomShape 12"/>
            <p:cNvSpPr/>
            <p:nvPr/>
          </p:nvSpPr>
          <p:spPr>
            <a:xfrm rot="12373800">
              <a:off x="1667520" y="4693320"/>
              <a:ext cx="194760" cy="256680"/>
            </a:xfrm>
            <a:prstGeom prst="triangle">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407" name="CustomShape 13"/>
          <p:cNvSpPr/>
          <p:nvPr/>
        </p:nvSpPr>
        <p:spPr>
          <a:xfrm>
            <a:off x="1006200" y="2403360"/>
            <a:ext cx="420480" cy="39348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algn="ctr" blurRad="800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8" name="CustomShape 14"/>
          <p:cNvSpPr/>
          <p:nvPr/>
        </p:nvSpPr>
        <p:spPr>
          <a:xfrm>
            <a:off x="1452240" y="5456160"/>
            <a:ext cx="423000" cy="42660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algn="ctr" blurRad="800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9" name="CustomShape 15"/>
          <p:cNvSpPr/>
          <p:nvPr/>
        </p:nvSpPr>
        <p:spPr>
          <a:xfrm rot="18900000">
            <a:off x="3044520" y="3729240"/>
            <a:ext cx="266040" cy="573480"/>
          </a:xfrm>
          <a:custGeom>
            <a:avLst/>
            <a:gdLst/>
            <a:ah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10" name="CustomShape 16"/>
          <p:cNvSpPr/>
          <p:nvPr/>
        </p:nvSpPr>
        <p:spPr>
          <a:xfrm>
            <a:off x="11563200" y="637308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5</a:t>
            </a:r>
            <a:endParaRPr b="0" lang="en-US" sz="1800" spc="-1" strike="noStrike">
              <a:latin typeface="Arial"/>
            </a:endParaRPr>
          </a:p>
        </p:txBody>
      </p:sp>
      <p:sp>
        <p:nvSpPr>
          <p:cNvPr id="411" name="CustomShape 17"/>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90000"/>
              </a:lnSpc>
              <a:spcBef>
                <a:spcPts val="1417"/>
              </a:spcBef>
            </a:pPr>
            <a:r>
              <a:rPr b="1" lang="en-US" sz="4400" spc="-1" strike="noStrike">
                <a:solidFill>
                  <a:srgbClr val="ff0000"/>
                </a:solidFill>
                <a:latin typeface="Arial"/>
                <a:ea typeface="DejaVu Sans"/>
              </a:rPr>
              <a:t>Tổng quan về sinh trắc học</a:t>
            </a:r>
            <a:endParaRPr b="0" lang="en-US" sz="4400" spc="-1" strike="noStrike">
              <a:latin typeface="Arial"/>
            </a:endParaRPr>
          </a:p>
        </p:txBody>
      </p:sp>
      <p:sp>
        <p:nvSpPr>
          <p:cNvPr id="412" name="CustomShape 18"/>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a:lnSpc>
                <a:spcPct val="100000"/>
              </a:lnSpc>
            </a:pPr>
            <a:r>
              <a:rPr b="0" lang="en-US" sz="2600" spc="-1" strike="noStrike">
                <a:solidFill>
                  <a:srgbClr val="000000"/>
                </a:solidFill>
                <a:latin typeface="Times New Roman"/>
                <a:ea typeface="DejaVu Sans"/>
              </a:rPr>
              <a:t>- Một hệ thống sinh trắc học cơ bản gồm các thành phần sau:</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Thiết bị thu nhận đặc trưng(Sensor): Là thiết bị thu nhận các đặc trưng sinh trắc của người dung như bộ cảm biến vân tay, camera chụp ảnh khuôn mặt…</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Xử lý: Đây là phần trích chọn đặc trưng của mỗi người, nếu người dùng lần đầu sử dụng thì đặc trưng này sẽ được thêm vào cơ sở dữ liệu.</a:t>
            </a:r>
            <a:endParaRPr b="0" lang="en-US" sz="2600" spc="-1" strike="noStrike">
              <a:latin typeface="Arial"/>
            </a:endParaRPr>
          </a:p>
        </p:txBody>
      </p:sp>
    </p:spTree>
  </p:cSld>
  <p:transition spd="med">
    <p:pull dir="r"/>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1184760" y="5190840"/>
            <a:ext cx="957600" cy="957600"/>
          </a:xfrm>
          <a:prstGeom prst="ellipse">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p:style>
      </p:sp>
      <p:sp>
        <p:nvSpPr>
          <p:cNvPr id="414" name="CustomShape 2"/>
          <p:cNvSpPr/>
          <p:nvPr/>
        </p:nvSpPr>
        <p:spPr>
          <a:xfrm>
            <a:off x="727920" y="2141640"/>
            <a:ext cx="957600" cy="9576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15" name="CustomShape 3"/>
          <p:cNvSpPr/>
          <p:nvPr/>
        </p:nvSpPr>
        <p:spPr>
          <a:xfrm>
            <a:off x="2648520" y="3515760"/>
            <a:ext cx="957600" cy="9576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nvGrpSpPr>
          <p:cNvPr id="416" name="Group 4"/>
          <p:cNvGrpSpPr/>
          <p:nvPr/>
        </p:nvGrpSpPr>
        <p:grpSpPr>
          <a:xfrm>
            <a:off x="-1669680" y="1850400"/>
            <a:ext cx="4255560" cy="4328280"/>
            <a:chOff x="-1669680" y="1850400"/>
            <a:chExt cx="4255560" cy="4328280"/>
          </a:xfrm>
        </p:grpSpPr>
        <p:sp>
          <p:nvSpPr>
            <p:cNvPr id="417" name="CustomShape 5"/>
            <p:cNvSpPr/>
            <p:nvPr/>
          </p:nvSpPr>
          <p:spPr>
            <a:xfrm>
              <a:off x="-1669680" y="1850400"/>
              <a:ext cx="4255560" cy="4255560"/>
            </a:xfrm>
            <a:prstGeom prst="blockArc">
              <a:avLst>
                <a:gd name="adj1" fmla="val 16290582"/>
                <a:gd name="adj2" fmla="val 4576946"/>
                <a:gd name="adj3" fmla="val 984"/>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p:style>
        </p:sp>
        <p:sp>
          <p:nvSpPr>
            <p:cNvPr id="418" name="CustomShape 6"/>
            <p:cNvSpPr/>
            <p:nvPr/>
          </p:nvSpPr>
          <p:spPr>
            <a:xfrm rot="15300000">
              <a:off x="779040" y="5922720"/>
              <a:ext cx="194760" cy="256680"/>
            </a:xfrm>
            <a:prstGeom prst="triangle">
              <a:avLst>
                <a:gd name="adj" fmla="val 50000"/>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p:style>
        </p:sp>
      </p:grpSp>
      <p:grpSp>
        <p:nvGrpSpPr>
          <p:cNvPr id="419" name="Group 7"/>
          <p:cNvGrpSpPr/>
          <p:nvPr/>
        </p:nvGrpSpPr>
        <p:grpSpPr>
          <a:xfrm>
            <a:off x="-2210040" y="1604880"/>
            <a:ext cx="5396040" cy="5396040"/>
            <a:chOff x="-2210040" y="1604880"/>
            <a:chExt cx="5396040" cy="5396040"/>
          </a:xfrm>
        </p:grpSpPr>
        <p:sp>
          <p:nvSpPr>
            <p:cNvPr id="420" name="CustomShape 8"/>
            <p:cNvSpPr/>
            <p:nvPr/>
          </p:nvSpPr>
          <p:spPr>
            <a:xfrm>
              <a:off x="-2210040" y="1604880"/>
              <a:ext cx="5396040" cy="5396040"/>
            </a:xfrm>
            <a:prstGeom prst="blockArc">
              <a:avLst>
                <a:gd name="adj1" fmla="val 16233158"/>
                <a:gd name="adj2" fmla="val 1430557"/>
                <a:gd name="adj3" fmla="val 83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21" name="CustomShape 9"/>
            <p:cNvSpPr/>
            <p:nvPr/>
          </p:nvSpPr>
          <p:spPr>
            <a:xfrm rot="12373800">
              <a:off x="2767320" y="5371560"/>
              <a:ext cx="194760" cy="256680"/>
            </a:xfrm>
            <a:prstGeom prst="triangle">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422" name="Group 10"/>
          <p:cNvGrpSpPr/>
          <p:nvPr/>
        </p:nvGrpSpPr>
        <p:grpSpPr>
          <a:xfrm>
            <a:off x="-2809080" y="1837080"/>
            <a:ext cx="4718160" cy="4718160"/>
            <a:chOff x="-2809080" y="1837080"/>
            <a:chExt cx="4718160" cy="4718160"/>
          </a:xfrm>
        </p:grpSpPr>
        <p:sp>
          <p:nvSpPr>
            <p:cNvPr id="423" name="CustomShape 11"/>
            <p:cNvSpPr/>
            <p:nvPr/>
          </p:nvSpPr>
          <p:spPr>
            <a:xfrm>
              <a:off x="-2809080" y="1837080"/>
              <a:ext cx="4718160" cy="4718160"/>
            </a:xfrm>
            <a:prstGeom prst="blockArc">
              <a:avLst>
                <a:gd name="adj1" fmla="val 17694760"/>
                <a:gd name="adj2" fmla="val 849742"/>
                <a:gd name="adj3" fmla="val 1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24" name="CustomShape 12"/>
            <p:cNvSpPr/>
            <p:nvPr/>
          </p:nvSpPr>
          <p:spPr>
            <a:xfrm rot="12373800">
              <a:off x="1667520" y="4693320"/>
              <a:ext cx="194760" cy="256680"/>
            </a:xfrm>
            <a:prstGeom prst="triangle">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425" name="CustomShape 13"/>
          <p:cNvSpPr/>
          <p:nvPr/>
        </p:nvSpPr>
        <p:spPr>
          <a:xfrm>
            <a:off x="1006200" y="2403360"/>
            <a:ext cx="420480" cy="39348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algn="ctr" blurRad="800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6" name="CustomShape 14"/>
          <p:cNvSpPr/>
          <p:nvPr/>
        </p:nvSpPr>
        <p:spPr>
          <a:xfrm>
            <a:off x="1452240" y="5456160"/>
            <a:ext cx="423000" cy="42660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algn="ctr" blurRad="8001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7" name="CustomShape 15"/>
          <p:cNvSpPr/>
          <p:nvPr/>
        </p:nvSpPr>
        <p:spPr>
          <a:xfrm rot="18900000">
            <a:off x="3044520" y="3729240"/>
            <a:ext cx="266040" cy="573480"/>
          </a:xfrm>
          <a:custGeom>
            <a:avLst/>
            <a:gdLst/>
            <a:ah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8" name="CustomShape 16"/>
          <p:cNvSpPr/>
          <p:nvPr/>
        </p:nvSpPr>
        <p:spPr>
          <a:xfrm>
            <a:off x="11563200" y="637308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5</a:t>
            </a:r>
            <a:endParaRPr b="0" lang="en-US" sz="1800" spc="-1" strike="noStrike">
              <a:latin typeface="Arial"/>
            </a:endParaRPr>
          </a:p>
        </p:txBody>
      </p:sp>
      <p:sp>
        <p:nvSpPr>
          <p:cNvPr id="429" name="CustomShape 17"/>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90000"/>
              </a:lnSpc>
              <a:spcBef>
                <a:spcPts val="1417"/>
              </a:spcBef>
            </a:pPr>
            <a:r>
              <a:rPr b="1" lang="en-US" sz="4400" spc="-1" strike="noStrike">
                <a:solidFill>
                  <a:srgbClr val="ff0000"/>
                </a:solidFill>
                <a:latin typeface="Arial"/>
                <a:ea typeface="DejaVu Sans"/>
              </a:rPr>
              <a:t>Tổng quan về sinh trắc học</a:t>
            </a:r>
            <a:endParaRPr b="0" lang="en-US" sz="4400" spc="-1" strike="noStrike">
              <a:latin typeface="Arial"/>
            </a:endParaRPr>
          </a:p>
        </p:txBody>
      </p:sp>
      <p:sp>
        <p:nvSpPr>
          <p:cNvPr id="430" name="CustomShape 18"/>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fontScale="85000"/>
          </a:bodyPr>
          <a:p>
            <a:pPr>
              <a:lnSpc>
                <a:spcPct val="100000"/>
              </a:lnSpc>
            </a:pPr>
            <a:r>
              <a:rPr b="0" lang="en-US" sz="2600" spc="-1" strike="noStrike">
                <a:solidFill>
                  <a:srgbClr val="000000"/>
                </a:solidFill>
                <a:latin typeface="Times New Roman"/>
                <a:ea typeface="DejaVu Sans"/>
              </a:rPr>
              <a:t>- Các hệ thống sinh trắc học đem lại sự an toàn cho việc bảo mật vì:</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Tính duy nhất: Các đặc trưng sinh trắc của mỗi người khác nhau là khác nhau tức đặc trưng sinh trắc của mỗi người là duy nhất.</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Không thể chia sẻ: Các đặc trưng sinh trắc là thuộc tính riêng gắn với mỗi người vì vậy không thể chia sẻ việc sử dụng đặc trưng đó cho người khác.</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Không thể sao chép: Các đặc trưng sinh trắc không thể bị sao chép</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Không thể mất: các đặc trưng sinh trắc không thể mất đi trừ trường hợp phẫu thuật, tai nạn</a:t>
            </a:r>
            <a:endParaRPr b="0" lang="en-US" sz="2600" spc="-1" strike="noStrike">
              <a:latin typeface="Arial"/>
            </a:endParaRPr>
          </a:p>
        </p:txBody>
      </p:sp>
    </p:spTree>
  </p:cSld>
  <p:transition spd="med">
    <p:pull dir="r"/>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1428560" y="634860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6</a:t>
            </a:r>
            <a:endParaRPr b="0" lang="en-US" sz="1800" spc="-1" strike="noStrike">
              <a:latin typeface="Arial"/>
            </a:endParaRPr>
          </a:p>
        </p:txBody>
      </p:sp>
      <p:sp>
        <p:nvSpPr>
          <p:cNvPr id="432" name="CustomShape 2"/>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90000"/>
              </a:lnSpc>
              <a:spcBef>
                <a:spcPts val="1417"/>
              </a:spcBef>
            </a:pPr>
            <a:r>
              <a:rPr b="1" lang="en-US" sz="4400" spc="-1" strike="noStrike">
                <a:solidFill>
                  <a:srgbClr val="ff0000"/>
                </a:solidFill>
                <a:latin typeface="Arial"/>
                <a:ea typeface="DejaVu Sans"/>
              </a:rPr>
              <a:t>Tổng quan về sinh trắc học</a:t>
            </a:r>
            <a:endParaRPr b="0" lang="en-US" sz="4400" spc="-1" strike="noStrike">
              <a:latin typeface="Arial"/>
            </a:endParaRPr>
          </a:p>
        </p:txBody>
      </p:sp>
      <p:sp>
        <p:nvSpPr>
          <p:cNvPr id="433" name="CustomShape 3"/>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fontScale="97000"/>
          </a:bodyPr>
          <a:p>
            <a:pPr>
              <a:lnSpc>
                <a:spcPct val="100000"/>
              </a:lnSpc>
            </a:pPr>
            <a:r>
              <a:rPr b="0" lang="en-US" sz="2600" spc="-1" strike="noStrike">
                <a:solidFill>
                  <a:srgbClr val="000000"/>
                </a:solidFill>
                <a:latin typeface="Times New Roman"/>
                <a:ea typeface="DejaVu Sans"/>
              </a:rPr>
              <a:t>- Ứng dụng của hệ thống nhận diện sinh trắc học:</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Thực thi pháp luật : Dựa vào vân tay để phát hiện tội phạm</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Giám sát : Được sử dụng để định vị và theo dõi người trong một khu vực nhất định</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Chống gian lận : Được sử dụng để chống các cá nhân hưởng lợi từ việc đăng kí nhiều danh tính khác nhau</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Bảo vệ tài sản: sử dụng vân tay để khóa tủ…</a:t>
            </a:r>
            <a:endParaRPr b="0" lang="en-US" sz="2600" spc="-1" strike="noStrike">
              <a:latin typeface="Arial"/>
            </a:endParaRPr>
          </a:p>
        </p:txBody>
      </p:sp>
    </p:spTree>
  </p:cSld>
  <p:transition spd="med">
    <p:pull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11450520" y="634860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7</a:t>
            </a:r>
            <a:endParaRPr b="0" lang="en-US" sz="1800" spc="-1" strike="noStrike">
              <a:latin typeface="Arial"/>
            </a:endParaRPr>
          </a:p>
        </p:txBody>
      </p:sp>
      <p:sp>
        <p:nvSpPr>
          <p:cNvPr id="435" name="CustomShape 2"/>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Đặc trưng sinh trắc học khuôn mặt</a:t>
            </a:r>
            <a:endParaRPr b="0" lang="en-US" sz="4400" spc="-1" strike="noStrike">
              <a:latin typeface="Arial"/>
            </a:endParaRPr>
          </a:p>
        </p:txBody>
      </p:sp>
      <p:sp>
        <p:nvSpPr>
          <p:cNvPr id="436" name="CustomShape 3"/>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2.1 Các đặc trưng sinh trắc khuôn mặt</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2.2 Các phương pháp xác định đặc trưng khuôn mặt</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2.3 Công nghệ nhận dạng 3D</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2.4 Thuật toán Facenet</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2.5 Vấn đề bảo mật trong sinh trắc học</a:t>
            </a:r>
            <a:endParaRPr b="0" lang="en-US" sz="3200" spc="-1" strike="noStrike">
              <a:latin typeface="Arial"/>
            </a:endParaRPr>
          </a:p>
        </p:txBody>
      </p:sp>
    </p:spTree>
  </p:cSld>
  <p:transition spd="med">
    <p:pull dir="r"/>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7" name="Group 1"/>
          <p:cNvGrpSpPr/>
          <p:nvPr/>
        </p:nvGrpSpPr>
        <p:grpSpPr>
          <a:xfrm>
            <a:off x="813240" y="628200"/>
            <a:ext cx="1933200" cy="3002400"/>
            <a:chOff x="813240" y="628200"/>
            <a:chExt cx="1933200" cy="3002400"/>
          </a:xfrm>
        </p:grpSpPr>
        <p:grpSp>
          <p:nvGrpSpPr>
            <p:cNvPr id="438" name="Group 2"/>
            <p:cNvGrpSpPr/>
            <p:nvPr/>
          </p:nvGrpSpPr>
          <p:grpSpPr>
            <a:xfrm>
              <a:off x="1665000" y="1865520"/>
              <a:ext cx="1081440" cy="1765080"/>
              <a:chOff x="1665000" y="1865520"/>
              <a:chExt cx="1081440" cy="1765080"/>
            </a:xfrm>
          </p:grpSpPr>
          <p:sp>
            <p:nvSpPr>
              <p:cNvPr id="439" name="CustomShape 3"/>
              <p:cNvSpPr/>
              <p:nvPr/>
            </p:nvSpPr>
            <p:spPr>
              <a:xfrm rot="20089800">
                <a:off x="2287800" y="3027240"/>
                <a:ext cx="357840" cy="553320"/>
              </a:xfrm>
              <a:custGeom>
                <a:avLst/>
                <a:gdLst/>
                <a:ah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rotWithShape="0">
                <a:gsLst>
                  <a:gs pos="0">
                    <a:srgbClr val="f2a46f"/>
                  </a:gs>
                  <a:gs pos="50000">
                    <a:srgbClr val="f2a46f"/>
                  </a:gs>
                  <a:gs pos="100000">
                    <a:srgbClr val="f2a46f"/>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40" name="CustomShape 4"/>
              <p:cNvSpPr/>
              <p:nvPr/>
            </p:nvSpPr>
            <p:spPr>
              <a:xfrm rot="20089800">
                <a:off x="2404440" y="3023280"/>
                <a:ext cx="119520" cy="559440"/>
              </a:xfrm>
              <a:custGeom>
                <a:avLst/>
                <a:gdLst/>
                <a:ah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rotWithShape="0">
                <a:gsLst>
                  <a:gs pos="0">
                    <a:srgbClr val="f6be98"/>
                  </a:gs>
                  <a:gs pos="50000">
                    <a:srgbClr val="f6be98"/>
                  </a:gs>
                  <a:gs pos="100000">
                    <a:srgbClr val="f6be98"/>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41" name="CustomShape 5"/>
              <p:cNvSpPr/>
              <p:nvPr/>
            </p:nvSpPr>
            <p:spPr>
              <a:xfrm rot="20089800">
                <a:off x="2293560" y="3066480"/>
                <a:ext cx="175680" cy="541800"/>
              </a:xfrm>
              <a:custGeom>
                <a:avLst/>
                <a:gdLst/>
                <a:ah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rotWithShape="0">
                <a:gsLst>
                  <a:gs pos="0">
                    <a:srgbClr val="fad8c1"/>
                  </a:gs>
                  <a:gs pos="50000">
                    <a:srgbClr val="fad8c1"/>
                  </a:gs>
                  <a:gs pos="100000">
                    <a:srgbClr val="fad8c1"/>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42" name="CustomShape 6"/>
              <p:cNvSpPr/>
              <p:nvPr/>
            </p:nvSpPr>
            <p:spPr>
              <a:xfrm rot="20089800">
                <a:off x="1934280" y="1930680"/>
                <a:ext cx="117360" cy="129276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rotWithShape="0">
                <a:gsLst>
                  <a:gs pos="0">
                    <a:srgbClr val="cee1f2"/>
                  </a:gs>
                  <a:gs pos="50000">
                    <a:srgbClr val="cee1f2"/>
                  </a:gs>
                  <a:gs pos="100000">
                    <a:srgbClr val="cee1f2"/>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43" name="CustomShape 7"/>
              <p:cNvSpPr/>
              <p:nvPr/>
            </p:nvSpPr>
            <p:spPr>
              <a:xfrm rot="20089800">
                <a:off x="2041920" y="1880280"/>
                <a:ext cx="117360" cy="129276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rotWithShape="0">
                <a:gsLst>
                  <a:gs pos="0">
                    <a:srgbClr val="adcdea"/>
                  </a:gs>
                  <a:gs pos="50000">
                    <a:srgbClr val="adcdea"/>
                  </a:gs>
                  <a:gs pos="100000">
                    <a:srgbClr val="adcdea"/>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44" name="CustomShape 8"/>
              <p:cNvSpPr/>
              <p:nvPr/>
            </p:nvSpPr>
            <p:spPr>
              <a:xfrm rot="20089800">
                <a:off x="2150640" y="1829160"/>
                <a:ext cx="117360" cy="1292760"/>
              </a:xfrm>
              <a:custGeom>
                <a:avLst/>
                <a:gdLst/>
                <a:ah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5" name="CustomShape 9"/>
              <p:cNvSpPr/>
              <p:nvPr/>
            </p:nvSpPr>
            <p:spPr>
              <a:xfrm rot="9289800">
                <a:off x="2498400" y="3409560"/>
                <a:ext cx="117360" cy="165600"/>
              </a:xfrm>
              <a:prstGeom prst="triangle">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446" name="Group 10"/>
            <p:cNvGrpSpPr/>
            <p:nvPr/>
          </p:nvGrpSpPr>
          <p:grpSpPr>
            <a:xfrm>
              <a:off x="813240" y="628200"/>
              <a:ext cx="1378080" cy="1371240"/>
              <a:chOff x="813240" y="628200"/>
              <a:chExt cx="1378080" cy="1371240"/>
            </a:xfrm>
          </p:grpSpPr>
          <p:sp>
            <p:nvSpPr>
              <p:cNvPr id="447" name="CustomShape 11"/>
              <p:cNvSpPr/>
              <p:nvPr/>
            </p:nvSpPr>
            <p:spPr>
              <a:xfrm rot="6492600">
                <a:off x="1108440" y="940320"/>
                <a:ext cx="858960" cy="857520"/>
              </a:xfrm>
              <a:custGeom>
                <a:avLst/>
                <a:gdLst/>
                <a:ah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760">
                <a:solidFill>
                  <a:schemeClr val="accent1"/>
                </a:solidFill>
              </a:ln>
            </p:spPr>
            <p:style>
              <a:lnRef idx="2">
                <a:schemeClr val="accent1">
                  <a:shade val="50000"/>
                </a:schemeClr>
              </a:lnRef>
              <a:fillRef idx="1">
                <a:schemeClr val="accent1"/>
              </a:fillRef>
              <a:effectRef idx="0">
                <a:schemeClr val="accent1"/>
              </a:effectRef>
              <a:fontRef idx="minor"/>
            </p:style>
          </p:sp>
          <p:sp>
            <p:nvSpPr>
              <p:cNvPr id="448" name="CustomShape 12"/>
              <p:cNvSpPr/>
              <p:nvPr/>
            </p:nvSpPr>
            <p:spPr>
              <a:xfrm rot="9289800">
                <a:off x="1508760" y="1326240"/>
                <a:ext cx="284400" cy="518040"/>
              </a:xfrm>
              <a:prstGeom prst="trapezoid">
                <a:avLst>
                  <a:gd name="adj" fmla="val 25000"/>
                </a:avLst>
              </a:prstGeom>
              <a:solidFill>
                <a:schemeClr val="bg1"/>
              </a:solidFill>
              <a:ln w="38160">
                <a:solidFill>
                  <a:schemeClr val="accent1"/>
                </a:solidFill>
              </a:ln>
            </p:spPr>
            <p:style>
              <a:lnRef idx="2">
                <a:schemeClr val="accent1">
                  <a:shade val="50000"/>
                </a:schemeClr>
              </a:lnRef>
              <a:fillRef idx="1">
                <a:schemeClr val="accent1"/>
              </a:fillRef>
              <a:effectRef idx="0">
                <a:schemeClr val="accent1"/>
              </a:effectRef>
              <a:fontRef idx="minor"/>
            </p:style>
          </p:sp>
          <p:sp>
            <p:nvSpPr>
              <p:cNvPr id="449" name="CustomShape 13"/>
              <p:cNvSpPr/>
              <p:nvPr/>
            </p:nvSpPr>
            <p:spPr>
              <a:xfrm rot="1287600">
                <a:off x="1753920" y="635040"/>
                <a:ext cx="74880" cy="190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0" name="CustomShape 14"/>
              <p:cNvSpPr/>
              <p:nvPr/>
            </p:nvSpPr>
            <p:spPr>
              <a:xfrm flipH="1" rot="17292000">
                <a:off x="878040" y="1056960"/>
                <a:ext cx="74880" cy="1915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1" name="CustomShape 15"/>
              <p:cNvSpPr/>
              <p:nvPr/>
            </p:nvSpPr>
            <p:spPr>
              <a:xfrm rot="20089800">
                <a:off x="1235520" y="663120"/>
                <a:ext cx="72720" cy="19656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2" name="CustomShape 16"/>
              <p:cNvSpPr/>
              <p:nvPr/>
            </p:nvSpPr>
            <p:spPr>
              <a:xfrm rot="3889800">
                <a:off x="2052360" y="933840"/>
                <a:ext cx="77040" cy="1854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3" name="CustomShape 17"/>
              <p:cNvSpPr/>
              <p:nvPr/>
            </p:nvSpPr>
            <p:spPr>
              <a:xfrm flipH="1" rot="14689800">
                <a:off x="918360" y="1411200"/>
                <a:ext cx="77040" cy="1854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4" name="CustomShape 18"/>
              <p:cNvSpPr/>
              <p:nvPr/>
            </p:nvSpPr>
            <p:spPr>
              <a:xfrm rot="20089800">
                <a:off x="1611000" y="1849320"/>
                <a:ext cx="381600" cy="7236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5" name="CustomShape 19"/>
              <p:cNvSpPr/>
              <p:nvPr/>
            </p:nvSpPr>
            <p:spPr>
              <a:xfrm rot="20089800">
                <a:off x="1452240" y="1320120"/>
                <a:ext cx="42480" cy="1166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6" name="CustomShape 20"/>
              <p:cNvSpPr/>
              <p:nvPr/>
            </p:nvSpPr>
            <p:spPr>
              <a:xfrm rot="20089800">
                <a:off x="1522800" y="1287000"/>
                <a:ext cx="42480" cy="1166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7" name="CustomShape 21"/>
              <p:cNvSpPr/>
              <p:nvPr/>
            </p:nvSpPr>
            <p:spPr>
              <a:xfrm rot="20089800">
                <a:off x="1593360" y="1253520"/>
                <a:ext cx="42480" cy="1166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grpSp>
      <p:sp>
        <p:nvSpPr>
          <p:cNvPr id="458" name="CustomShape 22"/>
          <p:cNvSpPr/>
          <p:nvPr/>
        </p:nvSpPr>
        <p:spPr>
          <a:xfrm>
            <a:off x="0" y="1627920"/>
            <a:ext cx="2622960" cy="1833840"/>
          </a:xfrm>
          <a:custGeom>
            <a:avLst/>
            <a:gdLst/>
            <a:ah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rotWithShape="0">
            <a:gsLst>
              <a:gs pos="0">
                <a:srgbClr val="f6be98"/>
              </a:gs>
              <a:gs pos="50000">
                <a:srgbClr val="f6be98"/>
              </a:gs>
              <a:gs pos="100000">
                <a:srgbClr val="f6be98"/>
              </a:gs>
            </a:gsLst>
            <a:lin ang="19800000"/>
          </a:gradFill>
          <a:ln>
            <a:noFill/>
          </a:ln>
        </p:spPr>
        <p:style>
          <a:lnRef idx="2">
            <a:schemeClr val="accent1">
              <a:shade val="50000"/>
            </a:schemeClr>
          </a:lnRef>
          <a:fillRef idx="1">
            <a:schemeClr val="accent1"/>
          </a:fillRef>
          <a:effectRef idx="0">
            <a:schemeClr val="accent1"/>
          </a:effectRef>
          <a:fontRef idx="minor"/>
        </p:style>
      </p:sp>
      <p:sp>
        <p:nvSpPr>
          <p:cNvPr id="459" name="CustomShape 23"/>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a:lnSpc>
                <a:spcPct val="100000"/>
              </a:lnSpc>
            </a:pPr>
            <a:r>
              <a:rPr b="0" lang="en-US" sz="2600" spc="-1" strike="noStrike">
                <a:solidFill>
                  <a:srgbClr val="000000"/>
                </a:solidFill>
                <a:latin typeface="Times New Roman"/>
                <a:ea typeface="DejaVu Sans"/>
              </a:rPr>
              <a:t>- Các đặc trưng sinh trắc khuôn mặt là những đặc điểm trên khuôn mặt mỗi người hầu như không thay đổi theo thời gian</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Một số đặc điểm sinh trắc học khuôn mặt như: Màu da, mắt, chán. mũi, miệng, cằm, má, lông mày, tai</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Times New Roman"/>
                <a:ea typeface="DejaVu Sans"/>
              </a:rPr>
              <a:t>- Hiện nay các hệ thống sinh trắc học nhận diện khuôn mặt thông qua việc phân tích và xử lí các đặc điểm sinh trắc trên khuôn mặt</a:t>
            </a:r>
            <a:endParaRPr b="0" lang="en-US" sz="2600" spc="-1" strike="noStrike">
              <a:latin typeface="Arial"/>
            </a:endParaRPr>
          </a:p>
        </p:txBody>
      </p:sp>
      <p:sp>
        <p:nvSpPr>
          <p:cNvPr id="460" name="CustomShape 24"/>
          <p:cNvSpPr/>
          <p:nvPr/>
        </p:nvSpPr>
        <p:spPr>
          <a:xfrm>
            <a:off x="11531880" y="6303960"/>
            <a:ext cx="324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vi-VN" sz="1800" spc="-1" strike="noStrike">
                <a:solidFill>
                  <a:srgbClr val="000000"/>
                </a:solidFill>
                <a:latin typeface="Calibri"/>
                <a:ea typeface="DejaVu Sans"/>
              </a:rPr>
              <a:t>8</a:t>
            </a:r>
            <a:endParaRPr b="0" lang="en-US" sz="1800" spc="-1" strike="noStrike">
              <a:latin typeface="Arial"/>
            </a:endParaRPr>
          </a:p>
        </p:txBody>
      </p:sp>
      <p:sp>
        <p:nvSpPr>
          <p:cNvPr id="461" name="CustomShape 25"/>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ff0000"/>
                </a:solidFill>
                <a:latin typeface="Arial"/>
                <a:ea typeface="DejaVu Sans"/>
              </a:rPr>
              <a:t>Các đặc trưng sinh trắc khuôn mặt</a:t>
            </a:r>
            <a:endParaRPr b="0" lang="en-US" sz="4400" spc="-1" strike="noStrike">
              <a:latin typeface="Arial"/>
            </a:endParaRPr>
          </a:p>
        </p:txBody>
      </p:sp>
    </p:spTree>
  </p:cSld>
  <p:transition spd="med">
    <p:pull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329</TotalTime>
  <Application>LibreOffice/6.4.3.2$Linux_X86_64 LibreOffice_project/40$Build-2</Application>
  <Words>843</Words>
  <Paragraphs>104</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2020-06-09T09:08:05Z</dcterms:created>
  <dc:creator>Admin</dc:creator>
  <dc:description/>
  <dc:language>en-US</dc:language>
  <cp:lastModifiedBy/>
  <dcterms:modified xsi:type="dcterms:W3CDTF">2020-06-21T23:40:33Z</dcterms:modified>
  <cp:revision>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