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44"/>
  </p:notesMasterIdLst>
  <p:sldIdLst>
    <p:sldId id="264"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6/6/2020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6/6/2020</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6/6/2020</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6/6/2020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6/6/2020</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6/6/2020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ev-158849.okta.com/"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852974" y="2051695"/>
            <a:ext cx="8486051" cy="1176556"/>
          </a:xfrm>
        </p:spPr>
        <p:txBody>
          <a:bodyPr>
            <a:normAutofit/>
          </a:bodyPr>
          <a:lstStyle/>
          <a:p>
            <a:r>
              <a:rPr lang="en-US">
                <a:solidFill>
                  <a:srgbClr val="002060"/>
                </a:solidFill>
              </a:rPr>
              <a:t>OpenID</a:t>
            </a:r>
            <a:endParaRPr lang="en-US" sz="6800">
              <a:solidFill>
                <a:srgbClr val="002060"/>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849924" y="3547894"/>
            <a:ext cx="8489101" cy="1962884"/>
          </a:xfrm>
        </p:spPr>
        <p:txBody>
          <a:bodyPr>
            <a:normAutofit/>
          </a:bodyPr>
          <a:lstStyle/>
          <a:p>
            <a:pPr>
              <a:spcAft>
                <a:spcPts val="600"/>
              </a:spcAft>
            </a:pPr>
            <a:r>
              <a:rPr lang="en-US" sz="1800" b="1">
                <a:latin typeface="Times New Roman" panose="02020603050405020304" pitchFamily="18" charset="0"/>
                <a:cs typeface="Times New Roman" panose="02020603050405020304" pitchFamily="18" charset="0"/>
              </a:rPr>
              <a:t>Nhóm 26</a:t>
            </a:r>
          </a:p>
          <a:p>
            <a:r>
              <a:rPr lang="en-US" b="1">
                <a:latin typeface="Times New Roman" panose="02020603050405020304" pitchFamily="18" charset="0"/>
                <a:cs typeface="Times New Roman" panose="02020603050405020304" pitchFamily="18" charset="0"/>
              </a:rPr>
              <a:t>Đặng Quang Anh                20172942</a:t>
            </a:r>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Mai Thị Minh Anh             20172954</a:t>
            </a:r>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Nguyễn Đức Bình               20172970</a:t>
            </a:r>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Lê Thị Huyền Thanh          20173371</a:t>
            </a:r>
            <a:endParaRPr lang="en-US">
              <a:latin typeface="Times New Roman" panose="02020603050405020304" pitchFamily="18" charset="0"/>
              <a:cs typeface="Times New Roman" panose="02020603050405020304" pitchFamily="18" charset="0"/>
            </a:endParaRPr>
          </a:p>
          <a:p>
            <a:pPr>
              <a:spcAft>
                <a:spcPts val="600"/>
              </a:spcAft>
            </a:pPr>
            <a:endParaRPr lang="en-US" sz="180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02E8-3203-4083-BD9C-0BFA7875765C}"/>
              </a:ext>
            </a:extLst>
          </p:cNvPr>
          <p:cNvSpPr>
            <a:spLocks noGrp="1"/>
          </p:cNvSpPr>
          <p:nvPr>
            <p:ph type="title"/>
          </p:nvPr>
        </p:nvSpPr>
        <p:spPr>
          <a:xfrm>
            <a:off x="722243" y="192952"/>
            <a:ext cx="10058400" cy="1371600"/>
          </a:xfrm>
        </p:spPr>
        <p:txBody>
          <a:bodyPr>
            <a:normAutofit/>
          </a:bodyPr>
          <a:lstStyle/>
          <a:p>
            <a:r>
              <a:rPr lang="en-US" b="1" spc="-100">
                <a:solidFill>
                  <a:schemeClr val="tx1"/>
                </a:solidFill>
                <a:latin typeface="Times New Roman" panose="02020603050405020304" pitchFamily="18" charset="0"/>
                <a:cs typeface="Times New Roman" panose="02020603050405020304" pitchFamily="18" charset="0"/>
              </a:rPr>
              <a:t>2. Phương thức hoạt động của OpenID</a:t>
            </a:r>
            <a:br>
              <a:rPr lang="en-US" sz="3600" cap="all" spc="-100">
                <a:solidFill>
                  <a:schemeClr val="tx1"/>
                </a:solidFill>
              </a:rPr>
            </a:br>
            <a:r>
              <a:rPr lang="en-US" sz="3600" cap="all" spc="-100">
                <a:solidFill>
                  <a:schemeClr val="tx1"/>
                </a:solidFill>
                <a:latin typeface="Times New Roman" panose="02020603050405020304" pitchFamily="18" charset="0"/>
                <a:cs typeface="Times New Roman" panose="02020603050405020304" pitchFamily="18" charset="0"/>
              </a:rPr>
              <a:t>2.4. </a:t>
            </a:r>
            <a:r>
              <a:rPr lang="en-US" sz="3600" spc="-100">
                <a:solidFill>
                  <a:schemeClr val="tx1"/>
                </a:solidFill>
                <a:latin typeface="Times New Roman" panose="02020603050405020304" pitchFamily="18" charset="0"/>
                <a:cs typeface="Times New Roman" panose="02020603050405020304" pitchFamily="18" charset="0"/>
              </a:rPr>
              <a:t>Quy trình xác định thành phần Identity Provider</a:t>
            </a:r>
            <a:endParaRPr lang="en-US" sz="3600">
              <a:solidFill>
                <a:schemeClr val="tx1"/>
              </a:solidFill>
            </a:endParaRPr>
          </a:p>
        </p:txBody>
      </p:sp>
      <p:sp>
        <p:nvSpPr>
          <p:cNvPr id="3" name="Content Placeholder 2">
            <a:extLst>
              <a:ext uri="{FF2B5EF4-FFF2-40B4-BE49-F238E27FC236}">
                <a16:creationId xmlns:a16="http://schemas.microsoft.com/office/drawing/2014/main" id="{D2E6965A-CBD1-49BA-85A9-96940847D2AD}"/>
              </a:ext>
            </a:extLst>
          </p:cNvPr>
          <p:cNvSpPr>
            <a:spLocks noGrp="1"/>
          </p:cNvSpPr>
          <p:nvPr>
            <p:ph idx="1"/>
          </p:nvPr>
        </p:nvSpPr>
        <p:spPr>
          <a:xfrm>
            <a:off x="530087" y="1258957"/>
            <a:ext cx="10813773" cy="5181600"/>
          </a:xfrm>
        </p:spPr>
        <p:txBody>
          <a:bodyPr>
            <a:noAutofit/>
          </a:bodyPr>
          <a:lstStyle/>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 Bước 1.1: Người dùng sẽ nhập địa chỉ URL của Relying Party vào Browser. </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 Bước 1.2: Dựa vào URL người dùng nhập vào, Browser sẽ giao tiếp với thành phần Relying Party. </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 Bước 1.3: Relying Party sẽ trả về Browser trang đăng nhập có hỗ trợ OpenID trong đó có textbox yêu cầu người dùng nhập vào URI của Identity Provider. </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 Bước 1.4: Browser hiển thị trang đăng nhập cho người dùng. </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Bước 1.5: Người dùng sẽ điền URI của Identity Provider vào Browser. Sau khi điền vào URI, người dùng nhấn nút “Đăng nhập”.</a:t>
            </a:r>
          </a:p>
          <a:p>
            <a:pPr>
              <a:buFont typeface="Wingdings" panose="05000000000000000000" pitchFamily="2" charset="2"/>
              <a:buChar char="Ø"/>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5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43E10-982D-48F6-B364-899852DE0FD1}"/>
              </a:ext>
            </a:extLst>
          </p:cNvPr>
          <p:cNvSpPr>
            <a:spLocks noGrp="1"/>
          </p:cNvSpPr>
          <p:nvPr>
            <p:ph type="title"/>
          </p:nvPr>
        </p:nvSpPr>
        <p:spPr>
          <a:xfrm>
            <a:off x="1066800" y="344557"/>
            <a:ext cx="10058400" cy="1371600"/>
          </a:xfrm>
        </p:spPr>
        <p:txBody>
          <a:bodyPr>
            <a:normAutofit fontScale="90000"/>
          </a:bodyPr>
          <a:lstStyle/>
          <a:p>
            <a:r>
              <a:rPr lang="en-US" b="1" spc="-100">
                <a:solidFill>
                  <a:schemeClr val="tx1"/>
                </a:solidFill>
                <a:latin typeface="Times New Roman" panose="02020603050405020304" pitchFamily="18" charset="0"/>
                <a:cs typeface="Times New Roman" panose="02020603050405020304" pitchFamily="18" charset="0"/>
              </a:rPr>
              <a:t>2. Phương thức hoạt động của OpenID</a:t>
            </a:r>
            <a:br>
              <a:rPr lang="en-US" cap="all" spc="-100">
                <a:solidFill>
                  <a:schemeClr val="tx1"/>
                </a:solidFill>
              </a:rPr>
            </a:br>
            <a:r>
              <a:rPr lang="en-US" cap="all" spc="-100">
                <a:solidFill>
                  <a:schemeClr val="tx1"/>
                </a:solidFill>
                <a:latin typeface="Times New Roman" panose="02020603050405020304" pitchFamily="18" charset="0"/>
                <a:cs typeface="Times New Roman" panose="02020603050405020304" pitchFamily="18" charset="0"/>
              </a:rPr>
              <a:t>2.4. </a:t>
            </a:r>
            <a:r>
              <a:rPr lang="en-US" spc="-100">
                <a:solidFill>
                  <a:schemeClr val="tx1"/>
                </a:solidFill>
                <a:latin typeface="Times New Roman" panose="02020603050405020304" pitchFamily="18" charset="0"/>
                <a:cs typeface="Times New Roman" panose="02020603050405020304" pitchFamily="18" charset="0"/>
              </a:rPr>
              <a:t>Quy trình xác định thành phần Identity Provider</a:t>
            </a:r>
            <a:endParaRPr lang="en-US"/>
          </a:p>
        </p:txBody>
      </p:sp>
      <p:sp>
        <p:nvSpPr>
          <p:cNvPr id="3" name="Content Placeholder 2">
            <a:extLst>
              <a:ext uri="{FF2B5EF4-FFF2-40B4-BE49-F238E27FC236}">
                <a16:creationId xmlns:a16="http://schemas.microsoft.com/office/drawing/2014/main" id="{7BF11F11-4FCF-42DF-A537-F0962A328F8E}"/>
              </a:ext>
            </a:extLst>
          </p:cNvPr>
          <p:cNvSpPr>
            <a:spLocks noGrp="1"/>
          </p:cNvSpPr>
          <p:nvPr>
            <p:ph idx="1"/>
          </p:nvPr>
        </p:nvSpPr>
        <p:spPr>
          <a:xfrm>
            <a:off x="622852" y="1716157"/>
            <a:ext cx="11118574" cy="4644885"/>
          </a:xfrm>
        </p:spPr>
        <p:txBody>
          <a:bodyPr>
            <a:normAutofit fontScale="25000" lnSpcReduction="20000"/>
          </a:bodyPr>
          <a:lstStyle/>
          <a:p>
            <a:pPr>
              <a:buFont typeface="Wingdings" panose="05000000000000000000" pitchFamily="2" charset="2"/>
              <a:buChar char="Ø"/>
            </a:pPr>
            <a:r>
              <a:rPr lang="en-US" sz="11200">
                <a:latin typeface="Times New Roman" panose="02020603050405020304" pitchFamily="18" charset="0"/>
                <a:cs typeface="Times New Roman" panose="02020603050405020304" pitchFamily="18" charset="0"/>
              </a:rPr>
              <a:t>Bước 1.6: Browser sẽ chuyển thông tin về URI người dùng nhập vào đến Relying Party. Relying Party sẽ lấy thông tin về URI người dùng nhập vào để xác định được thành phần Identity Provider tương ứng. </a:t>
            </a:r>
          </a:p>
          <a:p>
            <a:pPr marL="0" indent="0">
              <a:buNone/>
            </a:pPr>
            <a:r>
              <a:rPr lang="en-US" sz="11200">
                <a:latin typeface="Times New Roman" panose="02020603050405020304" pitchFamily="18" charset="0"/>
                <a:cs typeface="Times New Roman" panose="02020603050405020304" pitchFamily="18" charset="0"/>
              </a:rPr>
              <a:t>	</a:t>
            </a:r>
            <a:r>
              <a:rPr lang="en-US" sz="11200">
                <a:solidFill>
                  <a:srgbClr val="002060"/>
                </a:solidFill>
                <a:latin typeface="Times New Roman" panose="02020603050405020304" pitchFamily="18" charset="0"/>
                <a:cs typeface="Times New Roman" panose="02020603050405020304" pitchFamily="18" charset="0"/>
              </a:rPr>
              <a:t>URI người dùng nhập vào sẽ có hai loại:</a:t>
            </a:r>
          </a:p>
          <a:p>
            <a:pPr>
              <a:buFont typeface="Wingdings" panose="05000000000000000000" pitchFamily="2" charset="2"/>
              <a:buChar char="ü"/>
            </a:pPr>
            <a:r>
              <a:rPr lang="en-US" sz="11200">
                <a:latin typeface="Times New Roman" panose="02020603050405020304" pitchFamily="18" charset="0"/>
                <a:cs typeface="Times New Roman" panose="02020603050405020304" pitchFamily="18" charset="0"/>
              </a:rPr>
              <a:t>Loại 1: URI đó chính là địa chỉ của Identity Provider. Trong trường hợp này, Relying Party đã có được địa chỉ của Identity Provider chính là URI người dùng nhập cung cấp. </a:t>
            </a:r>
          </a:p>
          <a:p>
            <a:pPr>
              <a:buFont typeface="Wingdings" panose="05000000000000000000" pitchFamily="2" charset="2"/>
              <a:buChar char="ü"/>
            </a:pPr>
            <a:r>
              <a:rPr lang="en-US" sz="11200">
                <a:latin typeface="Times New Roman" panose="02020603050405020304" pitchFamily="18" charset="0"/>
                <a:cs typeface="Times New Roman" panose="02020603050405020304" pitchFamily="18" charset="0"/>
              </a:rPr>
              <a:t>Loại 2: URI này không phải là địa chỉ của Identity Provider. Trong trường hợp này, thành phần Relying Party phải dùng Yadis để lấy địa chỉ của Identity Provider. Dịch vụ Yadis có vai trò nhận vào một URI và sẽ trả về địa chỉ và thông tin về Identity Provider tương ứng.</a:t>
            </a:r>
          </a:p>
          <a:p>
            <a:endParaRPr lang="en-US"/>
          </a:p>
        </p:txBody>
      </p:sp>
    </p:spTree>
    <p:extLst>
      <p:ext uri="{BB962C8B-B14F-4D97-AF65-F5344CB8AC3E}">
        <p14:creationId xmlns:p14="http://schemas.microsoft.com/office/powerpoint/2010/main" val="62381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08F455B7-514F-4326-8EA9-442D7F26C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7A9C548-0579-4864-92A3-093842E89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D4224F0-9A4A-420C-82F8-2B67484DB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0925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video game&#10;&#10;Description automatically generated">
            <a:extLst>
              <a:ext uri="{FF2B5EF4-FFF2-40B4-BE49-F238E27FC236}">
                <a16:creationId xmlns:a16="http://schemas.microsoft.com/office/drawing/2014/main" id="{B4D88F5C-8D2E-4CB3-A543-8087C1199F7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3193" y="1737382"/>
            <a:ext cx="4811546" cy="3380111"/>
          </a:xfrm>
          <a:prstGeom prst="rect">
            <a:avLst/>
          </a:prstGeom>
        </p:spPr>
      </p:pic>
      <p:sp>
        <p:nvSpPr>
          <p:cNvPr id="28" name="Rectangle 27">
            <a:extLst>
              <a:ext uri="{FF2B5EF4-FFF2-40B4-BE49-F238E27FC236}">
                <a16:creationId xmlns:a16="http://schemas.microsoft.com/office/drawing/2014/main" id="{57525A5F-CDD4-4EB3-9187-2A0E9EA1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5560" y="643464"/>
            <a:ext cx="4780243"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30" name="Rectangle 29">
            <a:extLst>
              <a:ext uri="{FF2B5EF4-FFF2-40B4-BE49-F238E27FC236}">
                <a16:creationId xmlns:a16="http://schemas.microsoft.com/office/drawing/2014/main" id="{08F5B423-DA6A-4E80-B3CA-549A442C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19117" y="806860"/>
            <a:ext cx="4453128"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A7BB120-0CFF-4E2D-A494-F26A0060A76C}"/>
              </a:ext>
            </a:extLst>
          </p:cNvPr>
          <p:cNvSpPr>
            <a:spLocks noGrp="1"/>
          </p:cNvSpPr>
          <p:nvPr>
            <p:ph type="title"/>
          </p:nvPr>
        </p:nvSpPr>
        <p:spPr>
          <a:xfrm>
            <a:off x="7219677" y="1372376"/>
            <a:ext cx="3965145" cy="4366698"/>
          </a:xfrm>
        </p:spPr>
        <p:txBody>
          <a:bodyPr vert="horz" lIns="91440" tIns="45720" rIns="91440" bIns="45720" rtlCol="0" anchor="ctr">
            <a:normAutofit/>
          </a:bodyPr>
          <a:lstStyle/>
          <a:p>
            <a:pPr algn="r">
              <a:lnSpc>
                <a:spcPct val="83000"/>
              </a:lnSpc>
            </a:pPr>
            <a:r>
              <a:rPr lang="en-US" sz="4400" spc="-100">
                <a:latin typeface="Times New Roman" panose="02020603050405020304" pitchFamily="18" charset="0"/>
                <a:cs typeface="Times New Roman" panose="02020603050405020304" pitchFamily="18" charset="0"/>
              </a:rPr>
              <a:t>2. </a:t>
            </a:r>
            <a:r>
              <a:rPr lang="en-US" spc="-100">
                <a:latin typeface="Times New Roman" panose="02020603050405020304" pitchFamily="18" charset="0"/>
                <a:cs typeface="Times New Roman" panose="02020603050405020304" pitchFamily="18" charset="0"/>
              </a:rPr>
              <a:t>Phương thức hoạt động của OpenID</a:t>
            </a:r>
            <a:br>
              <a:rPr lang="en-US" spc="-100">
                <a:latin typeface="Times New Roman" panose="02020603050405020304" pitchFamily="18" charset="0"/>
                <a:cs typeface="Times New Roman" panose="02020603050405020304" pitchFamily="18" charset="0"/>
              </a:rPr>
            </a:br>
            <a:br>
              <a:rPr lang="en-US" sz="3400" cap="all" spc="-100"/>
            </a:br>
            <a:r>
              <a:rPr lang="en-US" sz="3600" spc="-100">
                <a:latin typeface="Times New Roman" panose="02020603050405020304" pitchFamily="18" charset="0"/>
                <a:cs typeface="Times New Roman" panose="02020603050405020304" pitchFamily="18" charset="0"/>
              </a:rPr>
              <a:t>2.5. Quy trình gửi thuộc tính định danh</a:t>
            </a:r>
            <a:br>
              <a:rPr lang="en-US" sz="3400" cap="all" spc="-100"/>
            </a:br>
            <a:endParaRPr lang="en-US" sz="3400" cap="all" spc="-100"/>
          </a:p>
        </p:txBody>
      </p:sp>
      <p:sp>
        <p:nvSpPr>
          <p:cNvPr id="32" name="Rectangle 31">
            <a:extLst>
              <a:ext uri="{FF2B5EF4-FFF2-40B4-BE49-F238E27FC236}">
                <a16:creationId xmlns:a16="http://schemas.microsoft.com/office/drawing/2014/main" id="{738170B5-3ECC-493B-85FA-6905971AD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1198"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F8DD37B8-B6EA-49DC-90EF-F4E3594540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9549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00F7FF8-41E5-4585-AFDC-54EA8B2757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8713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AE2A71D-F8BA-4E4F-88A8-1F5FD5DF13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95498"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06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F16D-72F1-4D30-802F-2BA4DEAF3E31}"/>
              </a:ext>
            </a:extLst>
          </p:cNvPr>
          <p:cNvSpPr>
            <a:spLocks noGrp="1"/>
          </p:cNvSpPr>
          <p:nvPr>
            <p:ph type="title"/>
          </p:nvPr>
        </p:nvSpPr>
        <p:spPr>
          <a:xfrm>
            <a:off x="596348" y="284785"/>
            <a:ext cx="10058400" cy="1371600"/>
          </a:xfrm>
        </p:spPr>
        <p:txBody>
          <a:bodyPr/>
          <a:lstStyle/>
          <a:p>
            <a:r>
              <a:rPr lang="en-US" b="1" spc="-100">
                <a:solidFill>
                  <a:schemeClr val="tx1"/>
                </a:solidFill>
                <a:latin typeface="Times New Roman" panose="02020603050405020304" pitchFamily="18" charset="0"/>
                <a:cs typeface="Times New Roman" panose="02020603050405020304" pitchFamily="18" charset="0"/>
              </a:rPr>
              <a:t>2. Phương thức hoạt động của OpenID</a:t>
            </a:r>
            <a:br>
              <a:rPr lang="en-US" b="1" spc="-100">
                <a:solidFill>
                  <a:schemeClr val="tx1"/>
                </a:solidFill>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2.5. Quy trình gửi thuộc tính định danh</a:t>
            </a:r>
            <a:endParaRPr lang="en-US"/>
          </a:p>
        </p:txBody>
      </p:sp>
      <p:sp>
        <p:nvSpPr>
          <p:cNvPr id="3" name="Content Placeholder 2">
            <a:extLst>
              <a:ext uri="{FF2B5EF4-FFF2-40B4-BE49-F238E27FC236}">
                <a16:creationId xmlns:a16="http://schemas.microsoft.com/office/drawing/2014/main" id="{6D2A859E-B92E-41B6-A270-B0E2069D2E6C}"/>
              </a:ext>
            </a:extLst>
          </p:cNvPr>
          <p:cNvSpPr>
            <a:spLocks noGrp="1"/>
          </p:cNvSpPr>
          <p:nvPr>
            <p:ph idx="1"/>
          </p:nvPr>
        </p:nvSpPr>
        <p:spPr>
          <a:xfrm>
            <a:off x="503583" y="1470991"/>
            <a:ext cx="11410121" cy="5618922"/>
          </a:xfrm>
        </p:spPr>
        <p:txBody>
          <a:bodyPr>
            <a:normAutofit fontScale="47500" lnSpcReduction="20000"/>
          </a:bodyPr>
          <a:lstStyle/>
          <a:p>
            <a:pPr>
              <a:buFont typeface="Wingdings" panose="05000000000000000000" pitchFamily="2" charset="2"/>
              <a:buChar char="Ø"/>
            </a:pPr>
            <a:r>
              <a:rPr lang="en-US" sz="5700">
                <a:latin typeface="Times New Roman" panose="02020603050405020304" pitchFamily="18" charset="0"/>
                <a:cs typeface="Times New Roman" panose="02020603050405020304" pitchFamily="18" charset="0"/>
              </a:rPr>
              <a:t>Bước 2.1: Relying Party sau khi xác định được thành phần Identity Provider ở quy trình xác định thành phần Identity Provider (xem phần trước). Bước 2.1 là bước tùy chọn bao gồm hai trường hợp xảy ra như sau: </a:t>
            </a:r>
          </a:p>
          <a:p>
            <a:pPr marL="0" indent="0">
              <a:buNone/>
            </a:pPr>
            <a:r>
              <a:rPr lang="en-US" sz="5700">
                <a:latin typeface="Times New Roman" panose="02020603050405020304" pitchFamily="18" charset="0"/>
                <a:cs typeface="Times New Roman" panose="02020603050405020304" pitchFamily="18" charset="0"/>
              </a:rPr>
              <a:t>- Trường hợp 1: Relying Party và Identity Provider chưa có khóa chia sẻ bí mật ở những lần định danh trước đây, hoặc khóa chia sẻ bí mật đã hết thời gian sử dụng. Trong trường hợp này, Relying Party sẽ kết nối bằng một kênh truyền an toàn với Identity Provider để chia sẻ khóa bí mật. Khóa bí mật sẽ được sử dụng để kiểm tra các thuộc tính định danh ở quy trình kiểm tra thuộc tính định danh sau này ở bước 3.1 hay những lần định danh sau đó.</a:t>
            </a:r>
          </a:p>
          <a:p>
            <a:pPr marL="0" indent="0">
              <a:buNone/>
            </a:pPr>
            <a:r>
              <a:rPr lang="en-US" sz="5700">
                <a:latin typeface="Times New Roman" panose="02020603050405020304" pitchFamily="18" charset="0"/>
                <a:cs typeface="Times New Roman" panose="02020603050405020304" pitchFamily="18" charset="0"/>
              </a:rPr>
              <a:t> -Trường hợp 2: Nếu thành phần Relying Party đã có được khóa bí mật chưa hết thời gian sử dụng ở các lần thực hiện định danh trước đây thì không cần phải thực hiện bước này. Vì vậy bước 2.1 là bước tùy chọn.</a:t>
            </a:r>
          </a:p>
          <a:p>
            <a:pPr marL="0" indent="0">
              <a:buNone/>
            </a:pPr>
            <a:endParaRPr lang="en-US"/>
          </a:p>
        </p:txBody>
      </p:sp>
    </p:spTree>
    <p:extLst>
      <p:ext uri="{BB962C8B-B14F-4D97-AF65-F5344CB8AC3E}">
        <p14:creationId xmlns:p14="http://schemas.microsoft.com/office/powerpoint/2010/main" val="3401993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1DBC6-2967-48A3-9EC2-BB8F24FFF60A}"/>
              </a:ext>
            </a:extLst>
          </p:cNvPr>
          <p:cNvSpPr>
            <a:spLocks noGrp="1"/>
          </p:cNvSpPr>
          <p:nvPr>
            <p:ph type="title"/>
          </p:nvPr>
        </p:nvSpPr>
        <p:spPr/>
        <p:txBody>
          <a:bodyPr/>
          <a:lstStyle/>
          <a:p>
            <a:r>
              <a:rPr lang="en-US" b="1" spc="-100">
                <a:solidFill>
                  <a:schemeClr val="tx1"/>
                </a:solidFill>
                <a:latin typeface="Times New Roman" panose="02020603050405020304" pitchFamily="18" charset="0"/>
                <a:cs typeface="Times New Roman" panose="02020603050405020304" pitchFamily="18" charset="0"/>
              </a:rPr>
              <a:t>2. Phương thức hoạt động của OpenID</a:t>
            </a:r>
            <a:br>
              <a:rPr lang="en-US" b="1" spc="-100">
                <a:solidFill>
                  <a:schemeClr val="tx1"/>
                </a:solidFill>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2.5. Quy trình gửi thuộc tính định danh</a:t>
            </a:r>
            <a:endParaRPr lang="en-US"/>
          </a:p>
        </p:txBody>
      </p:sp>
      <p:sp>
        <p:nvSpPr>
          <p:cNvPr id="3" name="Content Placeholder 2">
            <a:extLst>
              <a:ext uri="{FF2B5EF4-FFF2-40B4-BE49-F238E27FC236}">
                <a16:creationId xmlns:a16="http://schemas.microsoft.com/office/drawing/2014/main" id="{56D61921-A4ED-4BF9-9905-FE368D7B8368}"/>
              </a:ext>
            </a:extLst>
          </p:cNvPr>
          <p:cNvSpPr>
            <a:spLocks noGrp="1"/>
          </p:cNvSpPr>
          <p:nvPr>
            <p:ph idx="1"/>
          </p:nvPr>
        </p:nvSpPr>
        <p:spPr>
          <a:xfrm>
            <a:off x="1066799" y="2103119"/>
            <a:ext cx="10171043" cy="4390445"/>
          </a:xfrm>
        </p:spPr>
        <p:txBody>
          <a:bodyPr>
            <a:normAutofit fontScale="62500" lnSpcReduction="20000"/>
          </a:bodyPr>
          <a:lstStyle/>
          <a:p>
            <a:pPr>
              <a:buFont typeface="Wingdings" panose="05000000000000000000" pitchFamily="2" charset="2"/>
              <a:buChar char="Ø"/>
            </a:pPr>
            <a:r>
              <a:rPr lang="en-US" sz="4500">
                <a:latin typeface="Times New Roman" panose="02020603050405020304" pitchFamily="18" charset="0"/>
                <a:cs typeface="Times New Roman" panose="02020603050405020304" pitchFamily="18" charset="0"/>
              </a:rPr>
              <a:t>Bước 2.2: Relying Party gửi danh sách tên các thuộc tính yêu cầu Identity Provider cung cấp để chứng thực. </a:t>
            </a:r>
          </a:p>
          <a:p>
            <a:pPr>
              <a:buFont typeface="Wingdings" panose="05000000000000000000" pitchFamily="2" charset="2"/>
              <a:buChar char="Ø"/>
            </a:pPr>
            <a:r>
              <a:rPr lang="en-US" sz="4500">
                <a:latin typeface="Times New Roman" panose="02020603050405020304" pitchFamily="18" charset="0"/>
                <a:cs typeface="Times New Roman" panose="02020603050405020304" pitchFamily="18" charset="0"/>
              </a:rPr>
              <a:t> Bước 2.3: Identity Provider sẽ yêu cầu người dùng đăng nhập bằng cách trả về Browser trang đăng nhập. </a:t>
            </a:r>
          </a:p>
          <a:p>
            <a:pPr>
              <a:buFont typeface="Wingdings" panose="05000000000000000000" pitchFamily="2" charset="2"/>
              <a:buChar char="Ø"/>
            </a:pPr>
            <a:r>
              <a:rPr lang="en-US" sz="4500">
                <a:latin typeface="Times New Roman" panose="02020603050405020304" pitchFamily="18" charset="0"/>
                <a:cs typeface="Times New Roman" panose="02020603050405020304" pitchFamily="18" charset="0"/>
              </a:rPr>
              <a:t> Bước 2.4: Browser sẽ hiển thị trang đăng nhập đến người dùng. </a:t>
            </a:r>
          </a:p>
          <a:p>
            <a:pPr>
              <a:buFont typeface="Wingdings" panose="05000000000000000000" pitchFamily="2" charset="2"/>
              <a:buChar char="Ø"/>
            </a:pPr>
            <a:r>
              <a:rPr lang="en-US" sz="4500">
                <a:latin typeface="Times New Roman" panose="02020603050405020304" pitchFamily="18" charset="0"/>
                <a:cs typeface="Times New Roman" panose="02020603050405020304" pitchFamily="18" charset="0"/>
              </a:rPr>
              <a:t>Bước 2.5: Người dùng sẽ đăng nhập vào Identity Provider (ví dụ, người dùng sẽ nhập vào username và password để đăng nhập). Sau đó, người dùng sẽ nhấn nút “đăng nhập”. </a:t>
            </a:r>
          </a:p>
          <a:p>
            <a:pPr>
              <a:buFont typeface="Wingdings" panose="05000000000000000000" pitchFamily="2" charset="2"/>
              <a:buChar char="Ø"/>
            </a:pPr>
            <a:r>
              <a:rPr lang="en-US" sz="4500">
                <a:latin typeface="Times New Roman" panose="02020603050405020304" pitchFamily="18" charset="0"/>
                <a:cs typeface="Times New Roman" panose="02020603050405020304" pitchFamily="18" charset="0"/>
              </a:rPr>
              <a:t>Bước 2.6: Browser sẽ chuyển thông tin đăng nhập người dùng đến Identity Provider để kiểm tra</a:t>
            </a:r>
          </a:p>
          <a:p>
            <a:pPr marL="0" indent="0">
              <a:buNone/>
            </a:pPr>
            <a:endParaRPr lang="en-US"/>
          </a:p>
        </p:txBody>
      </p:sp>
    </p:spTree>
    <p:extLst>
      <p:ext uri="{BB962C8B-B14F-4D97-AF65-F5344CB8AC3E}">
        <p14:creationId xmlns:p14="http://schemas.microsoft.com/office/powerpoint/2010/main" val="1623198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BA0F-BA25-4E4A-A1BE-33CB64755688}"/>
              </a:ext>
            </a:extLst>
          </p:cNvPr>
          <p:cNvSpPr>
            <a:spLocks noGrp="1"/>
          </p:cNvSpPr>
          <p:nvPr>
            <p:ph type="title"/>
          </p:nvPr>
        </p:nvSpPr>
        <p:spPr/>
        <p:txBody>
          <a:bodyPr/>
          <a:lstStyle/>
          <a:p>
            <a:r>
              <a:rPr lang="en-US" b="1" spc="-100">
                <a:solidFill>
                  <a:schemeClr val="tx1"/>
                </a:solidFill>
                <a:latin typeface="Times New Roman" panose="02020603050405020304" pitchFamily="18" charset="0"/>
                <a:cs typeface="Times New Roman" panose="02020603050405020304" pitchFamily="18" charset="0"/>
              </a:rPr>
              <a:t>2. </a:t>
            </a:r>
            <a:r>
              <a:rPr lang="en-US" b="1" spc="-100" err="1">
                <a:solidFill>
                  <a:schemeClr val="tx1"/>
                </a:solidFill>
                <a:latin typeface="Times New Roman" panose="02020603050405020304" pitchFamily="18" charset="0"/>
                <a:cs typeface="Times New Roman" panose="02020603050405020304" pitchFamily="18" charset="0"/>
              </a:rPr>
              <a:t>Phương</a:t>
            </a:r>
            <a:r>
              <a:rPr lang="en-US" b="1" spc="-100">
                <a:solidFill>
                  <a:schemeClr val="tx1"/>
                </a:solidFill>
                <a:latin typeface="Times New Roman" panose="02020603050405020304" pitchFamily="18" charset="0"/>
                <a:cs typeface="Times New Roman" panose="02020603050405020304" pitchFamily="18" charset="0"/>
              </a:rPr>
              <a:t> </a:t>
            </a:r>
            <a:r>
              <a:rPr lang="en-US" b="1" spc="-100" err="1">
                <a:solidFill>
                  <a:schemeClr val="tx1"/>
                </a:solidFill>
                <a:latin typeface="Times New Roman" panose="02020603050405020304" pitchFamily="18" charset="0"/>
                <a:cs typeface="Times New Roman" panose="02020603050405020304" pitchFamily="18" charset="0"/>
              </a:rPr>
              <a:t>thức</a:t>
            </a:r>
            <a:r>
              <a:rPr lang="en-US" b="1" spc="-100">
                <a:solidFill>
                  <a:schemeClr val="tx1"/>
                </a:solidFill>
                <a:latin typeface="Times New Roman" panose="02020603050405020304" pitchFamily="18" charset="0"/>
                <a:cs typeface="Times New Roman" panose="02020603050405020304" pitchFamily="18" charset="0"/>
              </a:rPr>
              <a:t> </a:t>
            </a:r>
            <a:r>
              <a:rPr lang="en-US" b="1" spc="-100" err="1">
                <a:solidFill>
                  <a:schemeClr val="tx1"/>
                </a:solidFill>
                <a:latin typeface="Times New Roman" panose="02020603050405020304" pitchFamily="18" charset="0"/>
                <a:cs typeface="Times New Roman" panose="02020603050405020304" pitchFamily="18" charset="0"/>
              </a:rPr>
              <a:t>hoạt</a:t>
            </a:r>
            <a:r>
              <a:rPr lang="en-US" b="1" spc="-100">
                <a:solidFill>
                  <a:schemeClr val="tx1"/>
                </a:solidFill>
                <a:latin typeface="Times New Roman" panose="02020603050405020304" pitchFamily="18" charset="0"/>
                <a:cs typeface="Times New Roman" panose="02020603050405020304" pitchFamily="18" charset="0"/>
              </a:rPr>
              <a:t> </a:t>
            </a:r>
            <a:r>
              <a:rPr lang="en-US" b="1" spc="-100" err="1">
                <a:solidFill>
                  <a:schemeClr val="tx1"/>
                </a:solidFill>
                <a:latin typeface="Times New Roman" panose="02020603050405020304" pitchFamily="18" charset="0"/>
                <a:cs typeface="Times New Roman" panose="02020603050405020304" pitchFamily="18" charset="0"/>
              </a:rPr>
              <a:t>động</a:t>
            </a:r>
            <a:r>
              <a:rPr lang="en-US" b="1" spc="-100">
                <a:solidFill>
                  <a:schemeClr val="tx1"/>
                </a:solidFill>
                <a:latin typeface="Times New Roman" panose="02020603050405020304" pitchFamily="18" charset="0"/>
                <a:cs typeface="Times New Roman" panose="02020603050405020304" pitchFamily="18" charset="0"/>
              </a:rPr>
              <a:t> </a:t>
            </a:r>
            <a:r>
              <a:rPr lang="en-US" b="1" spc="-100" err="1">
                <a:solidFill>
                  <a:schemeClr val="tx1"/>
                </a:solidFill>
                <a:latin typeface="Times New Roman" panose="02020603050405020304" pitchFamily="18" charset="0"/>
                <a:cs typeface="Times New Roman" panose="02020603050405020304" pitchFamily="18" charset="0"/>
              </a:rPr>
              <a:t>của</a:t>
            </a:r>
            <a:r>
              <a:rPr lang="en-US" b="1" spc="-100">
                <a:solidFill>
                  <a:schemeClr val="tx1"/>
                </a:solidFill>
                <a:latin typeface="Times New Roman" panose="02020603050405020304" pitchFamily="18" charset="0"/>
                <a:cs typeface="Times New Roman" panose="02020603050405020304" pitchFamily="18" charset="0"/>
              </a:rPr>
              <a:t> OpenID</a:t>
            </a:r>
            <a:br>
              <a:rPr lang="en-US" b="1" spc="-100">
                <a:solidFill>
                  <a:schemeClr val="tx1"/>
                </a:solidFill>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2.5. </a:t>
            </a:r>
            <a:r>
              <a:rPr lang="en-US" err="1">
                <a:latin typeface="Times New Roman" panose="02020603050405020304" pitchFamily="18" charset="0"/>
                <a:cs typeface="Times New Roman" panose="02020603050405020304" pitchFamily="18" charset="0"/>
              </a:rPr>
              <a:t>Quy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gửi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thuộc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tính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danh</a:t>
            </a:r>
            <a:endParaRPr lang="en-US"/>
          </a:p>
        </p:txBody>
      </p:sp>
      <p:sp>
        <p:nvSpPr>
          <p:cNvPr id="3" name="Content Placeholder 2">
            <a:extLst>
              <a:ext uri="{FF2B5EF4-FFF2-40B4-BE49-F238E27FC236}">
                <a16:creationId xmlns:a16="http://schemas.microsoft.com/office/drawing/2014/main" id="{4FB933CC-E48F-4115-8CCD-25274904AA39}"/>
              </a:ext>
            </a:extLst>
          </p:cNvPr>
          <p:cNvSpPr>
            <a:spLocks noGrp="1"/>
          </p:cNvSpPr>
          <p:nvPr>
            <p:ph idx="1"/>
          </p:nvPr>
        </p:nvSpPr>
        <p:spPr>
          <a:xfrm>
            <a:off x="437322" y="1868556"/>
            <a:ext cx="11436626" cy="4989443"/>
          </a:xfrm>
        </p:spPr>
        <p:txBody>
          <a:bodyPr>
            <a:normAutofit fontScale="85000" lnSpcReduction="20000"/>
          </a:bodyPr>
          <a:lstStyle/>
          <a:p>
            <a:pPr>
              <a:buFont typeface="Wingdings" panose="05000000000000000000" pitchFamily="2" charset="2"/>
              <a:buChar char="Ø"/>
            </a:pPr>
            <a:r>
              <a:rPr lang="en-US" sz="3300">
                <a:latin typeface="Times New Roman" panose="02020603050405020304" pitchFamily="18" charset="0"/>
                <a:cs typeface="Times New Roman" panose="02020603050405020304" pitchFamily="18" charset="0"/>
              </a:rPr>
              <a:t>Bước 2.7: Identity Provider sẽ kiểm tra thông tin đăng nhập. Sau đó, Identity Provider sẽ dựa trên danh sách tên các thuộc tính yêu cầu từ Relying Party; Identity Provider sẽ tạo một thông điệp có chứa các thuộc tính tương ứng. Cuối cùng, Identity Provider sẽ ký trên danh sách các thuộc tính định danh và trả về Browser. </a:t>
            </a:r>
          </a:p>
          <a:p>
            <a:pPr>
              <a:buFont typeface="Wingdings" panose="05000000000000000000" pitchFamily="2" charset="2"/>
              <a:buChar char="Ø"/>
            </a:pPr>
            <a:r>
              <a:rPr lang="en-US" sz="3300">
                <a:latin typeface="Times New Roman" panose="02020603050405020304" pitchFamily="18" charset="0"/>
                <a:cs typeface="Times New Roman" panose="02020603050405020304" pitchFamily="18" charset="0"/>
              </a:rPr>
              <a:t> Bước 2.8: Browser sẽ hiện lên tất cả thuộc tính định danh nhận được từ Identity Provider cho người dùng. </a:t>
            </a:r>
          </a:p>
          <a:p>
            <a:pPr>
              <a:buFont typeface="Wingdings" panose="05000000000000000000" pitchFamily="2" charset="2"/>
              <a:buChar char="Ø"/>
            </a:pPr>
            <a:r>
              <a:rPr lang="en-US" sz="3300">
                <a:latin typeface="Times New Roman" panose="02020603050405020304" pitchFamily="18" charset="0"/>
                <a:cs typeface="Times New Roman" panose="02020603050405020304" pitchFamily="18" charset="0"/>
              </a:rPr>
              <a:t>Bước 2.9: Người dùng sẽ kiểm tra các thuộc tính định danh có hợp lệ. Sau đó, người dùng sẽ xác nhận truyền các thuộc tính định danh. </a:t>
            </a:r>
          </a:p>
          <a:p>
            <a:pPr>
              <a:buFont typeface="Wingdings" panose="05000000000000000000" pitchFamily="2" charset="2"/>
              <a:buChar char="Ø"/>
            </a:pPr>
            <a:r>
              <a:rPr lang="en-US" sz="3300">
                <a:latin typeface="Times New Roman" panose="02020603050405020304" pitchFamily="18" charset="0"/>
                <a:cs typeface="Times New Roman" panose="02020603050405020304" pitchFamily="18" charset="0"/>
              </a:rPr>
              <a:t>Bước 2.10: Browser sẽ truyền các thông tin định danh của người dùng đến Relying Party.</a:t>
            </a:r>
          </a:p>
          <a:p>
            <a:pPr>
              <a:buFont typeface="Wingdings" panose="05000000000000000000" pitchFamily="2" charset="2"/>
              <a:buChar char="Ø"/>
            </a:pPr>
            <a:endParaRPr lang="en-US"/>
          </a:p>
          <a:p>
            <a:endParaRPr lang="en-US"/>
          </a:p>
        </p:txBody>
      </p:sp>
    </p:spTree>
    <p:extLst>
      <p:ext uri="{BB962C8B-B14F-4D97-AF65-F5344CB8AC3E}">
        <p14:creationId xmlns:p14="http://schemas.microsoft.com/office/powerpoint/2010/main" val="331397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7"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4" name="Content Placeholder 3" descr="A picture containing clock, drawing&#10;&#10;Description automatically generated">
            <a:extLst>
              <a:ext uri="{FF2B5EF4-FFF2-40B4-BE49-F238E27FC236}">
                <a16:creationId xmlns:a16="http://schemas.microsoft.com/office/drawing/2014/main" id="{97F2B387-0749-44A8-9F04-18CC145F12B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05256" y="2593822"/>
            <a:ext cx="4414438" cy="1688521"/>
          </a:xfrm>
          <a:prstGeom prst="rect">
            <a:avLst/>
          </a:prstGeom>
        </p:spPr>
      </p:pic>
      <p:sp>
        <p:nvSpPr>
          <p:cNvPr id="5" name="TextBox 4">
            <a:extLst>
              <a:ext uri="{FF2B5EF4-FFF2-40B4-BE49-F238E27FC236}">
                <a16:creationId xmlns:a16="http://schemas.microsoft.com/office/drawing/2014/main" id="{CA63ABE2-F5A8-4C29-92EE-1AD6FC7941EE}"/>
              </a:ext>
            </a:extLst>
          </p:cNvPr>
          <p:cNvSpPr txBox="1"/>
          <p:nvPr/>
        </p:nvSpPr>
        <p:spPr>
          <a:xfrm>
            <a:off x="6096000" y="408473"/>
            <a:ext cx="5367164" cy="5728303"/>
          </a:xfrm>
          <a:prstGeom prst="rect">
            <a:avLst/>
          </a:prstGeom>
        </p:spPr>
        <p:txBody>
          <a:bodyPr vert="horz" lIns="91440" tIns="45720" rIns="91440" bIns="45720" rtlCol="0">
            <a:noAutofit/>
          </a:bodyPr>
          <a:lstStyle/>
          <a:p>
            <a:pPr marL="342900" indent="-342900">
              <a:spcAft>
                <a:spcPts val="600"/>
              </a:spcAft>
              <a:buClr>
                <a:schemeClr val="tx1">
                  <a:lumMod val="85000"/>
                  <a:lumOff val="15000"/>
                </a:schemeClr>
              </a:buCl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Bước 3.1: Dựa trên thuộc tính định danh nhận được từ thành phần Identity Provider ở quy trình gởi thuộc tính định danh (xem phần trước) cùng với khóa chia sẻ bí mật được tạo ra ở bước 2.1. Relying Party sẽ kiểm tra xem thuộc tính định danh có hợp lệ hay không.</a:t>
            </a:r>
          </a:p>
          <a:p>
            <a:pPr marL="342900" indent="-342900">
              <a:spcAft>
                <a:spcPts val="600"/>
              </a:spcAft>
              <a:buClr>
                <a:schemeClr val="tx1">
                  <a:lumMod val="85000"/>
                  <a:lumOff val="15000"/>
                </a:schemeClr>
              </a:buCl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Bước 3.2: Relying Party trả về kết quả định danh về Browser. </a:t>
            </a:r>
          </a:p>
          <a:p>
            <a:pPr marL="342900" indent="-342900">
              <a:spcAft>
                <a:spcPts val="600"/>
              </a:spcAft>
              <a:buClr>
                <a:schemeClr val="tx1">
                  <a:lumMod val="85000"/>
                  <a:lumOff val="15000"/>
                </a:schemeClr>
              </a:buCl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Bước 3.3: Browser sẽ hiển thị kết quả định danh đến người dùng</a:t>
            </a:r>
          </a:p>
        </p:txBody>
      </p:sp>
    </p:spTree>
    <p:extLst>
      <p:ext uri="{BB962C8B-B14F-4D97-AF65-F5344CB8AC3E}">
        <p14:creationId xmlns:p14="http://schemas.microsoft.com/office/powerpoint/2010/main" val="94154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9C10-E125-4119-91E9-D4B72132664D}"/>
              </a:ext>
            </a:extLst>
          </p:cNvPr>
          <p:cNvSpPr>
            <a:spLocks noGrp="1"/>
          </p:cNvSpPr>
          <p:nvPr>
            <p:ph type="title"/>
          </p:nvPr>
        </p:nvSpPr>
        <p:spPr>
          <a:xfrm>
            <a:off x="6505611" y="69260"/>
            <a:ext cx="4957553" cy="1645920"/>
          </a:xfrm>
        </p:spPr>
        <p:txBody>
          <a:bodyPr vert="horz" lIns="91440" tIns="45720" rIns="91440" bIns="45720" rtlCol="0" anchor="ctr">
            <a:normAutofit fontScale="90000"/>
          </a:bodyPr>
          <a:lstStyle/>
          <a:p>
            <a:br>
              <a:rPr lang="en-US" sz="1900" b="1"/>
            </a:br>
            <a:r>
              <a:rPr lang="en-US">
                <a:latin typeface="Times New Roman" panose="02020603050405020304" pitchFamily="18" charset="0"/>
                <a:cs typeface="Times New Roman" panose="02020603050405020304" pitchFamily="18" charset="0"/>
              </a:rPr>
              <a:t>2.6. Quy trình kiểm tra thuộc tính định danh</a:t>
            </a:r>
            <a:br>
              <a:rPr lang="en-US" sz="1900" b="1"/>
            </a:br>
            <a:endParaRPr lang="en-US" sz="1900"/>
          </a:p>
        </p:txBody>
      </p:sp>
      <p:sp>
        <p:nvSpPr>
          <p:cNvPr id="18"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9"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4" name="Content Placeholder 3" descr="A picture containing clock, drawing&#10;&#10;Description automatically generated">
            <a:extLst>
              <a:ext uri="{FF2B5EF4-FFF2-40B4-BE49-F238E27FC236}">
                <a16:creationId xmlns:a16="http://schemas.microsoft.com/office/drawing/2014/main" id="{4B46F061-2610-48F4-BE33-D049DDD1ED0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05256" y="2593822"/>
            <a:ext cx="4414438" cy="1688521"/>
          </a:xfrm>
          <a:prstGeom prst="rect">
            <a:avLst/>
          </a:prstGeom>
        </p:spPr>
      </p:pic>
      <p:sp>
        <p:nvSpPr>
          <p:cNvPr id="5" name="TextBox 4">
            <a:extLst>
              <a:ext uri="{FF2B5EF4-FFF2-40B4-BE49-F238E27FC236}">
                <a16:creationId xmlns:a16="http://schemas.microsoft.com/office/drawing/2014/main" id="{21C4B085-2634-43A0-8359-CF573A397193}"/>
              </a:ext>
            </a:extLst>
          </p:cNvPr>
          <p:cNvSpPr txBox="1"/>
          <p:nvPr/>
        </p:nvSpPr>
        <p:spPr>
          <a:xfrm>
            <a:off x="5936387" y="1406769"/>
            <a:ext cx="5978948" cy="5097085"/>
          </a:xfrm>
          <a:prstGeom prst="rect">
            <a:avLst/>
          </a:prstGeom>
        </p:spPr>
        <p:txBody>
          <a:bodyPr vert="horz" lIns="91440" tIns="45720" rIns="91440" bIns="45720" rtlCol="0">
            <a:normAutofit lnSpcReduction="10000"/>
          </a:bodyPr>
          <a:lstStyle/>
          <a:p>
            <a:pPr marL="560070" indent="-457200">
              <a:spcAft>
                <a:spcPts val="600"/>
              </a:spcAft>
              <a:buClr>
                <a:schemeClr val="tx1">
                  <a:lumMod val="85000"/>
                  <a:lumOff val="15000"/>
                </a:schemeClr>
              </a:buCl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Bước 3.1: Dựa trên thuộc tính định danh nhận được từ thành phần Identity Provider ở quy trình gởi thuộc tính định danh (xem phần trước) cùng với khóa chia sẻ bí mật được tạo ra ở bước 2.1. Relying Party sẽ kiểm tra xem thuộc tính định danh có hợp lệ hay không.</a:t>
            </a:r>
          </a:p>
          <a:p>
            <a:pPr marL="560070" indent="-457200">
              <a:spcAft>
                <a:spcPts val="600"/>
              </a:spcAft>
              <a:buClr>
                <a:schemeClr val="tx1">
                  <a:lumMod val="85000"/>
                  <a:lumOff val="15000"/>
                </a:schemeClr>
              </a:buCl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Bước 3.2: Relying Party trả về kết quả định danh về Browser. </a:t>
            </a:r>
          </a:p>
          <a:p>
            <a:pPr marL="560070" indent="-457200">
              <a:spcAft>
                <a:spcPts val="600"/>
              </a:spcAft>
              <a:buClr>
                <a:schemeClr val="tx1">
                  <a:lumMod val="85000"/>
                  <a:lumOff val="15000"/>
                </a:schemeClr>
              </a:buCl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Bước 3.3: Browser sẽ hiển thị kết quả định danh đến người dùng</a:t>
            </a:r>
          </a:p>
          <a:p>
            <a:pPr indent="-182880">
              <a:spcAft>
                <a:spcPts val="600"/>
              </a:spcAft>
              <a:buClr>
                <a:schemeClr val="tx1">
                  <a:lumMod val="85000"/>
                  <a:lumOff val="15000"/>
                </a:schemeClr>
              </a:buClr>
              <a:buFont typeface="Garamond" pitchFamily="18" charset="0"/>
              <a:buChar char="◦"/>
            </a:pPr>
            <a:endParaRPr lang="en-US"/>
          </a:p>
        </p:txBody>
      </p:sp>
    </p:spTree>
    <p:extLst>
      <p:ext uri="{BB962C8B-B14F-4D97-AF65-F5344CB8AC3E}">
        <p14:creationId xmlns:p14="http://schemas.microsoft.com/office/powerpoint/2010/main" val="806000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927F-854B-4696-A8EA-352F8E6F127F}"/>
              </a:ext>
            </a:extLst>
          </p:cNvPr>
          <p:cNvSpPr>
            <a:spLocks noGrp="1"/>
          </p:cNvSpPr>
          <p:nvPr>
            <p:ph type="title"/>
          </p:nvPr>
        </p:nvSpPr>
        <p:spPr>
          <a:xfrm>
            <a:off x="6505612" y="341396"/>
            <a:ext cx="4801172" cy="769952"/>
          </a:xfrm>
        </p:spPr>
        <p:txBody>
          <a:bodyPr>
            <a:normAutofit fontScale="90000"/>
          </a:bodyPr>
          <a:lstStyle/>
          <a:p>
            <a:br>
              <a:rPr lang="en-US" sz="2800" b="1" spc="-10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2.7. </a:t>
            </a:r>
            <a:r>
              <a:rPr lang="en-US" err="1">
                <a:latin typeface="Times New Roman" panose="02020603050405020304" pitchFamily="18" charset="0"/>
                <a:cs typeface="Times New Roman" panose="02020603050405020304" pitchFamily="18" charset="0"/>
              </a:rPr>
              <a:t>Cơ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chê</a:t>
            </a:r>
            <a:r>
              <a:rPr lang="en-US">
                <a:latin typeface="Times New Roman" panose="02020603050405020304" pitchFamily="18" charset="0"/>
                <a:cs typeface="Times New Roman" panose="02020603050405020304" pitchFamily="18" charset="0"/>
              </a:rPr>
              <a:t>́ Dumb mode</a:t>
            </a:r>
            <a:br>
              <a:rPr lang="en-US" sz="2800" b="1"/>
            </a:br>
            <a:endParaRPr lang="en-US" sz="2800"/>
          </a:p>
        </p:txBody>
      </p:sp>
      <p:sp>
        <p:nvSpPr>
          <p:cNvPr id="9" name="Rectangle 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4" name="Picture 3" descr="A picture containing clock&#10;&#10;Description automatically generated">
            <a:extLst>
              <a:ext uri="{FF2B5EF4-FFF2-40B4-BE49-F238E27FC236}">
                <a16:creationId xmlns:a16="http://schemas.microsoft.com/office/drawing/2014/main" id="{FD66F588-B403-4AE8-8FF5-9921FD308C68}"/>
              </a:ext>
            </a:extLst>
          </p:cNvPr>
          <p:cNvPicPr/>
          <p:nvPr/>
        </p:nvPicPr>
        <p:blipFill>
          <a:blip r:embed="rId2">
            <a:extLst>
              <a:ext uri="{28A0092B-C50C-407E-A947-70E740481C1C}">
                <a14:useLocalDpi xmlns:a14="http://schemas.microsoft.com/office/drawing/2010/main" val="0"/>
              </a:ext>
            </a:extLst>
          </a:blip>
          <a:stretch>
            <a:fillRect/>
          </a:stretch>
        </p:blipFill>
        <p:spPr>
          <a:xfrm>
            <a:off x="1205256" y="2731773"/>
            <a:ext cx="4414438" cy="1412619"/>
          </a:xfrm>
          <a:prstGeom prst="rect">
            <a:avLst/>
          </a:prstGeom>
        </p:spPr>
      </p:pic>
      <p:sp>
        <p:nvSpPr>
          <p:cNvPr id="3" name="Content Placeholder 2">
            <a:extLst>
              <a:ext uri="{FF2B5EF4-FFF2-40B4-BE49-F238E27FC236}">
                <a16:creationId xmlns:a16="http://schemas.microsoft.com/office/drawing/2014/main" id="{07B864AE-2C3E-4A34-A254-C5CCE1F409F8}"/>
              </a:ext>
            </a:extLst>
          </p:cNvPr>
          <p:cNvSpPr>
            <a:spLocks noGrp="1"/>
          </p:cNvSpPr>
          <p:nvPr>
            <p:ph idx="1"/>
          </p:nvPr>
        </p:nvSpPr>
        <p:spPr>
          <a:xfrm>
            <a:off x="6259773" y="957114"/>
            <a:ext cx="5486749" cy="5415552"/>
          </a:xfrm>
        </p:spPr>
        <p:txBody>
          <a:bodyPr>
            <a:normAutofit fontScale="85000" lnSpcReduction="10000"/>
          </a:bodyPr>
          <a:lstStyle/>
          <a:p>
            <a:pPr marL="0" indent="0" algn="just">
              <a:buNone/>
            </a:pPr>
            <a:r>
              <a:rPr lang="en-US" sz="2800">
                <a:latin typeface="Times New Roman" panose="02020603050405020304" pitchFamily="18" charset="0"/>
                <a:cs typeface="Times New Roman" panose="02020603050405020304" pitchFamily="18" charset="0"/>
              </a:rPr>
              <a:t>Chế độ Dumb mode cũng tương tự như chế độ Smart mode. Nhưng ở chế độ Dumb mode, Relying Party không có khả năng lưu trữ các thông tin trước đó. Do đó thành phần Identity Provider và Relying Party sẽ chưa có khóa chia sẻ để kiểm tra thuộc tính định danh. Vì vậy, ở bước 3.1 trong quy trình kiểm tra thuộc tính định danh (xem phần trước) trong chế độ Dumb mode, Relying Party cần phải tạo kết nối an toàn với Identity Provider để kiểm tra thuộc tính định danh. Các bước khác ở chế độ Dumb mode hoàn toàn giống với chế độ Smart mode.</a:t>
            </a:r>
          </a:p>
          <a:p>
            <a:pPr marL="0" indent="0">
              <a:buNone/>
            </a:pPr>
            <a:endParaRPr lang="en-US"/>
          </a:p>
        </p:txBody>
      </p:sp>
    </p:spTree>
    <p:extLst>
      <p:ext uri="{BB962C8B-B14F-4D97-AF65-F5344CB8AC3E}">
        <p14:creationId xmlns:p14="http://schemas.microsoft.com/office/powerpoint/2010/main" val="1322595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227F-0087-48B6-927C-7F2C158E61CE}"/>
              </a:ext>
            </a:extLst>
          </p:cNvPr>
          <p:cNvSpPr>
            <a:spLocks noGrp="1"/>
          </p:cNvSpPr>
          <p:nvPr>
            <p:ph type="title"/>
          </p:nvPr>
        </p:nvSpPr>
        <p:spPr>
          <a:xfrm>
            <a:off x="381000" y="732828"/>
            <a:ext cx="5078896" cy="1641147"/>
          </a:xfrm>
        </p:spPr>
        <p:txBody>
          <a:bodyPr>
            <a:normAutofit fontScale="90000"/>
          </a:bodyPr>
          <a:lstStyle/>
          <a:p>
            <a:r>
              <a:rPr lang="en-US" sz="4400" b="1" spc="-100">
                <a:solidFill>
                  <a:schemeClr val="tx1"/>
                </a:solidFill>
                <a:latin typeface="Times New Roman" panose="02020603050405020304" pitchFamily="18" charset="0"/>
                <a:cs typeface="Times New Roman" panose="02020603050405020304" pitchFamily="18" charset="0"/>
              </a:rPr>
              <a:t>2. </a:t>
            </a:r>
            <a:r>
              <a:rPr lang="en-US" sz="4400" b="1" spc="-100" err="1">
                <a:solidFill>
                  <a:schemeClr val="tx1"/>
                </a:solidFill>
                <a:latin typeface="Times New Roman" panose="02020603050405020304" pitchFamily="18" charset="0"/>
                <a:cs typeface="Times New Roman" panose="02020603050405020304" pitchFamily="18" charset="0"/>
              </a:rPr>
              <a:t>Phương</a:t>
            </a:r>
            <a:r>
              <a:rPr lang="en-US" sz="4400" b="1" spc="-100">
                <a:solidFill>
                  <a:schemeClr val="tx1"/>
                </a:solidFill>
                <a:latin typeface="Times New Roman" panose="02020603050405020304" pitchFamily="18" charset="0"/>
                <a:cs typeface="Times New Roman" panose="02020603050405020304" pitchFamily="18" charset="0"/>
              </a:rPr>
              <a:t> </a:t>
            </a:r>
            <a:r>
              <a:rPr lang="en-US" sz="4400" b="1" spc="-100" err="1">
                <a:solidFill>
                  <a:schemeClr val="tx1"/>
                </a:solidFill>
                <a:latin typeface="Times New Roman" panose="02020603050405020304" pitchFamily="18" charset="0"/>
                <a:cs typeface="Times New Roman" panose="02020603050405020304" pitchFamily="18" charset="0"/>
              </a:rPr>
              <a:t>thức</a:t>
            </a:r>
            <a:r>
              <a:rPr lang="en-US" sz="4400" b="1" spc="-100">
                <a:solidFill>
                  <a:schemeClr val="tx1"/>
                </a:solidFill>
                <a:latin typeface="Times New Roman" panose="02020603050405020304" pitchFamily="18" charset="0"/>
                <a:cs typeface="Times New Roman" panose="02020603050405020304" pitchFamily="18" charset="0"/>
              </a:rPr>
              <a:t> </a:t>
            </a:r>
            <a:r>
              <a:rPr lang="en-US" sz="4400" b="1" spc="-100" err="1">
                <a:solidFill>
                  <a:schemeClr val="tx1"/>
                </a:solidFill>
                <a:latin typeface="Times New Roman" panose="02020603050405020304" pitchFamily="18" charset="0"/>
                <a:cs typeface="Times New Roman" panose="02020603050405020304" pitchFamily="18" charset="0"/>
              </a:rPr>
              <a:t>hoạt</a:t>
            </a:r>
            <a:r>
              <a:rPr lang="en-US" sz="4400" b="1" spc="-100">
                <a:solidFill>
                  <a:schemeClr val="tx1"/>
                </a:solidFill>
                <a:latin typeface="Times New Roman" panose="02020603050405020304" pitchFamily="18" charset="0"/>
                <a:cs typeface="Times New Roman" panose="02020603050405020304" pitchFamily="18" charset="0"/>
              </a:rPr>
              <a:t> </a:t>
            </a:r>
            <a:r>
              <a:rPr lang="en-US" sz="4400" b="1" spc="-100" err="1">
                <a:solidFill>
                  <a:schemeClr val="tx1"/>
                </a:solidFill>
                <a:latin typeface="Times New Roman" panose="02020603050405020304" pitchFamily="18" charset="0"/>
                <a:cs typeface="Times New Roman" panose="02020603050405020304" pitchFamily="18" charset="0"/>
              </a:rPr>
              <a:t>động</a:t>
            </a:r>
            <a:r>
              <a:rPr lang="en-US" sz="4400" b="1" spc="-100">
                <a:solidFill>
                  <a:schemeClr val="tx1"/>
                </a:solidFill>
                <a:latin typeface="Times New Roman" panose="02020603050405020304" pitchFamily="18" charset="0"/>
                <a:cs typeface="Times New Roman" panose="02020603050405020304" pitchFamily="18" charset="0"/>
              </a:rPr>
              <a:t> </a:t>
            </a:r>
            <a:r>
              <a:rPr lang="en-US" sz="4400" b="1" spc="-100" err="1">
                <a:solidFill>
                  <a:schemeClr val="tx1"/>
                </a:solidFill>
                <a:latin typeface="Times New Roman" panose="02020603050405020304" pitchFamily="18" charset="0"/>
                <a:cs typeface="Times New Roman" panose="02020603050405020304" pitchFamily="18" charset="0"/>
              </a:rPr>
              <a:t>của</a:t>
            </a:r>
            <a:r>
              <a:rPr lang="en-US" sz="4400" b="1" spc="-100">
                <a:solidFill>
                  <a:schemeClr val="tx1"/>
                </a:solidFill>
                <a:latin typeface="Times New Roman" panose="02020603050405020304" pitchFamily="18" charset="0"/>
                <a:cs typeface="Times New Roman" panose="02020603050405020304" pitchFamily="18" charset="0"/>
              </a:rPr>
              <a:t> OpenID</a:t>
            </a:r>
            <a:br>
              <a:rPr lang="en-US" b="1" spc="-100">
                <a:solidFill>
                  <a:schemeClr val="tx1"/>
                </a:solidFill>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2.8. Cơ chế xác thực của OpenID</a:t>
            </a:r>
            <a:br>
              <a:rPr lang="en-US" b="1"/>
            </a:br>
            <a:endParaRPr lang="en-US"/>
          </a:p>
        </p:txBody>
      </p:sp>
      <p:sp>
        <p:nvSpPr>
          <p:cNvPr id="3" name="Content Placeholder 2">
            <a:extLst>
              <a:ext uri="{FF2B5EF4-FFF2-40B4-BE49-F238E27FC236}">
                <a16:creationId xmlns:a16="http://schemas.microsoft.com/office/drawing/2014/main" id="{64708F2A-E62C-40C9-ACCF-1C3245EA875C}"/>
              </a:ext>
            </a:extLst>
          </p:cNvPr>
          <p:cNvSpPr>
            <a:spLocks noGrp="1"/>
          </p:cNvSpPr>
          <p:nvPr>
            <p:ph idx="1"/>
          </p:nvPr>
        </p:nvSpPr>
        <p:spPr>
          <a:xfrm>
            <a:off x="5463209" y="477078"/>
            <a:ext cx="6347791" cy="6380922"/>
          </a:xfrm>
        </p:spPr>
        <p:txBody>
          <a:bodyPr>
            <a:normAutofit/>
          </a:bodyPr>
          <a:lstStyle/>
          <a:p>
            <a:pPr algn="just">
              <a:buFont typeface="Wingdings" panose="05000000000000000000" pitchFamily="2" charset="2"/>
              <a:buChar char="v"/>
            </a:pPr>
            <a:r>
              <a:rPr lang="en-US" sz="2800">
                <a:latin typeface="Times New Roman" panose="02020603050405020304" pitchFamily="18" charset="0"/>
                <a:cs typeface="Times New Roman" panose="02020603050405020304" pitchFamily="18" charset="0"/>
              </a:rPr>
              <a:t>OpenID sử dụng cơ chế xác thực SASL (Simple Authentication and Security Layer), sử dụng các giao thức lớp ứng dụng như IMAP, POP, XMPP với mục tiêu modules hóa và bảo mật lớp. </a:t>
            </a:r>
          </a:p>
          <a:p>
            <a:pPr algn="just">
              <a:buFont typeface="Wingdings" panose="05000000000000000000" pitchFamily="2" charset="2"/>
              <a:buChar char="v"/>
            </a:pPr>
            <a:r>
              <a:rPr lang="en-US" sz="2800">
                <a:latin typeface="Times New Roman" panose="02020603050405020304" pitchFamily="18" charset="0"/>
                <a:cs typeface="Times New Roman" panose="02020603050405020304" pitchFamily="18" charset="0"/>
              </a:rPr>
              <a:t>OpenID ban đầu được hình dung cho HTTP và HTML, người dùng sẽ chuyển hướng của Relying Party vào một nhà cung cấp danh tính xác thực người dùng và sau đó gửi thông tin nhận dạng về thuộc tính khác (hoặc trực tiếp hoặc gián tiếp) với Relying Party.</a:t>
            </a:r>
          </a:p>
          <a:p>
            <a:pPr marL="0" indent="0">
              <a:buNone/>
            </a:pPr>
            <a:endParaRPr lang="en-US"/>
          </a:p>
        </p:txBody>
      </p:sp>
      <p:pic>
        <p:nvPicPr>
          <p:cNvPr id="4" name="Picture 3">
            <a:extLst>
              <a:ext uri="{FF2B5EF4-FFF2-40B4-BE49-F238E27FC236}">
                <a16:creationId xmlns:a16="http://schemas.microsoft.com/office/drawing/2014/main" id="{DE8C6D3B-1B36-4C31-9D5F-618F676CD845}"/>
              </a:ext>
            </a:extLst>
          </p:cNvPr>
          <p:cNvPicPr/>
          <p:nvPr/>
        </p:nvPicPr>
        <p:blipFill>
          <a:blip r:embed="rId2"/>
          <a:stretch>
            <a:fillRect/>
          </a:stretch>
        </p:blipFill>
        <p:spPr>
          <a:xfrm>
            <a:off x="381000" y="2373975"/>
            <a:ext cx="5078896" cy="3907556"/>
          </a:xfrm>
          <a:prstGeom prst="rect">
            <a:avLst/>
          </a:prstGeom>
        </p:spPr>
      </p:pic>
    </p:spTree>
    <p:extLst>
      <p:ext uri="{BB962C8B-B14F-4D97-AF65-F5344CB8AC3E}">
        <p14:creationId xmlns:p14="http://schemas.microsoft.com/office/powerpoint/2010/main" val="427894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A90B9-47F3-41E2-A0EB-036FBEDF0FE0}"/>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1.Tổng quan</a:t>
            </a:r>
            <a:br>
              <a:rPr lang="en-US"/>
            </a:br>
            <a:r>
              <a:rPr lang="en-US" sz="3600">
                <a:latin typeface="Times New Roman" panose="02020603050405020304" pitchFamily="18" charset="0"/>
                <a:cs typeface="Times New Roman" panose="02020603050405020304" pitchFamily="18" charset="0"/>
              </a:rPr>
              <a:t>1.1.Khái niệm</a:t>
            </a:r>
          </a:p>
        </p:txBody>
      </p:sp>
      <p:sp>
        <p:nvSpPr>
          <p:cNvPr id="3" name="Content Placeholder 2">
            <a:extLst>
              <a:ext uri="{FF2B5EF4-FFF2-40B4-BE49-F238E27FC236}">
                <a16:creationId xmlns:a16="http://schemas.microsoft.com/office/drawing/2014/main" id="{5F6CDE35-2E03-437F-9F34-A83AEE2C52A1}"/>
              </a:ext>
            </a:extLst>
          </p:cNvPr>
          <p:cNvSpPr>
            <a:spLocks noGrp="1"/>
          </p:cNvSpPr>
          <p:nvPr>
            <p:ph idx="1"/>
          </p:nvPr>
        </p:nvSpPr>
        <p:spPr>
          <a:xfrm>
            <a:off x="1066800" y="2365782"/>
            <a:ext cx="10058400" cy="3849624"/>
          </a:xfrm>
        </p:spPr>
        <p:txBody>
          <a:bodyPr>
            <a:normAutofit/>
          </a:bodyPr>
          <a:lstStyle/>
          <a:p>
            <a:pPr marL="0" indent="0">
              <a:buNone/>
            </a:pPr>
            <a:r>
              <a:rPr lang="en-US" sz="2800"/>
              <a:t>	</a:t>
            </a:r>
            <a:r>
              <a:rPr lang="en-US" sz="3200">
                <a:latin typeface="Times New Roman" panose="02020603050405020304" pitchFamily="18" charset="0"/>
                <a:cs typeface="Times New Roman" panose="02020603050405020304" pitchFamily="18" charset="0"/>
              </a:rPr>
              <a:t>OpenID là một dịch vụ định danh (Identify) chia sẻ, là một hệ thống đăng nhập một lần không có tính tập trung, cho phép người sử dụng đăng nhập nhiều website khác nhau chỉ bằng 1 định danh số, tránh việc sử dụng các tài khoản và mật khẩu khác nhau cho mỗi website. </a:t>
            </a:r>
          </a:p>
        </p:txBody>
      </p:sp>
    </p:spTree>
    <p:extLst>
      <p:ext uri="{BB962C8B-B14F-4D97-AF65-F5344CB8AC3E}">
        <p14:creationId xmlns:p14="http://schemas.microsoft.com/office/powerpoint/2010/main" val="2807662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98DD-B911-442F-AE9F-CD2A869B7D9A}"/>
              </a:ext>
            </a:extLst>
          </p:cNvPr>
          <p:cNvSpPr>
            <a:spLocks noGrp="1"/>
          </p:cNvSpPr>
          <p:nvPr>
            <p:ph type="title"/>
          </p:nvPr>
        </p:nvSpPr>
        <p:spPr/>
        <p:txBody>
          <a:bodyPr>
            <a:normAutofit fontScale="90000"/>
          </a:bodyPr>
          <a:lstStyle/>
          <a:p>
            <a:r>
              <a:rPr lang="en-US" sz="4400" b="1" spc="-100">
                <a:solidFill>
                  <a:schemeClr val="tx1"/>
                </a:solidFill>
                <a:latin typeface="Times New Roman" panose="02020603050405020304" pitchFamily="18" charset="0"/>
                <a:cs typeface="Times New Roman" panose="02020603050405020304" pitchFamily="18" charset="0"/>
              </a:rPr>
              <a:t>2. </a:t>
            </a:r>
            <a:r>
              <a:rPr lang="en-US" sz="4400" b="1" spc="-100" err="1">
                <a:solidFill>
                  <a:schemeClr val="tx1"/>
                </a:solidFill>
                <a:latin typeface="Times New Roman" panose="02020603050405020304" pitchFamily="18" charset="0"/>
                <a:cs typeface="Times New Roman" panose="02020603050405020304" pitchFamily="18" charset="0"/>
              </a:rPr>
              <a:t>Phương</a:t>
            </a:r>
            <a:r>
              <a:rPr lang="en-US" sz="4400" b="1" spc="-100">
                <a:solidFill>
                  <a:schemeClr val="tx1"/>
                </a:solidFill>
                <a:latin typeface="Times New Roman" panose="02020603050405020304" pitchFamily="18" charset="0"/>
                <a:cs typeface="Times New Roman" panose="02020603050405020304" pitchFamily="18" charset="0"/>
              </a:rPr>
              <a:t> </a:t>
            </a:r>
            <a:r>
              <a:rPr lang="en-US" sz="4400" b="1" spc="-100" err="1">
                <a:solidFill>
                  <a:schemeClr val="tx1"/>
                </a:solidFill>
                <a:latin typeface="Times New Roman" panose="02020603050405020304" pitchFamily="18" charset="0"/>
                <a:cs typeface="Times New Roman" panose="02020603050405020304" pitchFamily="18" charset="0"/>
              </a:rPr>
              <a:t>thức</a:t>
            </a:r>
            <a:r>
              <a:rPr lang="en-US" sz="4400" b="1" spc="-100">
                <a:solidFill>
                  <a:schemeClr val="tx1"/>
                </a:solidFill>
                <a:latin typeface="Times New Roman" panose="02020603050405020304" pitchFamily="18" charset="0"/>
                <a:cs typeface="Times New Roman" panose="02020603050405020304" pitchFamily="18" charset="0"/>
              </a:rPr>
              <a:t> </a:t>
            </a:r>
            <a:r>
              <a:rPr lang="en-US" sz="4400" b="1" spc="-100" err="1">
                <a:solidFill>
                  <a:schemeClr val="tx1"/>
                </a:solidFill>
                <a:latin typeface="Times New Roman" panose="02020603050405020304" pitchFamily="18" charset="0"/>
                <a:cs typeface="Times New Roman" panose="02020603050405020304" pitchFamily="18" charset="0"/>
              </a:rPr>
              <a:t>hoạt</a:t>
            </a:r>
            <a:r>
              <a:rPr lang="en-US" sz="4400" b="1" spc="-100">
                <a:solidFill>
                  <a:schemeClr val="tx1"/>
                </a:solidFill>
                <a:latin typeface="Times New Roman" panose="02020603050405020304" pitchFamily="18" charset="0"/>
                <a:cs typeface="Times New Roman" panose="02020603050405020304" pitchFamily="18" charset="0"/>
              </a:rPr>
              <a:t> </a:t>
            </a:r>
            <a:r>
              <a:rPr lang="en-US" sz="4400" b="1" spc="-100" err="1">
                <a:solidFill>
                  <a:schemeClr val="tx1"/>
                </a:solidFill>
                <a:latin typeface="Times New Roman" panose="02020603050405020304" pitchFamily="18" charset="0"/>
                <a:cs typeface="Times New Roman" panose="02020603050405020304" pitchFamily="18" charset="0"/>
              </a:rPr>
              <a:t>động</a:t>
            </a:r>
            <a:r>
              <a:rPr lang="en-US" sz="4400" b="1" spc="-100">
                <a:solidFill>
                  <a:schemeClr val="tx1"/>
                </a:solidFill>
                <a:latin typeface="Times New Roman" panose="02020603050405020304" pitchFamily="18" charset="0"/>
                <a:cs typeface="Times New Roman" panose="02020603050405020304" pitchFamily="18" charset="0"/>
              </a:rPr>
              <a:t> </a:t>
            </a:r>
            <a:r>
              <a:rPr lang="en-US" sz="4400" b="1" spc="-100" err="1">
                <a:solidFill>
                  <a:schemeClr val="tx1"/>
                </a:solidFill>
                <a:latin typeface="Times New Roman" panose="02020603050405020304" pitchFamily="18" charset="0"/>
                <a:cs typeface="Times New Roman" panose="02020603050405020304" pitchFamily="18" charset="0"/>
              </a:rPr>
              <a:t>của</a:t>
            </a:r>
            <a:r>
              <a:rPr lang="en-US" sz="4400" b="1" spc="-100">
                <a:solidFill>
                  <a:schemeClr val="tx1"/>
                </a:solidFill>
                <a:latin typeface="Times New Roman" panose="02020603050405020304" pitchFamily="18" charset="0"/>
                <a:cs typeface="Times New Roman" panose="02020603050405020304" pitchFamily="18" charset="0"/>
              </a:rPr>
              <a:t> OpenID</a:t>
            </a:r>
            <a:br>
              <a:rPr lang="en-US" b="1" spc="-100">
                <a:solidFill>
                  <a:schemeClr val="tx1"/>
                </a:solidFill>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2.9. Xác thực SASL</a:t>
            </a:r>
            <a:br>
              <a:rPr lang="en-US" b="1"/>
            </a:br>
            <a:endParaRPr lang="en-US"/>
          </a:p>
        </p:txBody>
      </p:sp>
      <p:pic>
        <p:nvPicPr>
          <p:cNvPr id="4" name="Content Placeholder 3">
            <a:extLst>
              <a:ext uri="{FF2B5EF4-FFF2-40B4-BE49-F238E27FC236}">
                <a16:creationId xmlns:a16="http://schemas.microsoft.com/office/drawing/2014/main" id="{6D99C827-A1E2-47DE-B50F-4A6495A4085F}"/>
              </a:ext>
            </a:extLst>
          </p:cNvPr>
          <p:cNvPicPr>
            <a:picLocks noGrp="1"/>
          </p:cNvPicPr>
          <p:nvPr>
            <p:ph idx="1"/>
          </p:nvPr>
        </p:nvPicPr>
        <p:blipFill>
          <a:blip r:embed="rId2"/>
          <a:stretch>
            <a:fillRect/>
          </a:stretch>
        </p:blipFill>
        <p:spPr>
          <a:xfrm>
            <a:off x="3006745" y="2103438"/>
            <a:ext cx="6178510" cy="3849687"/>
          </a:xfrm>
          <a:prstGeom prst="rect">
            <a:avLst/>
          </a:prstGeom>
        </p:spPr>
      </p:pic>
    </p:spTree>
    <p:extLst>
      <p:ext uri="{BB962C8B-B14F-4D97-AF65-F5344CB8AC3E}">
        <p14:creationId xmlns:p14="http://schemas.microsoft.com/office/powerpoint/2010/main" val="2087951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ỗ dành sẵn cho Nội dung 5">
            <a:extLst>
              <a:ext uri="{FF2B5EF4-FFF2-40B4-BE49-F238E27FC236}">
                <a16:creationId xmlns:a16="http://schemas.microsoft.com/office/drawing/2014/main" id="{9DB2DB59-C3D3-44E6-A24A-99E05A98BD7D}"/>
              </a:ext>
            </a:extLst>
          </p:cNvPr>
          <p:cNvSpPr>
            <a:spLocks noGrp="1"/>
          </p:cNvSpPr>
          <p:nvPr>
            <p:ph idx="1"/>
          </p:nvPr>
        </p:nvSpPr>
        <p:spPr>
          <a:xfrm>
            <a:off x="364435" y="1362592"/>
            <a:ext cx="11463130" cy="4773301"/>
          </a:xfrm>
        </p:spPr>
        <p:txBody>
          <a:bodyPr>
            <a:noAutofit/>
          </a:bodyPr>
          <a:lstStyle/>
          <a:p>
            <a:pPr algn="just">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Diffie-Hellman </a:t>
            </a:r>
            <a:r>
              <a:rPr lang="en-US" sz="2800" err="1">
                <a:latin typeface="Times New Roman" panose="02020603050405020304" pitchFamily="18" charset="0"/>
                <a:cs typeface="Times New Roman" panose="02020603050405020304" pitchFamily="18" charset="0"/>
              </a:rPr>
              <a:t>là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một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thuật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toán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dùng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để</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trao</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đổi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khóa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chứ</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không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dùng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để</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bảo</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vệ</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tính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bí</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mật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của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dữ</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liệu</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Tuy</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nhiên</a:t>
            </a:r>
            <a:r>
              <a:rPr lang="en-US" sz="2800">
                <a:latin typeface="Times New Roman" panose="02020603050405020304" pitchFamily="18" charset="0"/>
                <a:cs typeface="Times New Roman" panose="02020603050405020304" pitchFamily="18" charset="0"/>
              </a:rPr>
              <a:t>, Diffie-Hellman </a:t>
            </a:r>
            <a:r>
              <a:rPr lang="en-US" sz="2800" err="1">
                <a:latin typeface="Times New Roman" panose="02020603050405020304" pitchFamily="18" charset="0"/>
                <a:cs typeface="Times New Roman" panose="02020603050405020304" pitchFamily="18" charset="0"/>
              </a:rPr>
              <a:t>lại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có</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ích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trong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giai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đoạn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trao</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đổi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khóa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bí</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mật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của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các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thuật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toán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mật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mã</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đối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xứng</a:t>
            </a:r>
            <a:r>
              <a:rPr lang="en-US" sz="280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Thuật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toán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trao</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đổi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khóa</a:t>
            </a:r>
            <a:r>
              <a:rPr lang="en-US" sz="2800">
                <a:latin typeface="Times New Roman" panose="02020603050405020304" pitchFamily="18" charset="0"/>
                <a:cs typeface="Times New Roman" panose="02020603050405020304" pitchFamily="18" charset="0"/>
              </a:rPr>
              <a:t> Diffie-Hellman </a:t>
            </a:r>
            <a:r>
              <a:rPr lang="en-US" sz="2800" err="1">
                <a:latin typeface="Times New Roman" panose="02020603050405020304" pitchFamily="18" charset="0"/>
                <a:cs typeface="Times New Roman" panose="02020603050405020304" pitchFamily="18" charset="0"/>
              </a:rPr>
              <a:t>dựa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trên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phép</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logarit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rời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rạc</a:t>
            </a:r>
            <a:r>
              <a:rPr lang="en-US" sz="2800">
                <a:latin typeface="Times New Roman" panose="02020603050405020304" pitchFamily="18" charset="0"/>
                <a:cs typeface="Times New Roman" panose="02020603050405020304" pitchFamily="18" charset="0"/>
              </a:rPr>
              <a:t>. Cho </a:t>
            </a:r>
            <a:r>
              <a:rPr lang="en-US" sz="2800" err="1">
                <a:latin typeface="Times New Roman" panose="02020603050405020304" pitchFamily="18" charset="0"/>
                <a:cs typeface="Times New Roman" panose="02020603050405020304" pitchFamily="18" charset="0"/>
              </a:rPr>
              <a:t>trước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một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số</a:t>
            </a:r>
            <a:r>
              <a:rPr lang="en-US" sz="2800">
                <a:latin typeface="Times New Roman" panose="02020603050405020304" pitchFamily="18" charset="0"/>
                <a:cs typeface="Times New Roman" panose="02020603050405020304" pitchFamily="18" charset="0"/>
              </a:rPr>
              <a:t> g </a:t>
            </a:r>
            <a:r>
              <a:rPr lang="en-US" sz="2800" err="1">
                <a:latin typeface="Times New Roman" panose="02020603050405020304" pitchFamily="18" charset="0"/>
                <a:cs typeface="Times New Roman" panose="02020603050405020304" pitchFamily="18" charset="0"/>
              </a:rPr>
              <a:t>và</a:t>
            </a:r>
            <a:r>
              <a:rPr lang="en-US" sz="2800">
                <a:latin typeface="Times New Roman" panose="02020603050405020304" pitchFamily="18" charset="0"/>
                <a:cs typeface="Times New Roman" panose="02020603050405020304" pitchFamily="18" charset="0"/>
              </a:rPr>
              <a:t> x=</a:t>
            </a:r>
            <a:r>
              <a:rPr lang="en-US" sz="2800" err="1">
                <a:latin typeface="Times New Roman" panose="02020603050405020304" pitchFamily="18" charset="0"/>
                <a:cs typeface="Times New Roman" panose="02020603050405020304" pitchFamily="18" charset="0"/>
              </a:rPr>
              <a:t>g</a:t>
            </a:r>
            <a:r>
              <a:rPr lang="en-US" sz="2800" baseline="30000" err="1">
                <a:latin typeface="Times New Roman" panose="02020603050405020304" pitchFamily="18" charset="0"/>
                <a:cs typeface="Times New Roman" panose="02020603050405020304" pitchFamily="18" charset="0"/>
              </a:rPr>
              <a:t>k</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để</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tìm</a:t>
            </a:r>
            <a:r>
              <a:rPr lang="en-US" sz="2800">
                <a:latin typeface="Times New Roman" panose="02020603050405020304" pitchFamily="18" charset="0"/>
                <a:cs typeface="Times New Roman" panose="02020603050405020304" pitchFamily="18" charset="0"/>
              </a:rPr>
              <a:t> k ta </a:t>
            </a:r>
            <a:r>
              <a:rPr lang="en-US" sz="2800" err="1">
                <a:latin typeface="Times New Roman" panose="02020603050405020304" pitchFamily="18" charset="0"/>
                <a:cs typeface="Times New Roman" panose="02020603050405020304" pitchFamily="18" charset="0"/>
              </a:rPr>
              <a:t>thực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hiện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phép</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logarit</a:t>
            </a:r>
            <a:r>
              <a:rPr lang="en-US" sz="2800">
                <a:latin typeface="Times New Roman" panose="02020603050405020304" pitchFamily="18" charset="0"/>
                <a:cs typeface="Times New Roman" panose="02020603050405020304" pitchFamily="18" charset="0"/>
              </a:rPr>
              <a:t>: k= </a:t>
            </a:r>
            <a:r>
              <a:rPr lang="en-US" sz="2800" err="1">
                <a:latin typeface="Times New Roman" panose="02020603050405020304" pitchFamily="18" charset="0"/>
                <a:cs typeface="Times New Roman" panose="02020603050405020304" pitchFamily="18" charset="0"/>
              </a:rPr>
              <a:t>log</a:t>
            </a:r>
            <a:r>
              <a:rPr lang="en-US" sz="2800" baseline="-25000" err="1">
                <a:latin typeface="Times New Roman" panose="02020603050405020304" pitchFamily="18" charset="0"/>
                <a:cs typeface="Times New Roman" panose="02020603050405020304" pitchFamily="18" charset="0"/>
              </a:rPr>
              <a:t>g</a:t>
            </a:r>
            <a:r>
              <a:rPr lang="en-US" sz="2800">
                <a:latin typeface="Times New Roman" panose="02020603050405020304" pitchFamily="18" charset="0"/>
                <a:cs typeface="Times New Roman" panose="02020603050405020304" pitchFamily="18" charset="0"/>
              </a:rPr>
              <a:t> (x). </a:t>
            </a:r>
            <a:r>
              <a:rPr lang="en-US" sz="2800" err="1">
                <a:latin typeface="Times New Roman" panose="02020603050405020304" pitchFamily="18" charset="0"/>
                <a:cs typeface="Times New Roman" panose="02020603050405020304" pitchFamily="18" charset="0"/>
              </a:rPr>
              <a:t>Tuy</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nhiên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nếu</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cho</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trước</a:t>
            </a:r>
            <a:r>
              <a:rPr lang="en-US" sz="2800">
                <a:latin typeface="Times New Roman" panose="02020603050405020304" pitchFamily="18" charset="0"/>
                <a:cs typeface="Times New Roman" panose="02020603050405020304" pitchFamily="18" charset="0"/>
              </a:rPr>
              <a:t> g, n </a:t>
            </a:r>
            <a:r>
              <a:rPr lang="en-US" sz="2800" err="1">
                <a:latin typeface="Times New Roman" panose="02020603050405020304" pitchFamily="18" charset="0"/>
                <a:cs typeface="Times New Roman" panose="02020603050405020304" pitchFamily="18" charset="0"/>
              </a:rPr>
              <a:t>và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a:t>
            </a:r>
            <a:r>
              <a:rPr lang="en-US" sz="2800" baseline="30000" err="1">
                <a:latin typeface="Times New Roman" panose="02020603050405020304" pitchFamily="18" charset="0"/>
                <a:cs typeface="Times New Roman" panose="02020603050405020304" pitchFamily="18" charset="0"/>
              </a:rPr>
              <a:t>k</a:t>
            </a:r>
            <a:r>
              <a:rPr lang="en-US" sz="2800">
                <a:latin typeface="Times New Roman" panose="02020603050405020304" pitchFamily="18" charset="0"/>
                <a:cs typeface="Times New Roman" panose="02020603050405020304" pitchFamily="18" charset="0"/>
              </a:rPr>
              <a:t> mod n), </a:t>
            </a:r>
            <a:r>
              <a:rPr lang="en-US" sz="2800" err="1">
                <a:latin typeface="Times New Roman" panose="02020603050405020304" pitchFamily="18" charset="0"/>
                <a:cs typeface="Times New Roman" panose="02020603050405020304" pitchFamily="18" charset="0"/>
              </a:rPr>
              <a:t>thì</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quá</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trình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xác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định</a:t>
            </a:r>
            <a:r>
              <a:rPr lang="en-US" sz="2800">
                <a:latin typeface="Times New Roman" panose="02020603050405020304" pitchFamily="18" charset="0"/>
                <a:cs typeface="Times New Roman" panose="02020603050405020304" pitchFamily="18" charset="0"/>
              </a:rPr>
              <a:t> k </a:t>
            </a:r>
            <a:r>
              <a:rPr lang="en-US" sz="2800" err="1">
                <a:latin typeface="Times New Roman" panose="02020603050405020304" pitchFamily="18" charset="0"/>
                <a:cs typeface="Times New Roman" panose="02020603050405020304" pitchFamily="18" charset="0"/>
              </a:rPr>
              <a:t>được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thực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hiện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theo</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cách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khác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với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cách</a:t>
            </a:r>
            <a:r>
              <a:rPr lang="en-US" sz="2800">
                <a:latin typeface="Times New Roman" panose="02020603050405020304" pitchFamily="18" charset="0"/>
                <a:cs typeface="Times New Roman" panose="02020603050405020304" pitchFamily="18" charset="0"/>
              </a:rPr>
              <a:t> ở </a:t>
            </a:r>
            <a:r>
              <a:rPr lang="en-US" sz="2800" err="1">
                <a:latin typeface="Times New Roman" panose="02020603050405020304" pitchFamily="18" charset="0"/>
                <a:cs typeface="Times New Roman" panose="02020603050405020304" pitchFamily="18" charset="0"/>
              </a:rPr>
              <a:t>trên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được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gọi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logarit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rời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rạc</a:t>
            </a:r>
            <a:r>
              <a:rPr lang="en-US" sz="280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2800" err="1">
                <a:latin typeface="Times New Roman" panose="02020603050405020304" pitchFamily="18" charset="0"/>
                <a:cs typeface="Times New Roman" panose="02020603050405020304" pitchFamily="18" charset="0"/>
              </a:rPr>
              <a:t>Gọi</a:t>
            </a:r>
            <a:r>
              <a:rPr lang="en-US" sz="2800">
                <a:latin typeface="Times New Roman" panose="02020603050405020304" pitchFamily="18" charset="0"/>
                <a:cs typeface="Times New Roman" panose="02020603050405020304" pitchFamily="18" charset="0"/>
              </a:rPr>
              <a:t> n </a:t>
            </a:r>
            <a:r>
              <a:rPr lang="en-US" sz="2800" err="1">
                <a:latin typeface="Times New Roman" panose="02020603050405020304" pitchFamily="18" charset="0"/>
                <a:cs typeface="Times New Roman" panose="02020603050405020304" pitchFamily="18" charset="0"/>
              </a:rPr>
              <a:t>là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một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số</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nguyên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tố</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lớn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và</a:t>
            </a:r>
            <a:r>
              <a:rPr lang="en-US" sz="2800">
                <a:latin typeface="Times New Roman" panose="02020603050405020304" pitchFamily="18" charset="0"/>
                <a:cs typeface="Times New Roman" panose="02020603050405020304" pitchFamily="18" charset="0"/>
              </a:rPr>
              <a:t> g </a:t>
            </a:r>
            <a:r>
              <a:rPr lang="en-US" sz="2800" err="1">
                <a:latin typeface="Times New Roman" panose="02020603050405020304" pitchFamily="18" charset="0"/>
                <a:cs typeface="Times New Roman" panose="02020603050405020304" pitchFamily="18" charset="0"/>
              </a:rPr>
              <a:t>là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một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cơ</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số</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sinh</a:t>
            </a:r>
            <a:r>
              <a:rPr lang="en-US" sz="2800">
                <a:latin typeface="Times New Roman" panose="02020603050405020304" pitchFamily="18" charset="0"/>
                <a:cs typeface="Times New Roman" panose="02020603050405020304" pitchFamily="18" charset="0"/>
              </a:rPr>
              <a:t> (generator, </a:t>
            </a:r>
            <a:r>
              <a:rPr lang="en-US" sz="2800" err="1">
                <a:latin typeface="Times New Roman" panose="02020603050405020304" pitchFamily="18" charset="0"/>
                <a:cs typeface="Times New Roman" panose="02020603050405020304" pitchFamily="18" charset="0"/>
              </a:rPr>
              <a:t>số</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nguyên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nhỏ</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thỏa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điều</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kiện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với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mọi</a:t>
            </a:r>
            <a:r>
              <a:rPr lang="en-US" sz="2800">
                <a:latin typeface="Times New Roman" panose="02020603050405020304" pitchFamily="18" charset="0"/>
                <a:cs typeface="Times New Roman" panose="02020603050405020304" pitchFamily="18" charset="0"/>
              </a:rPr>
              <a:t> x ∈ {1, 2, …, n-1}, ta </a:t>
            </a:r>
            <a:r>
              <a:rPr lang="en-US" sz="2800" err="1">
                <a:latin typeface="Times New Roman" panose="02020603050405020304" pitchFamily="18" charset="0"/>
                <a:cs typeface="Times New Roman" panose="02020603050405020304" pitchFamily="18" charset="0"/>
              </a:rPr>
              <a:t>luôn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tìm</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được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số</a:t>
            </a:r>
            <a:r>
              <a:rPr lang="en-US" sz="2800">
                <a:latin typeface="Times New Roman" panose="02020603050405020304" pitchFamily="18" charset="0"/>
                <a:cs typeface="Times New Roman" panose="02020603050405020304" pitchFamily="18" charset="0"/>
              </a:rPr>
              <a:t> y </a:t>
            </a:r>
            <a:r>
              <a:rPr lang="en-US" sz="2800" err="1">
                <a:latin typeface="Times New Roman" panose="02020603050405020304" pitchFamily="18" charset="0"/>
                <a:cs typeface="Times New Roman" panose="02020603050405020304" pitchFamily="18" charset="0"/>
              </a:rPr>
              <a:t>sao</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cho</a:t>
            </a:r>
            <a:r>
              <a:rPr lang="en-US" sz="2800">
                <a:latin typeface="Times New Roman" panose="02020603050405020304" pitchFamily="18" charset="0"/>
                <a:cs typeface="Times New Roman" panose="02020603050405020304" pitchFamily="18" charset="0"/>
              </a:rPr>
              <a:t> x=</a:t>
            </a:r>
            <a:r>
              <a:rPr lang="en-US" sz="2800" err="1">
                <a:latin typeface="Times New Roman" panose="02020603050405020304" pitchFamily="18" charset="0"/>
                <a:cs typeface="Times New Roman" panose="02020603050405020304" pitchFamily="18" charset="0"/>
              </a:rPr>
              <a:t>g</a:t>
            </a:r>
            <a:r>
              <a:rPr lang="en-US" sz="2800" baseline="30000" err="1">
                <a:latin typeface="Times New Roman" panose="02020603050405020304" pitchFamily="18" charset="0"/>
                <a:cs typeface="Times New Roman" panose="02020603050405020304" pitchFamily="18" charset="0"/>
              </a:rPr>
              <a:t>y</a:t>
            </a:r>
            <a:r>
              <a:rPr lang="en-US" sz="2800">
                <a:latin typeface="Times New Roman" panose="02020603050405020304" pitchFamily="18" charset="0"/>
                <a:cs typeface="Times New Roman" panose="02020603050405020304" pitchFamily="18" charset="0"/>
              </a:rPr>
              <a:t> mod n.</a:t>
            </a:r>
          </a:p>
        </p:txBody>
      </p:sp>
      <p:sp>
        <p:nvSpPr>
          <p:cNvPr id="10" name="Tiêu đề 9">
            <a:extLst>
              <a:ext uri="{FF2B5EF4-FFF2-40B4-BE49-F238E27FC236}">
                <a16:creationId xmlns:a16="http://schemas.microsoft.com/office/drawing/2014/main" id="{0F373D0E-4720-49AB-A06C-05B3DF9640B9}"/>
              </a:ext>
            </a:extLst>
          </p:cNvPr>
          <p:cNvSpPr>
            <a:spLocks noGrp="1"/>
          </p:cNvSpPr>
          <p:nvPr>
            <p:ph type="title"/>
          </p:nvPr>
        </p:nvSpPr>
        <p:spPr>
          <a:xfrm>
            <a:off x="1066800" y="722107"/>
            <a:ext cx="10058400" cy="854902"/>
          </a:xfrm>
        </p:spPr>
        <p:txBody>
          <a:bodyPr>
            <a:normAutofit fontScale="90000"/>
          </a:bodyPr>
          <a:lstStyle/>
          <a:p>
            <a:r>
              <a:rPr lang="en-US" sz="4400" b="1" spc="-100">
                <a:solidFill>
                  <a:schemeClr val="tx1"/>
                </a:solidFill>
                <a:latin typeface="Times New Roman" panose="02020603050405020304" pitchFamily="18" charset="0"/>
                <a:cs typeface="Times New Roman" panose="02020603050405020304" pitchFamily="18" charset="0"/>
              </a:rPr>
              <a:t>2. </a:t>
            </a:r>
            <a:r>
              <a:rPr lang="en-US" sz="4400" b="1" spc="-100" err="1">
                <a:solidFill>
                  <a:schemeClr val="tx1"/>
                </a:solidFill>
                <a:latin typeface="Times New Roman" panose="02020603050405020304" pitchFamily="18" charset="0"/>
                <a:cs typeface="Times New Roman" panose="02020603050405020304" pitchFamily="18" charset="0"/>
              </a:rPr>
              <a:t>Phương</a:t>
            </a:r>
            <a:r>
              <a:rPr lang="en-US" sz="4400" b="1" spc="-100">
                <a:solidFill>
                  <a:schemeClr val="tx1"/>
                </a:solidFill>
                <a:latin typeface="Times New Roman" panose="02020603050405020304" pitchFamily="18" charset="0"/>
                <a:cs typeface="Times New Roman" panose="02020603050405020304" pitchFamily="18" charset="0"/>
              </a:rPr>
              <a:t> </a:t>
            </a:r>
            <a:r>
              <a:rPr lang="en-US" sz="4400" b="1" spc="-100" err="1">
                <a:solidFill>
                  <a:schemeClr val="tx1"/>
                </a:solidFill>
                <a:latin typeface="Times New Roman" panose="02020603050405020304" pitchFamily="18" charset="0"/>
                <a:cs typeface="Times New Roman" panose="02020603050405020304" pitchFamily="18" charset="0"/>
              </a:rPr>
              <a:t>thức</a:t>
            </a:r>
            <a:r>
              <a:rPr lang="en-US" sz="4400" b="1" spc="-100">
                <a:solidFill>
                  <a:schemeClr val="tx1"/>
                </a:solidFill>
                <a:latin typeface="Times New Roman" panose="02020603050405020304" pitchFamily="18" charset="0"/>
                <a:cs typeface="Times New Roman" panose="02020603050405020304" pitchFamily="18" charset="0"/>
              </a:rPr>
              <a:t> </a:t>
            </a:r>
            <a:r>
              <a:rPr lang="en-US" sz="4400" b="1" spc="-100" err="1">
                <a:solidFill>
                  <a:schemeClr val="tx1"/>
                </a:solidFill>
                <a:latin typeface="Times New Roman" panose="02020603050405020304" pitchFamily="18" charset="0"/>
                <a:cs typeface="Times New Roman" panose="02020603050405020304" pitchFamily="18" charset="0"/>
              </a:rPr>
              <a:t>hoạt</a:t>
            </a:r>
            <a:r>
              <a:rPr lang="en-US" sz="4400" b="1" spc="-100">
                <a:solidFill>
                  <a:schemeClr val="tx1"/>
                </a:solidFill>
                <a:latin typeface="Times New Roman" panose="02020603050405020304" pitchFamily="18" charset="0"/>
                <a:cs typeface="Times New Roman" panose="02020603050405020304" pitchFamily="18" charset="0"/>
              </a:rPr>
              <a:t> </a:t>
            </a:r>
            <a:r>
              <a:rPr lang="en-US" sz="4400" b="1" spc="-100" err="1">
                <a:solidFill>
                  <a:schemeClr val="tx1"/>
                </a:solidFill>
                <a:latin typeface="Times New Roman" panose="02020603050405020304" pitchFamily="18" charset="0"/>
                <a:cs typeface="Times New Roman" panose="02020603050405020304" pitchFamily="18" charset="0"/>
              </a:rPr>
              <a:t>động</a:t>
            </a:r>
            <a:r>
              <a:rPr lang="en-US" sz="4400" b="1" spc="-100">
                <a:solidFill>
                  <a:schemeClr val="tx1"/>
                </a:solidFill>
                <a:latin typeface="Times New Roman" panose="02020603050405020304" pitchFamily="18" charset="0"/>
                <a:cs typeface="Times New Roman" panose="02020603050405020304" pitchFamily="18" charset="0"/>
              </a:rPr>
              <a:t> </a:t>
            </a:r>
            <a:r>
              <a:rPr lang="en-US" sz="4400" b="1" spc="-100" err="1">
                <a:solidFill>
                  <a:schemeClr val="tx1"/>
                </a:solidFill>
                <a:latin typeface="Times New Roman" panose="02020603050405020304" pitchFamily="18" charset="0"/>
                <a:cs typeface="Times New Roman" panose="02020603050405020304" pitchFamily="18" charset="0"/>
              </a:rPr>
              <a:t>của</a:t>
            </a:r>
            <a:r>
              <a:rPr lang="en-US" sz="4400" b="1" spc="-100">
                <a:solidFill>
                  <a:schemeClr val="tx1"/>
                </a:solidFill>
                <a:latin typeface="Times New Roman" panose="02020603050405020304" pitchFamily="18" charset="0"/>
                <a:cs typeface="Times New Roman" panose="02020603050405020304" pitchFamily="18" charset="0"/>
              </a:rPr>
              <a:t> OpenID</a:t>
            </a:r>
            <a:br>
              <a:rPr lang="en-US" b="1"/>
            </a:br>
            <a:r>
              <a:rPr lang="en-US">
                <a:latin typeface="Times New Roman" panose="02020603050405020304" pitchFamily="18" charset="0"/>
                <a:cs typeface="Times New Roman" panose="02020603050405020304" pitchFamily="18" charset="0"/>
              </a:rPr>
              <a:t>2.10. Mô hình trao đổi khóa Diffie-Hellman</a:t>
            </a:r>
            <a:br>
              <a:rPr lang="en-US"/>
            </a:br>
            <a:endParaRPr lang="en-US"/>
          </a:p>
        </p:txBody>
      </p:sp>
    </p:spTree>
    <p:extLst>
      <p:ext uri="{BB962C8B-B14F-4D97-AF65-F5344CB8AC3E}">
        <p14:creationId xmlns:p14="http://schemas.microsoft.com/office/powerpoint/2010/main" val="1519812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5F93FE3-C98E-44DF-B800-4811540FDDD7}"/>
              </a:ext>
            </a:extLst>
          </p:cNvPr>
          <p:cNvSpPr>
            <a:spLocks noGrp="1"/>
          </p:cNvSpPr>
          <p:nvPr>
            <p:ph type="title"/>
          </p:nvPr>
        </p:nvSpPr>
        <p:spPr>
          <a:xfrm>
            <a:off x="1066800" y="219456"/>
            <a:ext cx="10058400" cy="1371600"/>
          </a:xfrm>
        </p:spPr>
        <p:txBody>
          <a:bodyPr/>
          <a:lstStyle/>
          <a:p>
            <a:r>
              <a:rPr lang="en-US" b="1" spc="-100">
                <a:solidFill>
                  <a:schemeClr val="tx1"/>
                </a:solidFill>
                <a:latin typeface="Times New Roman" panose="02020603050405020304" pitchFamily="18" charset="0"/>
                <a:cs typeface="Times New Roman" panose="02020603050405020304" pitchFamily="18" charset="0"/>
              </a:rPr>
              <a:t>2. </a:t>
            </a:r>
            <a:r>
              <a:rPr lang="en-US" b="1" spc="-100" err="1">
                <a:solidFill>
                  <a:schemeClr val="tx1"/>
                </a:solidFill>
                <a:latin typeface="Times New Roman" panose="02020603050405020304" pitchFamily="18" charset="0"/>
                <a:cs typeface="Times New Roman" panose="02020603050405020304" pitchFamily="18" charset="0"/>
              </a:rPr>
              <a:t>Phương</a:t>
            </a:r>
            <a:r>
              <a:rPr lang="en-US" b="1" spc="-100">
                <a:solidFill>
                  <a:schemeClr val="tx1"/>
                </a:solidFill>
                <a:latin typeface="Times New Roman" panose="02020603050405020304" pitchFamily="18" charset="0"/>
                <a:cs typeface="Times New Roman" panose="02020603050405020304" pitchFamily="18" charset="0"/>
              </a:rPr>
              <a:t> </a:t>
            </a:r>
            <a:r>
              <a:rPr lang="en-US" b="1" spc="-100" err="1">
                <a:solidFill>
                  <a:schemeClr val="tx1"/>
                </a:solidFill>
                <a:latin typeface="Times New Roman" panose="02020603050405020304" pitchFamily="18" charset="0"/>
                <a:cs typeface="Times New Roman" panose="02020603050405020304" pitchFamily="18" charset="0"/>
              </a:rPr>
              <a:t>thức</a:t>
            </a:r>
            <a:r>
              <a:rPr lang="en-US" b="1" spc="-100">
                <a:solidFill>
                  <a:schemeClr val="tx1"/>
                </a:solidFill>
                <a:latin typeface="Times New Roman" panose="02020603050405020304" pitchFamily="18" charset="0"/>
                <a:cs typeface="Times New Roman" panose="02020603050405020304" pitchFamily="18" charset="0"/>
              </a:rPr>
              <a:t> </a:t>
            </a:r>
            <a:r>
              <a:rPr lang="en-US" b="1" spc="-100" err="1">
                <a:solidFill>
                  <a:schemeClr val="tx1"/>
                </a:solidFill>
                <a:latin typeface="Times New Roman" panose="02020603050405020304" pitchFamily="18" charset="0"/>
                <a:cs typeface="Times New Roman" panose="02020603050405020304" pitchFamily="18" charset="0"/>
              </a:rPr>
              <a:t>hoạt</a:t>
            </a:r>
            <a:r>
              <a:rPr lang="en-US" b="1" spc="-100">
                <a:solidFill>
                  <a:schemeClr val="tx1"/>
                </a:solidFill>
                <a:latin typeface="Times New Roman" panose="02020603050405020304" pitchFamily="18" charset="0"/>
                <a:cs typeface="Times New Roman" panose="02020603050405020304" pitchFamily="18" charset="0"/>
              </a:rPr>
              <a:t> </a:t>
            </a:r>
            <a:r>
              <a:rPr lang="en-US" b="1" spc="-100" err="1">
                <a:solidFill>
                  <a:schemeClr val="tx1"/>
                </a:solidFill>
                <a:latin typeface="Times New Roman" panose="02020603050405020304" pitchFamily="18" charset="0"/>
                <a:cs typeface="Times New Roman" panose="02020603050405020304" pitchFamily="18" charset="0"/>
              </a:rPr>
              <a:t>động</a:t>
            </a:r>
            <a:r>
              <a:rPr lang="en-US" b="1" spc="-100">
                <a:solidFill>
                  <a:schemeClr val="tx1"/>
                </a:solidFill>
                <a:latin typeface="Times New Roman" panose="02020603050405020304" pitchFamily="18" charset="0"/>
                <a:cs typeface="Times New Roman" panose="02020603050405020304" pitchFamily="18" charset="0"/>
              </a:rPr>
              <a:t> </a:t>
            </a:r>
            <a:r>
              <a:rPr lang="en-US" b="1" spc="-100" err="1">
                <a:solidFill>
                  <a:schemeClr val="tx1"/>
                </a:solidFill>
                <a:latin typeface="Times New Roman" panose="02020603050405020304" pitchFamily="18" charset="0"/>
                <a:cs typeface="Times New Roman" panose="02020603050405020304" pitchFamily="18" charset="0"/>
              </a:rPr>
              <a:t>của</a:t>
            </a:r>
            <a:r>
              <a:rPr lang="en-US" b="1" spc="-100">
                <a:solidFill>
                  <a:schemeClr val="tx1"/>
                </a:solidFill>
                <a:latin typeface="Times New Roman" panose="02020603050405020304" pitchFamily="18" charset="0"/>
                <a:cs typeface="Times New Roman" panose="02020603050405020304" pitchFamily="18" charset="0"/>
              </a:rPr>
              <a:t> OpenID</a:t>
            </a:r>
            <a:br>
              <a:rPr lang="en-US" b="1"/>
            </a:br>
            <a:r>
              <a:rPr lang="en-US" sz="3600">
                <a:latin typeface="Times New Roman" panose="02020603050405020304" pitchFamily="18" charset="0"/>
                <a:cs typeface="Times New Roman" panose="02020603050405020304" pitchFamily="18" charset="0"/>
              </a:rPr>
              <a:t>2.10. </a:t>
            </a:r>
            <a:r>
              <a:rPr lang="en-US" sz="3600" err="1">
                <a:latin typeface="Times New Roman" panose="02020603050405020304" pitchFamily="18" charset="0"/>
                <a:cs typeface="Times New Roman" panose="02020603050405020304" pitchFamily="18" charset="0"/>
              </a:rPr>
              <a:t>Mô</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hình</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trao</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đổi</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khóa</a:t>
            </a:r>
            <a:r>
              <a:rPr lang="en-US" sz="3600">
                <a:latin typeface="Times New Roman" panose="02020603050405020304" pitchFamily="18" charset="0"/>
                <a:cs typeface="Times New Roman" panose="02020603050405020304" pitchFamily="18" charset="0"/>
              </a:rPr>
              <a:t> Diffie-Hellman</a:t>
            </a:r>
            <a:endParaRPr lang="en-US" sz="3600"/>
          </a:p>
        </p:txBody>
      </p:sp>
      <p:sp>
        <p:nvSpPr>
          <p:cNvPr id="3" name="Chỗ dành sẵn cho Nội dung 2">
            <a:extLst>
              <a:ext uri="{FF2B5EF4-FFF2-40B4-BE49-F238E27FC236}">
                <a16:creationId xmlns:a16="http://schemas.microsoft.com/office/drawing/2014/main" id="{63D07062-ADAB-4561-9546-069A24320FDE}"/>
              </a:ext>
            </a:extLst>
          </p:cNvPr>
          <p:cNvSpPr>
            <a:spLocks noGrp="1"/>
          </p:cNvSpPr>
          <p:nvPr>
            <p:ph idx="1"/>
          </p:nvPr>
        </p:nvSpPr>
        <p:spPr>
          <a:xfrm>
            <a:off x="344557" y="1272209"/>
            <a:ext cx="11502886" cy="4521509"/>
          </a:xfrm>
        </p:spPr>
        <p:txBody>
          <a:bodyPr>
            <a:noAutofit/>
          </a:bodyPr>
          <a:lstStyle/>
          <a:p>
            <a:pPr>
              <a:buFont typeface="Wingdings" panose="05000000000000000000" pitchFamily="2" charset="2"/>
              <a:buChar char="§"/>
            </a:pPr>
            <a:r>
              <a:rPr lang="en-US" sz="2800" err="1">
                <a:latin typeface="Times New Roman" panose="02020603050405020304" pitchFamily="18" charset="0"/>
                <a:cs typeface="Times New Roman" panose="02020603050405020304" pitchFamily="18" charset="0"/>
              </a:rPr>
              <a:t>Giá</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trị</a:t>
            </a:r>
            <a:r>
              <a:rPr lang="en-US" sz="2800">
                <a:latin typeface="Times New Roman" panose="02020603050405020304" pitchFamily="18" charset="0"/>
                <a:cs typeface="Times New Roman" panose="02020603050405020304" pitchFamily="18" charset="0"/>
              </a:rPr>
              <a:t> n </a:t>
            </a:r>
            <a:r>
              <a:rPr lang="en-US" sz="2800" err="1">
                <a:latin typeface="Times New Roman" panose="02020603050405020304" pitchFamily="18" charset="0"/>
                <a:cs typeface="Times New Roman" panose="02020603050405020304" pitchFamily="18" charset="0"/>
              </a:rPr>
              <a:t>và</a:t>
            </a:r>
            <a:r>
              <a:rPr lang="en-US" sz="2800">
                <a:latin typeface="Times New Roman" panose="02020603050405020304" pitchFamily="18" charset="0"/>
                <a:cs typeface="Times New Roman" panose="02020603050405020304" pitchFamily="18" charset="0"/>
              </a:rPr>
              <a:t> g </a:t>
            </a:r>
            <a:r>
              <a:rPr lang="en-US" sz="2800" err="1">
                <a:latin typeface="Times New Roman" panose="02020603050405020304" pitchFamily="18" charset="0"/>
                <a:cs typeface="Times New Roman" panose="02020603050405020304" pitchFamily="18" charset="0"/>
              </a:rPr>
              <a:t>được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phổ</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biến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công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khai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giữa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các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thực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thể</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trao</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đổi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khóa</a:t>
            </a:r>
            <a:r>
              <a:rPr lang="en-US" sz="2800">
                <a:latin typeface="Times New Roman" panose="02020603050405020304" pitchFamily="18" charset="0"/>
                <a:cs typeface="Times New Roman" panose="02020603050405020304" pitchFamily="18" charset="0"/>
              </a:rPr>
              <a:t>. Sau </a:t>
            </a:r>
            <a:r>
              <a:rPr lang="en-US" sz="2800" err="1">
                <a:latin typeface="Times New Roman" panose="02020603050405020304" pitchFamily="18" charset="0"/>
                <a:cs typeface="Times New Roman" panose="02020603050405020304" pitchFamily="18" charset="0"/>
              </a:rPr>
              <a:t>đó</a:t>
            </a:r>
            <a:r>
              <a:rPr lang="en-US" sz="2800">
                <a:latin typeface="Times New Roman" panose="02020603050405020304" pitchFamily="18" charset="0"/>
                <a:cs typeface="Times New Roman" panose="02020603050405020304" pitchFamily="18" charset="0"/>
              </a:rPr>
              <a:t> user A </a:t>
            </a:r>
            <a:r>
              <a:rPr lang="en-US" sz="2800" err="1">
                <a:latin typeface="Times New Roman" panose="02020603050405020304" pitchFamily="18" charset="0"/>
                <a:cs typeface="Times New Roman" panose="02020603050405020304" pitchFamily="18" charset="0"/>
              </a:rPr>
              <a:t>tạo</a:t>
            </a:r>
            <a:r>
              <a:rPr lang="en-US" sz="2800">
                <a:latin typeface="Times New Roman" panose="02020603050405020304" pitchFamily="18" charset="0"/>
                <a:cs typeface="Times New Roman" panose="02020603050405020304" pitchFamily="18" charset="0"/>
              </a:rPr>
              <a:t> ra </a:t>
            </a:r>
            <a:r>
              <a:rPr lang="en-US" sz="2800" err="1">
                <a:latin typeface="Times New Roman" panose="02020603050405020304" pitchFamily="18" charset="0"/>
                <a:cs typeface="Times New Roman" panose="02020603050405020304" pitchFamily="18" charset="0"/>
              </a:rPr>
              <a:t>một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số</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riêng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X</a:t>
            </a:r>
            <a:r>
              <a:rPr lang="en-US" sz="2800" baseline="-25000" err="1">
                <a:latin typeface="Times New Roman" panose="02020603050405020304" pitchFamily="18" charset="0"/>
                <a:cs typeface="Times New Roman" panose="02020603050405020304" pitchFamily="18" charset="0"/>
              </a:rPr>
              <a:t>a</a:t>
            </a:r>
            <a:r>
              <a:rPr lang="en-US" sz="2800">
                <a:latin typeface="Times New Roman" panose="02020603050405020304" pitchFamily="18" charset="0"/>
                <a:cs typeface="Times New Roman" panose="02020603050405020304" pitchFamily="18" charset="0"/>
              </a:rPr>
              <a:t> &lt; n, </a:t>
            </a:r>
            <a:r>
              <a:rPr lang="en-US" sz="2800" err="1">
                <a:latin typeface="Times New Roman" panose="02020603050405020304" pitchFamily="18" charset="0"/>
                <a:cs typeface="Times New Roman" panose="02020603050405020304" pitchFamily="18" charset="0"/>
              </a:rPr>
              <a:t>tính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giá</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trị</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Y</a:t>
            </a:r>
            <a:r>
              <a:rPr lang="en-US" sz="2800" baseline="-25000" err="1">
                <a:latin typeface="Times New Roman" panose="02020603050405020304" pitchFamily="18" charset="0"/>
                <a:cs typeface="Times New Roman" panose="02020603050405020304" pitchFamily="18" charset="0"/>
              </a:rPr>
              <a:t>a</a:t>
            </a:r>
            <a:r>
              <a:rPr lang="en-US" sz="2800">
                <a:latin typeface="Times New Roman" panose="02020603050405020304" pitchFamily="18" charset="0"/>
                <a:cs typeface="Times New Roman" panose="02020603050405020304" pitchFamily="18" charset="0"/>
              </a:rPr>
              <a:t> = (</a:t>
            </a:r>
            <a:r>
              <a:rPr lang="en-US" sz="2800" err="1">
                <a:latin typeface="Times New Roman" panose="02020603050405020304" pitchFamily="18" charset="0"/>
                <a:cs typeface="Times New Roman" panose="02020603050405020304" pitchFamily="18" charset="0"/>
              </a:rPr>
              <a:t>g</a:t>
            </a:r>
            <a:r>
              <a:rPr lang="en-US" sz="2800" baseline="30000" err="1">
                <a:latin typeface="Times New Roman" panose="02020603050405020304" pitchFamily="18" charset="0"/>
                <a:cs typeface="Times New Roman" panose="02020603050405020304" pitchFamily="18" charset="0"/>
              </a:rPr>
              <a:t>xa</a:t>
            </a:r>
            <a:r>
              <a:rPr lang="en-US" sz="2800">
                <a:latin typeface="Times New Roman" panose="02020603050405020304" pitchFamily="18" charset="0"/>
                <a:cs typeface="Times New Roman" panose="02020603050405020304" pitchFamily="18" charset="0"/>
              </a:rPr>
              <a:t> mod n) </a:t>
            </a:r>
            <a:r>
              <a:rPr lang="en-US" sz="2800" err="1">
                <a:latin typeface="Times New Roman" panose="02020603050405020304" pitchFamily="18" charset="0"/>
                <a:cs typeface="Times New Roman" panose="02020603050405020304" pitchFamily="18" charset="0"/>
              </a:rPr>
              <a:t>và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gởi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cho</a:t>
            </a:r>
            <a:r>
              <a:rPr lang="en-US" sz="2800">
                <a:latin typeface="Times New Roman" panose="02020603050405020304" pitchFamily="18" charset="0"/>
                <a:cs typeface="Times New Roman" panose="02020603050405020304" pitchFamily="18" charset="0"/>
              </a:rPr>
              <a:t> B. </a:t>
            </a:r>
            <a:r>
              <a:rPr lang="en-US" sz="2800" err="1">
                <a:latin typeface="Times New Roman" panose="02020603050405020304" pitchFamily="18" charset="0"/>
                <a:cs typeface="Times New Roman" panose="02020603050405020304" pitchFamily="18" charset="0"/>
              </a:rPr>
              <a:t>Tương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tự</a:t>
            </a:r>
            <a:r>
              <a:rPr lang="en-US" sz="2800">
                <a:latin typeface="Times New Roman" panose="02020603050405020304" pitchFamily="18" charset="0"/>
                <a:cs typeface="Times New Roman" panose="02020603050405020304" pitchFamily="18" charset="0"/>
              </a:rPr>
              <a:t>, user B </a:t>
            </a:r>
            <a:r>
              <a:rPr lang="en-US" sz="2800" err="1">
                <a:latin typeface="Times New Roman" panose="02020603050405020304" pitchFamily="18" charset="0"/>
                <a:cs typeface="Times New Roman" panose="02020603050405020304" pitchFamily="18" charset="0"/>
              </a:rPr>
              <a:t>cũng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tạo</a:t>
            </a:r>
            <a:r>
              <a:rPr lang="en-US" sz="2800">
                <a:latin typeface="Times New Roman" panose="02020603050405020304" pitchFamily="18" charset="0"/>
                <a:cs typeface="Times New Roman" panose="02020603050405020304" pitchFamily="18" charset="0"/>
              </a:rPr>
              <a:t> ra </a:t>
            </a:r>
            <a:r>
              <a:rPr lang="en-US" sz="2800" err="1">
                <a:latin typeface="Times New Roman" panose="02020603050405020304" pitchFamily="18" charset="0"/>
                <a:cs typeface="Times New Roman" panose="02020603050405020304" pitchFamily="18" charset="0"/>
              </a:rPr>
              <a:t>một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số</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riêng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X</a:t>
            </a:r>
            <a:r>
              <a:rPr lang="en-US" sz="2800" baseline="-25000" err="1">
                <a:latin typeface="Times New Roman" panose="02020603050405020304" pitchFamily="18" charset="0"/>
                <a:cs typeface="Times New Roman" panose="02020603050405020304" pitchFamily="18" charset="0"/>
              </a:rPr>
              <a:t>b</a:t>
            </a:r>
            <a:r>
              <a:rPr lang="en-US" sz="2800">
                <a:latin typeface="Times New Roman" panose="02020603050405020304" pitchFamily="18" charset="0"/>
                <a:cs typeface="Times New Roman" panose="02020603050405020304" pitchFamily="18" charset="0"/>
              </a:rPr>
              <a:t> &lt; n </a:t>
            </a:r>
            <a:r>
              <a:rPr lang="en-US" sz="2800" err="1">
                <a:latin typeface="Times New Roman" panose="02020603050405020304" pitchFamily="18" charset="0"/>
                <a:cs typeface="Times New Roman" panose="02020603050405020304" pitchFamily="18" charset="0"/>
              </a:rPr>
              <a:t>tính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gá</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trị</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Y</a:t>
            </a:r>
            <a:r>
              <a:rPr lang="en-US" sz="2800" baseline="-25000" err="1">
                <a:latin typeface="Times New Roman" panose="02020603050405020304" pitchFamily="18" charset="0"/>
                <a:cs typeface="Times New Roman" panose="02020603050405020304" pitchFamily="18" charset="0"/>
              </a:rPr>
              <a:t>b</a:t>
            </a:r>
            <a:r>
              <a:rPr lang="en-US" sz="2800">
                <a:latin typeface="Times New Roman" panose="02020603050405020304" pitchFamily="18" charset="0"/>
                <a:cs typeface="Times New Roman" panose="02020603050405020304" pitchFamily="18" charset="0"/>
              </a:rPr>
              <a:t> = (</a:t>
            </a:r>
            <a:r>
              <a:rPr lang="en-US" sz="2800" err="1">
                <a:latin typeface="Times New Roman" panose="02020603050405020304" pitchFamily="18" charset="0"/>
                <a:cs typeface="Times New Roman" panose="02020603050405020304" pitchFamily="18" charset="0"/>
              </a:rPr>
              <a:t>g</a:t>
            </a:r>
            <a:r>
              <a:rPr lang="en-US" sz="2800" baseline="30000" err="1">
                <a:latin typeface="Times New Roman" panose="02020603050405020304" pitchFamily="18" charset="0"/>
                <a:cs typeface="Times New Roman" panose="02020603050405020304" pitchFamily="18" charset="0"/>
              </a:rPr>
              <a:t>xb</a:t>
            </a:r>
            <a:r>
              <a:rPr lang="en-US" sz="2800">
                <a:latin typeface="Times New Roman" panose="02020603050405020304" pitchFamily="18" charset="0"/>
                <a:cs typeface="Times New Roman" panose="02020603050405020304" pitchFamily="18" charset="0"/>
              </a:rPr>
              <a:t> mod n) </a:t>
            </a:r>
            <a:r>
              <a:rPr lang="en-US" sz="2800" err="1">
                <a:latin typeface="Times New Roman" panose="02020603050405020304" pitchFamily="18" charset="0"/>
                <a:cs typeface="Times New Roman" panose="02020603050405020304" pitchFamily="18" charset="0"/>
              </a:rPr>
              <a:t>và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gởi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lại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cho</a:t>
            </a:r>
            <a:r>
              <a:rPr lang="en-US" sz="2800">
                <a:latin typeface="Times New Roman" panose="02020603050405020304" pitchFamily="18" charset="0"/>
                <a:cs typeface="Times New Roman" panose="02020603050405020304" pitchFamily="18" charset="0"/>
              </a:rPr>
              <a:t> A. </a:t>
            </a:r>
            <a:r>
              <a:rPr lang="en-US" sz="2800" err="1">
                <a:latin typeface="Times New Roman" panose="02020603050405020304" pitchFamily="18" charset="0"/>
                <a:cs typeface="Times New Roman" panose="02020603050405020304" pitchFamily="18" charset="0"/>
              </a:rPr>
              <a:t>X</a:t>
            </a:r>
            <a:r>
              <a:rPr lang="en-US" sz="2800" baseline="-25000" err="1">
                <a:latin typeface="Times New Roman" panose="02020603050405020304" pitchFamily="18" charset="0"/>
                <a:cs typeface="Times New Roman" panose="02020603050405020304" pitchFamily="18" charset="0"/>
              </a:rPr>
              <a:t>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X</a:t>
            </a:r>
            <a:r>
              <a:rPr lang="en-US" sz="2800" baseline="-25000" err="1">
                <a:latin typeface="Times New Roman" panose="02020603050405020304" pitchFamily="18" charset="0"/>
                <a:cs typeface="Times New Roman" panose="02020603050405020304" pitchFamily="18" charset="0"/>
              </a:rPr>
              <a:t>b</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tương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đương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khóa</a:t>
            </a:r>
            <a:r>
              <a:rPr lang="en-US" sz="2800">
                <a:latin typeface="Times New Roman" panose="02020603050405020304" pitchFamily="18" charset="0"/>
                <a:cs typeface="Times New Roman" panose="02020603050405020304" pitchFamily="18" charset="0"/>
              </a:rPr>
              <a:t> private, </a:t>
            </a:r>
            <a:r>
              <a:rPr lang="en-US" sz="2800" err="1">
                <a:latin typeface="Times New Roman" panose="02020603050405020304" pitchFamily="18" charset="0"/>
                <a:cs typeface="Times New Roman" panose="02020603050405020304" pitchFamily="18" charset="0"/>
              </a:rPr>
              <a:t>Y</a:t>
            </a:r>
            <a:r>
              <a:rPr lang="en-US" sz="2800" baseline="-25000" err="1">
                <a:latin typeface="Times New Roman" panose="02020603050405020304" pitchFamily="18" charset="0"/>
                <a:cs typeface="Times New Roman" panose="02020603050405020304" pitchFamily="18" charset="0"/>
              </a:rPr>
              <a:t>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Y</a:t>
            </a:r>
            <a:r>
              <a:rPr lang="en-US" sz="2800" baseline="-25000" err="1">
                <a:latin typeface="Times New Roman" panose="02020603050405020304" pitchFamily="18" charset="0"/>
                <a:cs typeface="Times New Roman" panose="02020603050405020304" pitchFamily="18" charset="0"/>
              </a:rPr>
              <a:t>b</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tương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đương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khóa</a:t>
            </a:r>
            <a:r>
              <a:rPr lang="en-US" sz="2800">
                <a:latin typeface="Times New Roman" panose="02020603050405020304" pitchFamily="18" charset="0"/>
                <a:cs typeface="Times New Roman" panose="02020603050405020304" pitchFamily="18" charset="0"/>
              </a:rPr>
              <a:t> public. User B </a:t>
            </a:r>
            <a:r>
              <a:rPr lang="en-US" sz="2800" err="1">
                <a:latin typeface="Times New Roman" panose="02020603050405020304" pitchFamily="18" charset="0"/>
                <a:cs typeface="Times New Roman" panose="02020603050405020304" pitchFamily="18" charset="0"/>
              </a:rPr>
              <a:t>xác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định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được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khóa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bí</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mật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dùng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cho</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phiên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làm</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việc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bằng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cách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tính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giá</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trị</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a:t>
            </a:r>
            <a:r>
              <a:rPr lang="en-US" sz="2800" baseline="30000" err="1">
                <a:latin typeface="Times New Roman" panose="02020603050405020304" pitchFamily="18" charset="0"/>
                <a:cs typeface="Times New Roman" panose="02020603050405020304" pitchFamily="18" charset="0"/>
              </a:rPr>
              <a:t>xa</a:t>
            </a:r>
            <a:r>
              <a:rPr lang="en-US" sz="2800">
                <a:latin typeface="Times New Roman" panose="02020603050405020304" pitchFamily="18" charset="0"/>
                <a:cs typeface="Times New Roman" panose="02020603050405020304" pitchFamily="18" charset="0"/>
              </a:rPr>
              <a:t> mod n) </a:t>
            </a:r>
            <a:r>
              <a:rPr lang="en-US" sz="2800" baseline="30000" err="1">
                <a:latin typeface="Times New Roman" panose="02020603050405020304" pitchFamily="18" charset="0"/>
                <a:cs typeface="Times New Roman" panose="02020603050405020304" pitchFamily="18" charset="0"/>
              </a:rPr>
              <a:t>xb</a:t>
            </a:r>
            <a:r>
              <a:rPr lang="en-US" sz="2800">
                <a:latin typeface="Times New Roman" panose="02020603050405020304" pitchFamily="18" charset="0"/>
                <a:cs typeface="Times New Roman" panose="02020603050405020304" pitchFamily="18" charset="0"/>
              </a:rPr>
              <a:t> = (</a:t>
            </a:r>
            <a:r>
              <a:rPr lang="en-US" sz="2800" err="1">
                <a:latin typeface="Times New Roman" panose="02020603050405020304" pitchFamily="18" charset="0"/>
                <a:cs typeface="Times New Roman" panose="02020603050405020304" pitchFamily="18" charset="0"/>
              </a:rPr>
              <a:t>g</a:t>
            </a:r>
            <a:r>
              <a:rPr lang="en-US" sz="2800" baseline="30000" err="1">
                <a:latin typeface="Times New Roman" panose="02020603050405020304" pitchFamily="18" charset="0"/>
                <a:cs typeface="Times New Roman" panose="02020603050405020304" pitchFamily="18" charset="0"/>
              </a:rPr>
              <a:t>xaxb</a:t>
            </a:r>
            <a:r>
              <a:rPr lang="en-US" sz="2800">
                <a:latin typeface="Times New Roman" panose="02020603050405020304" pitchFamily="18" charset="0"/>
                <a:cs typeface="Times New Roman" panose="02020603050405020304" pitchFamily="18" charset="0"/>
              </a:rPr>
              <a:t> mod n). </a:t>
            </a:r>
            <a:r>
              <a:rPr lang="en-US" sz="2800" err="1">
                <a:latin typeface="Times New Roman" panose="02020603050405020304" pitchFamily="18" charset="0"/>
                <a:cs typeface="Times New Roman" panose="02020603050405020304" pitchFamily="18" charset="0"/>
              </a:rPr>
              <a:t>Bằng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cách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tương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tự</a:t>
            </a:r>
            <a:r>
              <a:rPr lang="en-US" sz="2800">
                <a:latin typeface="Times New Roman" panose="02020603050405020304" pitchFamily="18" charset="0"/>
                <a:cs typeface="Times New Roman" panose="02020603050405020304" pitchFamily="18" charset="0"/>
              </a:rPr>
              <a:t>, user A </a:t>
            </a:r>
            <a:r>
              <a:rPr lang="en-US" sz="2800" err="1">
                <a:latin typeface="Times New Roman" panose="02020603050405020304" pitchFamily="18" charset="0"/>
                <a:cs typeface="Times New Roman" panose="02020603050405020304" pitchFamily="18" charset="0"/>
              </a:rPr>
              <a:t>cũng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xác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định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được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cùng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khóa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bí</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mật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này</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bằng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cách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tính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giá</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trị</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gxb</a:t>
            </a:r>
            <a:r>
              <a:rPr lang="en-US" sz="2800">
                <a:latin typeface="Times New Roman" panose="02020603050405020304" pitchFamily="18" charset="0"/>
                <a:cs typeface="Times New Roman" panose="02020603050405020304" pitchFamily="18" charset="0"/>
              </a:rPr>
              <a:t> mod n) </a:t>
            </a:r>
            <a:r>
              <a:rPr lang="en-US" sz="2800" baseline="30000" err="1">
                <a:latin typeface="Times New Roman" panose="02020603050405020304" pitchFamily="18" charset="0"/>
                <a:cs typeface="Times New Roman" panose="02020603050405020304" pitchFamily="18" charset="0"/>
              </a:rPr>
              <a:t>xa</a:t>
            </a:r>
            <a:r>
              <a:rPr lang="en-US" sz="2800">
                <a:latin typeface="Times New Roman" panose="02020603050405020304" pitchFamily="18" charset="0"/>
                <a:cs typeface="Times New Roman" panose="02020603050405020304" pitchFamily="18" charset="0"/>
              </a:rPr>
              <a:t> = (</a:t>
            </a:r>
            <a:r>
              <a:rPr lang="en-US" sz="2800" err="1">
                <a:latin typeface="Times New Roman" panose="02020603050405020304" pitchFamily="18" charset="0"/>
                <a:cs typeface="Times New Roman" panose="02020603050405020304" pitchFamily="18" charset="0"/>
              </a:rPr>
              <a:t>g</a:t>
            </a:r>
            <a:r>
              <a:rPr lang="en-US" sz="2800" baseline="30000" err="1">
                <a:latin typeface="Times New Roman" panose="02020603050405020304" pitchFamily="18" charset="0"/>
                <a:cs typeface="Times New Roman" panose="02020603050405020304" pitchFamily="18" charset="0"/>
              </a:rPr>
              <a:t>xaxb</a:t>
            </a:r>
            <a:r>
              <a:rPr lang="en-US" sz="2800">
                <a:latin typeface="Times New Roman" panose="02020603050405020304" pitchFamily="18" charset="0"/>
                <a:cs typeface="Times New Roman" panose="02020603050405020304" pitchFamily="18" charset="0"/>
              </a:rPr>
              <a:t> mod n).</a:t>
            </a:r>
          </a:p>
          <a:p>
            <a:pPr>
              <a:buFont typeface="Wingdings" panose="05000000000000000000" pitchFamily="2" charset="2"/>
              <a:buChar char="§"/>
            </a:pPr>
            <a:r>
              <a:rPr lang="en-US" sz="2800" err="1">
                <a:latin typeface="Times New Roman" panose="02020603050405020304" pitchFamily="18" charset="0"/>
                <a:cs typeface="Times New Roman" panose="02020603050405020304" pitchFamily="18" charset="0"/>
              </a:rPr>
              <a:t>Giả</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sử</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trong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quá</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trình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trao</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đổi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các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giá</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trị</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phía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tấn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công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bắt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được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a:t>
            </a:r>
            <a:r>
              <a:rPr lang="en-US" sz="2800" baseline="30000" err="1">
                <a:latin typeface="Times New Roman" panose="02020603050405020304" pitchFamily="18" charset="0"/>
                <a:cs typeface="Times New Roman" panose="02020603050405020304" pitchFamily="18" charset="0"/>
              </a:rPr>
              <a:t>xa</a:t>
            </a:r>
            <a:r>
              <a:rPr lang="en-US" sz="2800">
                <a:latin typeface="Times New Roman" panose="02020603050405020304" pitchFamily="18" charset="0"/>
                <a:cs typeface="Times New Roman" panose="02020603050405020304" pitchFamily="18" charset="0"/>
              </a:rPr>
              <a:t> mod n) </a:t>
            </a:r>
            <a:r>
              <a:rPr lang="en-US" sz="2800" err="1">
                <a:latin typeface="Times New Roman" panose="02020603050405020304" pitchFamily="18" charset="0"/>
                <a:cs typeface="Times New Roman" panose="02020603050405020304" pitchFamily="18" charset="0"/>
              </a:rPr>
              <a:t>và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a:t>
            </a:r>
            <a:r>
              <a:rPr lang="en-US" sz="2800" baseline="30000" err="1">
                <a:latin typeface="Times New Roman" panose="02020603050405020304" pitchFamily="18" charset="0"/>
                <a:cs typeface="Times New Roman" panose="02020603050405020304" pitchFamily="18" charset="0"/>
              </a:rPr>
              <a:t>xb</a:t>
            </a:r>
            <a:r>
              <a:rPr lang="en-US" sz="2800">
                <a:latin typeface="Times New Roman" panose="02020603050405020304" pitchFamily="18" charset="0"/>
                <a:cs typeface="Times New Roman" panose="02020603050405020304" pitchFamily="18" charset="0"/>
              </a:rPr>
              <a:t> mod n), </a:t>
            </a:r>
            <a:r>
              <a:rPr lang="en-US" sz="2800" err="1">
                <a:latin typeface="Times New Roman" panose="02020603050405020304" pitchFamily="18" charset="0"/>
                <a:cs typeface="Times New Roman" panose="02020603050405020304" pitchFamily="18" charset="0"/>
              </a:rPr>
              <a:t>họ</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rất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khó</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xác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định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được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Xa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Xb</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vì</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độ</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phức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tạp</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của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phép</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toán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logarit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rời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rạc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rất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cao</a:t>
            </a:r>
            <a:r>
              <a:rPr lang="en-US" sz="28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09077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B8202DE-159A-4DC4-8F9A-ACC57E24794E}"/>
              </a:ext>
            </a:extLst>
          </p:cNvPr>
          <p:cNvSpPr>
            <a:spLocks noGrp="1"/>
          </p:cNvSpPr>
          <p:nvPr>
            <p:ph type="title"/>
          </p:nvPr>
        </p:nvSpPr>
        <p:spPr/>
        <p:txBody>
          <a:bodyPr/>
          <a:lstStyle/>
          <a:p>
            <a:r>
              <a:rPr lang="en-US" b="1" spc="-100">
                <a:solidFill>
                  <a:schemeClr val="tx1"/>
                </a:solidFill>
                <a:latin typeface="Times New Roman" panose="02020603050405020304" pitchFamily="18" charset="0"/>
                <a:cs typeface="Times New Roman" panose="02020603050405020304" pitchFamily="18" charset="0"/>
              </a:rPr>
              <a:t>2. Phương thức hoạt động của OpenID</a:t>
            </a:r>
            <a:br>
              <a:rPr lang="en-US" b="1"/>
            </a:br>
            <a:r>
              <a:rPr lang="en-US" sz="3600">
                <a:latin typeface="Times New Roman" panose="02020603050405020304" pitchFamily="18" charset="0"/>
                <a:cs typeface="Times New Roman" panose="02020603050405020304" pitchFamily="18" charset="0"/>
              </a:rPr>
              <a:t>2.10. Mô hình trao đổi khóa Diffie-Hellman</a:t>
            </a:r>
            <a:endParaRPr lang="en-US" sz="3600"/>
          </a:p>
        </p:txBody>
      </p:sp>
      <p:pic>
        <p:nvPicPr>
          <p:cNvPr id="10" name="Picture 7">
            <a:extLst>
              <a:ext uri="{FF2B5EF4-FFF2-40B4-BE49-F238E27FC236}">
                <a16:creationId xmlns:a16="http://schemas.microsoft.com/office/drawing/2014/main" id="{7514E14E-A8A2-4560-BC6A-8FD902C1F070}"/>
              </a:ext>
            </a:extLst>
          </p:cNvPr>
          <p:cNvPicPr/>
          <p:nvPr/>
        </p:nvPicPr>
        <p:blipFill>
          <a:blip r:embed="rId2"/>
          <a:stretch>
            <a:fillRect/>
          </a:stretch>
        </p:blipFill>
        <p:spPr>
          <a:xfrm>
            <a:off x="904358" y="1837177"/>
            <a:ext cx="8886756" cy="4648029"/>
          </a:xfrm>
          <a:prstGeom prst="rect">
            <a:avLst/>
          </a:prstGeom>
        </p:spPr>
      </p:pic>
    </p:spTree>
    <p:extLst>
      <p:ext uri="{BB962C8B-B14F-4D97-AF65-F5344CB8AC3E}">
        <p14:creationId xmlns:p14="http://schemas.microsoft.com/office/powerpoint/2010/main" val="3471337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7A0654C-7291-4392-ABA2-189451A6D3AE}"/>
              </a:ext>
            </a:extLst>
          </p:cNvPr>
          <p:cNvSpPr>
            <a:spLocks noGrp="1"/>
          </p:cNvSpPr>
          <p:nvPr>
            <p:ph type="title"/>
          </p:nvPr>
        </p:nvSpPr>
        <p:spPr/>
        <p:txBody>
          <a:bodyPr>
            <a:normAutofit fontScale="90000"/>
          </a:bodyPr>
          <a:lstStyle/>
          <a:p>
            <a:r>
              <a:rPr lang="en-US" sz="4400" b="1" spc="-100">
                <a:solidFill>
                  <a:schemeClr val="tx1"/>
                </a:solidFill>
                <a:latin typeface="Times New Roman" panose="02020603050405020304" pitchFamily="18" charset="0"/>
                <a:cs typeface="Times New Roman" panose="02020603050405020304" pitchFamily="18" charset="0"/>
              </a:rPr>
              <a:t>2. Phương thức hoạt động của OpenID</a:t>
            </a:r>
            <a:br>
              <a:rPr lang="en-US" b="1" spc="-100">
                <a:solidFill>
                  <a:schemeClr val="tx1"/>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2.11. Sơ đồ quy trình giao tiếp giữa Client – Server</a:t>
            </a:r>
            <a:br>
              <a:rPr lang="en-US" b="1" dirty="0"/>
            </a:br>
            <a:endParaRPr lang="en-US"/>
          </a:p>
        </p:txBody>
      </p:sp>
      <p:pic>
        <p:nvPicPr>
          <p:cNvPr id="4" name="Picture 11">
            <a:extLst>
              <a:ext uri="{FF2B5EF4-FFF2-40B4-BE49-F238E27FC236}">
                <a16:creationId xmlns:a16="http://schemas.microsoft.com/office/drawing/2014/main" id="{0873FF9F-7759-4D53-AE21-DA93E5882500}"/>
              </a:ext>
            </a:extLst>
          </p:cNvPr>
          <p:cNvPicPr>
            <a:picLocks noGrp="1"/>
          </p:cNvPicPr>
          <p:nvPr>
            <p:ph idx="1"/>
          </p:nvPr>
        </p:nvPicPr>
        <p:blipFill>
          <a:blip r:embed="rId2"/>
          <a:stretch>
            <a:fillRect/>
          </a:stretch>
        </p:blipFill>
        <p:spPr>
          <a:xfrm>
            <a:off x="2288143" y="1645920"/>
            <a:ext cx="7615714" cy="4811150"/>
          </a:xfrm>
          <a:prstGeom prst="rect">
            <a:avLst/>
          </a:prstGeom>
        </p:spPr>
      </p:pic>
    </p:spTree>
    <p:extLst>
      <p:ext uri="{BB962C8B-B14F-4D97-AF65-F5344CB8AC3E}">
        <p14:creationId xmlns:p14="http://schemas.microsoft.com/office/powerpoint/2010/main" val="2856210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4B50769-AE60-4045-A197-98DB102705B8}"/>
              </a:ext>
            </a:extLst>
          </p:cNvPr>
          <p:cNvSpPr>
            <a:spLocks noGrp="1"/>
          </p:cNvSpPr>
          <p:nvPr>
            <p:ph type="title"/>
          </p:nvPr>
        </p:nvSpPr>
        <p:spPr>
          <a:xfrm>
            <a:off x="1066800" y="722107"/>
            <a:ext cx="10058400" cy="868154"/>
          </a:xfrm>
        </p:spPr>
        <p:txBody>
          <a:bodyPr>
            <a:normAutofit fontScale="90000"/>
          </a:bodyPr>
          <a:lstStyle/>
          <a:p>
            <a:r>
              <a:rPr lang="en-US" sz="4400" b="1" spc="-100">
                <a:solidFill>
                  <a:schemeClr val="tx1"/>
                </a:solidFill>
                <a:latin typeface="Times New Roman" panose="02020603050405020304" pitchFamily="18" charset="0"/>
                <a:cs typeface="Times New Roman" panose="02020603050405020304" pitchFamily="18" charset="0"/>
              </a:rPr>
              <a:t>2. Phương thức hoạt động của OpenID</a:t>
            </a:r>
            <a:br>
              <a:rPr lang="en-US" b="1" spc="-100">
                <a:solidFill>
                  <a:schemeClr val="tx1"/>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2.12. Quy trình xử lý các bước giao tiếp</a:t>
            </a:r>
            <a:br>
              <a:rPr lang="en-US" b="1" dirty="0"/>
            </a:br>
            <a:endParaRPr lang="en-US"/>
          </a:p>
        </p:txBody>
      </p:sp>
      <p:sp>
        <p:nvSpPr>
          <p:cNvPr id="3" name="Chỗ dành sẵn cho Nội dung 2">
            <a:extLst>
              <a:ext uri="{FF2B5EF4-FFF2-40B4-BE49-F238E27FC236}">
                <a16:creationId xmlns:a16="http://schemas.microsoft.com/office/drawing/2014/main" id="{E935C394-4295-4E29-B978-846F9E4CBF09}"/>
              </a:ext>
            </a:extLst>
          </p:cNvPr>
          <p:cNvSpPr>
            <a:spLocks noGrp="1"/>
          </p:cNvSpPr>
          <p:nvPr>
            <p:ph idx="1"/>
          </p:nvPr>
        </p:nvSpPr>
        <p:spPr>
          <a:xfrm>
            <a:off x="304800" y="1590261"/>
            <a:ext cx="11582400" cy="5857461"/>
          </a:xfrm>
        </p:spPr>
        <p:txBody>
          <a:bodyPr>
            <a:normAutofit/>
          </a:bodyPr>
          <a:lstStyle/>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Các thông số mật mã của trạng thái session được tạo ra bởi giao thức bắt tay TLS, hoạt động trên đầu trang của TLS Layer. Khi một khách hàng TLS và máy chủ đầu tiên bắt đầu giao tiếp, họ đồng ý trên một phiên bản giao thức, chọn thuật toán mã hóa, tùy chọn xác thực lẫn nhau, và sử dụng kỹ thuật mã hóa khóa công khai để tạo ra bí mật được chia sẻ. Các giao thức bắt tay TLS bao gồm các bước sau đây:</a:t>
            </a:r>
          </a:p>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Trao đổi thông điệp bắt tay thỏa thuận đồng ý giữa các bên về các thuật toán, trao đổi ngẫu nhiên giá trị, và kiểm tra phiên giao dịch. </a:t>
            </a:r>
          </a:p>
          <a:p>
            <a:endParaRPr lang="en-US"/>
          </a:p>
        </p:txBody>
      </p:sp>
    </p:spTree>
    <p:extLst>
      <p:ext uri="{BB962C8B-B14F-4D97-AF65-F5344CB8AC3E}">
        <p14:creationId xmlns:p14="http://schemas.microsoft.com/office/powerpoint/2010/main" val="4200585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5434FDC-2CD2-41FB-AAED-B8356D5FDA74}"/>
              </a:ext>
            </a:extLst>
          </p:cNvPr>
          <p:cNvSpPr>
            <a:spLocks noGrp="1"/>
          </p:cNvSpPr>
          <p:nvPr>
            <p:ph type="title"/>
          </p:nvPr>
        </p:nvSpPr>
        <p:spPr>
          <a:xfrm>
            <a:off x="1066800" y="443948"/>
            <a:ext cx="10058400" cy="1371600"/>
          </a:xfrm>
        </p:spPr>
        <p:txBody>
          <a:bodyPr/>
          <a:lstStyle/>
          <a:p>
            <a:r>
              <a:rPr lang="en-US" b="1" spc="-100">
                <a:solidFill>
                  <a:schemeClr val="tx1"/>
                </a:solidFill>
                <a:latin typeface="Times New Roman" panose="02020603050405020304" pitchFamily="18" charset="0"/>
                <a:cs typeface="Times New Roman" panose="02020603050405020304" pitchFamily="18" charset="0"/>
              </a:rPr>
              <a:t>2. Phương thức hoạt động của OpenID</a:t>
            </a:r>
            <a:br>
              <a:rPr lang="en-US" b="1" spc="-100">
                <a:solidFill>
                  <a:schemeClr val="tx1"/>
                </a:solidFill>
                <a:latin typeface="Times New Roman" panose="02020603050405020304" pitchFamily="18" charset="0"/>
                <a:cs typeface="Times New Roman" panose="02020603050405020304" pitchFamily="18" charset="0"/>
              </a:rPr>
            </a:br>
            <a:r>
              <a:rPr lang="en-US" sz="3600">
                <a:latin typeface="Times New Roman" panose="02020603050405020304" pitchFamily="18" charset="0"/>
                <a:cs typeface="Times New Roman" panose="02020603050405020304" pitchFamily="18" charset="0"/>
              </a:rPr>
              <a:t>2.12. Quy trình xử lý các bước giao tiếp</a:t>
            </a:r>
            <a:endParaRPr lang="en-US" sz="3600"/>
          </a:p>
        </p:txBody>
      </p:sp>
      <p:sp>
        <p:nvSpPr>
          <p:cNvPr id="3" name="Chỗ dành sẵn cho Nội dung 2">
            <a:extLst>
              <a:ext uri="{FF2B5EF4-FFF2-40B4-BE49-F238E27FC236}">
                <a16:creationId xmlns:a16="http://schemas.microsoft.com/office/drawing/2014/main" id="{C548A0D3-68CD-48F2-8324-14697713C6D2}"/>
              </a:ext>
            </a:extLst>
          </p:cNvPr>
          <p:cNvSpPr>
            <a:spLocks noGrp="1"/>
          </p:cNvSpPr>
          <p:nvPr>
            <p:ph idx="1"/>
          </p:nvPr>
        </p:nvSpPr>
        <p:spPr>
          <a:xfrm>
            <a:off x="397565" y="1957346"/>
            <a:ext cx="11396870" cy="4310932"/>
          </a:xfrm>
        </p:spPr>
        <p:txBody>
          <a:bodyPr>
            <a:normAutofit fontScale="92500" lnSpcReduction="20000"/>
          </a:bodyPr>
          <a:lstStyle/>
          <a:p>
            <a:pPr>
              <a:buFont typeface="Wingdings" panose="05000000000000000000" pitchFamily="2" charset="2"/>
              <a:buChar char="§"/>
            </a:pPr>
            <a:r>
              <a:rPr lang="en-US" sz="3000">
                <a:latin typeface="Times New Roman" panose="02020603050405020304" pitchFamily="18" charset="0"/>
                <a:cs typeface="Times New Roman" panose="02020603050405020304" pitchFamily="18" charset="0"/>
              </a:rPr>
              <a:t>Trao đổi các thông số mật mã cần thiết để cho phép người dùng cuối và máy chủ đồng ý trên một khóa bí mật premaster.</a:t>
            </a:r>
          </a:p>
          <a:p>
            <a:pPr>
              <a:buFont typeface="Wingdings" panose="05000000000000000000" pitchFamily="2" charset="2"/>
              <a:buChar char="§"/>
            </a:pPr>
            <a:r>
              <a:rPr lang="en-US" sz="3000">
                <a:latin typeface="Times New Roman" panose="02020603050405020304" pitchFamily="18" charset="0"/>
                <a:cs typeface="Times New Roman" panose="02020603050405020304" pitchFamily="18" charset="0"/>
              </a:rPr>
              <a:t>Giấy chứng nhận exchange và thông tin mật mã để cho phép máy khách và máy chủ xác thực bản thân. </a:t>
            </a:r>
          </a:p>
          <a:p>
            <a:pPr>
              <a:buFont typeface="Wingdings" panose="05000000000000000000" pitchFamily="2" charset="2"/>
              <a:buChar char="§"/>
            </a:pPr>
            <a:r>
              <a:rPr lang="en-US" sz="3000">
                <a:latin typeface="Times New Roman" panose="02020603050405020304" pitchFamily="18" charset="0"/>
                <a:cs typeface="Times New Roman" panose="02020603050405020304" pitchFamily="18" charset="0"/>
              </a:rPr>
              <a:t>Tạo ra một bí mật tổng thể từ bí mật premaster và trao đổi ngẫu nhiên giá trị. </a:t>
            </a:r>
          </a:p>
          <a:p>
            <a:pPr>
              <a:buFont typeface="Wingdings" panose="05000000000000000000" pitchFamily="2" charset="2"/>
              <a:buChar char="§"/>
            </a:pPr>
            <a:r>
              <a:rPr lang="en-US" sz="3000">
                <a:latin typeface="Times New Roman" panose="02020603050405020304" pitchFamily="18" charset="0"/>
                <a:cs typeface="Times New Roman" panose="02020603050405020304" pitchFamily="18" charset="0"/>
              </a:rPr>
              <a:t>Cung cấp các thông số an ninh lớp ghi. </a:t>
            </a:r>
          </a:p>
          <a:p>
            <a:pPr>
              <a:buFont typeface="Wingdings" panose="05000000000000000000" pitchFamily="2" charset="2"/>
              <a:buChar char="§"/>
            </a:pPr>
            <a:r>
              <a:rPr lang="en-US" sz="3000">
                <a:latin typeface="Times New Roman" panose="02020603050405020304" pitchFamily="18" charset="0"/>
                <a:cs typeface="Times New Roman" panose="02020603050405020304" pitchFamily="18" charset="0"/>
              </a:rPr>
              <a:t>Cho phép các máy người dùng cuối và máy chủ xác minh, tính toán các thông số an ninh và những cái bắt tay xảy ra mà không làm bị can thiệp từ bên thứ ba tấn công.</a:t>
            </a:r>
          </a:p>
          <a:p>
            <a:endParaRPr lang="en-US"/>
          </a:p>
        </p:txBody>
      </p:sp>
    </p:spTree>
    <p:extLst>
      <p:ext uri="{BB962C8B-B14F-4D97-AF65-F5344CB8AC3E}">
        <p14:creationId xmlns:p14="http://schemas.microsoft.com/office/powerpoint/2010/main" val="3961661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BBE5BC6-5792-48BF-B9C1-30D8416234C0}"/>
              </a:ext>
            </a:extLst>
          </p:cNvPr>
          <p:cNvSpPr>
            <a:spLocks noGrp="1"/>
          </p:cNvSpPr>
          <p:nvPr>
            <p:ph type="title"/>
          </p:nvPr>
        </p:nvSpPr>
        <p:spPr>
          <a:xfrm>
            <a:off x="1066800" y="496820"/>
            <a:ext cx="10058400" cy="1371600"/>
          </a:xfrm>
        </p:spPr>
        <p:txBody>
          <a:bodyPr>
            <a:normAutofit fontScale="90000"/>
          </a:bodyPr>
          <a:lstStyle/>
          <a:p>
            <a:r>
              <a:rPr lang="en-US" sz="4400" b="1">
                <a:latin typeface="Times New Roman" panose="02020603050405020304" pitchFamily="18" charset="0"/>
                <a:cs typeface="Times New Roman" panose="02020603050405020304" pitchFamily="18" charset="0"/>
              </a:rPr>
              <a:t>3</a:t>
            </a:r>
            <a:r>
              <a:rPr lang="en-US" sz="4400" b="1" dirty="0">
                <a:latin typeface="Times New Roman" panose="02020603050405020304" pitchFamily="18" charset="0"/>
                <a:cs typeface="Times New Roman" panose="02020603050405020304" pitchFamily="18" charset="0"/>
              </a:rPr>
              <a:t>.</a:t>
            </a:r>
            <a:r>
              <a:rPr lang="en-US" sz="4400" b="1">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SO SÁNH OPENID VÀ OAUTH </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3.1. Mục đích</a:t>
            </a:r>
            <a:br>
              <a:rPr lang="en-US" b="1" dirty="0"/>
            </a:br>
            <a:endParaRPr lang="en-US"/>
          </a:p>
        </p:txBody>
      </p:sp>
      <p:sp>
        <p:nvSpPr>
          <p:cNvPr id="3" name="Chỗ dành sẵn cho Nội dung 2">
            <a:extLst>
              <a:ext uri="{FF2B5EF4-FFF2-40B4-BE49-F238E27FC236}">
                <a16:creationId xmlns:a16="http://schemas.microsoft.com/office/drawing/2014/main" id="{A8BC6F9F-35D2-4674-A588-77C5A53A840E}"/>
              </a:ext>
            </a:extLst>
          </p:cNvPr>
          <p:cNvSpPr>
            <a:spLocks noGrp="1"/>
          </p:cNvSpPr>
          <p:nvPr>
            <p:ph idx="1"/>
          </p:nvPr>
        </p:nvSpPr>
        <p:spPr>
          <a:xfrm>
            <a:off x="371061" y="1504187"/>
            <a:ext cx="11423374" cy="4976125"/>
          </a:xfrm>
        </p:spPr>
        <p:txBody>
          <a:bodyPr>
            <a:normAutofit fontScale="92500" lnSpcReduction="10000"/>
          </a:bodyPr>
          <a:lstStyle/>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OpenID </a:t>
            </a:r>
            <a:r>
              <a:rPr lang="vi-VN" sz="2800">
                <a:latin typeface="Times New Roman" panose="02020603050405020304" pitchFamily="18" charset="0"/>
                <a:cs typeface="Times New Roman" panose="02020603050405020304" pitchFamily="18" charset="0"/>
              </a:rPr>
              <a:t>được tạo để xác thực liên kết, nghĩa là cho phép bên thứ ba xác thực người dùng của bạn cho bạn, bằng cách sử dụng các tài khoản họ đã có. Thuật ngữ được liên kết ở đây rất quan trọng vì toàn bộ quan điểm của OpenID là bất kỳ nhà cung cấp nào cũng có thể được sử dụng (ngoại trừ danh sách trắng). Bạn không cần phải chọn trước hoặc đàm phán thỏa thuận với các nhà cung cấp để cho phép người dùng sử dụng bất kỳ tài khoản nào khác mà họ có.</a:t>
            </a:r>
            <a:endParaRPr lang="en-US" sz="280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800">
                <a:latin typeface="Times New Roman" panose="02020603050405020304" pitchFamily="18" charset="0"/>
                <a:cs typeface="Times New Roman" panose="02020603050405020304" pitchFamily="18" charset="0"/>
              </a:rPr>
              <a:t>OAuth được tạo ra để loại bỏ nhu cầu người dùng chia sẻ mật khẩu của họ với các ứng dụng của bên thứ ba. Nó thực sự bắt đầu như một cách giải quyết vấn đề OpenID: nếu bạn hỗ trợ OpenID trên trang web của mình, bạn không thể sử dụng thông tin xác thực HTTP (tên người dùng và mật khẩu) để cung cấp API vì người dùng không có mật khẩu trên trang web của bạn.</a:t>
            </a:r>
            <a:endParaRPr lang="en-US" sz="28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188270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7478F97-160E-40C9-B9C6-DB1B582BBF1D}"/>
              </a:ext>
            </a:extLst>
          </p:cNvPr>
          <p:cNvSpPr>
            <a:spLocks noGrp="1"/>
          </p:cNvSpPr>
          <p:nvPr>
            <p:ph type="title"/>
          </p:nvPr>
        </p:nvSpPr>
        <p:spPr>
          <a:xfrm>
            <a:off x="1066800" y="324542"/>
            <a:ext cx="10058400" cy="1371600"/>
          </a:xfrm>
        </p:spPr>
        <p:txBody>
          <a:bodyPr/>
          <a:lstStyle/>
          <a:p>
            <a:r>
              <a:rPr lang="en-US" b="1">
                <a:latin typeface="Times New Roman" panose="02020603050405020304" pitchFamily="18" charset="0"/>
                <a:cs typeface="Times New Roman" panose="02020603050405020304" pitchFamily="18" charset="0"/>
              </a:rPr>
              <a:t>3. SO SÁNH OPENID VÀ OAUTH </a:t>
            </a:r>
            <a:br>
              <a:rPr lang="en-US" b="1">
                <a:latin typeface="Times New Roman" panose="02020603050405020304" pitchFamily="18" charset="0"/>
                <a:cs typeface="Times New Roman" panose="02020603050405020304" pitchFamily="18" charset="0"/>
              </a:rPr>
            </a:br>
            <a:r>
              <a:rPr lang="en-US" sz="3600">
                <a:latin typeface="Times New Roman" panose="02020603050405020304" pitchFamily="18" charset="0"/>
                <a:cs typeface="Times New Roman" panose="02020603050405020304" pitchFamily="18" charset="0"/>
              </a:rPr>
              <a:t>3.1. Mục đích</a:t>
            </a:r>
            <a:endParaRPr lang="en-US" sz="3600"/>
          </a:p>
        </p:txBody>
      </p:sp>
      <p:sp>
        <p:nvSpPr>
          <p:cNvPr id="3" name="Chỗ dành sẵn cho Nội dung 2">
            <a:extLst>
              <a:ext uri="{FF2B5EF4-FFF2-40B4-BE49-F238E27FC236}">
                <a16:creationId xmlns:a16="http://schemas.microsoft.com/office/drawing/2014/main" id="{11E796A9-53EF-47FA-983C-3F91CEA5DB0B}"/>
              </a:ext>
            </a:extLst>
          </p:cNvPr>
          <p:cNvSpPr>
            <a:spLocks noGrp="1"/>
          </p:cNvSpPr>
          <p:nvPr>
            <p:ph idx="1"/>
          </p:nvPr>
        </p:nvSpPr>
        <p:spPr>
          <a:xfrm>
            <a:off x="1066800" y="1983850"/>
            <a:ext cx="10058400" cy="3849624"/>
          </a:xfrm>
        </p:spPr>
        <p:txBody>
          <a:bodyPr>
            <a:normAutofit/>
          </a:bodyPr>
          <a:lstStyle/>
          <a:p>
            <a:pPr>
              <a:buFont typeface="Wingdings" panose="05000000000000000000" pitchFamily="2" charset="2"/>
              <a:buChar char="§"/>
            </a:pPr>
            <a:r>
              <a:rPr lang="vi-VN" sz="2800">
                <a:latin typeface="Times New Roman" panose="02020603050405020304" pitchFamily="18" charset="0"/>
                <a:cs typeface="Times New Roman" panose="02020603050405020304" pitchFamily="18" charset="0"/>
              </a:rPr>
              <a:t>Vấn đề xảy ra với sự phân tách OpenID này để xác thực và OAuth cho ủy quyền là cả hai giao thức có thể thực hiện nhiều điều giống nhau. Mỗi cái cung cấp một tập hợp các tính năng</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khác nhau được mong muốn bởi các triển khai khác nhau nhưng về cơ bản, chúng có thể thay thế cho nhau. Về cốt lõi, cả hai giao thức đều là phương thức xác minh xác nhận (OpenID bị giới hạn ở </a:t>
            </a:r>
            <a:r>
              <a:rPr lang="en-US" sz="2800">
                <a:latin typeface="Times New Roman" panose="02020603050405020304" pitchFamily="18" charset="0"/>
                <a:cs typeface="Times New Roman" panose="02020603050405020304" pitchFamily="18" charset="0"/>
              </a:rPr>
              <a:t>‘ở đây tôi là ai’</a:t>
            </a:r>
            <a:r>
              <a:rPr lang="vi-VN" sz="2800">
                <a:latin typeface="Times New Roman" panose="02020603050405020304" pitchFamily="18" charset="0"/>
                <a:cs typeface="Times New Roman" panose="02020603050405020304" pitchFamily="18" charset="0"/>
              </a:rPr>
              <a:t>, trong khi OAuth cung cấp </a:t>
            </a:r>
            <a:r>
              <a:rPr lang="en-US" sz="2800">
                <a:latin typeface="Times New Roman" panose="02020603050405020304" pitchFamily="18" charset="0"/>
                <a:cs typeface="Times New Roman" panose="02020603050405020304" pitchFamily="18" charset="0"/>
              </a:rPr>
              <a:t>‘access token’</a:t>
            </a:r>
            <a:r>
              <a:rPr lang="vi-VN" sz="2800">
                <a:latin typeface="Times New Roman" panose="02020603050405020304" pitchFamily="18" charset="0"/>
                <a:cs typeface="Times New Roman" panose="02020603050405020304" pitchFamily="18" charset="0"/>
              </a:rPr>
              <a:t> có thể được trao đổi cho bất kỳ xác nhận được hỗ trợ nào thông qua API).</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3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75388C4-2F38-4F81-80CC-C4047D2806E1}"/>
              </a:ext>
            </a:extLst>
          </p:cNvPr>
          <p:cNvSpPr>
            <a:spLocks noGrp="1"/>
          </p:cNvSpPr>
          <p:nvPr>
            <p:ph type="title"/>
          </p:nvPr>
        </p:nvSpPr>
        <p:spPr>
          <a:xfrm>
            <a:off x="1066800" y="510072"/>
            <a:ext cx="10058400" cy="1371600"/>
          </a:xfrm>
        </p:spPr>
        <p:txBody>
          <a:bodyPr>
            <a:normAutofit fontScale="90000"/>
          </a:bodyPr>
          <a:lstStyle/>
          <a:p>
            <a:r>
              <a:rPr lang="en-US" sz="4400" b="1">
                <a:latin typeface="Times New Roman" panose="02020603050405020304" pitchFamily="18" charset="0"/>
                <a:cs typeface="Times New Roman" panose="02020603050405020304" pitchFamily="18" charset="0"/>
              </a:rPr>
              <a:t>3. SO SÁNH OPENID VÀ OAUTH </a:t>
            </a:r>
            <a:br>
              <a:rPr lang="en-US" dirty="0"/>
            </a:br>
            <a:r>
              <a:rPr lang="en-US" dirty="0">
                <a:latin typeface="Times New Roman" panose="02020603050405020304" pitchFamily="18" charset="0"/>
                <a:cs typeface="Times New Roman" panose="02020603050405020304" pitchFamily="18" charset="0"/>
              </a:rPr>
              <a:t>3.2. Tính năng</a:t>
            </a:r>
            <a:br>
              <a:rPr lang="en-US" b="1" dirty="0"/>
            </a:br>
            <a:endParaRPr lang="en-US"/>
          </a:p>
        </p:txBody>
      </p:sp>
      <p:sp>
        <p:nvSpPr>
          <p:cNvPr id="3" name="Chỗ dành sẵn cho Nội dung 2">
            <a:extLst>
              <a:ext uri="{FF2B5EF4-FFF2-40B4-BE49-F238E27FC236}">
                <a16:creationId xmlns:a16="http://schemas.microsoft.com/office/drawing/2014/main" id="{F935D802-C26C-496C-8BA5-4CE4BE21519C}"/>
              </a:ext>
            </a:extLst>
          </p:cNvPr>
          <p:cNvSpPr>
            <a:spLocks noGrp="1"/>
          </p:cNvSpPr>
          <p:nvPr>
            <p:ph idx="1"/>
          </p:nvPr>
        </p:nvSpPr>
        <p:spPr>
          <a:xfrm>
            <a:off x="357809" y="1504187"/>
            <a:ext cx="11476382" cy="4962873"/>
          </a:xfrm>
        </p:spPr>
        <p:txBody>
          <a:bodyPr>
            <a:normAutofit fontScale="85000" lnSpcReduction="20000"/>
          </a:bodyPr>
          <a:lstStyle/>
          <a:p>
            <a:pPr>
              <a:buFont typeface="Wingdings" panose="05000000000000000000" pitchFamily="2" charset="2"/>
              <a:buChar char="§"/>
            </a:pPr>
            <a:r>
              <a:rPr lang="vi-VN" sz="2800">
                <a:latin typeface="Times New Roman" panose="02020603050405020304" pitchFamily="18" charset="0"/>
                <a:cs typeface="Times New Roman" panose="02020603050405020304" pitchFamily="18" charset="0"/>
              </a:rPr>
              <a:t>Cả hai giao thức cung cấp một cách để một trang web chuyển hướng người dùng ở một nơi khác và quay lại với một xác nhận có thể kiểm chứng. OpenID cung cấp xác nhận danh tính trong khi OAuth chung chung hơn dưới dạng mã thông báo truy cập, sau đó có thể được sử dụng để "đặt câu hỏi cho nhà cung cấp OAuth". Tuy nhiên, mỗi loại đều hỗ trợ các tính năng khác nhau:</a:t>
            </a:r>
            <a:endParaRPr lang="en-US" sz="280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800">
                <a:latin typeface="Times New Roman" panose="02020603050405020304" pitchFamily="18" charset="0"/>
                <a:cs typeface="Times New Roman" panose="02020603050405020304" pitchFamily="18" charset="0"/>
              </a:rPr>
              <a:t>OpenID - tính năng quan trọng nhất của OpenID là quá trình khám phá của nó. OpenID không yêu cầu mã hóa cứng mỗi nhà cung cấp bạn muốn sử dụng trước thời hạn. Sử dụng khám phá, người dùng có thể chọn bất kỳ nhà cung cấp bên thứ ba nào họ muốn xác thực. Tính năng khám phá này cũng đã gây ra hầu hết các sự cố của OpenID bởi vì cách nó được triển khai là bằng cách sử dụng HTTP URI làm định danh mà hầu hết người dùng web không nhận được. Các tính năng khác OpenID có hỗ trợ đăng ký khách hàng đặc biệt bằng cách sử dụng trao đổi DH, chế độ ngay lập tức để trải nghiệm người dùng cuối được tối ưu hóa và cách xác minh các xác nhận mà không cần thực hiện một chuyến đi khứ hồi nào cho nhà cung cấp.</a:t>
            </a:r>
            <a:endParaRPr lang="en-US" sz="28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100335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98C3-39E3-429F-9A1C-6B326778866E}"/>
              </a:ext>
            </a:extLst>
          </p:cNvPr>
          <p:cNvSpPr>
            <a:spLocks noGrp="1"/>
          </p:cNvSpPr>
          <p:nvPr>
            <p:ph type="title"/>
          </p:nvPr>
        </p:nvSpPr>
        <p:spPr/>
        <p:txBody>
          <a:bodyPr>
            <a:normAutofit/>
          </a:bodyPr>
          <a:lstStyle/>
          <a:p>
            <a:r>
              <a:rPr lang="en-US" b="1">
                <a:latin typeface="Times New Roman" panose="02020603050405020304" pitchFamily="18" charset="0"/>
                <a:cs typeface="Times New Roman" panose="02020603050405020304" pitchFamily="18" charset="0"/>
              </a:rPr>
              <a:t>1.Tổng quan</a:t>
            </a:r>
            <a:br>
              <a:rPr lang="en-US" b="1">
                <a:latin typeface="Times New Roman" panose="02020603050405020304" pitchFamily="18" charset="0"/>
                <a:cs typeface="Times New Roman" panose="02020603050405020304" pitchFamily="18" charset="0"/>
              </a:rPr>
            </a:br>
            <a:r>
              <a:rPr lang="en-US" sz="3600">
                <a:latin typeface="Times New Roman" panose="02020603050405020304" pitchFamily="18" charset="0"/>
                <a:cs typeface="Times New Roman" panose="02020603050405020304" pitchFamily="18" charset="0"/>
              </a:rPr>
              <a:t>1.2. Các thành phần của một hệ thống OpenID</a:t>
            </a:r>
          </a:p>
        </p:txBody>
      </p:sp>
      <p:pic>
        <p:nvPicPr>
          <p:cNvPr id="4" name="Content Placeholder 3" descr="A picture containing clock&#10;&#10;Description automatically generated">
            <a:extLst>
              <a:ext uri="{FF2B5EF4-FFF2-40B4-BE49-F238E27FC236}">
                <a16:creationId xmlns:a16="http://schemas.microsoft.com/office/drawing/2014/main" id="{ED028542-6FC5-4797-9287-E0DF9C6706C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580532" y="2145023"/>
            <a:ext cx="4914900" cy="3819525"/>
          </a:xfrm>
          <a:prstGeom prst="rect">
            <a:avLst/>
          </a:prstGeom>
        </p:spPr>
      </p:pic>
      <p:sp>
        <p:nvSpPr>
          <p:cNvPr id="5" name="TextBox 4">
            <a:extLst>
              <a:ext uri="{FF2B5EF4-FFF2-40B4-BE49-F238E27FC236}">
                <a16:creationId xmlns:a16="http://schemas.microsoft.com/office/drawing/2014/main" id="{5D700858-5A50-46BB-A60C-BED514084253}"/>
              </a:ext>
            </a:extLst>
          </p:cNvPr>
          <p:cNvSpPr txBox="1"/>
          <p:nvPr/>
        </p:nvSpPr>
        <p:spPr>
          <a:xfrm>
            <a:off x="623885" y="2014194"/>
            <a:ext cx="5535420" cy="4401205"/>
          </a:xfrm>
          <a:prstGeom prst="rect">
            <a:avLst/>
          </a:prstGeom>
          <a:noFill/>
        </p:spPr>
        <p:txBody>
          <a:bodyPr wrap="square" rtlCol="0">
            <a:spAutoFit/>
          </a:bodyPr>
          <a:lstStyle/>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Relying Party: là dịch vụ sử dụng cơ chế định danh để chứng thực.</a:t>
            </a:r>
          </a:p>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Identity Provider: là thành phần có nhiệm vụ quản lý các thuộc tính định danh của người dùng hệ thống.</a:t>
            </a:r>
          </a:p>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Identity Selector (Browser): là thành phần trung gian của hệ thống, là cầu nối giữa người dùng, Relying Party, Identity Provider. </a:t>
            </a:r>
            <a:endParaRPr lang="en-US"/>
          </a:p>
        </p:txBody>
      </p:sp>
    </p:spTree>
    <p:extLst>
      <p:ext uri="{BB962C8B-B14F-4D97-AF65-F5344CB8AC3E}">
        <p14:creationId xmlns:p14="http://schemas.microsoft.com/office/powerpoint/2010/main" val="342813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364A0B2-F462-4A13-917B-55B5F81B050D}"/>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3. SO SÁNH OPENID VÀ OAUTH </a:t>
            </a:r>
            <a:br>
              <a:rPr lang="en-US"/>
            </a:br>
            <a:r>
              <a:rPr lang="en-US" sz="3600">
                <a:latin typeface="Times New Roman" panose="02020603050405020304" pitchFamily="18" charset="0"/>
                <a:cs typeface="Times New Roman" panose="02020603050405020304" pitchFamily="18" charset="0"/>
              </a:rPr>
              <a:t>3.2. Tính năng</a:t>
            </a:r>
            <a:endParaRPr lang="en-US" sz="3600"/>
          </a:p>
        </p:txBody>
      </p:sp>
      <p:sp>
        <p:nvSpPr>
          <p:cNvPr id="3" name="Chỗ dành sẵn cho Nội dung 2">
            <a:extLst>
              <a:ext uri="{FF2B5EF4-FFF2-40B4-BE49-F238E27FC236}">
                <a16:creationId xmlns:a16="http://schemas.microsoft.com/office/drawing/2014/main" id="{EFEB2FC6-FD26-435C-935A-847980BE5F7D}"/>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vi-VN" sz="2800">
                <a:latin typeface="Times New Roman" panose="02020603050405020304" pitchFamily="18" charset="0"/>
                <a:cs typeface="Times New Roman" panose="02020603050405020304" pitchFamily="18" charset="0"/>
              </a:rPr>
              <a:t>OAuth - tính năng quan trọng nhất của OAuth là mã thông báo truy cập cung cấp phương thức lâu dài để thực hiện các yêu cầu bổ sung. Không giống như OpenID, OAuth không kết thúc bằng xác thực nhưng cung cấp mã thông báo truy cập để có quyền truy cập vào các tài nguyên bổ sung được cung cấp bởi cùng dịch vụ của bên thứ ba. Tuy nhiên, vì OAuth không hỗ trợ khám phá, nó yêu cầu lựa chọn trước và mã hóa cứng các nhà cung cấp mà bạn quyết định sử dụng. Người dùng truy cập trang web của bạn không thể sử dụng bất kỳ số nhận dạng nào, chỉ những người được bạn chọn trước. Ngoài ra, OAuth không có khái niệm về danh tính nên sử dụng nó để đăng nhập có nghĩa là thêm một tham số tùy chỉnh (như được thực hiện bởi Twitter) hoặc thực hiện một lệnh gọi API khác để có được người dùng hiện đang "đăng nhập".</a:t>
            </a:r>
            <a:endParaRPr lang="en-US" sz="28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1947486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5CFC754-D29C-476B-8D75-B89ED915DC03}"/>
              </a:ext>
            </a:extLst>
          </p:cNvPr>
          <p:cNvSpPr>
            <a:spLocks noGrp="1"/>
          </p:cNvSpPr>
          <p:nvPr>
            <p:ph type="title"/>
          </p:nvPr>
        </p:nvSpPr>
        <p:spPr>
          <a:xfrm>
            <a:off x="1066800" y="510073"/>
            <a:ext cx="10058400" cy="1371600"/>
          </a:xfrm>
        </p:spPr>
        <p:txBody>
          <a:bodyPr>
            <a:normAutofit fontScale="90000"/>
          </a:bodyPr>
          <a:lstStyle/>
          <a:p>
            <a:r>
              <a:rPr lang="en-US" sz="4400" b="1">
                <a:latin typeface="Times New Roman" panose="02020603050405020304" pitchFamily="18" charset="0"/>
                <a:cs typeface="Times New Roman" panose="02020603050405020304" pitchFamily="18" charset="0"/>
              </a:rPr>
              <a:t>3. SO SÁNH OPENID VÀ OAUTH</a:t>
            </a:r>
            <a:br>
              <a:rPr lang="en-US" b="1">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3.3. </a:t>
            </a:r>
            <a:r>
              <a:rPr lang="vi-VN">
                <a:latin typeface="Times New Roman" panose="02020603050405020304" pitchFamily="18" charset="0"/>
                <a:cs typeface="Times New Roman" panose="02020603050405020304" pitchFamily="18" charset="0"/>
              </a:rPr>
              <a:t>Triển khai kỹ thuật</a:t>
            </a:r>
            <a:br>
              <a:rPr lang="en-US" b="1"/>
            </a:br>
            <a:endParaRPr lang="en-US"/>
          </a:p>
        </p:txBody>
      </p:sp>
      <p:sp>
        <p:nvSpPr>
          <p:cNvPr id="3" name="Chỗ dành sẵn cho Nội dung 2">
            <a:extLst>
              <a:ext uri="{FF2B5EF4-FFF2-40B4-BE49-F238E27FC236}">
                <a16:creationId xmlns:a16="http://schemas.microsoft.com/office/drawing/2014/main" id="{B03FBC11-1F26-4182-966A-05CA0C479224}"/>
              </a:ext>
            </a:extLst>
          </p:cNvPr>
          <p:cNvSpPr>
            <a:spLocks noGrp="1"/>
          </p:cNvSpPr>
          <p:nvPr>
            <p:ph idx="1"/>
          </p:nvPr>
        </p:nvSpPr>
        <p:spPr>
          <a:xfrm>
            <a:off x="1066800" y="1881673"/>
            <a:ext cx="10058400" cy="3849624"/>
          </a:xfrm>
        </p:spPr>
        <p:txBody>
          <a:bodyPr>
            <a:normAutofit lnSpcReduction="10000"/>
          </a:bodyPr>
          <a:lstStyle/>
          <a:p>
            <a:pPr>
              <a:buFont typeface="Wingdings" panose="05000000000000000000" pitchFamily="2" charset="2"/>
              <a:buChar char="§"/>
            </a:pPr>
            <a:r>
              <a:rPr lang="vi-VN" sz="2800">
                <a:latin typeface="Times New Roman" panose="02020603050405020304" pitchFamily="18" charset="0"/>
                <a:cs typeface="Times New Roman" panose="02020603050405020304" pitchFamily="18" charset="0"/>
              </a:rPr>
              <a:t>Hai giao thức chia sẻ một kiến ​​trúc phổ biến trong việc sử dụng chuyển hướng để có được sự cho phép của người dùng. Trong OAuth, người dùng cho phép truy cập vào các tài nguyên được bảo vệ của họ và trong OpenID, đối với danh tính của họ. Nhưng đó là tất cả những gì họ chia sẻ.</a:t>
            </a:r>
            <a:endParaRPr lang="en-US" sz="280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800">
                <a:latin typeface="Times New Roman" panose="02020603050405020304" pitchFamily="18" charset="0"/>
                <a:cs typeface="Times New Roman" panose="02020603050405020304" pitchFamily="18" charset="0"/>
              </a:rPr>
              <a:t>Mỗi giao thức có một cách tính chữ ký khác nhau được sử dụng để xác minh tính xác thực của yêu cầu hoặc phản hồi và mỗi giao thức có các yêu cầu đăng ký khác nhau</a:t>
            </a:r>
            <a:r>
              <a:rPr lang="en-US" sz="2800">
                <a:latin typeface="Times New Roman" panose="02020603050405020304" pitchFamily="18" charset="0"/>
                <a:cs typeface="Times New Roman" panose="02020603050405020304" pitchFamily="18" charset="0"/>
              </a:rPr>
              <a:t>.</a:t>
            </a:r>
            <a:r>
              <a:rPr lang="en-US" sz="2800" baseline="30000">
                <a:latin typeface="Times New Roman" panose="02020603050405020304" pitchFamily="18" charset="0"/>
                <a:cs typeface="Times New Roman" panose="02020603050405020304" pitchFamily="18" charset="0"/>
              </a:rPr>
              <a:t>[2]</a:t>
            </a:r>
            <a:endParaRPr lang="en-US" sz="28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045504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2525F-1402-43EA-BE39-F3F789D2DDAF}"/>
              </a:ext>
            </a:extLst>
          </p:cNvPr>
          <p:cNvSpPr>
            <a:spLocks noGrp="1"/>
          </p:cNvSpPr>
          <p:nvPr>
            <p:ph type="title"/>
          </p:nvPr>
        </p:nvSpPr>
        <p:spPr>
          <a:xfrm>
            <a:off x="1066800" y="470316"/>
            <a:ext cx="10058400" cy="1371600"/>
          </a:xfrm>
        </p:spPr>
        <p:txBody>
          <a:bodyPr>
            <a:normAutofit fontScale="90000"/>
          </a:bodyPr>
          <a:lstStyle/>
          <a:p>
            <a:r>
              <a:rPr lang="en-US" sz="4400" b="1" dirty="0">
                <a:latin typeface="Times New Roman" panose="02020603050405020304" pitchFamily="18" charset="0"/>
                <a:cs typeface="Times New Roman" panose="02020603050405020304" pitchFamily="18" charset="0"/>
              </a:rPr>
              <a:t>CHƯƠNG 4: DEMO</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4.1. Giới thiệu</a:t>
            </a:r>
            <a:br>
              <a:rPr lang="en-US" b="1" dirty="0">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DC48CFED-94EB-48A5-B9CE-BF81E149D475}"/>
              </a:ext>
            </a:extLst>
          </p:cNvPr>
          <p:cNvSpPr>
            <a:spLocks noGrp="1"/>
          </p:cNvSpPr>
          <p:nvPr>
            <p:ph idx="1"/>
          </p:nvPr>
        </p:nvSpPr>
        <p:spPr>
          <a:xfrm>
            <a:off x="377687" y="1417982"/>
            <a:ext cx="11436626" cy="5141980"/>
          </a:xfrm>
        </p:spPr>
        <p:txBody>
          <a:bodyPr>
            <a:normAutofit fontScale="92500" lnSpcReduction="10000"/>
          </a:bodyPr>
          <a:lstStyle/>
          <a:p>
            <a:pPr lvl="0" algn="just">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Demo sử dụng giao thức OpenID Connect. OpenID Connect được sử dụng để xác thực người dùng bằng ứng dụng web. Ứng dụng sử dụng ID token được trả về từ authorization server để biết ngượi dùng đã được xác thực chưa và lấy các thông tin của người dùng. OAuth2.0 trong OpenID Connect được sử dụng để ủy quyền cho người dùng truy cập và sử dụng API. Một access token được sử dụng bởi resource server để xác thực mức độ tin cậy và quyền truy cập của người dùng. Khi sử dụng OpenID Connect, authorization server sẽ xác dụng người dùng và cấp phát ID token và/ hoặc access token.</a:t>
            </a:r>
          </a:p>
          <a:p>
            <a:pPr lvl="0" algn="just">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Authorization server là một công cụ để tạo ra các OpenID Connect token và để áp dụng các chính sách truy cập. Mỗi authorization server sẽ có một issuer URI duy nhất và có một ký khóa riêng để bảo mật.</a:t>
            </a:r>
          </a:p>
          <a:p>
            <a:pPr lvl="0" algn="just">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Demo sử dụng Okta Developer để xác thực và ủy quyền người dùng.</a:t>
            </a:r>
          </a:p>
          <a:p>
            <a:endParaRPr lang="en-US"/>
          </a:p>
        </p:txBody>
      </p:sp>
    </p:spTree>
    <p:extLst>
      <p:ext uri="{BB962C8B-B14F-4D97-AF65-F5344CB8AC3E}">
        <p14:creationId xmlns:p14="http://schemas.microsoft.com/office/powerpoint/2010/main" val="3487923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06935B-6BFE-4B03-8F45-9BCFB5865D14}"/>
              </a:ext>
            </a:extLst>
          </p:cNvPr>
          <p:cNvSpPr>
            <a:spLocks noGrp="1"/>
          </p:cNvSpPr>
          <p:nvPr>
            <p:ph type="title"/>
          </p:nvPr>
        </p:nvSpPr>
        <p:spPr>
          <a:xfrm>
            <a:off x="396252" y="811611"/>
            <a:ext cx="10058400" cy="735632"/>
          </a:xfrm>
        </p:spPr>
        <p:txBody>
          <a:bodyPr>
            <a:normAutofit fontScale="90000"/>
          </a:bodyPr>
          <a:lstStyle/>
          <a:p>
            <a:r>
              <a:rPr lang="en-US" sz="4400" b="1">
                <a:latin typeface="Times New Roman" panose="02020603050405020304" pitchFamily="18" charset="0"/>
                <a:cs typeface="Times New Roman" panose="02020603050405020304" pitchFamily="18" charset="0"/>
              </a:rPr>
              <a:t>CHƯƠNG 4: DEMO</a:t>
            </a:r>
            <a:br>
              <a:rPr lang="en-US" b="1"/>
            </a:br>
            <a:r>
              <a:rPr lang="en-US">
                <a:latin typeface="Times New Roman" panose="02020603050405020304" pitchFamily="18" charset="0"/>
                <a:cs typeface="Times New Roman" panose="02020603050405020304" pitchFamily="18" charset="0"/>
              </a:rPr>
              <a:t>4.2. Giao diện demo</a:t>
            </a:r>
            <a:br>
              <a:rPr lang="en-US" b="1"/>
            </a:br>
            <a:endParaRPr lang="en-US"/>
          </a:p>
        </p:txBody>
      </p:sp>
      <p:pic>
        <p:nvPicPr>
          <p:cNvPr id="4" name="Picture 20">
            <a:extLst>
              <a:ext uri="{FF2B5EF4-FFF2-40B4-BE49-F238E27FC236}">
                <a16:creationId xmlns:a16="http://schemas.microsoft.com/office/drawing/2014/main" id="{B7635D8A-69C8-404C-8004-6FECF497BCA6}"/>
              </a:ext>
            </a:extLst>
          </p:cNvPr>
          <p:cNvPicPr>
            <a:picLocks noGrp="1"/>
          </p:cNvPicPr>
          <p:nvPr>
            <p:ph idx="1"/>
          </p:nvPr>
        </p:nvPicPr>
        <p:blipFill>
          <a:blip r:embed="rId2"/>
          <a:stretch>
            <a:fillRect/>
          </a:stretch>
        </p:blipFill>
        <p:spPr>
          <a:xfrm>
            <a:off x="396252" y="1454478"/>
            <a:ext cx="4907268" cy="5099221"/>
          </a:xfrm>
          <a:prstGeom prst="rect">
            <a:avLst/>
          </a:prstGeom>
        </p:spPr>
      </p:pic>
      <p:sp>
        <p:nvSpPr>
          <p:cNvPr id="5" name="Hộp Văn bản 4">
            <a:extLst>
              <a:ext uri="{FF2B5EF4-FFF2-40B4-BE49-F238E27FC236}">
                <a16:creationId xmlns:a16="http://schemas.microsoft.com/office/drawing/2014/main" id="{5E7C66B9-0A51-4032-958C-D73914F73AE8}"/>
              </a:ext>
            </a:extLst>
          </p:cNvPr>
          <p:cNvSpPr txBox="1"/>
          <p:nvPr/>
        </p:nvSpPr>
        <p:spPr>
          <a:xfrm>
            <a:off x="5008098" y="304301"/>
            <a:ext cx="6787650" cy="6401753"/>
          </a:xfrm>
          <a:prstGeom prst="rect">
            <a:avLst/>
          </a:prstGeom>
          <a:noFill/>
        </p:spPr>
        <p:txBody>
          <a:bodyPr wrap="square" rtlCol="0">
            <a:spAutoFit/>
          </a:bodyPr>
          <a:lstStyle/>
          <a:p>
            <a:pPr marL="457200" lvl="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Chúng ta có các thông tin sau:</a:t>
            </a:r>
          </a:p>
          <a:p>
            <a:pPr marL="914400" lvl="1"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Tên Identity Provider (identity_provider_name): Okta Developer</a:t>
            </a:r>
          </a:p>
          <a:p>
            <a:pPr marL="914400" lvl="1"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Org authorization server URL: </a:t>
            </a:r>
            <a:r>
              <a:rPr lang="en-US" sz="2800" u="sng">
                <a:latin typeface="Times New Roman" panose="02020603050405020304" pitchFamily="18" charset="0"/>
                <a:cs typeface="Times New Roman" panose="02020603050405020304" pitchFamily="18" charset="0"/>
                <a:hlinkClick r:id="rId3"/>
              </a:rPr>
              <a:t>https://dev-158849.okta.com</a:t>
            </a:r>
            <a:endParaRPr lang="en-US" sz="280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Client ID (là duy nhất và được Identity Provider cung cấp cho mỗi user): 0oaay4nptYDJJy8Qp4x6</a:t>
            </a:r>
          </a:p>
          <a:p>
            <a:pPr marL="914400" lvl="1"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Trạng thái xác thực (authenticated) là false do chúng ta chưa login</a:t>
            </a:r>
          </a:p>
          <a:p>
            <a:pPr marL="914400" lvl="1"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Khi chưa login và authenticate, chúng ta sẽ chưa có các thông tin user, idToken và accessToken.</a:t>
            </a:r>
          </a:p>
          <a:p>
            <a:endParaRPr lang="en-US"/>
          </a:p>
        </p:txBody>
      </p:sp>
    </p:spTree>
    <p:extLst>
      <p:ext uri="{BB962C8B-B14F-4D97-AF65-F5344CB8AC3E}">
        <p14:creationId xmlns:p14="http://schemas.microsoft.com/office/powerpoint/2010/main" val="1931066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7">
            <a:extLst>
              <a:ext uri="{FF2B5EF4-FFF2-40B4-BE49-F238E27FC236}">
                <a16:creationId xmlns:a16="http://schemas.microsoft.com/office/drawing/2014/main" id="{171150CD-4325-4C6A-AC32-97D1DDBEE577}"/>
              </a:ext>
            </a:extLst>
          </p:cNvPr>
          <p:cNvPicPr/>
          <p:nvPr/>
        </p:nvPicPr>
        <p:blipFill rotWithShape="1">
          <a:blip r:embed="rId2"/>
          <a:srcRect t="12294" r="-1" b="-1"/>
          <a:stretch/>
        </p:blipFill>
        <p:spPr>
          <a:xfrm>
            <a:off x="4646383" y="10"/>
            <a:ext cx="7545616" cy="6857990"/>
          </a:xfrm>
          <a:prstGeom prst="rect">
            <a:avLst/>
          </a:prstGeom>
        </p:spPr>
      </p:pic>
      <p:sp>
        <p:nvSpPr>
          <p:cNvPr id="24" name="Rectangle 23">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26" name="Rectangle 25">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êu đề 1">
            <a:extLst>
              <a:ext uri="{FF2B5EF4-FFF2-40B4-BE49-F238E27FC236}">
                <a16:creationId xmlns:a16="http://schemas.microsoft.com/office/drawing/2014/main" id="{C87C06FD-5E6C-4CA7-91BA-95434102F71D}"/>
              </a:ext>
            </a:extLst>
          </p:cNvPr>
          <p:cNvSpPr>
            <a:spLocks noGrp="1"/>
          </p:cNvSpPr>
          <p:nvPr>
            <p:ph type="title"/>
          </p:nvPr>
        </p:nvSpPr>
        <p:spPr>
          <a:xfrm>
            <a:off x="466524" y="1340361"/>
            <a:ext cx="3729162" cy="3341700"/>
          </a:xfrm>
        </p:spPr>
        <p:txBody>
          <a:bodyPr vert="horz" lIns="91440" tIns="45720" rIns="91440" bIns="45720" rtlCol="0" anchor="ctr">
            <a:normAutofit/>
          </a:bodyPr>
          <a:lstStyle/>
          <a:p>
            <a:pPr algn="ctr">
              <a:lnSpc>
                <a:spcPct val="83000"/>
              </a:lnSpc>
            </a:pPr>
            <a:r>
              <a:rPr lang="en-US" cap="all" spc="-100">
                <a:solidFill>
                  <a:schemeClr val="tx1"/>
                </a:solidFill>
                <a:latin typeface="Times New Roman" panose="02020603050405020304" pitchFamily="18" charset="0"/>
                <a:cs typeface="Times New Roman" panose="02020603050405020304" pitchFamily="18" charset="0"/>
              </a:rPr>
              <a:t>CHƯƠNG 4: DEMO</a:t>
            </a:r>
            <a:br>
              <a:rPr lang="en-US" sz="3600" cap="all" spc="-100">
                <a:solidFill>
                  <a:schemeClr val="tx1"/>
                </a:solidFill>
                <a:latin typeface="Times New Roman" panose="02020603050405020304" pitchFamily="18" charset="0"/>
                <a:cs typeface="Times New Roman" panose="02020603050405020304" pitchFamily="18" charset="0"/>
              </a:rPr>
            </a:br>
            <a:r>
              <a:rPr lang="en-US" sz="3600" cap="all" spc="-100">
                <a:solidFill>
                  <a:schemeClr val="tx1"/>
                </a:solidFill>
                <a:latin typeface="Times New Roman" panose="02020603050405020304" pitchFamily="18" charset="0"/>
                <a:cs typeface="Times New Roman" panose="02020603050405020304" pitchFamily="18" charset="0"/>
              </a:rPr>
              <a:t>4.2. Giao diện demo</a:t>
            </a:r>
          </a:p>
        </p:txBody>
      </p:sp>
    </p:spTree>
    <p:extLst>
      <p:ext uri="{BB962C8B-B14F-4D97-AF65-F5344CB8AC3E}">
        <p14:creationId xmlns:p14="http://schemas.microsoft.com/office/powerpoint/2010/main" val="3997989466"/>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26" name="Rectangle 25">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êu đề 1">
            <a:extLst>
              <a:ext uri="{FF2B5EF4-FFF2-40B4-BE49-F238E27FC236}">
                <a16:creationId xmlns:a16="http://schemas.microsoft.com/office/drawing/2014/main" id="{F60FBA05-094D-46A3-94A5-5C1F70216405}"/>
              </a:ext>
            </a:extLst>
          </p:cNvPr>
          <p:cNvSpPr>
            <a:spLocks noGrp="1"/>
          </p:cNvSpPr>
          <p:nvPr>
            <p:ph type="title"/>
          </p:nvPr>
        </p:nvSpPr>
        <p:spPr>
          <a:xfrm>
            <a:off x="473243" y="-388530"/>
            <a:ext cx="3729162" cy="3341700"/>
          </a:xfrm>
        </p:spPr>
        <p:txBody>
          <a:bodyPr vert="horz" lIns="91440" tIns="45720" rIns="91440" bIns="45720" rtlCol="0" anchor="ctr">
            <a:normAutofit/>
          </a:bodyPr>
          <a:lstStyle/>
          <a:p>
            <a:pPr algn="ctr">
              <a:lnSpc>
                <a:spcPct val="83000"/>
              </a:lnSpc>
            </a:pPr>
            <a:r>
              <a:rPr lang="en-US" cap="all" spc="-100">
                <a:solidFill>
                  <a:schemeClr val="tx1"/>
                </a:solidFill>
                <a:latin typeface="Times New Roman" panose="02020603050405020304" pitchFamily="18" charset="0"/>
                <a:cs typeface="Times New Roman" panose="02020603050405020304" pitchFamily="18" charset="0"/>
              </a:rPr>
              <a:t>CHƯƠNG 4: DEMO</a:t>
            </a:r>
            <a:br>
              <a:rPr lang="en-US" sz="3600" cap="all" spc="-100">
                <a:solidFill>
                  <a:schemeClr val="tx1"/>
                </a:solidFill>
                <a:latin typeface="Times New Roman" panose="02020603050405020304" pitchFamily="18" charset="0"/>
                <a:cs typeface="Times New Roman" panose="02020603050405020304" pitchFamily="18" charset="0"/>
              </a:rPr>
            </a:br>
            <a:r>
              <a:rPr lang="en-US" sz="3600" cap="all" spc="-100">
                <a:solidFill>
                  <a:schemeClr val="tx1"/>
                </a:solidFill>
                <a:latin typeface="Times New Roman" panose="02020603050405020304" pitchFamily="18" charset="0"/>
                <a:cs typeface="Times New Roman" panose="02020603050405020304" pitchFamily="18" charset="0"/>
              </a:rPr>
              <a:t>4.2. Giao diện demo</a:t>
            </a:r>
            <a:endParaRPr lang="en-US" sz="3600" cap="all" spc="-100">
              <a:solidFill>
                <a:schemeClr val="tx1"/>
              </a:solidFill>
            </a:endParaRPr>
          </a:p>
        </p:txBody>
      </p:sp>
      <p:sp>
        <p:nvSpPr>
          <p:cNvPr id="7" name="Hộp Văn bản 6">
            <a:extLst>
              <a:ext uri="{FF2B5EF4-FFF2-40B4-BE49-F238E27FC236}">
                <a16:creationId xmlns:a16="http://schemas.microsoft.com/office/drawing/2014/main" id="{DC7BA5F1-B092-463A-8966-AA2524877056}"/>
              </a:ext>
            </a:extLst>
          </p:cNvPr>
          <p:cNvSpPr txBox="1"/>
          <p:nvPr/>
        </p:nvSpPr>
        <p:spPr>
          <a:xfrm>
            <a:off x="304800" y="2521527"/>
            <a:ext cx="4193433" cy="1384995"/>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Sau khi đăng nhập thành công thì web sẽ có giao diện như sau</a:t>
            </a:r>
          </a:p>
        </p:txBody>
      </p:sp>
      <p:pic>
        <p:nvPicPr>
          <p:cNvPr id="23" name="Picture 24">
            <a:extLst>
              <a:ext uri="{FF2B5EF4-FFF2-40B4-BE49-F238E27FC236}">
                <a16:creationId xmlns:a16="http://schemas.microsoft.com/office/drawing/2014/main" id="{27E7B267-D5F7-4A3A-B2BF-EEA31015AD5E}"/>
              </a:ext>
            </a:extLst>
          </p:cNvPr>
          <p:cNvPicPr>
            <a:picLocks noGrp="1"/>
          </p:cNvPicPr>
          <p:nvPr>
            <p:ph idx="1"/>
          </p:nvPr>
        </p:nvPicPr>
        <p:blipFill>
          <a:blip r:embed="rId2"/>
          <a:stretch>
            <a:fillRect/>
          </a:stretch>
        </p:blipFill>
        <p:spPr>
          <a:xfrm>
            <a:off x="4675648" y="685800"/>
            <a:ext cx="7516352" cy="5505450"/>
          </a:xfrm>
          <a:prstGeom prst="rect">
            <a:avLst/>
          </a:prstGeom>
        </p:spPr>
      </p:pic>
    </p:spTree>
    <p:extLst>
      <p:ext uri="{BB962C8B-B14F-4D97-AF65-F5344CB8AC3E}">
        <p14:creationId xmlns:p14="http://schemas.microsoft.com/office/powerpoint/2010/main" val="4211488133"/>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sp>
      <p:pic>
        <p:nvPicPr>
          <p:cNvPr id="4" name="Picture 25">
            <a:extLst>
              <a:ext uri="{FF2B5EF4-FFF2-40B4-BE49-F238E27FC236}">
                <a16:creationId xmlns:a16="http://schemas.microsoft.com/office/drawing/2014/main" id="{782CDB29-97E4-48A0-BF57-77C60A25A5CB}"/>
              </a:ext>
            </a:extLst>
          </p:cNvPr>
          <p:cNvPicPr>
            <a:picLocks/>
          </p:cNvPicPr>
          <p:nvPr/>
        </p:nvPicPr>
        <p:blipFill>
          <a:blip r:embed="rId2"/>
          <a:stretch>
            <a:fillRect/>
          </a:stretch>
        </p:blipFill>
        <p:spPr>
          <a:xfrm>
            <a:off x="419100" y="1043907"/>
            <a:ext cx="8203136" cy="4770185"/>
          </a:xfrm>
          <a:prstGeom prst="rect">
            <a:avLst/>
          </a:prstGeom>
        </p:spPr>
      </p:pic>
      <p:sp>
        <p:nvSpPr>
          <p:cNvPr id="15" name="Rectangle 14">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83A7791-CF55-4B0E-B23B-8C217D1DF4A5}"/>
              </a:ext>
            </a:extLst>
          </p:cNvPr>
          <p:cNvSpPr>
            <a:spLocks noGrp="1"/>
          </p:cNvSpPr>
          <p:nvPr>
            <p:ph idx="1"/>
          </p:nvPr>
        </p:nvSpPr>
        <p:spPr>
          <a:xfrm>
            <a:off x="9156699" y="413053"/>
            <a:ext cx="2625179" cy="6064596"/>
          </a:xfrm>
        </p:spPr>
        <p:txBody>
          <a:bodyPr>
            <a:normAutofit lnSpcReduction="10000"/>
          </a:bodyPr>
          <a:lstStyle/>
          <a:p>
            <a:r>
              <a:rPr lang="en-US" sz="2800">
                <a:latin typeface="Times New Roman" panose="02020603050405020304" pitchFamily="18" charset="0"/>
                <a:cs typeface="Times New Roman" panose="02020603050405020304" pitchFamily="18" charset="0"/>
              </a:rPr>
              <a:t>Lúc này khi đã được xác thực, trạng thái authenticated đổi thành true, thông tin về người dùng cũng như ID token và Access token được OpenID provider trả về cho client.</a:t>
            </a:r>
          </a:p>
          <a:p>
            <a:endParaRPr lang="en-US" sz="1400">
              <a:solidFill>
                <a:schemeClr val="tx1">
                  <a:lumMod val="85000"/>
                  <a:lumOff val="15000"/>
                </a:schemeClr>
              </a:solidFill>
            </a:endParaRPr>
          </a:p>
        </p:txBody>
      </p:sp>
    </p:spTree>
    <p:extLst>
      <p:ext uri="{BB962C8B-B14F-4D97-AF65-F5344CB8AC3E}">
        <p14:creationId xmlns:p14="http://schemas.microsoft.com/office/powerpoint/2010/main" val="3384766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F8B5DE8D-3AB9-420F-BFC9-88F06FE90507}"/>
              </a:ext>
            </a:extLst>
          </p:cNvPr>
          <p:cNvSpPr>
            <a:spLocks noGrp="1"/>
          </p:cNvSpPr>
          <p:nvPr>
            <p:ph idx="1"/>
          </p:nvPr>
        </p:nvSpPr>
        <p:spPr>
          <a:xfrm>
            <a:off x="384313" y="596347"/>
            <a:ext cx="11423374" cy="5449161"/>
          </a:xfrm>
        </p:spPr>
        <p:txBody>
          <a:bodyPr>
            <a:normAutofit fontScale="77500" lnSpcReduction="20000"/>
          </a:body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ID token: </a:t>
            </a:r>
            <a:r>
              <a:rPr lang="en-US" sz="2800">
                <a:latin typeface="Times New Roman" panose="02020603050405020304" pitchFamily="18" charset="0"/>
                <a:cs typeface="Times New Roman" panose="02020603050405020304" pitchFamily="18" charset="0"/>
              </a:rPr>
              <a:t>“eyJraWQiOiJ4czRrQ1kzS0otUnRhUlo2a2RiTDRaUHpxcThZclRkb1lNUmhfSW5ndzZvIiwiYWxnIjoiUlMyNTYifQ.eyJzdWIiOiIwMHVhdWtmN205cjQzc05QZzR4NiIsIm5hbWUiOiJCaW5oIE5ndXllbiBEdWMiLCJlbWFpbCI6ImJpbmgubmQxNzI5NzBAc2lzLmh1c3QuZWR1LnZuIiwidmVyIjoxLCJpc3MiOiJodHRwczovL2Rldi0xNTg4NDkub2t0YS5jb20iLCJhdWQiOiIwb2FheTRucHRZREpKeThRcDR4NiIsImlhdCI6MTU5MTA5NDY4MCwiZXhwIjoxNTkxMDk4MjgwLCJqdGkiOiJJRC53eGltZC0yZDJlWWNPTVVPN19MSUhpSlJ0M25Va3pqUFpYdTAzMDIzNGdjIiwiYW1yIjpbInB3ZCJdLCJpZHAiOiIwMG9hdWtmNGFIamh2NXFrejR4NiIsIm5vbmNlIjoibmtUTG5HbHd4TmlVUWhPNmR1T0U1dnhvU0Vpc0dMd3BJVjBEZ1B6QUdadE85QnVFQWZBRGRrYk9zWEJoNVR3QSIsInByZWZlcnJlZF91c2VybmFtZSI6ImJpbmgubmQxNzI5NzBAc2lzLmh1c3QuZWR1LnZuIiwiYXV0aF90aW1lIjoxNTkxMDk0Njc5LCJhdF9oYXNoIjoiNHpLRGNpMHVNSk9vbGtLdUlYZElpQSJ9.pykhY1G2u10uCXjcUgGJ_tpwxcg7tnQGd89uogkhKN_J8oTvMCwtXDwO-UBF9-YizXL-uzMaw8LI3PSeEkrgY_vsjBeEqYfF_teB5zCPAY3SFK5iKlQ8O12mlLHaq0N_jgoT6I9_F28IBl9TH__h2IScs94AfrUlg2WsAs3Z0cIqiRSfH4OxPjXt5XdPTBrfP7RpfohVVxpLLhtkHqA4Ri77kz53oUu3Mho18lF8jh7akc2zfsCFTUKYPZi3xzWuFXI3Fvq_XCpJwrsP33PC8FO2LKr0W3pjFWcM3ier9a9biBkOUXLT50-R8RxqXznehswsvYzOs5_ewZCjIK6n2g”</a:t>
            </a:r>
          </a:p>
          <a:p>
            <a:pPr>
              <a:buFont typeface="Wingdings" panose="05000000000000000000" pitchFamily="2" charset="2"/>
              <a:buChar char="§"/>
            </a:pPr>
            <a:endParaRPr lang="en-US"/>
          </a:p>
        </p:txBody>
      </p:sp>
    </p:spTree>
    <p:extLst>
      <p:ext uri="{BB962C8B-B14F-4D97-AF65-F5344CB8AC3E}">
        <p14:creationId xmlns:p14="http://schemas.microsoft.com/office/powerpoint/2010/main" val="2298177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CA7AB5E1-03A1-44FF-98D8-B017604ECAB9}"/>
              </a:ext>
            </a:extLst>
          </p:cNvPr>
          <p:cNvSpPr>
            <a:spLocks noGrp="1"/>
          </p:cNvSpPr>
          <p:nvPr>
            <p:ph idx="1"/>
          </p:nvPr>
        </p:nvSpPr>
        <p:spPr>
          <a:xfrm>
            <a:off x="384313" y="675861"/>
            <a:ext cx="11463130" cy="5276883"/>
          </a:xfrm>
        </p:spPr>
        <p:txBody>
          <a:bodyPr>
            <a:normAutofit fontScale="85000" lnSpcReduction="10000"/>
          </a:body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Access token: </a:t>
            </a:r>
            <a:r>
              <a:rPr lang="en-US" sz="2800">
                <a:latin typeface="Times New Roman" panose="02020603050405020304" pitchFamily="18" charset="0"/>
                <a:cs typeface="Times New Roman" panose="02020603050405020304" pitchFamily="18" charset="0"/>
              </a:rPr>
              <a:t>“eyJraWQiOiI4WEVDMHNwR3NiSlk2ZFNCWmJaQ2lHaWQwWHlTLVpPRWxoTHF5Wlh0WktVIiwiYWxnIjoiUlMyNTYifQ.eyJ2ZXIiOjEsImp0aSI6IkFULjFkZVlUN1J3Ri1OQjZncTRLbml0YkFmYlgyZkJMRENla2sxY2E1UlprWHMiLCJpc3MiOiJodHRwczovL2Rldi0xNTg4NDkub2t0YS5jb20iLCJhdWQiOiJodHRwczovL2Rldi0xNTg4NDkub2t0YS5jb20iLCJzdWIiOiJiaW5oLm5kMTcyOTcwQHNpcy5odXN0LmVkdS52biIsImlhdCI6MTU5MTA5NDY4MCwiZXhwIjoxNTkxMDk4MjgwLCJjaWQiOiIwb2FheTRucHRZREpKeThRcDR4NiIsInVpZCI6IjAwdWF1a2Y3bTlyNDNzTlBnNHg2Iiwic2NwIjpbIm9wZW5pZCIsImVtYWlsIiwicHJvZmlsZSJdfQ.i_iuLxtAkz_AhiY6nxl9teYAoku5MxHc4yIj4QantqPvqpRZYe6bWUj6HlcW58qlPyRsQtppFJieigIZAiXeX3QMJil2VqKmf21M8OKT-Fee3R2fsc4zshg-8zA149ABMClDqAn6YF0i-v3rSMZDfHiCPqPlEgEp-PZgEsAALI5bEVOyhPbQ7vUfOMkPJjsBzMidGn8X5-qUiqoYneP--xWouFUEQ3_E8vf2vTfdTgPcLDvEzG_H8YKazoRzwdPcA8JFPg5iLEqk1jHj1YJFnBSQmE2TUcFofRHFqWnTpeSEKlgwTBgV3nMb6OhtcGFyRZnl6F_b04LbdFyRBmF2yw”</a:t>
            </a:r>
          </a:p>
          <a:p>
            <a:pPr>
              <a:buFont typeface="Wingdings" panose="05000000000000000000" pitchFamily="2" charset="2"/>
              <a:buChar char="§"/>
            </a:pPr>
            <a:endParaRPr lang="en-US"/>
          </a:p>
        </p:txBody>
      </p:sp>
    </p:spTree>
    <p:extLst>
      <p:ext uri="{BB962C8B-B14F-4D97-AF65-F5344CB8AC3E}">
        <p14:creationId xmlns:p14="http://schemas.microsoft.com/office/powerpoint/2010/main" val="3645831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1626-9FBA-4460-81F1-A5B2932335B1}"/>
              </a:ext>
            </a:extLst>
          </p:cNvPr>
          <p:cNvSpPr>
            <a:spLocks noGrp="1"/>
          </p:cNvSpPr>
          <p:nvPr>
            <p:ph type="title"/>
          </p:nvPr>
        </p:nvSpPr>
        <p:spPr/>
        <p:txBody>
          <a:bodyPr/>
          <a:lstStyle/>
          <a:p>
            <a:endParaRPr lang="en-US"/>
          </a:p>
        </p:txBody>
      </p:sp>
      <p:pic>
        <p:nvPicPr>
          <p:cNvPr id="17" name="Content Placeholder 16">
            <a:extLst>
              <a:ext uri="{FF2B5EF4-FFF2-40B4-BE49-F238E27FC236}">
                <a16:creationId xmlns:a16="http://schemas.microsoft.com/office/drawing/2014/main" id="{E56DBC43-43F8-4A95-A127-DA2D827057F5}"/>
              </a:ext>
            </a:extLst>
          </p:cNvPr>
          <p:cNvPicPr>
            <a:picLocks noGrp="1" noChangeAspect="1"/>
          </p:cNvPicPr>
          <p:nvPr>
            <p:ph idx="1"/>
          </p:nvPr>
        </p:nvPicPr>
        <p:blipFill>
          <a:blip r:embed="rId2"/>
          <a:stretch>
            <a:fillRect/>
          </a:stretch>
        </p:blipFill>
        <p:spPr>
          <a:xfrm>
            <a:off x="-185529" y="-682865"/>
            <a:ext cx="12508828" cy="9381621"/>
          </a:xfrm>
        </p:spPr>
      </p:pic>
    </p:spTree>
    <p:extLst>
      <p:ext uri="{BB962C8B-B14F-4D97-AF65-F5344CB8AC3E}">
        <p14:creationId xmlns:p14="http://schemas.microsoft.com/office/powerpoint/2010/main" val="195355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FBB9-0AA2-47C4-88CD-5C06D6808058}"/>
              </a:ext>
            </a:extLst>
          </p:cNvPr>
          <p:cNvSpPr>
            <a:spLocks noGrp="1"/>
          </p:cNvSpPr>
          <p:nvPr>
            <p:ph type="title"/>
          </p:nvPr>
        </p:nvSpPr>
        <p:spPr/>
        <p:txBody>
          <a:bodyPr>
            <a:normAutofit fontScale="90000"/>
          </a:bodyPr>
          <a:lstStyle/>
          <a:p>
            <a:r>
              <a:rPr lang="en-US" sz="4400" b="1">
                <a:latin typeface="Times New Roman" panose="02020603050405020304" pitchFamily="18" charset="0"/>
                <a:cs typeface="Times New Roman" panose="02020603050405020304" pitchFamily="18" charset="0"/>
              </a:rPr>
              <a:t>1.Tổng quan</a:t>
            </a:r>
            <a:br>
              <a:rPr lang="en-US" b="1">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1.3. </a:t>
            </a:r>
            <a:r>
              <a:rPr lang="vi-VN">
                <a:latin typeface="Times New Roman" panose="02020603050405020304" pitchFamily="18" charset="0"/>
                <a:cs typeface="Times New Roman" panose="02020603050405020304" pitchFamily="18" charset="0"/>
              </a:rPr>
              <a:t>Lợi </a:t>
            </a:r>
            <a:r>
              <a:rPr lang="en-US">
                <a:latin typeface="Times New Roman" panose="02020603050405020304" pitchFamily="18" charset="0"/>
                <a:cs typeface="Times New Roman" panose="02020603050405020304" pitchFamily="18" charset="0"/>
              </a:rPr>
              <a:t>ích</a:t>
            </a:r>
            <a:r>
              <a:rPr lang="vi-VN">
                <a:latin typeface="Times New Roman" panose="02020603050405020304" pitchFamily="18" charset="0"/>
                <a:cs typeface="Times New Roman" panose="02020603050405020304" pitchFamily="18" charset="0"/>
              </a:rPr>
              <a:t> của OpenID</a:t>
            </a:r>
            <a:br>
              <a:rPr lang="en-US" b="1"/>
            </a:br>
            <a:endParaRPr lang="en-US"/>
          </a:p>
        </p:txBody>
      </p:sp>
      <p:sp>
        <p:nvSpPr>
          <p:cNvPr id="3" name="Content Placeholder 2">
            <a:extLst>
              <a:ext uri="{FF2B5EF4-FFF2-40B4-BE49-F238E27FC236}">
                <a16:creationId xmlns:a16="http://schemas.microsoft.com/office/drawing/2014/main" id="{2C9DD466-FA8E-428A-983F-7D68CE423312}"/>
              </a:ext>
            </a:extLst>
          </p:cNvPr>
          <p:cNvSpPr>
            <a:spLocks noGrp="1"/>
          </p:cNvSpPr>
          <p:nvPr>
            <p:ph idx="1"/>
          </p:nvPr>
        </p:nvSpPr>
        <p:spPr>
          <a:xfrm>
            <a:off x="795130" y="1722783"/>
            <a:ext cx="10668000" cy="4492623"/>
          </a:xfrm>
        </p:spPr>
        <p:txBody>
          <a:bodyPr>
            <a:normAutofit fontScale="85000" lnSpcReduction="20000"/>
          </a:bodyPr>
          <a:lstStyle/>
          <a:p>
            <a:pPr>
              <a:buFont typeface="Wingdings" panose="05000000000000000000" pitchFamily="2" charset="2"/>
              <a:buChar char="ü"/>
            </a:pPr>
            <a:r>
              <a:rPr lang="en-US" sz="3800">
                <a:solidFill>
                  <a:srgbClr val="002060"/>
                </a:solidFill>
                <a:latin typeface="Times New Roman" panose="02020603050405020304" pitchFamily="18" charset="0"/>
                <a:cs typeface="Times New Roman" panose="02020603050405020304" pitchFamily="18" charset="0"/>
              </a:rPr>
              <a:t>Đăng kí thành viên nhanh và dễ dàng</a:t>
            </a:r>
          </a:p>
          <a:p>
            <a:pPr marL="0" indent="0">
              <a:buNone/>
            </a:pPr>
            <a:r>
              <a:rPr lang="en-US" sz="3300">
                <a:latin typeface="Times New Roman" panose="02020603050405020304" pitchFamily="18" charset="0"/>
                <a:cs typeface="Times New Roman" panose="02020603050405020304" pitchFamily="18" charset="0"/>
              </a:rPr>
              <a:t>Với OpenID bạn chỉ cần nhớ 1 username và 1 password. Password này của bạn thực tế là chỉ được quản lý bởi OpenID provider của bạn, ko phải là các website bạn đang login, khi bạn login vào OpenID provider sẽ bảo với các website đó là bạn đang login đấy và bạn là ai. </a:t>
            </a:r>
          </a:p>
          <a:p>
            <a:pPr>
              <a:buFont typeface="Wingdings" panose="05000000000000000000" pitchFamily="2" charset="2"/>
              <a:buChar char="ü"/>
            </a:pPr>
            <a:r>
              <a:rPr lang="en-US" sz="3800">
                <a:solidFill>
                  <a:srgbClr val="002060"/>
                </a:solidFill>
                <a:latin typeface="Times New Roman" panose="02020603050405020304" pitchFamily="18" charset="0"/>
                <a:cs typeface="Times New Roman" panose="02020603050405020304" pitchFamily="18" charset="0"/>
              </a:rPr>
              <a:t>Tiếp cận đến khái niệm “web identity”</a:t>
            </a:r>
          </a:p>
          <a:p>
            <a:pPr marL="0" indent="0">
              <a:buNone/>
            </a:pPr>
            <a:r>
              <a:rPr lang="en-US" sz="3300">
                <a:latin typeface="Times New Roman" panose="02020603050405020304" pitchFamily="18" charset="0"/>
                <a:cs typeface="Times New Roman" panose="02020603050405020304" pitchFamily="18" charset="0"/>
              </a:rPr>
              <a:t>Bởi vì OpenID định danh bạn là duy nhất trên Internet, một khi bạn thiết lập mình như là người sử dụng OpenID, bất cứ khi nào ai đó nhìn thấy OpenID của bạn được sử dụng, bất cứ nơi nào trên Internet, họ sẽ biết rằng đó chính là bạn.</a:t>
            </a:r>
          </a:p>
        </p:txBody>
      </p:sp>
    </p:spTree>
    <p:extLst>
      <p:ext uri="{BB962C8B-B14F-4D97-AF65-F5344CB8AC3E}">
        <p14:creationId xmlns:p14="http://schemas.microsoft.com/office/powerpoint/2010/main" val="175548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95A42-8064-472D-9DC3-9D17F3B6FA03}"/>
              </a:ext>
            </a:extLst>
          </p:cNvPr>
          <p:cNvSpPr>
            <a:spLocks noGrp="1"/>
          </p:cNvSpPr>
          <p:nvPr>
            <p:ph type="title"/>
          </p:nvPr>
        </p:nvSpPr>
        <p:spPr>
          <a:xfrm>
            <a:off x="598340" y="2428391"/>
            <a:ext cx="2312479" cy="3916954"/>
          </a:xfrm>
        </p:spPr>
        <p:txBody>
          <a:bodyPr anchor="b">
            <a:normAutofit fontScale="90000"/>
          </a:bodyPr>
          <a:lstStyle/>
          <a:p>
            <a:br>
              <a:rPr lang="en-US" sz="1500">
                <a:latin typeface="Times New Roman" panose="02020603050405020304" pitchFamily="18" charset="0"/>
                <a:cs typeface="Times New Roman" panose="02020603050405020304" pitchFamily="18" charset="0"/>
              </a:rPr>
            </a:br>
            <a:r>
              <a:rPr lang="en-US" sz="4400" b="1">
                <a:latin typeface="Times New Roman" panose="02020603050405020304" pitchFamily="18" charset="0"/>
                <a:cs typeface="Times New Roman" panose="02020603050405020304" pitchFamily="18" charset="0"/>
              </a:rPr>
              <a:t>1.Tổng quan</a:t>
            </a:r>
            <a:br>
              <a:rPr lang="en-US" b="1">
                <a:latin typeface="Times New Roman" panose="02020603050405020304" pitchFamily="18" charset="0"/>
                <a:cs typeface="Times New Roman" panose="02020603050405020304" pitchFamily="18" charset="0"/>
              </a:rPr>
            </a:br>
            <a:br>
              <a:rPr lang="en-US" sz="150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1.4. Quy trình hoạt động chính của hệ thống quản lý định danh</a:t>
            </a:r>
            <a:br>
              <a:rPr lang="en-US" sz="1500" b="1"/>
            </a:br>
            <a:endParaRPr lang="en-US" sz="1500"/>
          </a:p>
        </p:txBody>
      </p:sp>
      <p:sp>
        <p:nvSpPr>
          <p:cNvPr id="17" name="Rectangle 1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Content Placeholder 3" descr="A picture containing clock, drawing&#10;&#10;Description automatically generated">
            <a:extLst>
              <a:ext uri="{FF2B5EF4-FFF2-40B4-BE49-F238E27FC236}">
                <a16:creationId xmlns:a16="http://schemas.microsoft.com/office/drawing/2014/main" id="{558435AB-5295-440D-92F0-8409E737E94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564353" y="882398"/>
            <a:ext cx="6208014" cy="5121612"/>
          </a:xfrm>
          <a:prstGeom prst="rect">
            <a:avLst/>
          </a:prstGeom>
        </p:spPr>
      </p:pic>
    </p:spTree>
    <p:extLst>
      <p:ext uri="{BB962C8B-B14F-4D97-AF65-F5344CB8AC3E}">
        <p14:creationId xmlns:p14="http://schemas.microsoft.com/office/powerpoint/2010/main" val="298518535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4F75-30FA-4855-8F21-381EDD7C1EDE}"/>
              </a:ext>
            </a:extLst>
          </p:cNvPr>
          <p:cNvSpPr>
            <a:spLocks noGrp="1"/>
          </p:cNvSpPr>
          <p:nvPr>
            <p:ph type="title"/>
          </p:nvPr>
        </p:nvSpPr>
        <p:spPr>
          <a:xfrm>
            <a:off x="516835" y="649356"/>
            <a:ext cx="11171582" cy="1245705"/>
          </a:xfrm>
        </p:spPr>
        <p:txBody>
          <a:bodyPr>
            <a:normAutofit fontScale="90000"/>
          </a:bodyPr>
          <a:lstStyle/>
          <a:p>
            <a:r>
              <a:rPr lang="en-US" sz="4400" b="1">
                <a:latin typeface="Times New Roman" panose="02020603050405020304" pitchFamily="18" charset="0"/>
                <a:cs typeface="Times New Roman" panose="02020603050405020304" pitchFamily="18" charset="0"/>
              </a:rPr>
              <a:t>2. Phương thức hoạt động của OpenID</a:t>
            </a:r>
            <a:br>
              <a:rPr lang="en-US" b="1"/>
            </a:br>
            <a:r>
              <a:rPr lang="en-US">
                <a:latin typeface="Times New Roman" panose="02020603050405020304" pitchFamily="18" charset="0"/>
                <a:cs typeface="Times New Roman" panose="02020603050405020304" pitchFamily="18" charset="0"/>
              </a:rPr>
              <a:t>2.1. </a:t>
            </a:r>
            <a:r>
              <a:rPr lang="vi-VN">
                <a:latin typeface="Times New Roman" panose="02020603050405020304" pitchFamily="18" charset="0"/>
                <a:cs typeface="Times New Roman" panose="02020603050405020304" pitchFamily="18" charset="0"/>
              </a:rPr>
              <a:t>Giao tiếp giữa các thành</a:t>
            </a:r>
            <a:r>
              <a:rPr lang="en-US">
                <a:latin typeface="Times New Roman" panose="02020603050405020304" pitchFamily="18" charset="0"/>
                <a:cs typeface="Times New Roman" panose="02020603050405020304" pitchFamily="18" charset="0"/>
              </a:rPr>
              <a:t> phần trong hệ thống OpenID</a:t>
            </a:r>
            <a:br>
              <a:rPr lang="en-US" b="1"/>
            </a:br>
            <a:endParaRPr lang="en-US">
              <a:latin typeface="Times New Roman" panose="02020603050405020304" pitchFamily="18" charset="0"/>
              <a:cs typeface="Times New Roman" panose="02020603050405020304" pitchFamily="18" charset="0"/>
            </a:endParaRPr>
          </a:p>
        </p:txBody>
      </p:sp>
      <p:pic>
        <p:nvPicPr>
          <p:cNvPr id="4" name="Content Placeholder 3" descr="A picture containing clock&#10;&#10;Description automatically generated">
            <a:extLst>
              <a:ext uri="{FF2B5EF4-FFF2-40B4-BE49-F238E27FC236}">
                <a16:creationId xmlns:a16="http://schemas.microsoft.com/office/drawing/2014/main" id="{B3D5DCC5-E353-4B52-9E28-E3E87B4FE9B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42800" y="1694862"/>
            <a:ext cx="4597199" cy="3849687"/>
          </a:xfrm>
          <a:prstGeom prst="rect">
            <a:avLst/>
          </a:prstGeom>
        </p:spPr>
      </p:pic>
      <p:pic>
        <p:nvPicPr>
          <p:cNvPr id="5" name="Picture 4" descr="A screenshot of a video game&#10;&#10;Description automatically generated">
            <a:extLst>
              <a:ext uri="{FF2B5EF4-FFF2-40B4-BE49-F238E27FC236}">
                <a16:creationId xmlns:a16="http://schemas.microsoft.com/office/drawing/2014/main" id="{A71E4A33-E909-4CA0-86D6-BE6C27AFCEF2}"/>
              </a:ext>
            </a:extLst>
          </p:cNvPr>
          <p:cNvPicPr/>
          <p:nvPr/>
        </p:nvPicPr>
        <p:blipFill>
          <a:blip r:embed="rId3">
            <a:extLst>
              <a:ext uri="{28A0092B-C50C-407E-A947-70E740481C1C}">
                <a14:useLocalDpi xmlns:a14="http://schemas.microsoft.com/office/drawing/2010/main" val="0"/>
              </a:ext>
            </a:extLst>
          </a:blip>
          <a:stretch>
            <a:fillRect/>
          </a:stretch>
        </p:blipFill>
        <p:spPr>
          <a:xfrm>
            <a:off x="6752003" y="1694862"/>
            <a:ext cx="4817597" cy="3849687"/>
          </a:xfrm>
          <a:prstGeom prst="rect">
            <a:avLst/>
          </a:prstGeom>
        </p:spPr>
      </p:pic>
      <p:sp>
        <p:nvSpPr>
          <p:cNvPr id="6" name="TextBox 5">
            <a:extLst>
              <a:ext uri="{FF2B5EF4-FFF2-40B4-BE49-F238E27FC236}">
                <a16:creationId xmlns:a16="http://schemas.microsoft.com/office/drawing/2014/main" id="{93247989-6D21-4324-B7F3-8282D2AB7B68}"/>
              </a:ext>
            </a:extLst>
          </p:cNvPr>
          <p:cNvSpPr txBox="1"/>
          <p:nvPr/>
        </p:nvSpPr>
        <p:spPr>
          <a:xfrm>
            <a:off x="842800" y="5602070"/>
            <a:ext cx="5049078" cy="646331"/>
          </a:xfrm>
          <a:prstGeom prst="rect">
            <a:avLst/>
          </a:prstGeom>
          <a:noFill/>
        </p:spPr>
        <p:txBody>
          <a:bodyPr wrap="square" rtlCol="0">
            <a:spAutoFit/>
          </a:bodyPr>
          <a:lstStyle/>
          <a:p>
            <a:r>
              <a:rPr lang="en-US" i="1">
                <a:latin typeface="Times New Roman" panose="02020603050405020304" pitchFamily="18" charset="0"/>
                <a:cs typeface="Times New Roman" panose="02020603050405020304" pitchFamily="18" charset="0"/>
              </a:rPr>
              <a:t>Giao tiếp giữa các thành phần trong hệ thống OpenID URI là địa chỉ của Identity Provider</a:t>
            </a:r>
          </a:p>
        </p:txBody>
      </p:sp>
      <p:sp>
        <p:nvSpPr>
          <p:cNvPr id="7" name="TextBox 6">
            <a:extLst>
              <a:ext uri="{FF2B5EF4-FFF2-40B4-BE49-F238E27FC236}">
                <a16:creationId xmlns:a16="http://schemas.microsoft.com/office/drawing/2014/main" id="{3E0FC842-EE52-4C45-8CE1-9AAA882052DF}"/>
              </a:ext>
            </a:extLst>
          </p:cNvPr>
          <p:cNvSpPr txBox="1"/>
          <p:nvPr/>
        </p:nvSpPr>
        <p:spPr>
          <a:xfrm>
            <a:off x="6752003" y="5602069"/>
            <a:ext cx="5076035" cy="646331"/>
          </a:xfrm>
          <a:prstGeom prst="rect">
            <a:avLst/>
          </a:prstGeom>
          <a:noFill/>
        </p:spPr>
        <p:txBody>
          <a:bodyPr wrap="square" rtlCol="0">
            <a:spAutoFit/>
          </a:bodyPr>
          <a:lstStyle/>
          <a:p>
            <a:r>
              <a:rPr lang="en-US" i="1">
                <a:latin typeface="Times New Roman" panose="02020603050405020304" pitchFamily="18" charset="0"/>
                <a:cs typeface="Times New Roman" panose="02020603050405020304" pitchFamily="18" charset="0"/>
              </a:rPr>
              <a:t>Giao tiếp giữa các thành phần trong hệ thống OpenID với URI không phải là địa chỉ của Identity</a:t>
            </a:r>
          </a:p>
        </p:txBody>
      </p:sp>
    </p:spTree>
    <p:extLst>
      <p:ext uri="{BB962C8B-B14F-4D97-AF65-F5344CB8AC3E}">
        <p14:creationId xmlns:p14="http://schemas.microsoft.com/office/powerpoint/2010/main" val="212421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C101-C173-49DE-A962-9972278CB068}"/>
              </a:ext>
            </a:extLst>
          </p:cNvPr>
          <p:cNvSpPr>
            <a:spLocks noGrp="1"/>
          </p:cNvSpPr>
          <p:nvPr>
            <p:ph type="title"/>
          </p:nvPr>
        </p:nvSpPr>
        <p:spPr/>
        <p:txBody>
          <a:bodyPr>
            <a:normAutofit fontScale="90000"/>
          </a:bodyPr>
          <a:lstStyle/>
          <a:p>
            <a:r>
              <a:rPr lang="en-US" sz="4400" b="1">
                <a:latin typeface="Times New Roman" panose="02020603050405020304" pitchFamily="18" charset="0"/>
                <a:cs typeface="Times New Roman" panose="02020603050405020304" pitchFamily="18" charset="0"/>
              </a:rPr>
              <a:t>2. Phương thức hoạt động của OpenID</a:t>
            </a:r>
            <a:br>
              <a:rPr lang="en-US" sz="4400" b="1">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2.2. Cơ chế hoạt động của OpenID</a:t>
            </a:r>
            <a:br>
              <a:rPr lang="en-US" b="1"/>
            </a:br>
            <a:endParaRPr lang="en-US"/>
          </a:p>
        </p:txBody>
      </p:sp>
      <p:sp>
        <p:nvSpPr>
          <p:cNvPr id="3" name="Content Placeholder 2">
            <a:extLst>
              <a:ext uri="{FF2B5EF4-FFF2-40B4-BE49-F238E27FC236}">
                <a16:creationId xmlns:a16="http://schemas.microsoft.com/office/drawing/2014/main" id="{A02E4DB0-D781-43B3-83A9-6CC2C8E4786C}"/>
              </a:ext>
            </a:extLst>
          </p:cNvPr>
          <p:cNvSpPr>
            <a:spLocks noGrp="1"/>
          </p:cNvSpPr>
          <p:nvPr>
            <p:ph idx="1"/>
          </p:nvPr>
        </p:nvSpPr>
        <p:spPr/>
        <p:txBody>
          <a:bodyPr>
            <a:normAutofit lnSpcReduction="10000"/>
          </a:bodyPr>
          <a:lstStyle/>
          <a:p>
            <a:pPr marL="0" indent="0">
              <a:buNone/>
            </a:pPr>
            <a:r>
              <a:rPr lang="en-US" sz="2800">
                <a:latin typeface="Times New Roman" panose="02020603050405020304" pitchFamily="18" charset="0"/>
                <a:cs typeface="Times New Roman" panose="02020603050405020304" pitchFamily="18" charset="0"/>
              </a:rPr>
              <a:t>	OpenID có hai cơ chế hoạt động chính: </a:t>
            </a:r>
          </a:p>
          <a:p>
            <a:pPr lvl="7">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 Smart mode </a:t>
            </a:r>
          </a:p>
          <a:p>
            <a:pPr lvl="7">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 Dumb mode </a:t>
            </a:r>
          </a:p>
          <a:p>
            <a:pPr marL="0" indent="0">
              <a:buNone/>
            </a:pPr>
            <a:r>
              <a:rPr lang="en-US" sz="2800">
                <a:latin typeface="Times New Roman" panose="02020603050405020304" pitchFamily="18" charset="0"/>
                <a:cs typeface="Times New Roman" panose="02020603050405020304" pitchFamily="18" charset="0"/>
              </a:rPr>
              <a:t> 	Hai cơ chế này được dựa trên khả năng của Relying Party. </a:t>
            </a:r>
          </a:p>
          <a:p>
            <a:pPr marL="0" indent="0">
              <a:buNone/>
            </a:pPr>
            <a:r>
              <a:rPr lang="en-US" sz="2800">
                <a:latin typeface="Times New Roman" panose="02020603050405020304" pitchFamily="18" charset="0"/>
                <a:cs typeface="Times New Roman" panose="02020603050405020304" pitchFamily="18" charset="0"/>
              </a:rPr>
              <a:t>	Trong chế độ Smart mode, Relying Party có khả năng lưu lại khóa chia sẻ bí mật cho việc chứng thực sau đó. Ngược lại, ở chế độ Dumb mode, Relying Party không có khả năng lưu trữ thông tin nên phải thực hiện thêm một số bước để hoàn tất quá trình chứng thực.</a:t>
            </a:r>
          </a:p>
          <a:p>
            <a:endParaRPr lang="en-US"/>
          </a:p>
        </p:txBody>
      </p:sp>
    </p:spTree>
    <p:extLst>
      <p:ext uri="{BB962C8B-B14F-4D97-AF65-F5344CB8AC3E}">
        <p14:creationId xmlns:p14="http://schemas.microsoft.com/office/powerpoint/2010/main" val="3288319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5CF5-8C21-4055-84CC-EDAB9A17CAA0}"/>
              </a:ext>
            </a:extLst>
          </p:cNvPr>
          <p:cNvSpPr>
            <a:spLocks noGrp="1"/>
          </p:cNvSpPr>
          <p:nvPr>
            <p:ph type="title"/>
          </p:nvPr>
        </p:nvSpPr>
        <p:spPr/>
        <p:txBody>
          <a:bodyPr>
            <a:normAutofit fontScale="90000"/>
          </a:bodyPr>
          <a:lstStyle/>
          <a:p>
            <a:r>
              <a:rPr lang="en-US" b="1">
                <a:latin typeface="Times New Roman" panose="02020603050405020304" pitchFamily="18" charset="0"/>
                <a:cs typeface="Times New Roman" panose="02020603050405020304" pitchFamily="18" charset="0"/>
              </a:rPr>
              <a:t>2. Phương thức hoạt động của OpenID</a:t>
            </a:r>
            <a:br>
              <a:rPr lang="en-US" b="1">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2.3. Cơ chế Smart mode</a:t>
            </a:r>
            <a:br>
              <a:rPr lang="en-US" b="1"/>
            </a:br>
            <a:endParaRPr lang="en-US"/>
          </a:p>
        </p:txBody>
      </p:sp>
      <p:sp>
        <p:nvSpPr>
          <p:cNvPr id="3" name="Content Placeholder 2">
            <a:extLst>
              <a:ext uri="{FF2B5EF4-FFF2-40B4-BE49-F238E27FC236}">
                <a16:creationId xmlns:a16="http://schemas.microsoft.com/office/drawing/2014/main" id="{45CAE1B4-306A-4739-8E0F-BAFD6FAEE2C3}"/>
              </a:ext>
            </a:extLst>
          </p:cNvPr>
          <p:cNvSpPr>
            <a:spLocks noGrp="1"/>
          </p:cNvSpPr>
          <p:nvPr>
            <p:ph idx="1"/>
          </p:nvPr>
        </p:nvSpPr>
        <p:spPr/>
        <p:txBody>
          <a:bodyPr/>
          <a:lstStyle/>
          <a:p>
            <a:pPr marL="0" indent="0">
              <a:buNone/>
            </a:pPr>
            <a:r>
              <a:rPr lang="en-US" sz="2800">
                <a:latin typeface="Times New Roman" panose="02020603050405020304" pitchFamily="18" charset="0"/>
                <a:cs typeface="Times New Roman" panose="02020603050405020304" pitchFamily="18" charset="0"/>
              </a:rPr>
              <a:t>Cơ chế hoạt đông Smart mode có thể chia làm 3 quy trình con sau:</a:t>
            </a:r>
          </a:p>
          <a:p>
            <a:pPr>
              <a:lnSpc>
                <a:spcPct val="150000"/>
              </a:lnSpc>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  Quy trình xác định thành phần Identity Provider</a:t>
            </a:r>
          </a:p>
          <a:p>
            <a:pPr>
              <a:lnSpc>
                <a:spcPct val="150000"/>
              </a:lnSpc>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  Quy trình gửi thuộc tính định danh </a:t>
            </a:r>
          </a:p>
          <a:p>
            <a:pPr>
              <a:lnSpc>
                <a:spcPct val="150000"/>
              </a:lnSpc>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  Quy trình kiểm tra thuộc tính định danh</a:t>
            </a:r>
          </a:p>
          <a:p>
            <a:pPr marL="0" indent="0">
              <a:buNone/>
            </a:pPr>
            <a:endParaRPr lang="en-US"/>
          </a:p>
        </p:txBody>
      </p:sp>
    </p:spTree>
    <p:extLst>
      <p:ext uri="{BB962C8B-B14F-4D97-AF65-F5344CB8AC3E}">
        <p14:creationId xmlns:p14="http://schemas.microsoft.com/office/powerpoint/2010/main" val="57699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clock&#10;&#10;Description automatically generated">
            <a:extLst>
              <a:ext uri="{FF2B5EF4-FFF2-40B4-BE49-F238E27FC236}">
                <a16:creationId xmlns:a16="http://schemas.microsoft.com/office/drawing/2014/main" id="{D44DA6C1-1CD6-45C7-AF46-0A47A8971FF4}"/>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812312" y="645106"/>
            <a:ext cx="8554369" cy="3229275"/>
          </a:xfrm>
          <a:prstGeom prst="rect">
            <a:avLst/>
          </a:prstGeom>
        </p:spPr>
      </p:pic>
      <p:sp>
        <p:nvSpPr>
          <p:cNvPr id="28" name="Rectangle 27">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0" name="Rectangle 29">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56B98CAB-AB8F-4DE2-AC47-F278E2E13CD0}"/>
              </a:ext>
            </a:extLst>
          </p:cNvPr>
          <p:cNvSpPr>
            <a:spLocks noGrp="1"/>
          </p:cNvSpPr>
          <p:nvPr>
            <p:ph type="title"/>
          </p:nvPr>
        </p:nvSpPr>
        <p:spPr>
          <a:xfrm>
            <a:off x="925032" y="4519486"/>
            <a:ext cx="10366743" cy="1054907"/>
          </a:xfrm>
        </p:spPr>
        <p:txBody>
          <a:bodyPr vert="horz" lIns="91440" tIns="45720" rIns="91440" bIns="45720" rtlCol="0" anchor="ctr">
            <a:normAutofit fontScale="90000"/>
          </a:bodyPr>
          <a:lstStyle/>
          <a:p>
            <a:pPr algn="ctr">
              <a:lnSpc>
                <a:spcPct val="83000"/>
              </a:lnSpc>
            </a:pPr>
            <a:r>
              <a:rPr lang="en-US" sz="4400" spc="-100">
                <a:solidFill>
                  <a:schemeClr val="bg1"/>
                </a:solidFill>
                <a:latin typeface="Times New Roman" panose="02020603050405020304" pitchFamily="18" charset="0"/>
                <a:cs typeface="Times New Roman" panose="02020603050405020304" pitchFamily="18" charset="0"/>
              </a:rPr>
              <a:t>2. Phương thức hoạt động của OpenID</a:t>
            </a:r>
            <a:br>
              <a:rPr lang="en-US" sz="3000" cap="all" spc="-100">
                <a:solidFill>
                  <a:schemeClr val="bg1"/>
                </a:solidFill>
              </a:rPr>
            </a:br>
            <a:r>
              <a:rPr lang="en-US" sz="3600" cap="all" spc="-100">
                <a:solidFill>
                  <a:schemeClr val="bg1"/>
                </a:solidFill>
                <a:latin typeface="Times New Roman" panose="02020603050405020304" pitchFamily="18" charset="0"/>
                <a:cs typeface="Times New Roman" panose="02020603050405020304" pitchFamily="18" charset="0"/>
              </a:rPr>
              <a:t>2.4. </a:t>
            </a:r>
            <a:r>
              <a:rPr lang="en-US" sz="3600" spc="-100">
                <a:solidFill>
                  <a:schemeClr val="bg1"/>
                </a:solidFill>
                <a:latin typeface="Times New Roman" panose="02020603050405020304" pitchFamily="18" charset="0"/>
                <a:cs typeface="Times New Roman" panose="02020603050405020304" pitchFamily="18" charset="0"/>
              </a:rPr>
              <a:t>Quy trình xác định thành phần Identity Provider</a:t>
            </a:r>
            <a:endParaRPr lang="en-US" sz="3600" cap="all" spc="-1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315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documentManagement/types"/>
    <ds:schemaRef ds:uri="http://purl.org/dc/term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71af3243-3dd4-4a8d-8c0d-dd76da1f02a5"/>
    <ds:schemaRef ds:uri="16c05727-aa75-4e4a-9b5f-8a80a1165891"/>
    <ds:schemaRef ds:uri="http://purl.org/dc/dcmitype/"/>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3917</Words>
  <Application>Microsoft Office PowerPoint</Application>
  <PresentationFormat>Widescreen</PresentationFormat>
  <Paragraphs>122</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Avenir Next LT Pro</vt:lpstr>
      <vt:lpstr>Avenir Next LT Pro Light</vt:lpstr>
      <vt:lpstr>Calibri</vt:lpstr>
      <vt:lpstr>Garamond</vt:lpstr>
      <vt:lpstr>Times New Roman</vt:lpstr>
      <vt:lpstr>Wingdings</vt:lpstr>
      <vt:lpstr>SavonVTI</vt:lpstr>
      <vt:lpstr>OpenID</vt:lpstr>
      <vt:lpstr>1.Tổng quan 1.1.Khái niệm</vt:lpstr>
      <vt:lpstr>1.Tổng quan 1.2. Các thành phần của một hệ thống OpenID</vt:lpstr>
      <vt:lpstr>1.Tổng quan 1.3. Lợi ích của OpenID </vt:lpstr>
      <vt:lpstr> 1.Tổng quan  1.4. Quy trình hoạt động chính của hệ thống quản lý định danh </vt:lpstr>
      <vt:lpstr>2. Phương thức hoạt động của OpenID 2.1. Giao tiếp giữa các thành phần trong hệ thống OpenID </vt:lpstr>
      <vt:lpstr>2. Phương thức hoạt động của OpenID 2.2. Cơ chế hoạt động của OpenID </vt:lpstr>
      <vt:lpstr>2. Phương thức hoạt động của OpenID 2.3. Cơ chế Smart mode </vt:lpstr>
      <vt:lpstr>2. Phương thức hoạt động của OpenID 2.4. Quy trình xác định thành phần Identity Provider</vt:lpstr>
      <vt:lpstr>2. Phương thức hoạt động của OpenID 2.4. Quy trình xác định thành phần Identity Provider</vt:lpstr>
      <vt:lpstr>2. Phương thức hoạt động của OpenID 2.4. Quy trình xác định thành phần Identity Provider</vt:lpstr>
      <vt:lpstr>2. Phương thức hoạt động của OpenID  2.5. Quy trình gửi thuộc tính định danh </vt:lpstr>
      <vt:lpstr>2. Phương thức hoạt động của OpenID 2.5. Quy trình gửi thuộc tính định danh</vt:lpstr>
      <vt:lpstr>2. Phương thức hoạt động của OpenID 2.5. Quy trình gửi thuộc tính định danh</vt:lpstr>
      <vt:lpstr>2. Phương thức hoạt động của OpenID 2.5. Quy trình gửi thuộc tính định danh</vt:lpstr>
      <vt:lpstr>PowerPoint Presentation</vt:lpstr>
      <vt:lpstr> 2.6. Quy trình kiểm tra thuộc tính định danh </vt:lpstr>
      <vt:lpstr> 2.7. Cơ chế Dumb mode </vt:lpstr>
      <vt:lpstr>2. Phương thức hoạt động của OpenID 2.8. Cơ chế xác thực của OpenID </vt:lpstr>
      <vt:lpstr>2. Phương thức hoạt động của OpenID 2.9. Xác thực SASL </vt:lpstr>
      <vt:lpstr>2. Phương thức hoạt động của OpenID 2.10. Mô hình trao đổi khóa Diffie-Hellman </vt:lpstr>
      <vt:lpstr>2. Phương thức hoạt động của OpenID 2.10. Mô hình trao đổi khóa Diffie-Hellman</vt:lpstr>
      <vt:lpstr>2. Phương thức hoạt động của OpenID 2.10. Mô hình trao đổi khóa Diffie-Hellman</vt:lpstr>
      <vt:lpstr>2. Phương thức hoạt động của OpenID 2.11. Sơ đồ quy trình giao tiếp giữa Client – Server </vt:lpstr>
      <vt:lpstr>2. Phương thức hoạt động của OpenID 2.12. Quy trình xử lý các bước giao tiếp </vt:lpstr>
      <vt:lpstr>2. Phương thức hoạt động của OpenID 2.12. Quy trình xử lý các bước giao tiếp</vt:lpstr>
      <vt:lpstr>3. SO SÁNH OPENID VÀ OAUTH  3.1. Mục đích </vt:lpstr>
      <vt:lpstr>3. SO SÁNH OPENID VÀ OAUTH  3.1. Mục đích</vt:lpstr>
      <vt:lpstr>3. SO SÁNH OPENID VÀ OAUTH  3.2. Tính năng </vt:lpstr>
      <vt:lpstr>3. SO SÁNH OPENID VÀ OAUTH  3.2. Tính năng</vt:lpstr>
      <vt:lpstr>3. SO SÁNH OPENID VÀ OAUTH 3.3. Triển khai kỹ thuật </vt:lpstr>
      <vt:lpstr>CHƯƠNG 4: DEMO 4.1. Giới thiệu </vt:lpstr>
      <vt:lpstr>CHƯƠNG 4: DEMO 4.2. Giao diện demo </vt:lpstr>
      <vt:lpstr>CHƯƠNG 4: DEMO 4.2. Giao diện demo</vt:lpstr>
      <vt:lpstr>CHƯƠNG 4: DEMO 4.2. Giao diện demo</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2020-06-06T01:18:23Z</dcterms:created>
  <dcterms:modified xsi:type="dcterms:W3CDTF">2020-06-06T03:10:59Z</dcterms:modified>
</cp:coreProperties>
</file>