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 id="2147483687" r:id="rId5"/>
  </p:sldMasterIdLst>
  <p:notesMasterIdLst>
    <p:notesMasterId r:id="rId39"/>
  </p:notesMasterIdLst>
  <p:handoutMasterIdLst>
    <p:handoutMasterId r:id="rId40"/>
  </p:handoutMasterIdLst>
  <p:sldIdLst>
    <p:sldId id="256" r:id="rId6"/>
    <p:sldId id="257"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4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6/9/2020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Rectangle 5"/>
          <p:cNvSpPr>
            <a:spLocks noGrp="1"/>
          </p:cNvSpPr>
          <p:nvPr>
            <p:ph type="ctrTitle"/>
          </p:nvPr>
        </p:nvSpPr>
        <p:spPr>
          <a:xfrm>
            <a:off x="1478648" y="3606801"/>
            <a:ext cx="10103752" cy="1470025"/>
          </a:xfrm>
        </p:spPr>
        <p:txBody>
          <a:bodyPr anchor="b" anchorCtr="0"/>
          <a:lstStyle>
            <a:lvl1pPr algn="r">
              <a:defRPr sz="4000"/>
            </a:lvl1pPr>
          </a:lstStyle>
          <a:p>
            <a:r>
              <a:rPr lang="en-US"/>
              <a:t>Click to edit Master title style</a:t>
            </a:r>
          </a:p>
        </p:txBody>
      </p:sp>
      <p:sp>
        <p:nvSpPr>
          <p:cNvPr id="10" name="Date Placeholder 9"/>
          <p:cNvSpPr>
            <a:spLocks noGrp="1"/>
          </p:cNvSpPr>
          <p:nvPr>
            <p:ph type="dt" sz="half" idx="10"/>
          </p:nvPr>
        </p:nvSpPr>
        <p:spPr/>
        <p:txBody>
          <a:bodyPr/>
          <a:lstStyle/>
          <a:p>
            <a:fld id="{25DDE40C-732A-4F97-B3AB-68772EC9D427}" type="datetime1">
              <a:rPr lang="en-US" smtClean="0"/>
              <a:pPr/>
              <a:t>6/9/2020</a:t>
            </a:fld>
            <a:endParaRPr lang="en-US"/>
          </a:p>
        </p:txBody>
      </p:sp>
      <p:sp>
        <p:nvSpPr>
          <p:cNvPr id="11" name="Slide Number Placeholder 10"/>
          <p:cNvSpPr>
            <a:spLocks noGrp="1"/>
          </p:cNvSpPr>
          <p:nvPr>
            <p:ph type="sldNum" sz="quarter" idx="11"/>
          </p:nvPr>
        </p:nvSpPr>
        <p:spPr/>
        <p:txBody>
          <a:bodyPr/>
          <a:lstStyle/>
          <a:p>
            <a:fld id="{01FC069F-519A-4FBA-A280-9BFE5EA1AC9F}"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41004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a:xfrm>
            <a:off x="609600" y="359465"/>
            <a:ext cx="109728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40600070-910F-4055-A66E-5222BE977C85}" type="datetime1">
              <a:rPr lang="en-US" smtClean="0"/>
              <a:pPr/>
              <a:t>6/9/2020</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74086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609600" y="359465"/>
            <a:ext cx="10972800" cy="1143000"/>
          </a:xfrm>
          <a:prstGeom prst="rect">
            <a:avLst/>
          </a:prstGeom>
        </p:spPr>
        <p:txBody>
          <a:bodyPr anchor="b" anchorCtr="0">
            <a:normAutofit/>
          </a:bodyPr>
          <a:lstStyle/>
          <a:p>
            <a:pPr algn="l"/>
            <a:r>
              <a:rPr lang="en-US"/>
              <a:t>Click to edit Master title style</a:t>
            </a:r>
          </a:p>
        </p:txBody>
      </p:sp>
      <p:sp>
        <p:nvSpPr>
          <p:cNvPr id="7" name="Date Placeholder 6"/>
          <p:cNvSpPr>
            <a:spLocks noGrp="1"/>
          </p:cNvSpPr>
          <p:nvPr>
            <p:ph type="dt" sz="half" idx="10"/>
          </p:nvPr>
        </p:nvSpPr>
        <p:spPr/>
        <p:txBody>
          <a:bodyPr/>
          <a:lstStyle/>
          <a:p>
            <a:fld id="{9785E4B7-BC98-46A4-A02B-D92130DF26FC}" type="datetime1">
              <a:rPr lang="en-US" smtClean="0"/>
              <a:pPr/>
              <a:t>6/9/2020</a:t>
            </a:fld>
            <a:endParaRPr lang="en-US"/>
          </a:p>
        </p:txBody>
      </p:sp>
      <p:sp>
        <p:nvSpPr>
          <p:cNvPr id="8" name="Slide Number Placeholder 7"/>
          <p:cNvSpPr>
            <a:spLocks noGrp="1"/>
          </p:cNvSpPr>
          <p:nvPr>
            <p:ph type="sldNum" sz="quarter" idx="11"/>
          </p:nvPr>
        </p:nvSpPr>
        <p:spPr/>
        <p:txBody>
          <a:bodyPr/>
          <a:lstStyle/>
          <a:p>
            <a:fld id="{01FC069F-519A-4FBA-A280-9BFE5EA1AC9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388207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2743F0-9419-46BD-B396-8A3B39B76F2F}" type="datetime1">
              <a:rPr lang="en-US" smtClean="0"/>
              <a:pPr/>
              <a:t>6/9/2020</a:t>
            </a:fld>
            <a:endParaRPr lang="en-US"/>
          </a:p>
        </p:txBody>
      </p:sp>
      <p:sp>
        <p:nvSpPr>
          <p:cNvPr id="6" name="Slide Number Placeholder 5"/>
          <p:cNvSpPr>
            <a:spLocks noGrp="1"/>
          </p:cNvSpPr>
          <p:nvPr>
            <p:ph type="sldNum" sz="quarter" idx="11"/>
          </p:nvPr>
        </p:nvSpPr>
        <p:spPr/>
        <p:txBody>
          <a:bodyPr/>
          <a:lstStyle/>
          <a:p>
            <a:fld id="{01FC069F-519A-4FBA-A280-9BFE5EA1AC9F}" type="slidenum">
              <a:rPr lang="en-US" smtClean="0"/>
              <a:pPr/>
              <a:t>‹#›</a:t>
            </a:fld>
            <a:endParaRPr lang="en-US"/>
          </a:p>
        </p:txBody>
      </p:sp>
      <p:sp>
        <p:nvSpPr>
          <p:cNvPr id="8" name="Footer Placeholder 7"/>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520849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1"/>
          <p:cNvSpPr>
            <a:spLocks noGrp="1"/>
          </p:cNvSpPr>
          <p:nvPr>
            <p:ph type="body"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609600" y="359465"/>
            <a:ext cx="10972800" cy="1143000"/>
          </a:xfrm>
          <a:prstGeom prst="rect">
            <a:avLst/>
          </a:prstGeom>
        </p:spPr>
        <p:txBody>
          <a:bodyPr anchor="b" anchorCtr="0">
            <a:normAutofit/>
          </a:bodyPr>
          <a:lstStyle/>
          <a:p>
            <a:pPr algn="l"/>
            <a:r>
              <a:rPr lang="en-US"/>
              <a:t>Click to edit Master title style</a:t>
            </a:r>
          </a:p>
        </p:txBody>
      </p:sp>
      <p:sp>
        <p:nvSpPr>
          <p:cNvPr id="10" name="Date Placeholder 9"/>
          <p:cNvSpPr>
            <a:spLocks noGrp="1"/>
          </p:cNvSpPr>
          <p:nvPr>
            <p:ph type="dt" sz="half" idx="10"/>
          </p:nvPr>
        </p:nvSpPr>
        <p:spPr/>
        <p:txBody>
          <a:bodyPr/>
          <a:lstStyle/>
          <a:p>
            <a:fld id="{05270703-8326-4E60-9970-87727A63E7D3}" type="datetime1">
              <a:rPr lang="en-US" smtClean="0"/>
              <a:pPr/>
              <a:t>6/9/2020</a:t>
            </a:fld>
            <a:endParaRPr lang="en-US"/>
          </a:p>
        </p:txBody>
      </p:sp>
      <p:sp>
        <p:nvSpPr>
          <p:cNvPr id="12" name="Slide Number Placeholder 11"/>
          <p:cNvSpPr>
            <a:spLocks noGrp="1"/>
          </p:cNvSpPr>
          <p:nvPr>
            <p:ph type="sldNum" sz="quarter" idx="11"/>
          </p:nvPr>
        </p:nvSpPr>
        <p:spPr/>
        <p:txBody>
          <a:bodyPr/>
          <a:lstStyle/>
          <a:p>
            <a:fld id="{01FC069F-519A-4FBA-A280-9BFE5EA1AC9F}"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259383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609600" y="359465"/>
            <a:ext cx="109728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401E1C82-14C8-49E8-8865-5E147C55EBA0}" type="datetime1">
              <a:rPr lang="en-US" smtClean="0"/>
              <a:pPr/>
              <a:t>6/9/2020</a:t>
            </a:fld>
            <a:endParaRPr lang="en-US"/>
          </a:p>
        </p:txBody>
      </p:sp>
      <p:sp>
        <p:nvSpPr>
          <p:cNvPr id="9" name="Slide Number Placeholder 8"/>
          <p:cNvSpPr>
            <a:spLocks noGrp="1"/>
          </p:cNvSpPr>
          <p:nvPr>
            <p:ph type="sldNum" sz="quarter" idx="11"/>
          </p:nvPr>
        </p:nvSpPr>
        <p:spPr/>
        <p:txBody>
          <a:bodyPr/>
          <a:lstStyle/>
          <a:p>
            <a:fld id="{01FC069F-519A-4FBA-A280-9BFE5EA1AC9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417361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7"/>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609600" y="359465"/>
            <a:ext cx="10972800" cy="1143000"/>
          </a:xfrm>
          <a:prstGeom prst="rect">
            <a:avLst/>
          </a:prstGeom>
        </p:spPr>
        <p:txBody>
          <a:bodyPr anchor="b" anchorCtr="0">
            <a:normAutofit/>
          </a:bodyPr>
          <a:lstStyle/>
          <a:p>
            <a:pPr algn="l"/>
            <a:r>
              <a:rPr lang="en-US"/>
              <a:t>Click to edit Master title style</a:t>
            </a:r>
          </a:p>
        </p:txBody>
      </p:sp>
      <p:sp>
        <p:nvSpPr>
          <p:cNvPr id="9" name="Date Placeholder 8"/>
          <p:cNvSpPr>
            <a:spLocks noGrp="1"/>
          </p:cNvSpPr>
          <p:nvPr>
            <p:ph type="dt" sz="half" idx="10"/>
          </p:nvPr>
        </p:nvSpPr>
        <p:spPr/>
        <p:txBody>
          <a:bodyPr/>
          <a:lstStyle/>
          <a:p>
            <a:fld id="{092B6740-287C-446B-9FBA-14BC548E3696}" type="datetime1">
              <a:rPr lang="en-US" smtClean="0"/>
              <a:pPr/>
              <a:t>6/9/2020</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6435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en-US"/>
              <a:t>Click to edit Master title style</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p:cNvSpPr>
          <p:nvPr>
            <p:ph type="dt" sz="half" idx="2"/>
          </p:nvPr>
        </p:nvSpPr>
        <p:spPr>
          <a:xfrm>
            <a:off x="609600" y="6245225"/>
            <a:ext cx="2844800" cy="476250"/>
          </a:xfrm>
          <a:prstGeom prst="rect">
            <a:avLst/>
          </a:prstGeom>
        </p:spPr>
        <p:txBody>
          <a:bodyPr/>
          <a:lstStyle>
            <a:lvl1pPr>
              <a:defRPr sz="1000">
                <a:latin typeface="+mn-lt"/>
              </a:defRPr>
            </a:lvl1pPr>
          </a:lstStyle>
          <a:p>
            <a:fld id="{28B5B166-F768-414E-9BCC-6DB7AE5727DB}" type="datetime1">
              <a:rPr lang="en-US" smtClean="0"/>
              <a:pPr/>
              <a:t>6/9/2020</a:t>
            </a:fld>
            <a:endParaRPr 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a:defRPr sz="1000">
                <a:latin typeface="+mn-lt"/>
              </a:defRPr>
            </a:lvl1pPr>
          </a:lstStyle>
          <a:p>
            <a:endParaRPr 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a:defRPr sz="1000">
                <a:latin typeface="+mn-lt"/>
              </a:defRPr>
            </a:lvl1pPr>
          </a:lstStyle>
          <a:p>
            <a:fld id="{01FC069F-519A-4FBA-A280-9BFE5EA1AC9F}" type="slidenum">
              <a:rPr lang="en-US" smtClean="0"/>
              <a:pPr/>
              <a:t>‹#›</a:t>
            </a:fld>
            <a:endParaRPr lang="en-US"/>
          </a:p>
        </p:txBody>
      </p:sp>
    </p:spTree>
    <p:extLst>
      <p:ext uri="{BB962C8B-B14F-4D97-AF65-F5344CB8AC3E}">
        <p14:creationId xmlns:p14="http://schemas.microsoft.com/office/powerpoint/2010/main" val="395069446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hf hdr="0" ft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3" y="300728"/>
            <a:ext cx="8791575" cy="2387600"/>
          </a:xfrm>
        </p:spPr>
        <p:txBody>
          <a:bodyPr>
            <a:normAutofit/>
          </a:bodyPr>
          <a:lstStyle/>
          <a:p>
            <a:pPr algn="ctr"/>
            <a:r>
              <a:rPr lang="en-US" sz="5400" b="1" dirty="0">
                <a:solidFill>
                  <a:srgbClr val="FFFF00"/>
                </a:solidFill>
                <a:latin typeface="Calibri" panose="020F0502020204030204" pitchFamily="34" charset="0"/>
                <a:cs typeface="Calibri" panose="020F0502020204030204" pitchFamily="34" charset="0"/>
              </a:rPr>
              <a:t>FIREWALL VÀ CÁC KIẾN TRÚC FIREWALL</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783658" y="2688327"/>
            <a:ext cx="9003612" cy="2652299"/>
          </a:xfrm>
        </p:spPr>
        <p:txBody>
          <a:bodyPr>
            <a:normAutofit fontScale="32500" lnSpcReduction="20000"/>
          </a:bodyPr>
          <a:lstStyle/>
          <a:p>
            <a:r>
              <a:rPr lang="en-US" sz="7400" dirty="0" smtClean="0">
                <a:latin typeface="Calibri" panose="020F0502020204030204" pitchFamily="34" charset="0"/>
                <a:ea typeface="Tahoma" panose="020B0604030504040204" pitchFamily="34" charset="0"/>
                <a:cs typeface="Calibri" panose="020F0502020204030204" pitchFamily="34" charset="0"/>
              </a:rPr>
              <a:t>     	NHÓM </a:t>
            </a:r>
            <a:r>
              <a:rPr lang="en-US" sz="7400" dirty="0">
                <a:latin typeface="Calibri" panose="020F0502020204030204" pitchFamily="34" charset="0"/>
                <a:ea typeface="Tahoma" panose="020B0604030504040204" pitchFamily="34" charset="0"/>
                <a:cs typeface="Calibri" panose="020F0502020204030204" pitchFamily="34" charset="0"/>
              </a:rPr>
              <a:t>28</a:t>
            </a:r>
          </a:p>
          <a:p>
            <a:r>
              <a:rPr lang="en-US" sz="7400" dirty="0" err="1">
                <a:latin typeface="Calibri" panose="020F0502020204030204" pitchFamily="34" charset="0"/>
                <a:ea typeface="Tahoma" panose="020B0604030504040204" pitchFamily="34" charset="0"/>
                <a:cs typeface="Calibri" panose="020F0502020204030204" pitchFamily="34" charset="0"/>
              </a:rPr>
              <a:t>Nguyễn</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err="1">
                <a:latin typeface="Calibri" panose="020F0502020204030204" pitchFamily="34" charset="0"/>
                <a:ea typeface="Tahoma" panose="020B0604030504040204" pitchFamily="34" charset="0"/>
                <a:cs typeface="Calibri" panose="020F0502020204030204" pitchFamily="34" charset="0"/>
              </a:rPr>
              <a:t>trung</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err="1" smtClean="0">
                <a:latin typeface="Calibri" panose="020F0502020204030204" pitchFamily="34" charset="0"/>
                <a:ea typeface="Tahoma" panose="020B0604030504040204" pitchFamily="34" charset="0"/>
                <a:cs typeface="Calibri" panose="020F0502020204030204" pitchFamily="34" charset="0"/>
              </a:rPr>
              <a:t>nghĩA</a:t>
            </a:r>
            <a:r>
              <a:rPr lang="en-US" sz="7400" dirty="0" smtClean="0">
                <a:latin typeface="Calibri" panose="020F0502020204030204" pitchFamily="34" charset="0"/>
                <a:ea typeface="Tahoma" panose="020B0604030504040204" pitchFamily="34" charset="0"/>
                <a:cs typeface="Calibri" panose="020F0502020204030204" pitchFamily="34" charset="0"/>
              </a:rPr>
              <a:t>	20173285</a:t>
            </a:r>
            <a:endParaRPr lang="en-US" sz="7400" dirty="0">
              <a:latin typeface="Calibri" panose="020F0502020204030204" pitchFamily="34" charset="0"/>
              <a:ea typeface="Tahoma" panose="020B0604030504040204" pitchFamily="34" charset="0"/>
              <a:cs typeface="Calibri" panose="020F0502020204030204" pitchFamily="34" charset="0"/>
            </a:endParaRPr>
          </a:p>
          <a:p>
            <a:r>
              <a:rPr lang="en-US" sz="7400" dirty="0">
                <a:latin typeface="Calibri" panose="020F0502020204030204" pitchFamily="34" charset="0"/>
                <a:ea typeface="Tahoma" panose="020B0604030504040204" pitchFamily="34" charset="0"/>
                <a:cs typeface="Calibri" panose="020F0502020204030204" pitchFamily="34" charset="0"/>
              </a:rPr>
              <a:t>L</a:t>
            </a:r>
            <a:r>
              <a:rPr lang="vi-VN" sz="7400" dirty="0">
                <a:latin typeface="Calibri" panose="020F0502020204030204" pitchFamily="34" charset="0"/>
                <a:ea typeface="Tahoma" panose="020B0604030504040204" pitchFamily="34" charset="0"/>
                <a:cs typeface="Calibri" panose="020F0502020204030204" pitchFamily="34" charset="0"/>
              </a:rPr>
              <a:t>Ư</a:t>
            </a:r>
            <a:r>
              <a:rPr lang="en-US" sz="7400" dirty="0">
                <a:latin typeface="Calibri" panose="020F0502020204030204" pitchFamily="34" charset="0"/>
                <a:ea typeface="Tahoma" panose="020B0604030504040204" pitchFamily="34" charset="0"/>
                <a:cs typeface="Calibri" panose="020F0502020204030204" pitchFamily="34" charset="0"/>
              </a:rPr>
              <a:t>U TUẤN LINH		</a:t>
            </a:r>
            <a:r>
              <a:rPr lang="en-US" sz="7400" dirty="0" smtClean="0">
                <a:latin typeface="Calibri" panose="020F0502020204030204" pitchFamily="34" charset="0"/>
                <a:ea typeface="Tahoma" panose="020B0604030504040204" pitchFamily="34" charset="0"/>
                <a:cs typeface="Calibri" panose="020F0502020204030204" pitchFamily="34" charset="0"/>
              </a:rPr>
              <a:t>20173233</a:t>
            </a:r>
            <a:endParaRPr lang="en-US" sz="7400" dirty="0">
              <a:latin typeface="Calibri" panose="020F0502020204030204" pitchFamily="34" charset="0"/>
              <a:ea typeface="Tahoma" panose="020B0604030504040204" pitchFamily="34" charset="0"/>
              <a:cs typeface="Calibri" panose="020F0502020204030204" pitchFamily="34" charset="0"/>
            </a:endParaRPr>
          </a:p>
          <a:p>
            <a:r>
              <a:rPr lang="en-US" sz="7400" dirty="0">
                <a:latin typeface="Calibri" panose="020F0502020204030204" pitchFamily="34" charset="0"/>
                <a:ea typeface="Tahoma" panose="020B0604030504040204" pitchFamily="34" charset="0"/>
                <a:cs typeface="Calibri" panose="020F0502020204030204" pitchFamily="34" charset="0"/>
              </a:rPr>
              <a:t>NGUYỄN </a:t>
            </a:r>
            <a:r>
              <a:rPr lang="en-US" sz="7400" dirty="0" err="1">
                <a:latin typeface="Calibri" panose="020F0502020204030204" pitchFamily="34" charset="0"/>
                <a:ea typeface="Tahoma" panose="020B0604030504040204" pitchFamily="34" charset="0"/>
                <a:cs typeface="Calibri" panose="020F0502020204030204" pitchFamily="34" charset="0"/>
              </a:rPr>
              <a:t>nhật</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err="1">
                <a:latin typeface="Calibri" panose="020F0502020204030204" pitchFamily="34" charset="0"/>
                <a:ea typeface="Tahoma" panose="020B0604030504040204" pitchFamily="34" charset="0"/>
                <a:cs typeface="Calibri" panose="020F0502020204030204" pitchFamily="34" charset="0"/>
              </a:rPr>
              <a:t>tân</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smtClean="0">
                <a:latin typeface="Calibri" panose="020F0502020204030204" pitchFamily="34" charset="0"/>
                <a:ea typeface="Tahoma" panose="020B0604030504040204" pitchFamily="34" charset="0"/>
                <a:cs typeface="Calibri" panose="020F0502020204030204" pitchFamily="34" charset="0"/>
              </a:rPr>
              <a:t>             	20173355</a:t>
            </a:r>
            <a:endParaRPr lang="en-US" sz="7400" dirty="0">
              <a:latin typeface="Calibri" panose="020F0502020204030204" pitchFamily="34" charset="0"/>
              <a:ea typeface="Tahoma" panose="020B0604030504040204" pitchFamily="34" charset="0"/>
              <a:cs typeface="Calibri" panose="020F0502020204030204" pitchFamily="34" charset="0"/>
            </a:endParaRPr>
          </a:p>
          <a:p>
            <a:r>
              <a:rPr lang="en-US" sz="7400" dirty="0">
                <a:latin typeface="Calibri" panose="020F0502020204030204" pitchFamily="34" charset="0"/>
                <a:ea typeface="Tahoma" panose="020B0604030504040204" pitchFamily="34" charset="0"/>
                <a:cs typeface="Calibri" panose="020F0502020204030204" pitchFamily="34" charset="0"/>
              </a:rPr>
              <a:t>L</a:t>
            </a:r>
            <a:r>
              <a:rPr lang="vi-VN" sz="7400" dirty="0">
                <a:latin typeface="Calibri" panose="020F0502020204030204" pitchFamily="34" charset="0"/>
                <a:ea typeface="Tahoma" panose="020B0604030504040204" pitchFamily="34" charset="0"/>
                <a:cs typeface="Calibri" panose="020F0502020204030204" pitchFamily="34" charset="0"/>
              </a:rPr>
              <a:t>ư</a:t>
            </a:r>
            <a:r>
              <a:rPr lang="en-US" sz="7400" dirty="0" err="1">
                <a:latin typeface="Calibri" panose="020F0502020204030204" pitchFamily="34" charset="0"/>
                <a:ea typeface="Tahoma" panose="020B0604030504040204" pitchFamily="34" charset="0"/>
                <a:cs typeface="Calibri" panose="020F0502020204030204" pitchFamily="34" charset="0"/>
              </a:rPr>
              <a:t>ơng</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err="1">
                <a:latin typeface="Calibri" panose="020F0502020204030204" pitchFamily="34" charset="0"/>
                <a:ea typeface="Tahoma" panose="020B0604030504040204" pitchFamily="34" charset="0"/>
                <a:cs typeface="Calibri" panose="020F0502020204030204" pitchFamily="34" charset="0"/>
              </a:rPr>
              <a:t>Duy</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err="1">
                <a:latin typeface="Calibri" panose="020F0502020204030204" pitchFamily="34" charset="0"/>
                <a:ea typeface="Tahoma" panose="020B0604030504040204" pitchFamily="34" charset="0"/>
                <a:cs typeface="Calibri" panose="020F0502020204030204" pitchFamily="34" charset="0"/>
              </a:rPr>
              <a:t>anh</a:t>
            </a:r>
            <a:r>
              <a:rPr lang="en-US" sz="7400" dirty="0">
                <a:latin typeface="Calibri" panose="020F0502020204030204" pitchFamily="34" charset="0"/>
                <a:ea typeface="Tahoma" panose="020B0604030504040204" pitchFamily="34" charset="0"/>
                <a:cs typeface="Calibri" panose="020F0502020204030204" pitchFamily="34" charset="0"/>
              </a:rPr>
              <a:t>	</a:t>
            </a:r>
            <a:r>
              <a:rPr lang="en-US" sz="7400" dirty="0" smtClean="0">
                <a:latin typeface="Calibri" panose="020F0502020204030204" pitchFamily="34" charset="0"/>
                <a:ea typeface="Tahoma" panose="020B0604030504040204" pitchFamily="34" charset="0"/>
                <a:cs typeface="Calibri" panose="020F0502020204030204" pitchFamily="34" charset="0"/>
              </a:rPr>
              <a:t>	20172952</a:t>
            </a:r>
            <a:endParaRPr lang="en-US" sz="7400" dirty="0">
              <a:latin typeface="Calibri" panose="020F0502020204030204" pitchFamily="34" charset="0"/>
              <a:ea typeface="Tahoma" panose="020B0604030504040204" pitchFamily="34" charset="0"/>
              <a:cs typeface="Calibri" panose="020F050202020403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F07EBDD-E9BD-4B24-8568-435C40241649}"/>
              </a:ext>
            </a:extLst>
          </p:cNvPr>
          <p:cNvSpPr txBox="1"/>
          <p:nvPr/>
        </p:nvSpPr>
        <p:spPr>
          <a:xfrm>
            <a:off x="1783658" y="5340626"/>
            <a:ext cx="7890429" cy="523220"/>
          </a:xfrm>
          <a:prstGeom prst="rect">
            <a:avLst/>
          </a:prstGeom>
          <a:noFill/>
        </p:spPr>
        <p:txBody>
          <a:bodyPr wrap="square" rtlCol="0">
            <a:spAutoFit/>
          </a:bodyPr>
          <a:lstStyle/>
          <a:p>
            <a:r>
              <a:rPr lang="en-US" sz="2800" i="1" dirty="0">
                <a:solidFill>
                  <a:srgbClr val="DFE3E5"/>
                </a:solidFill>
                <a:latin typeface="Tahoma" panose="020B0604030504040204" pitchFamily="34" charset="0"/>
                <a:ea typeface="Tahoma" panose="020B0604030504040204" pitchFamily="34" charset="0"/>
                <a:cs typeface="Tahoma" panose="020B0604030504040204" pitchFamily="34" charset="0"/>
              </a:rPr>
              <a:t>GVHD: PSG.TS NGUYỄN LINH GIANG</a:t>
            </a: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66801" y="332129"/>
            <a:ext cx="9905998" cy="1166191"/>
          </a:xfrm>
        </p:spPr>
        <p:txBody>
          <a:bodyPr>
            <a:normAutofit fontScale="90000"/>
          </a:bodyPr>
          <a:lstStyle/>
          <a:p>
            <a:r>
              <a:rPr lang="en-US" sz="4900" b="1" dirty="0">
                <a:solidFill>
                  <a:srgbClr val="FFFF00"/>
                </a:solidFill>
                <a:latin typeface="Calibri" panose="020F0502020204030204" pitchFamily="34" charset="0"/>
                <a:cs typeface="Calibri" panose="020F0502020204030204" pitchFamily="34" charset="0"/>
              </a:rPr>
              <a:t>3. CHỨC NĂNG VÀ THÀNH PHẦN</a:t>
            </a:r>
            <a:r>
              <a:rPr lang="en-US" sz="4900" dirty="0">
                <a:latin typeface="Calibri" panose="020F0502020204030204" pitchFamily="34" charset="0"/>
                <a:cs typeface="Calibri" panose="020F0502020204030204" pitchFamily="34" charset="0"/>
              </a:rPr>
              <a:t/>
            </a:r>
            <a:br>
              <a:rPr lang="en-US" sz="4900"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3.2 </a:t>
            </a:r>
            <a:r>
              <a:rPr lang="en-US" i="1" dirty="0" err="1">
                <a:latin typeface="Calibri" panose="020F0502020204030204" pitchFamily="34" charset="0"/>
                <a:cs typeface="Calibri" panose="020F0502020204030204" pitchFamily="34" charset="0"/>
              </a:rPr>
              <a:t>THÀNh</a:t>
            </a:r>
            <a:r>
              <a:rPr lang="en-US" i="1" dirty="0">
                <a:latin typeface="Calibri" panose="020F0502020204030204" pitchFamily="34" charset="0"/>
                <a:cs typeface="Calibri" panose="020F0502020204030204" pitchFamily="34" charset="0"/>
              </a:rPr>
              <a:t> PHẦN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66801" y="1498320"/>
            <a:ext cx="10058397" cy="5135346"/>
          </a:xfrm>
        </p:spPr>
        <p:txBody>
          <a:bodyPr>
            <a:normAutofit fontScale="92500" lnSpcReduction="10000"/>
          </a:bodyPr>
          <a:lstStyle/>
          <a:p>
            <a:pPr marL="0" indent="0" algn="just">
              <a:buNone/>
            </a:pPr>
            <a:r>
              <a:rPr lang="en-US" sz="2600" dirty="0">
                <a:latin typeface="Calibri" panose="020F0502020204030204" pitchFamily="34" charset="0"/>
                <a:ea typeface="Tahoma" panose="020B0604030504040204" pitchFamily="34" charset="0"/>
                <a:cs typeface="Calibri" panose="020F0502020204030204" pitchFamily="34" charset="0"/>
              </a:rPr>
              <a:t>3.2.1 BỘ LỌC GÓI</a:t>
            </a:r>
          </a:p>
          <a:p>
            <a:pPr algn="just"/>
            <a:r>
              <a:rPr lang="vi-VN" sz="2600" dirty="0">
                <a:latin typeface="Calibri" panose="020F0502020204030204" pitchFamily="34" charset="0"/>
                <a:ea typeface="Tahoma" panose="020B0604030504040204" pitchFamily="34" charset="0"/>
                <a:cs typeface="Calibri" panose="020F0502020204030204" pitchFamily="34" charset="0"/>
              </a:rPr>
              <a:t>Bộ lọc gói hoạt động chặt chẽ với giao thức TCP/IP ở tầng giao vận vì dữ liệu của các dịch vụ trên tầng ứng dụng (DNS, HTTP, FTP, SMTP,…) gửi xuống tầng giao vận sẽ được chia nhỏ thành các gói dữ liệu (data packet) rồi gán cho thông tin cần thiết(header) để có thể nhận dạng và tái lập lại các gói thành dữ liệu hoàn chỉnh ở đích cần gửi đến.</a:t>
            </a:r>
            <a:endParaRPr lang="en-US" sz="2600" dirty="0">
              <a:latin typeface="Calibri" panose="020F0502020204030204" pitchFamily="34" charset="0"/>
              <a:ea typeface="Tahoma" panose="020B0604030504040204" pitchFamily="34" charset="0"/>
              <a:cs typeface="Calibri" panose="020F0502020204030204" pitchFamily="34" charset="0"/>
            </a:endParaRPr>
          </a:p>
          <a:p>
            <a:pPr algn="just"/>
            <a:r>
              <a:rPr lang="vi-VN" sz="2600" dirty="0">
                <a:latin typeface="Calibri" panose="020F0502020204030204" pitchFamily="34" charset="0"/>
                <a:ea typeface="Tahoma" panose="020B0604030504040204" pitchFamily="34" charset="0"/>
                <a:cs typeface="Calibri" panose="020F0502020204030204" pitchFamily="34" charset="0"/>
              </a:rPr>
              <a:t>Bộ lọc gói cho phép hay từ chối những gói mà nó nhận được. Nó kiểm tra toàn bộ đoạn dữ liệu để quyết định xem đoạn dữ liệu đó có thỏa mãn một trong số các luật lệ của lọc gói hay không. Các luật lọc gói dựa trên thông tin ở đầu các gói (packet header), dùng để cho phép truyền các packet đó trên mạng. </a:t>
            </a:r>
          </a:p>
          <a:p>
            <a:pPr marL="914400" lvl="2" indent="0" algn="just">
              <a:buNone/>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914400" lvl="2" indent="0" algn="just">
              <a:buNone/>
            </a:pPr>
            <a:endParaRPr lang="vi-VN" sz="2400" dirty="0">
              <a:latin typeface="Calibri" panose="020F0502020204030204" pitchFamily="34" charset="0"/>
              <a:ea typeface="Tahoma" panose="020B0604030504040204" pitchFamily="34" charset="0"/>
              <a:cs typeface="Calibri" panose="020F0502020204030204" pitchFamily="34" charset="0"/>
            </a:endParaRPr>
          </a:p>
          <a:p>
            <a:pPr marL="914400" lvl="2" indent="0" algn="just">
              <a:buNone/>
            </a:pPr>
            <a:endParaRPr lang="vi-VN" sz="2400" dirty="0">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64920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66801" y="225700"/>
            <a:ext cx="9905998" cy="1166191"/>
          </a:xfrm>
        </p:spPr>
        <p:txBody>
          <a:bodyPr>
            <a:normAutofit fontScale="90000"/>
          </a:bodyPr>
          <a:lstStyle/>
          <a:p>
            <a:r>
              <a:rPr lang="en-US" sz="4900" b="1" dirty="0">
                <a:solidFill>
                  <a:srgbClr val="FFFF00"/>
                </a:solidFill>
                <a:latin typeface="Calibri" panose="020F0502020204030204" pitchFamily="34" charset="0"/>
                <a:cs typeface="Calibri" panose="020F0502020204030204" pitchFamily="34" charset="0"/>
              </a:rPr>
              <a:t>3. CHỨC NĂNG VÀ THÀNH PHẦN</a:t>
            </a:r>
            <a:r>
              <a:rPr lang="en-US" sz="4900" dirty="0">
                <a:solidFill>
                  <a:srgbClr val="FFFF00"/>
                </a:solidFill>
                <a:latin typeface="Calibri" panose="020F0502020204030204" pitchFamily="34" charset="0"/>
                <a:cs typeface="Calibri" panose="020F0502020204030204" pitchFamily="34" charset="0"/>
              </a:rPr>
              <a:t/>
            </a:r>
            <a:br>
              <a:rPr lang="en-US" sz="4900" dirty="0">
                <a:solidFill>
                  <a:srgbClr val="FFFF00"/>
                </a:solidFill>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3.2 </a:t>
            </a:r>
            <a:r>
              <a:rPr lang="en-US" i="1" dirty="0" err="1">
                <a:latin typeface="Calibri" panose="020F0502020204030204" pitchFamily="34" charset="0"/>
                <a:cs typeface="Calibri" panose="020F0502020204030204" pitchFamily="34" charset="0"/>
              </a:rPr>
              <a:t>THÀNh</a:t>
            </a:r>
            <a:r>
              <a:rPr lang="en-US" i="1" dirty="0">
                <a:latin typeface="Calibri" panose="020F0502020204030204" pitchFamily="34" charset="0"/>
                <a:cs typeface="Calibri" panose="020F0502020204030204" pitchFamily="34" charset="0"/>
              </a:rPr>
              <a:t> PHẦN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66801" y="1498320"/>
            <a:ext cx="10058397" cy="5135346"/>
          </a:xfrm>
        </p:spPr>
        <p:txBody>
          <a:bodyPr>
            <a:normAutofit fontScale="92500" lnSpcReduction="20000"/>
          </a:bodyPr>
          <a:lstStyle/>
          <a:p>
            <a:pPr marL="0" indent="0" algn="just">
              <a:buNone/>
            </a:pPr>
            <a:r>
              <a:rPr lang="en-US" sz="2600" dirty="0">
                <a:latin typeface="Calibri" panose="020F0502020204030204" pitchFamily="34" charset="0"/>
                <a:ea typeface="Tahoma" panose="020B0604030504040204" pitchFamily="34" charset="0"/>
                <a:cs typeface="Calibri" panose="020F0502020204030204" pitchFamily="34" charset="0"/>
              </a:rPr>
              <a:t>3.2.1 BỘ LỌC GÓI</a:t>
            </a:r>
          </a:p>
          <a:p>
            <a:pPr algn="just"/>
            <a:r>
              <a:rPr lang="vi-VN" sz="2600" dirty="0">
                <a:latin typeface="Calibri" panose="020F0502020204030204" pitchFamily="34" charset="0"/>
                <a:ea typeface="Tahoma" panose="020B0604030504040204" pitchFamily="34" charset="0"/>
                <a:cs typeface="Calibri" panose="020F0502020204030204" pitchFamily="34" charset="0"/>
              </a:rPr>
              <a:t>Các luật lọc gói dựa trên thông tin ở đầu các gói (packet header)</a:t>
            </a:r>
            <a:r>
              <a:rPr lang="en-US" sz="2600" dirty="0">
                <a:latin typeface="Calibri" panose="020F0502020204030204" pitchFamily="34" charset="0"/>
                <a:ea typeface="Tahoma" panose="020B0604030504040204" pitchFamily="34" charset="0"/>
                <a:cs typeface="Calibri" panose="020F0502020204030204" pitchFamily="34" charset="0"/>
              </a:rPr>
              <a:t>:</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Địa</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chỉ</a:t>
            </a:r>
            <a:r>
              <a:rPr lang="en-US" sz="2600" dirty="0">
                <a:latin typeface="Calibri" panose="020F0502020204030204" pitchFamily="34" charset="0"/>
                <a:ea typeface="Tahoma" panose="020B0604030504040204" pitchFamily="34" charset="0"/>
                <a:cs typeface="Calibri" panose="020F0502020204030204" pitchFamily="34" charset="0"/>
              </a:rPr>
              <a:t> IP </a:t>
            </a:r>
            <a:r>
              <a:rPr lang="en-US" sz="2600" dirty="0" err="1">
                <a:latin typeface="Calibri" panose="020F0502020204030204" pitchFamily="34" charset="0"/>
                <a:ea typeface="Tahoma" panose="020B0604030504040204" pitchFamily="34" charset="0"/>
                <a:cs typeface="Calibri" panose="020F0502020204030204" pitchFamily="34" charset="0"/>
              </a:rPr>
              <a:t>nguồn</a:t>
            </a:r>
            <a:r>
              <a:rPr lang="en-US" sz="2600" dirty="0">
                <a:latin typeface="Calibri" panose="020F0502020204030204" pitchFamily="34" charset="0"/>
                <a:ea typeface="Tahoma" panose="020B0604030504040204" pitchFamily="34" charset="0"/>
                <a:cs typeface="Calibri" panose="020F0502020204030204" pitchFamily="34" charset="0"/>
              </a:rPr>
              <a:t> (IP source address)</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Địa</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chỉ</a:t>
            </a:r>
            <a:r>
              <a:rPr lang="en-US" sz="2600" dirty="0">
                <a:latin typeface="Calibri" panose="020F0502020204030204" pitchFamily="34" charset="0"/>
                <a:ea typeface="Tahoma" panose="020B0604030504040204" pitchFamily="34" charset="0"/>
                <a:cs typeface="Calibri" panose="020F0502020204030204" pitchFamily="34" charset="0"/>
              </a:rPr>
              <a:t> IP </a:t>
            </a:r>
            <a:r>
              <a:rPr lang="en-US" sz="2600" dirty="0" err="1">
                <a:latin typeface="Calibri" panose="020F0502020204030204" pitchFamily="34" charset="0"/>
                <a:ea typeface="Tahoma" panose="020B0604030504040204" pitchFamily="34" charset="0"/>
                <a:cs typeface="Calibri" panose="020F0502020204030204" pitchFamily="34" charset="0"/>
              </a:rPr>
              <a:t>đích</a:t>
            </a:r>
            <a:r>
              <a:rPr lang="en-US" sz="2600" dirty="0">
                <a:latin typeface="Calibri" panose="020F0502020204030204" pitchFamily="34" charset="0"/>
                <a:ea typeface="Tahoma" panose="020B0604030504040204" pitchFamily="34" charset="0"/>
                <a:cs typeface="Calibri" panose="020F0502020204030204" pitchFamily="34" charset="0"/>
              </a:rPr>
              <a:t> (IP destination address)</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Cổng</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nguồn</a:t>
            </a:r>
            <a:r>
              <a:rPr lang="en-US" sz="2600" dirty="0">
                <a:latin typeface="Calibri" panose="020F0502020204030204" pitchFamily="34" charset="0"/>
                <a:ea typeface="Tahoma" panose="020B0604030504040204" pitchFamily="34" charset="0"/>
                <a:cs typeface="Calibri" panose="020F0502020204030204" pitchFamily="34" charset="0"/>
              </a:rPr>
              <a:t> (TCP/UDP source port)</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Cổng</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đích</a:t>
            </a:r>
            <a:r>
              <a:rPr lang="en-US" sz="2600" dirty="0">
                <a:latin typeface="Calibri" panose="020F0502020204030204" pitchFamily="34" charset="0"/>
                <a:ea typeface="Tahoma" panose="020B0604030504040204" pitchFamily="34" charset="0"/>
                <a:cs typeface="Calibri" panose="020F0502020204030204" pitchFamily="34" charset="0"/>
              </a:rPr>
              <a:t> (TCP/UDP destination port)</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Giao</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thức</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truyền</a:t>
            </a:r>
            <a:r>
              <a:rPr lang="en-US" sz="2600" dirty="0">
                <a:latin typeface="Calibri" panose="020F0502020204030204" pitchFamily="34" charset="0"/>
                <a:ea typeface="Tahoma" panose="020B0604030504040204" pitchFamily="34" charset="0"/>
                <a:cs typeface="Calibri" panose="020F0502020204030204" pitchFamily="34" charset="0"/>
              </a:rPr>
              <a:t> tin (TCP, UDP, ICMP,…)</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Dạng</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thông</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báo</a:t>
            </a:r>
            <a:r>
              <a:rPr lang="en-US" sz="2600" dirty="0">
                <a:latin typeface="Calibri" panose="020F0502020204030204" pitchFamily="34" charset="0"/>
                <a:ea typeface="Tahoma" panose="020B0604030504040204" pitchFamily="34" charset="0"/>
                <a:cs typeface="Calibri" panose="020F0502020204030204" pitchFamily="34" charset="0"/>
              </a:rPr>
              <a:t> ICMP (ICMP message type)</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Cổng</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gói</a:t>
            </a:r>
            <a:r>
              <a:rPr lang="en-US" sz="2600" dirty="0">
                <a:latin typeface="Calibri" panose="020F0502020204030204" pitchFamily="34" charset="0"/>
                <a:ea typeface="Tahoma" panose="020B0604030504040204" pitchFamily="34" charset="0"/>
                <a:cs typeface="Calibri" panose="020F0502020204030204" pitchFamily="34" charset="0"/>
              </a:rPr>
              <a:t> tin </a:t>
            </a:r>
            <a:r>
              <a:rPr lang="en-US" sz="2600" dirty="0" err="1">
                <a:latin typeface="Calibri" panose="020F0502020204030204" pitchFamily="34" charset="0"/>
                <a:ea typeface="Tahoma" panose="020B0604030504040204" pitchFamily="34" charset="0"/>
                <a:cs typeface="Calibri" panose="020F0502020204030204" pitchFamily="34" charset="0"/>
              </a:rPr>
              <a:t>đến</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Incomming</a:t>
            </a:r>
            <a:r>
              <a:rPr lang="en-US" sz="2600" dirty="0">
                <a:latin typeface="Calibri" panose="020F0502020204030204" pitchFamily="34" charset="0"/>
                <a:ea typeface="Tahoma" panose="020B0604030504040204" pitchFamily="34" charset="0"/>
                <a:cs typeface="Calibri" panose="020F0502020204030204" pitchFamily="34" charset="0"/>
              </a:rPr>
              <a:t> interface)</a:t>
            </a:r>
          </a:p>
          <a:p>
            <a:pPr algn="just">
              <a:buFontTx/>
              <a:buChar char="-"/>
            </a:pPr>
            <a:r>
              <a:rPr lang="en-US" sz="2600" dirty="0" err="1">
                <a:latin typeface="Calibri" panose="020F0502020204030204" pitchFamily="34" charset="0"/>
                <a:ea typeface="Tahoma" panose="020B0604030504040204" pitchFamily="34" charset="0"/>
                <a:cs typeface="Calibri" panose="020F0502020204030204" pitchFamily="34" charset="0"/>
              </a:rPr>
              <a:t>Cổng</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gói</a:t>
            </a:r>
            <a:r>
              <a:rPr lang="en-US" sz="2600" dirty="0">
                <a:latin typeface="Calibri" panose="020F0502020204030204" pitchFamily="34" charset="0"/>
                <a:ea typeface="Tahoma" panose="020B0604030504040204" pitchFamily="34" charset="0"/>
                <a:cs typeface="Calibri" panose="020F0502020204030204" pitchFamily="34" charset="0"/>
              </a:rPr>
              <a:t> tin </a:t>
            </a:r>
            <a:r>
              <a:rPr lang="en-US" sz="2600" dirty="0" err="1">
                <a:latin typeface="Calibri" panose="020F0502020204030204" pitchFamily="34" charset="0"/>
                <a:ea typeface="Tahoma" panose="020B0604030504040204" pitchFamily="34" charset="0"/>
                <a:cs typeface="Calibri" panose="020F0502020204030204" pitchFamily="34" charset="0"/>
              </a:rPr>
              <a:t>đi</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Outcoming</a:t>
            </a:r>
            <a:r>
              <a:rPr lang="en-US" sz="2600" dirty="0">
                <a:latin typeface="Calibri" panose="020F0502020204030204" pitchFamily="34" charset="0"/>
                <a:ea typeface="Tahoma" panose="020B0604030504040204" pitchFamily="34" charset="0"/>
                <a:cs typeface="Calibri" panose="020F0502020204030204" pitchFamily="34" charset="0"/>
              </a:rPr>
              <a:t> interface)</a:t>
            </a:r>
            <a:endParaRPr lang="vi-VN" sz="2600" dirty="0">
              <a:latin typeface="Calibri" panose="020F0502020204030204" pitchFamily="34" charset="0"/>
              <a:ea typeface="Tahoma" panose="020B0604030504040204" pitchFamily="34" charset="0"/>
              <a:cs typeface="Calibri" panose="020F0502020204030204" pitchFamily="34" charset="0"/>
            </a:endParaRPr>
          </a:p>
          <a:p>
            <a:pPr marL="914400" lvl="2" indent="0" algn="just">
              <a:buNone/>
            </a:pPr>
            <a:endParaRPr lang="vi-VN" sz="2400" dirty="0">
              <a:latin typeface="Calibri" panose="020F0502020204030204" pitchFamily="34" charset="0"/>
              <a:ea typeface="Tahoma" panose="020B0604030504040204" pitchFamily="34" charset="0"/>
              <a:cs typeface="Calibri" panose="020F0502020204030204" pitchFamily="34" charset="0"/>
            </a:endParaRPr>
          </a:p>
        </p:txBody>
      </p:sp>
      <p:pic>
        <p:nvPicPr>
          <p:cNvPr id="3078" name="Picture 6" descr="TCP Segment Vs UDP Datagram Header Format – IT Tips for Systems and Network  Administrators">
            <a:extLst>
              <a:ext uri="{FF2B5EF4-FFF2-40B4-BE49-F238E27FC236}">
                <a16:creationId xmlns:a16="http://schemas.microsoft.com/office/drawing/2014/main" id="{B1AB545E-43E0-49F3-8974-F4DE60D31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273" y="2451652"/>
            <a:ext cx="5063928" cy="380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743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66801" y="332129"/>
            <a:ext cx="9905998" cy="1166191"/>
          </a:xfrm>
        </p:spPr>
        <p:txBody>
          <a:bodyPr>
            <a:normAutofit fontScale="90000"/>
          </a:bodyPr>
          <a:lstStyle/>
          <a:p>
            <a:r>
              <a:rPr lang="en-US" sz="4900" b="1" dirty="0">
                <a:solidFill>
                  <a:srgbClr val="FFFF00"/>
                </a:solidFill>
                <a:latin typeface="Calibri" panose="020F0502020204030204" pitchFamily="34" charset="0"/>
                <a:cs typeface="Calibri" panose="020F0502020204030204" pitchFamily="34" charset="0"/>
              </a:rPr>
              <a:t>3. CHỨC NĂNG VÀ THÀNH PHẦN</a:t>
            </a:r>
            <a:r>
              <a:rPr lang="en-US" sz="4900" dirty="0">
                <a:latin typeface="Calibri" panose="020F0502020204030204" pitchFamily="34" charset="0"/>
                <a:cs typeface="Calibri" panose="020F0502020204030204" pitchFamily="34" charset="0"/>
              </a:rPr>
              <a:t/>
            </a:r>
            <a:br>
              <a:rPr lang="en-US" sz="4900"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3.2 </a:t>
            </a:r>
            <a:r>
              <a:rPr lang="en-US" i="1" dirty="0" err="1">
                <a:latin typeface="Calibri" panose="020F0502020204030204" pitchFamily="34" charset="0"/>
                <a:cs typeface="Calibri" panose="020F0502020204030204" pitchFamily="34" charset="0"/>
              </a:rPr>
              <a:t>THÀNh</a:t>
            </a:r>
            <a:r>
              <a:rPr lang="en-US" i="1" dirty="0">
                <a:latin typeface="Calibri" panose="020F0502020204030204" pitchFamily="34" charset="0"/>
                <a:cs typeface="Calibri" panose="020F0502020204030204" pitchFamily="34" charset="0"/>
              </a:rPr>
              <a:t> PHẦN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66801" y="1498320"/>
            <a:ext cx="10058397" cy="5135346"/>
          </a:xfrm>
        </p:spPr>
        <p:txBody>
          <a:bodyPr>
            <a:normAutofit/>
          </a:bodyPr>
          <a:lstStyle/>
          <a:p>
            <a:pPr marL="0" indent="0" algn="just">
              <a:buNone/>
            </a:pPr>
            <a:r>
              <a:rPr lang="en-US" dirty="0">
                <a:latin typeface="Calibri" panose="020F0502020204030204" pitchFamily="34" charset="0"/>
                <a:ea typeface="Tahoma" panose="020B0604030504040204" pitchFamily="34" charset="0"/>
                <a:cs typeface="Calibri" panose="020F0502020204030204" pitchFamily="34" charset="0"/>
              </a:rPr>
              <a:t>3.2.1 BỘ LỌC GÓI</a:t>
            </a:r>
          </a:p>
          <a:p>
            <a:pPr algn="just"/>
            <a:r>
              <a:rPr lang="vi-VN" dirty="0">
                <a:latin typeface="Calibri" panose="020F0502020204030204" pitchFamily="34" charset="0"/>
                <a:ea typeface="Tahoma" panose="020B0604030504040204" pitchFamily="34" charset="0"/>
                <a:cs typeface="Calibri" panose="020F0502020204030204" pitchFamily="34" charset="0"/>
              </a:rPr>
              <a:t>Nếu luật lệ lọc gói tin được thỏa mãn thì gói tin được chuyển qua firewall, nếu không gói tin sẽ bị bỏ đi. Ngoài ra, việc kiểm soát các cổng làm cho firewall có khả năng chỉ cho phép một số loại kết nối nhất định vào các loại máy chủ nào đó hoặc những dịch vụ nào đó (SSH, SMTP, FTP…) được phép mới chạy được trên hệ thống mạng cục bộ.</a:t>
            </a:r>
          </a:p>
          <a:p>
            <a:pPr marL="914400" lvl="2" indent="0" algn="just">
              <a:buNone/>
            </a:pPr>
            <a:endParaRPr lang="vi-VN" sz="2400" dirty="0">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939485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19200" y="176254"/>
            <a:ext cx="9905998" cy="1166191"/>
          </a:xfrm>
        </p:spPr>
        <p:txBody>
          <a:bodyPr>
            <a:normAutofit fontScale="90000"/>
          </a:bodyPr>
          <a:lstStyle/>
          <a:p>
            <a:r>
              <a:rPr lang="en-US" sz="4900" b="1" dirty="0">
                <a:solidFill>
                  <a:srgbClr val="FFFF00"/>
                </a:solidFill>
                <a:latin typeface="Calibri" panose="020F0502020204030204" pitchFamily="34" charset="0"/>
                <a:cs typeface="Calibri" panose="020F0502020204030204" pitchFamily="34" charset="0"/>
              </a:rPr>
              <a:t>3. CHỨC NĂNG VÀ THÀNH PHẦN</a:t>
            </a:r>
            <a:r>
              <a:rPr lang="en-US" sz="4900" dirty="0">
                <a:latin typeface="Calibri" panose="020F0502020204030204" pitchFamily="34" charset="0"/>
                <a:cs typeface="Calibri" panose="020F0502020204030204" pitchFamily="34" charset="0"/>
              </a:rPr>
              <a:t/>
            </a:r>
            <a:br>
              <a:rPr lang="en-US" sz="4900"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3.2 </a:t>
            </a:r>
            <a:r>
              <a:rPr lang="en-US" i="1" dirty="0" err="1">
                <a:latin typeface="Calibri" panose="020F0502020204030204" pitchFamily="34" charset="0"/>
                <a:cs typeface="Calibri" panose="020F0502020204030204" pitchFamily="34" charset="0"/>
              </a:rPr>
              <a:t>THÀNh</a:t>
            </a:r>
            <a:r>
              <a:rPr lang="en-US" i="1" dirty="0">
                <a:latin typeface="Calibri" panose="020F0502020204030204" pitchFamily="34" charset="0"/>
                <a:cs typeface="Calibri" panose="020F0502020204030204" pitchFamily="34" charset="0"/>
              </a:rPr>
              <a:t> PHẦN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962298" y="1446068"/>
            <a:ext cx="10058397" cy="5135346"/>
          </a:xfrm>
        </p:spPr>
        <p:txBody>
          <a:bodyPr>
            <a:normAutofit lnSpcReduction="10000"/>
          </a:bodyPr>
          <a:lstStyle/>
          <a:p>
            <a:pPr marL="0" indent="0" algn="just">
              <a:buNone/>
            </a:pPr>
            <a:r>
              <a:rPr lang="en-US" dirty="0">
                <a:latin typeface="Calibri" panose="020F0502020204030204" pitchFamily="34" charset="0"/>
                <a:ea typeface="Tahoma" panose="020B0604030504040204" pitchFamily="34" charset="0"/>
                <a:cs typeface="Calibri" panose="020F0502020204030204" pitchFamily="34" charset="0"/>
              </a:rPr>
              <a:t>3.2.2 CỔNG ỨNG DỤNG (</a:t>
            </a:r>
            <a:r>
              <a:rPr lang="en-US" dirty="0" err="1">
                <a:latin typeface="Calibri" panose="020F0502020204030204" pitchFamily="34" charset="0"/>
                <a:ea typeface="Tahoma" panose="020B0604030504040204" pitchFamily="34" charset="0"/>
                <a:cs typeface="Calibri" panose="020F0502020204030204" pitchFamily="34" charset="0"/>
              </a:rPr>
              <a:t>Appication</a:t>
            </a:r>
            <a:r>
              <a:rPr lang="en-US" dirty="0">
                <a:latin typeface="Calibri" panose="020F0502020204030204" pitchFamily="34" charset="0"/>
                <a:ea typeface="Tahoma" panose="020B0604030504040204" pitchFamily="34" charset="0"/>
                <a:cs typeface="Calibri" panose="020F0502020204030204" pitchFamily="34" charset="0"/>
              </a:rPr>
              <a:t>-level Gateway)</a:t>
            </a:r>
          </a:p>
          <a:p>
            <a:pPr algn="just"/>
            <a:r>
              <a:rPr lang="en-US" dirty="0">
                <a:latin typeface="Calibri" panose="020F0502020204030204" pitchFamily="34" charset="0"/>
                <a:ea typeface="Tahoma" panose="020B0604030504040204" pitchFamily="34" charset="0"/>
                <a:cs typeface="Calibri" panose="020F0502020204030204" pitchFamily="34" charset="0"/>
              </a:rPr>
              <a:t>Đ</a:t>
            </a:r>
            <a:r>
              <a:rPr lang="vi-VN" dirty="0">
                <a:latin typeface="Calibri" panose="020F0502020204030204" pitchFamily="34" charset="0"/>
                <a:ea typeface="Tahoma" panose="020B0604030504040204" pitchFamily="34" charset="0"/>
                <a:cs typeface="Calibri" panose="020F0502020204030204" pitchFamily="34" charset="0"/>
              </a:rPr>
              <a:t>ư</a:t>
            </a:r>
            <a:r>
              <a:rPr lang="en-US" dirty="0" err="1">
                <a:latin typeface="Calibri" panose="020F0502020204030204" pitchFamily="34" charset="0"/>
                <a:ea typeface="Tahoma" panose="020B0604030504040204" pitchFamily="34" charset="0"/>
                <a:cs typeface="Calibri" panose="020F0502020204030204" pitchFamily="34" charset="0"/>
              </a:rPr>
              <a:t>ợc</a:t>
            </a:r>
            <a:r>
              <a:rPr lang="en-US" dirty="0">
                <a:latin typeface="Calibri" panose="020F0502020204030204" pitchFamily="34" charset="0"/>
                <a:ea typeface="Tahoma" panose="020B0604030504040204" pitchFamily="34" charset="0"/>
                <a:cs typeface="Calibri" panose="020F0502020204030204" pitchFamily="34" charset="0"/>
              </a:rPr>
              <a:t> </a:t>
            </a:r>
            <a:r>
              <a:rPr lang="vi-VN" dirty="0">
                <a:latin typeface="Calibri" panose="020F0502020204030204" pitchFamily="34" charset="0"/>
                <a:ea typeface="Tahoma" panose="020B0604030504040204" pitchFamily="34" charset="0"/>
                <a:cs typeface="Calibri" panose="020F0502020204030204" pitchFamily="34" charset="0"/>
              </a:rPr>
              <a:t>thiết kế </a:t>
            </a:r>
            <a:r>
              <a:rPr lang="en-US" dirty="0">
                <a:latin typeface="Calibri" panose="020F0502020204030204" pitchFamily="34" charset="0"/>
                <a:ea typeface="Tahoma" panose="020B0604030504040204" pitchFamily="34" charset="0"/>
                <a:cs typeface="Calibri" panose="020F0502020204030204" pitchFamily="34" charset="0"/>
              </a:rPr>
              <a:t>đ</a:t>
            </a:r>
            <a:r>
              <a:rPr lang="vi-VN" dirty="0">
                <a:latin typeface="Calibri" panose="020F0502020204030204" pitchFamily="34" charset="0"/>
                <a:ea typeface="Tahoma" panose="020B0604030504040204" pitchFamily="34" charset="0"/>
                <a:cs typeface="Calibri" panose="020F0502020204030204" pitchFamily="34" charset="0"/>
              </a:rPr>
              <a:t>ể tăng cường chức năng kiểm soát các loại dịch vụ, giao thức truy cập vào hệ thống mạng. </a:t>
            </a:r>
            <a:endParaRPr lang="en-US" dirty="0">
              <a:latin typeface="Calibri" panose="020F0502020204030204" pitchFamily="34" charset="0"/>
              <a:ea typeface="Tahoma" panose="020B0604030504040204" pitchFamily="34" charset="0"/>
              <a:cs typeface="Calibri" panose="020F0502020204030204" pitchFamily="34" charset="0"/>
            </a:endParaRPr>
          </a:p>
          <a:p>
            <a:pPr algn="just"/>
            <a:r>
              <a:rPr lang="vi-VN" dirty="0">
                <a:latin typeface="Calibri" panose="020F0502020204030204" pitchFamily="34" charset="0"/>
                <a:ea typeface="Tahoma" panose="020B0604030504040204" pitchFamily="34" charset="0"/>
                <a:cs typeface="Calibri" panose="020F0502020204030204" pitchFamily="34" charset="0"/>
              </a:rPr>
              <a:t>Cơ chế hoạt động của nó dựa trên cách thức gọi là Proxy Service (dịch vụ đại diện)</a:t>
            </a:r>
            <a:r>
              <a:rPr lang="en-US" dirty="0">
                <a:latin typeface="Calibri" panose="020F0502020204030204" pitchFamily="34" charset="0"/>
                <a:ea typeface="Tahoma" panose="020B0604030504040204" pitchFamily="34" charset="0"/>
                <a:cs typeface="Calibri" panose="020F0502020204030204" pitchFamily="34" charset="0"/>
              </a:rPr>
              <a:t>. </a:t>
            </a:r>
            <a:r>
              <a:rPr lang="vi-VN" dirty="0">
                <a:latin typeface="Calibri" panose="020F0502020204030204" pitchFamily="34" charset="0"/>
                <a:ea typeface="Tahoma" panose="020B0604030504040204" pitchFamily="34" charset="0"/>
                <a:cs typeface="Calibri" panose="020F0502020204030204" pitchFamily="34" charset="0"/>
              </a:rPr>
              <a:t>Proxy Service là các bộ mã đặc biệt được cài đặt trên cổng ứng dụng cho từng ứng dụng</a:t>
            </a:r>
            <a:r>
              <a:rPr lang="en-US" dirty="0">
                <a:latin typeface="Calibri" panose="020F0502020204030204" pitchFamily="34" charset="0"/>
                <a:ea typeface="Tahoma" panose="020B0604030504040204" pitchFamily="34" charset="0"/>
                <a:cs typeface="Calibri" panose="020F0502020204030204" pitchFamily="34" charset="0"/>
              </a:rPr>
              <a:t> </a:t>
            </a:r>
            <a:r>
              <a:rPr lang="vi-VN" dirty="0">
                <a:latin typeface="Calibri" panose="020F0502020204030204" pitchFamily="34" charset="0"/>
                <a:ea typeface="Tahoma" panose="020B0604030504040204" pitchFamily="34" charset="0"/>
                <a:cs typeface="Calibri" panose="020F0502020204030204" pitchFamily="34" charset="0"/>
              </a:rPr>
              <a:t>khác nhau. Nếu người quản trị mạng không cài đặt Proxy Code cho một ứng dụng nà</a:t>
            </a:r>
            <a:r>
              <a:rPr lang="en-US" dirty="0">
                <a:latin typeface="Calibri" panose="020F0502020204030204" pitchFamily="34" charset="0"/>
                <a:ea typeface="Tahoma" panose="020B0604030504040204" pitchFamily="34" charset="0"/>
                <a:cs typeface="Calibri" panose="020F0502020204030204" pitchFamily="34" charset="0"/>
              </a:rPr>
              <a:t>o </a:t>
            </a:r>
            <a:r>
              <a:rPr lang="vi-VN" dirty="0">
                <a:latin typeface="Calibri" panose="020F0502020204030204" pitchFamily="34" charset="0"/>
                <a:ea typeface="Tahoma" panose="020B0604030504040204" pitchFamily="34" charset="0"/>
                <a:cs typeface="Calibri" panose="020F0502020204030204" pitchFamily="34" charset="0"/>
              </a:rPr>
              <a:t>đó, dịch vụ tương ứng của nó sẽ không được cung cấp và do đó nó cũng không được</a:t>
            </a:r>
            <a:r>
              <a:rPr lang="en-US" dirty="0">
                <a:latin typeface="Calibri" panose="020F0502020204030204" pitchFamily="34" charset="0"/>
                <a:ea typeface="Tahoma" panose="020B0604030504040204" pitchFamily="34" charset="0"/>
                <a:cs typeface="Calibri" panose="020F0502020204030204" pitchFamily="34" charset="0"/>
              </a:rPr>
              <a:t> </a:t>
            </a:r>
            <a:r>
              <a:rPr lang="vi-VN" dirty="0">
                <a:latin typeface="Calibri" panose="020F0502020204030204" pitchFamily="34" charset="0"/>
                <a:ea typeface="Tahoma" panose="020B0604030504040204" pitchFamily="34" charset="0"/>
                <a:cs typeface="Calibri" panose="020F0502020204030204" pitchFamily="34" charset="0"/>
              </a:rPr>
              <a:t>chuyển qua firewall. Ngoài ra, Proxy Code có thể được định cấu hình để hỗ trợ chỉ một</a:t>
            </a:r>
            <a:r>
              <a:rPr lang="en-US" dirty="0">
                <a:latin typeface="Calibri" panose="020F0502020204030204" pitchFamily="34" charset="0"/>
                <a:ea typeface="Tahoma" panose="020B0604030504040204" pitchFamily="34" charset="0"/>
                <a:cs typeface="Calibri" panose="020F0502020204030204" pitchFamily="34" charset="0"/>
              </a:rPr>
              <a:t> </a:t>
            </a:r>
            <a:r>
              <a:rPr lang="vi-VN" dirty="0">
                <a:latin typeface="Calibri" panose="020F0502020204030204" pitchFamily="34" charset="0"/>
                <a:ea typeface="Tahoma" panose="020B0604030504040204" pitchFamily="34" charset="0"/>
                <a:cs typeface="Calibri" panose="020F0502020204030204" pitchFamily="34" charset="0"/>
              </a:rPr>
              <a:t>một số đặc điểm trong ứng dụng mạng cho phép là chấp nhận được trong khi các từ chối</a:t>
            </a:r>
            <a:r>
              <a:rPr lang="en-US" dirty="0">
                <a:latin typeface="Calibri" panose="020F0502020204030204" pitchFamily="34" charset="0"/>
                <a:ea typeface="Tahoma" panose="020B0604030504040204" pitchFamily="34" charset="0"/>
                <a:cs typeface="Calibri" panose="020F0502020204030204" pitchFamily="34" charset="0"/>
              </a:rPr>
              <a:t> </a:t>
            </a:r>
            <a:r>
              <a:rPr lang="vi-VN" dirty="0">
                <a:latin typeface="Calibri" panose="020F0502020204030204" pitchFamily="34" charset="0"/>
                <a:ea typeface="Tahoma" panose="020B0604030504040204" pitchFamily="34" charset="0"/>
                <a:cs typeface="Calibri" panose="020F0502020204030204" pitchFamily="34" charset="0"/>
              </a:rPr>
              <a:t>những đặc điểm khác của ứng dụng</a:t>
            </a:r>
          </a:p>
        </p:txBody>
      </p:sp>
    </p:spTree>
    <p:extLst>
      <p:ext uri="{BB962C8B-B14F-4D97-AF65-F5344CB8AC3E}">
        <p14:creationId xmlns:p14="http://schemas.microsoft.com/office/powerpoint/2010/main" val="2981452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2999" y="214564"/>
            <a:ext cx="9905998" cy="1166191"/>
          </a:xfrm>
        </p:spPr>
        <p:txBody>
          <a:bodyPr>
            <a:normAutofit fontScale="90000"/>
          </a:bodyPr>
          <a:lstStyle/>
          <a:p>
            <a:r>
              <a:rPr lang="en-US" sz="4900" b="1" dirty="0" smtClean="0">
                <a:solidFill>
                  <a:srgbClr val="FFFF00"/>
                </a:solidFill>
                <a:latin typeface="Calibri" panose="020F0502020204030204" pitchFamily="34" charset="0"/>
                <a:cs typeface="Calibri" panose="020F0502020204030204" pitchFamily="34" charset="0"/>
              </a:rPr>
              <a:t>3. CHỨC NĂNG VÀ THÀNH PHẦN</a:t>
            </a:r>
            <a:r>
              <a:rPr lang="en-US" sz="4900" dirty="0">
                <a:solidFill>
                  <a:srgbClr val="FFFF00"/>
                </a:solidFill>
                <a:latin typeface="Calibri" panose="020F0502020204030204" pitchFamily="34" charset="0"/>
                <a:cs typeface="Calibri" panose="020F0502020204030204" pitchFamily="34" charset="0"/>
              </a:rPr>
              <a:t/>
            </a:r>
            <a:br>
              <a:rPr lang="en-US" sz="4900" dirty="0">
                <a:solidFill>
                  <a:srgbClr val="FFFF00"/>
                </a:solidFill>
                <a:latin typeface="Calibri" panose="020F0502020204030204" pitchFamily="34" charset="0"/>
                <a:cs typeface="Calibri" panose="020F0502020204030204" pitchFamily="34" charset="0"/>
              </a:rPr>
            </a:br>
            <a:r>
              <a:rPr lang="en-US" i="1" dirty="0">
                <a:solidFill>
                  <a:srgbClr val="FFFF00"/>
                </a:solidFill>
                <a:latin typeface="Calibri" panose="020F0502020204030204" pitchFamily="34" charset="0"/>
                <a:cs typeface="Calibri" panose="020F0502020204030204" pitchFamily="34" charset="0"/>
              </a:rPr>
              <a:t>3.2 </a:t>
            </a:r>
            <a:r>
              <a:rPr lang="en-US" i="1" dirty="0" err="1">
                <a:solidFill>
                  <a:srgbClr val="FFFF00"/>
                </a:solidFill>
                <a:latin typeface="Calibri" panose="020F0502020204030204" pitchFamily="34" charset="0"/>
                <a:cs typeface="Calibri" panose="020F0502020204030204" pitchFamily="34" charset="0"/>
              </a:rPr>
              <a:t>THÀNh</a:t>
            </a:r>
            <a:r>
              <a:rPr lang="en-US" i="1" dirty="0">
                <a:solidFill>
                  <a:srgbClr val="FFFF00"/>
                </a:solidFill>
                <a:latin typeface="Calibri" panose="020F0502020204030204" pitchFamily="34" charset="0"/>
                <a:cs typeface="Calibri" panose="020F0502020204030204" pitchFamily="34" charset="0"/>
              </a:rPr>
              <a:t> </a:t>
            </a:r>
            <a:r>
              <a:rPr lang="en-US" i="1" dirty="0" smtClean="0">
                <a:solidFill>
                  <a:srgbClr val="FFFF00"/>
                </a:solidFill>
                <a:latin typeface="Calibri" panose="020F0502020204030204" pitchFamily="34" charset="0"/>
                <a:cs typeface="Calibri" panose="020F0502020204030204" pitchFamily="34" charset="0"/>
              </a:rPr>
              <a:t>PHẦN</a:t>
            </a:r>
            <a:endParaRPr lang="en-US" i="1" dirty="0">
              <a:solidFill>
                <a:srgbClr val="FFFF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66801" y="1498320"/>
            <a:ext cx="10058397" cy="5135346"/>
          </a:xfrm>
        </p:spPr>
        <p:txBody>
          <a:bodyPr>
            <a:normAutofit/>
          </a:bodyPr>
          <a:lstStyle/>
          <a:p>
            <a:pPr marL="0" indent="0" algn="just">
              <a:buNone/>
            </a:pPr>
            <a:r>
              <a:rPr lang="en-US" dirty="0">
                <a:latin typeface="Calibri" panose="020F0502020204030204" pitchFamily="34" charset="0"/>
                <a:ea typeface="Tahoma" panose="020B0604030504040204" pitchFamily="34" charset="0"/>
                <a:cs typeface="Calibri" panose="020F0502020204030204" pitchFamily="34" charset="0"/>
              </a:rPr>
              <a:t>3.2.2 CỔNG ỨNG DỤNG (</a:t>
            </a:r>
            <a:r>
              <a:rPr lang="en-US" dirty="0" err="1">
                <a:latin typeface="Calibri" panose="020F0502020204030204" pitchFamily="34" charset="0"/>
                <a:ea typeface="Tahoma" panose="020B0604030504040204" pitchFamily="34" charset="0"/>
                <a:cs typeface="Calibri" panose="020F0502020204030204" pitchFamily="34" charset="0"/>
              </a:rPr>
              <a:t>Appication</a:t>
            </a:r>
            <a:r>
              <a:rPr lang="en-US" dirty="0">
                <a:latin typeface="Calibri" panose="020F0502020204030204" pitchFamily="34" charset="0"/>
                <a:ea typeface="Tahoma" panose="020B0604030504040204" pitchFamily="34" charset="0"/>
                <a:cs typeface="Calibri" panose="020F0502020204030204" pitchFamily="34" charset="0"/>
              </a:rPr>
              <a:t>-level Gateway)</a:t>
            </a:r>
          </a:p>
          <a:p>
            <a:pPr algn="just"/>
            <a:r>
              <a:rPr lang="vi-VN" dirty="0">
                <a:latin typeface="Calibri" panose="020F0502020204030204" pitchFamily="34" charset="0"/>
                <a:ea typeface="Tahoma" panose="020B0604030504040204" pitchFamily="34" charset="0"/>
                <a:cs typeface="Calibri" panose="020F0502020204030204" pitchFamily="34" charset="0"/>
              </a:rPr>
              <a:t>Một cổng ứng dụng thường được coi như là một Bastion host (pháo đài)  bởi vì nó được thiết kế đặt biệt để chống lại sự tấn công từ bên ngoài. </a:t>
            </a:r>
            <a:endParaRPr lang="en-US" dirty="0">
              <a:latin typeface="Calibri" panose="020F0502020204030204" pitchFamily="34" charset="0"/>
              <a:ea typeface="Tahoma" panose="020B0604030504040204" pitchFamily="34" charset="0"/>
              <a:cs typeface="Calibri" panose="020F0502020204030204" pitchFamily="34" charset="0"/>
            </a:endParaRPr>
          </a:p>
          <a:p>
            <a:pPr algn="just"/>
            <a:endParaRPr lang="vi-VN" dirty="0">
              <a:latin typeface="Calibri" panose="020F0502020204030204" pitchFamily="34" charset="0"/>
              <a:ea typeface="Tahoma" panose="020B0604030504040204" pitchFamily="34" charset="0"/>
              <a:cs typeface="Calibri" panose="020F0502020204030204" pitchFamily="34" charset="0"/>
            </a:endParaRPr>
          </a:p>
          <a:p>
            <a:pPr algn="just"/>
            <a:endParaRPr lang="vi-VN" dirty="0">
              <a:latin typeface="Calibri" panose="020F0502020204030204" pitchFamily="34" charset="0"/>
              <a:ea typeface="Tahoma" panose="020B0604030504040204" pitchFamily="34" charset="0"/>
              <a:cs typeface="Calibri" panose="020F0502020204030204" pitchFamily="34" charset="0"/>
            </a:endParaRPr>
          </a:p>
        </p:txBody>
      </p:sp>
      <p:pic>
        <p:nvPicPr>
          <p:cNvPr id="4098" name="Picture 2" descr="What is ALG (Application Layer Gateway) and its functions?">
            <a:extLst>
              <a:ext uri="{FF2B5EF4-FFF2-40B4-BE49-F238E27FC236}">
                <a16:creationId xmlns:a16="http://schemas.microsoft.com/office/drawing/2014/main" id="{C6B213D0-938C-45F9-A59C-D492A7AFA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125" y="3101008"/>
            <a:ext cx="6123747" cy="35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9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66801" y="332129"/>
            <a:ext cx="9905998" cy="1166191"/>
          </a:xfrm>
        </p:spPr>
        <p:txBody>
          <a:bodyPr>
            <a:normAutofit fontScale="90000"/>
          </a:bodyPr>
          <a:lstStyle/>
          <a:p>
            <a:r>
              <a:rPr lang="en-US" sz="4900" b="1" dirty="0">
                <a:solidFill>
                  <a:srgbClr val="FFFF00"/>
                </a:solidFill>
                <a:latin typeface="Calibri" panose="020F0502020204030204" pitchFamily="34" charset="0"/>
                <a:cs typeface="Calibri" panose="020F0502020204030204" pitchFamily="34" charset="0"/>
              </a:rPr>
              <a:t>3. CHỨC NĂNG VÀ THÀNH PHẦN</a:t>
            </a:r>
            <a:r>
              <a:rPr lang="en-US" sz="4900" dirty="0">
                <a:solidFill>
                  <a:srgbClr val="FFFF00"/>
                </a:solidFill>
                <a:latin typeface="Calibri" panose="020F0502020204030204" pitchFamily="34" charset="0"/>
                <a:cs typeface="Calibri" panose="020F0502020204030204" pitchFamily="34" charset="0"/>
              </a:rPr>
              <a:t/>
            </a:r>
            <a:br>
              <a:rPr lang="en-US" sz="4900" dirty="0">
                <a:solidFill>
                  <a:srgbClr val="FFFF00"/>
                </a:solidFill>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3.2 </a:t>
            </a:r>
            <a:r>
              <a:rPr lang="en-US" i="1" dirty="0" err="1">
                <a:latin typeface="Calibri" panose="020F0502020204030204" pitchFamily="34" charset="0"/>
                <a:cs typeface="Calibri" panose="020F0502020204030204" pitchFamily="34" charset="0"/>
              </a:rPr>
              <a:t>THÀNh</a:t>
            </a:r>
            <a:r>
              <a:rPr lang="en-US" i="1" dirty="0">
                <a:latin typeface="Calibri" panose="020F0502020204030204" pitchFamily="34" charset="0"/>
                <a:cs typeface="Calibri" panose="020F0502020204030204" pitchFamily="34" charset="0"/>
              </a:rPr>
              <a:t> PHẦN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66801" y="1498320"/>
            <a:ext cx="5307495" cy="5135346"/>
          </a:xfrm>
        </p:spPr>
        <p:txBody>
          <a:bodyPr>
            <a:normAutofit/>
          </a:bodyPr>
          <a:lstStyle/>
          <a:p>
            <a:pPr marL="0" indent="0" algn="just">
              <a:buNone/>
            </a:pPr>
            <a:r>
              <a:rPr lang="en-US">
                <a:latin typeface="Calibri" panose="020F0502020204030204" pitchFamily="34" charset="0"/>
                <a:ea typeface="Tahoma" panose="020B0604030504040204" pitchFamily="34" charset="0"/>
                <a:cs typeface="Calibri" panose="020F0502020204030204" pitchFamily="34" charset="0"/>
              </a:rPr>
              <a:t>3.3.3 CỔNG VÒNG (Circuit-level Gateway)</a:t>
            </a:r>
          </a:p>
          <a:p>
            <a:pPr algn="just"/>
            <a:r>
              <a:rPr lang="vi-VN">
                <a:latin typeface="Calibri" panose="020F0502020204030204" pitchFamily="34" charset="0"/>
                <a:ea typeface="Tahoma" panose="020B0604030504040204" pitchFamily="34" charset="0"/>
                <a:cs typeface="Calibri" panose="020F0502020204030204" pitchFamily="34" charset="0"/>
              </a:rPr>
              <a:t>Circuit Level Gateway – cổng vòng – là một chức năng đặc biệt có thể thực hiện bởi một cổng ứng dụng. Cổng vòng đơn giản chỉ là chuyển tiếp các kết nối TCP mà không thực hiện bất kì một hành động xử lý hay lọc gói nào</a:t>
            </a:r>
            <a:endParaRPr lang="en-US">
              <a:latin typeface="Calibri" panose="020F0502020204030204" pitchFamily="34" charset="0"/>
              <a:ea typeface="Tahoma" panose="020B0604030504040204" pitchFamily="34" charset="0"/>
              <a:cs typeface="Calibri" panose="020F0502020204030204" pitchFamily="34" charset="0"/>
            </a:endParaRPr>
          </a:p>
          <a:p>
            <a:pPr algn="just"/>
            <a:r>
              <a:rPr lang="en-US">
                <a:latin typeface="Calibri" panose="020F0502020204030204" pitchFamily="34" charset="0"/>
                <a:ea typeface="Tahoma" panose="020B0604030504040204" pitchFamily="34" charset="0"/>
                <a:cs typeface="Calibri" panose="020F0502020204030204" pitchFamily="34" charset="0"/>
              </a:rPr>
              <a:t>Thực hiện xác minh “TCP handshaking” đảm bảo các gói tin của session hợp lệ mới đ</a:t>
            </a:r>
            <a:r>
              <a:rPr lang="vi-VN">
                <a:latin typeface="Calibri" panose="020F0502020204030204" pitchFamily="34" charset="0"/>
                <a:ea typeface="Tahoma" panose="020B0604030504040204" pitchFamily="34" charset="0"/>
                <a:cs typeface="Calibri" panose="020F0502020204030204" pitchFamily="34" charset="0"/>
              </a:rPr>
              <a:t>ư</a:t>
            </a:r>
            <a:r>
              <a:rPr lang="en-US">
                <a:latin typeface="Calibri" panose="020F0502020204030204" pitchFamily="34" charset="0"/>
                <a:ea typeface="Tahoma" panose="020B0604030504040204" pitchFamily="34" charset="0"/>
                <a:cs typeface="Calibri" panose="020F0502020204030204" pitchFamily="34" charset="0"/>
              </a:rPr>
              <a:t>ợc phép đi qua</a:t>
            </a:r>
            <a:endParaRPr lang="vi-VN">
              <a:latin typeface="Calibri" panose="020F0502020204030204" pitchFamily="34" charset="0"/>
              <a:ea typeface="Tahoma" panose="020B0604030504040204" pitchFamily="34" charset="0"/>
              <a:cs typeface="Calibri" panose="020F0502020204030204" pitchFamily="34" charset="0"/>
            </a:endParaRPr>
          </a:p>
        </p:txBody>
      </p:sp>
      <p:pic>
        <p:nvPicPr>
          <p:cNvPr id="1028" name="Picture 4" descr="Data Security and Encryption (CSE348) - ppt download">
            <a:extLst>
              <a:ext uri="{FF2B5EF4-FFF2-40B4-BE49-F238E27FC236}">
                <a16:creationId xmlns:a16="http://schemas.microsoft.com/office/drawing/2014/main" id="{EDDA788E-7314-48CB-B5F0-F669DB3F7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582" y="1616765"/>
            <a:ext cx="5181601" cy="4108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57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vert="horz" lIns="91440" tIns="45720" rIns="91440" bIns="45720" rtlCol="0" anchor="ctr">
            <a:normAutofit/>
          </a:bodyPr>
          <a:lstStyle/>
          <a:p>
            <a:r>
              <a:rPr lang="en-US" b="1" dirty="0">
                <a:solidFill>
                  <a:srgbClr val="FFFF00"/>
                </a:solidFill>
                <a:latin typeface="Calibri" panose="020F0502020204030204" pitchFamily="34" charset="0"/>
                <a:cs typeface="Calibri" panose="020F0502020204030204" pitchFamily="34" charset="0"/>
              </a:rPr>
              <a:t>4. </a:t>
            </a:r>
            <a:r>
              <a:rPr lang="en-US" b="1" dirty="0" err="1">
                <a:solidFill>
                  <a:srgbClr val="FFFF00"/>
                </a:solidFill>
                <a:latin typeface="Calibri" panose="020F0502020204030204" pitchFamily="34" charset="0"/>
                <a:cs typeface="Calibri" panose="020F0502020204030204" pitchFamily="34" charset="0"/>
              </a:rPr>
              <a:t>Các</a:t>
            </a:r>
            <a:r>
              <a:rPr lang="en-US" b="1" dirty="0">
                <a:solidFill>
                  <a:srgbClr val="FFFF00"/>
                </a:solidFill>
                <a:latin typeface="Calibri" panose="020F0502020204030204" pitchFamily="34" charset="0"/>
                <a:cs typeface="Calibri" panose="020F0502020204030204" pitchFamily="34" charset="0"/>
              </a:rPr>
              <a:t> </a:t>
            </a:r>
            <a:r>
              <a:rPr lang="en-US" b="1" dirty="0" err="1">
                <a:solidFill>
                  <a:srgbClr val="FFFF00"/>
                </a:solidFill>
                <a:latin typeface="Calibri" panose="020F0502020204030204" pitchFamily="34" charset="0"/>
                <a:cs typeface="Calibri" panose="020F0502020204030204" pitchFamily="34" charset="0"/>
              </a:rPr>
              <a:t>kiến</a:t>
            </a:r>
            <a:r>
              <a:rPr lang="en-US" b="1" dirty="0">
                <a:solidFill>
                  <a:srgbClr val="FFFF00"/>
                </a:solidFill>
                <a:latin typeface="Calibri" panose="020F0502020204030204" pitchFamily="34" charset="0"/>
                <a:cs typeface="Calibri" panose="020F0502020204030204" pitchFamily="34" charset="0"/>
              </a:rPr>
              <a:t> </a:t>
            </a:r>
            <a:r>
              <a:rPr lang="en-US" b="1" dirty="0" err="1">
                <a:solidFill>
                  <a:srgbClr val="FFFF00"/>
                </a:solidFill>
                <a:latin typeface="Calibri" panose="020F0502020204030204" pitchFamily="34" charset="0"/>
                <a:cs typeface="Calibri" panose="020F0502020204030204" pitchFamily="34" charset="0"/>
              </a:rPr>
              <a:t>trúc</a:t>
            </a:r>
            <a:r>
              <a:rPr lang="en-US" b="1" dirty="0">
                <a:solidFill>
                  <a:srgbClr val="FFFF00"/>
                </a:solidFill>
                <a:latin typeface="Calibri" panose="020F0502020204030204" pitchFamily="34" charset="0"/>
                <a:cs typeface="Calibri" panose="020F0502020204030204" pitchFamily="34" charset="0"/>
              </a:rPr>
              <a:t> firewall</a:t>
            </a:r>
            <a:r>
              <a:rPr lang="en-US" kern="1200" cap="all" baseline="0" dirty="0">
                <a:solidFill>
                  <a:srgbClr val="FFFF00"/>
                </a:solidFill>
                <a:latin typeface="Calibri" panose="020F0502020204030204" pitchFamily="34" charset="0"/>
                <a:cs typeface="Calibri" panose="020F0502020204030204" pitchFamily="34" charset="0"/>
              </a:rPr>
              <a:t/>
            </a:r>
            <a:br>
              <a:rPr lang="en-US" kern="1200" cap="all" baseline="0" dirty="0">
                <a:solidFill>
                  <a:srgbClr val="FFFF00"/>
                </a:solidFill>
                <a:latin typeface="Calibri" panose="020F0502020204030204" pitchFamily="34" charset="0"/>
                <a:cs typeface="Calibri" panose="020F0502020204030204" pitchFamily="34" charset="0"/>
              </a:rPr>
            </a:br>
            <a:r>
              <a:rPr lang="en-US" kern="1200" cap="all" baseline="0" dirty="0">
                <a:latin typeface="Calibri" panose="020F0502020204030204" pitchFamily="34" charset="0"/>
                <a:cs typeface="Calibri" panose="020F0502020204030204" pitchFamily="34" charset="0"/>
              </a:rPr>
              <a:t>4.1 Dual - Homed Host (</a:t>
            </a:r>
            <a:r>
              <a:rPr lang="en-US" kern="1200" cap="all" baseline="0" dirty="0" err="1">
                <a:latin typeface="Calibri" panose="020F0502020204030204" pitchFamily="34" charset="0"/>
                <a:cs typeface="Calibri" panose="020F0502020204030204" pitchFamily="34" charset="0"/>
              </a:rPr>
              <a:t>máy</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chủ</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trung</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gian</a:t>
            </a:r>
            <a:r>
              <a:rPr lang="en-US" kern="1200" cap="all" baseline="0"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BC2DDE46-699E-4045-A46F-C91BA0E1D9B2}"/>
              </a:ext>
            </a:extLst>
          </p:cNvPr>
          <p:cNvSpPr txBox="1"/>
          <p:nvPr/>
        </p:nvSpPr>
        <p:spPr>
          <a:xfrm>
            <a:off x="1141413" y="1306115"/>
            <a:ext cx="5696709" cy="4853680"/>
          </a:xfrm>
          <a:prstGeom prst="rect">
            <a:avLst/>
          </a:prstGeom>
        </p:spPr>
        <p:txBody>
          <a:bodyPr vert="horz" lIns="91440" tIns="45720" rIns="91440" bIns="45720" rtlCol="0">
            <a:noAutofit/>
          </a:bodyPr>
          <a:lstStyle/>
          <a:p>
            <a:pPr marL="285750" indent="-2286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Firewall kiến trúc kiểu Dual-homed host được xây dựng dựa trên máy tính dual-homed host. Một máy tính được gọi là dual-homed host nếu nó có ít nhât hai network interface, có nghĩa là máy đó có gắn hai card mạng giao tiếp với hai mạng khác nhau, do đó máy tính này đóng vai trò là router mềm. Kiến trúc dual-homed host rất đơn giản, máy dual-homed host ở giữa, một bên được nối với internet va bên còn lại nới với mạng nội bộ (mạng cần được bảo vệ).</a:t>
            </a:r>
            <a:endParaRPr lang="en-US" sz="2400" dirty="0">
              <a:latin typeface="Calibri" panose="020F0502020204030204" pitchFamily="34" charset="0"/>
              <a:cs typeface="Calibri" panose="020F0502020204030204" pitchFamily="34" charset="0"/>
            </a:endParaRPr>
          </a:p>
        </p:txBody>
      </p:sp>
      <p:pic>
        <p:nvPicPr>
          <p:cNvPr id="2050" name="Picture 2" descr="Một số kiến trúc Firewall (P1) | qhuy">
            <a:extLst>
              <a:ext uri="{FF2B5EF4-FFF2-40B4-BE49-F238E27FC236}">
                <a16:creationId xmlns:a16="http://schemas.microsoft.com/office/drawing/2014/main" id="{C73841E6-8565-4935-BC1A-B2F79109BF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3652" y="2266053"/>
            <a:ext cx="4389209" cy="2933804"/>
          </a:xfrm>
          <a:prstGeom prst="rect">
            <a:avLst/>
          </a:prstGeom>
          <a:solidFill>
            <a:srgbClr val="FFFFFF"/>
          </a:solidFill>
        </p:spPr>
      </p:pic>
    </p:spTree>
    <p:extLst>
      <p:ext uri="{BB962C8B-B14F-4D97-AF65-F5344CB8AC3E}">
        <p14:creationId xmlns:p14="http://schemas.microsoft.com/office/powerpoint/2010/main" val="2598195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0507"/>
            <a:ext cx="9905998" cy="1478570"/>
          </a:xfrm>
        </p:spPr>
        <p:txBody>
          <a:bodyPr vert="horz" lIns="91440" tIns="45720" rIns="91440" bIns="45720" rtlCol="0" anchor="ctr">
            <a:normAutofit/>
          </a:bodyPr>
          <a:lstStyle/>
          <a:p>
            <a:r>
              <a:rPr lang="en-US" b="1" kern="1200" cap="all" baseline="0" dirty="0" smtClean="0">
                <a:solidFill>
                  <a:srgbClr val="FFFF00"/>
                </a:solidFill>
                <a:latin typeface="Calibri" panose="020F0502020204030204" pitchFamily="34" charset="0"/>
                <a:cs typeface="Calibri" panose="020F0502020204030204" pitchFamily="34" charset="0"/>
              </a:rPr>
              <a:t>4. </a:t>
            </a:r>
            <a:r>
              <a:rPr lang="en-US" b="1" kern="1200" cap="all" baseline="0" dirty="0" err="1" smtClean="0">
                <a:solidFill>
                  <a:srgbClr val="FFFF00"/>
                </a:solidFill>
                <a:latin typeface="Calibri" panose="020F0502020204030204" pitchFamily="34" charset="0"/>
                <a:cs typeface="Calibri" panose="020F0502020204030204" pitchFamily="34" charset="0"/>
              </a:rPr>
              <a:t>Các</a:t>
            </a:r>
            <a:r>
              <a:rPr lang="en-US" b="1" kern="1200" cap="all" baseline="0" dirty="0" smtClean="0">
                <a:solidFill>
                  <a:srgbClr val="FFFF00"/>
                </a:solidFill>
                <a:latin typeface="Calibri" panose="020F0502020204030204" pitchFamily="34" charset="0"/>
                <a:cs typeface="Calibri" panose="020F0502020204030204" pitchFamily="34" charset="0"/>
              </a:rPr>
              <a:t> </a:t>
            </a:r>
            <a:r>
              <a:rPr lang="en-US" b="1" kern="1200" cap="all" baseline="0" dirty="0" err="1" smtClean="0">
                <a:solidFill>
                  <a:srgbClr val="FFFF00"/>
                </a:solidFill>
                <a:latin typeface="Calibri" panose="020F0502020204030204" pitchFamily="34" charset="0"/>
                <a:cs typeface="Calibri" panose="020F0502020204030204" pitchFamily="34" charset="0"/>
              </a:rPr>
              <a:t>kiến</a:t>
            </a:r>
            <a:r>
              <a:rPr lang="en-US" b="1" kern="1200" cap="all" baseline="0" dirty="0" smtClean="0">
                <a:solidFill>
                  <a:srgbClr val="FFFF00"/>
                </a:solidFill>
                <a:latin typeface="Calibri" panose="020F0502020204030204" pitchFamily="34" charset="0"/>
                <a:cs typeface="Calibri" panose="020F0502020204030204" pitchFamily="34" charset="0"/>
              </a:rPr>
              <a:t> </a:t>
            </a:r>
            <a:r>
              <a:rPr lang="en-US" b="1" kern="1200" cap="all" baseline="0" dirty="0" err="1" smtClean="0">
                <a:solidFill>
                  <a:srgbClr val="FFFF00"/>
                </a:solidFill>
                <a:latin typeface="Calibri" panose="020F0502020204030204" pitchFamily="34" charset="0"/>
                <a:cs typeface="Calibri" panose="020F0502020204030204" pitchFamily="34" charset="0"/>
              </a:rPr>
              <a:t>trúc</a:t>
            </a:r>
            <a:r>
              <a:rPr lang="en-US" b="1" kern="1200" cap="all" baseline="0" dirty="0" smtClean="0">
                <a:solidFill>
                  <a:srgbClr val="FFFF00"/>
                </a:solidFill>
                <a:latin typeface="Calibri" panose="020F0502020204030204" pitchFamily="34" charset="0"/>
                <a:cs typeface="Calibri" panose="020F0502020204030204" pitchFamily="34" charset="0"/>
              </a:rPr>
              <a:t> firewall</a:t>
            </a:r>
            <a:r>
              <a:rPr lang="en-US" kern="1200" cap="all" baseline="0" dirty="0" smtClean="0">
                <a:solidFill>
                  <a:srgbClr val="FFFF00"/>
                </a:solidFill>
                <a:latin typeface="Calibri" panose="020F0502020204030204" pitchFamily="34" charset="0"/>
                <a:cs typeface="Calibri" panose="020F0502020204030204" pitchFamily="34" charset="0"/>
              </a:rPr>
              <a:t/>
            </a:r>
            <a:br>
              <a:rPr lang="en-US" kern="1200" cap="all" baseline="0" dirty="0" smtClean="0">
                <a:solidFill>
                  <a:srgbClr val="FFFF00"/>
                </a:solidFill>
                <a:latin typeface="Calibri" panose="020F0502020204030204" pitchFamily="34" charset="0"/>
                <a:cs typeface="Calibri" panose="020F0502020204030204" pitchFamily="34" charset="0"/>
              </a:rPr>
            </a:br>
            <a:r>
              <a:rPr lang="en-US" kern="1200" cap="all" baseline="0" dirty="0" smtClean="0">
                <a:latin typeface="Calibri" panose="020F0502020204030204" pitchFamily="34" charset="0"/>
                <a:cs typeface="Calibri" panose="020F0502020204030204" pitchFamily="34" charset="0"/>
              </a:rPr>
              <a:t>4.1 </a:t>
            </a:r>
            <a:r>
              <a:rPr lang="en-US" kern="1200" cap="all" baseline="0" dirty="0">
                <a:latin typeface="Calibri" panose="020F0502020204030204" pitchFamily="34" charset="0"/>
                <a:cs typeface="Calibri" panose="020F0502020204030204" pitchFamily="34" charset="0"/>
              </a:rPr>
              <a:t>Dual - Homed </a:t>
            </a:r>
            <a:r>
              <a:rPr lang="en-US" kern="1200" cap="all" baseline="0" dirty="0" smtClean="0">
                <a:latin typeface="Calibri" panose="020F0502020204030204" pitchFamily="34" charset="0"/>
                <a:cs typeface="Calibri" panose="020F0502020204030204" pitchFamily="34" charset="0"/>
              </a:rPr>
              <a:t>Host </a:t>
            </a:r>
            <a:r>
              <a:rPr lang="en-US" kern="1200" cap="all" baseline="0" dirty="0">
                <a:latin typeface="Calibri" panose="020F0502020204030204" pitchFamily="34" charset="0"/>
                <a:cs typeface="Calibri" panose="020F0502020204030204" pitchFamily="34" charset="0"/>
              </a:rPr>
              <a:t>(</a:t>
            </a:r>
            <a:r>
              <a:rPr lang="en-US" kern="1200" cap="all" baseline="0" dirty="0" err="1">
                <a:latin typeface="Calibri" panose="020F0502020204030204" pitchFamily="34" charset="0"/>
                <a:cs typeface="Calibri" panose="020F0502020204030204" pitchFamily="34" charset="0"/>
              </a:rPr>
              <a:t>máy</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chủ</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trung</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gian</a:t>
            </a:r>
            <a:r>
              <a:rPr lang="en-US" kern="1200" cap="all" baseline="0"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BC2DDE46-699E-4045-A46F-C91BA0E1D9B2}"/>
              </a:ext>
            </a:extLst>
          </p:cNvPr>
          <p:cNvSpPr txBox="1"/>
          <p:nvPr/>
        </p:nvSpPr>
        <p:spPr>
          <a:xfrm>
            <a:off x="1141413" y="1772407"/>
            <a:ext cx="9905998" cy="4853680"/>
          </a:xfrm>
          <a:prstGeom prst="rect">
            <a:avLst/>
          </a:prstGeom>
        </p:spPr>
        <p:txBody>
          <a:bodyPr vert="horz" lIns="91440" tIns="45720" rIns="91440" bIns="45720" rtlCol="0">
            <a:noAutofit/>
          </a:bodyPr>
          <a:lstStyle/>
          <a:p>
            <a:pPr marL="285750" indent="-2286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Để làm việc được với một máy trên Internet, người dùng ở mạng cục bộ trước hết phải login vào Dual–homed Host, và từ đó bắt đầu phiên làm việc. Tất cả quá trình trao đổi thông tin được diễn ra thông qua những dữ liệu được chia sẻ trên máy Dual – homed.</a:t>
            </a:r>
            <a:endParaRPr lang="en-US" sz="2400" dirty="0">
              <a:latin typeface="Calibri" panose="020F0502020204030204" pitchFamily="34" charset="0"/>
              <a:cs typeface="Calibri" panose="020F0502020204030204" pitchFamily="34" charset="0"/>
            </a:endParaRPr>
          </a:p>
          <a:p>
            <a:pPr marL="285750" indent="-2286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Mọi dữ liệu muốn đi qua nó thì cần phải có một phần mềm đặc biệt có khả năng chuyển những yêu cầu ứng dụng giữa hai mạng đã được kết nối với nhau hay còn gọi là Application forwarder</a:t>
            </a:r>
            <a:endParaRPr lang="en-US" sz="2400" dirty="0">
              <a:latin typeface="Calibri" panose="020F0502020204030204" pitchFamily="34" charset="0"/>
              <a:cs typeface="Calibri" panose="020F0502020204030204" pitchFamily="34" charset="0"/>
            </a:endParaRPr>
          </a:p>
          <a:p>
            <a:pPr marL="285750" indent="-228600" algn="just" defTabSz="914400">
              <a:lnSpc>
                <a:spcPct val="110000"/>
              </a:lnSpc>
              <a:spcAft>
                <a:spcPts val="600"/>
              </a:spcAft>
              <a:buSzPct val="125000"/>
              <a:buFont typeface="Arial" panose="020B0604020202020204" pitchFamily="34" charset="0"/>
              <a:buChar char="•"/>
            </a:pPr>
            <a:endParaRPr lang="vi-V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3134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37444"/>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solidFill>
                  <a:srgbClr val="FFFF00"/>
                </a:solidFill>
                <a:latin typeface="Calibri" panose="020F0502020204030204" pitchFamily="34" charset="0"/>
                <a:cs typeface="Calibri" panose="020F0502020204030204" pitchFamily="34" charset="0"/>
              </a:rPr>
              <a:t/>
            </a:r>
            <a:br>
              <a:rPr lang="en-US" kern="1200" cap="all" baseline="0" dirty="0">
                <a:solidFill>
                  <a:srgbClr val="FFFF00"/>
                </a:solidFill>
                <a:latin typeface="Calibri" panose="020F0502020204030204" pitchFamily="34" charset="0"/>
                <a:cs typeface="Calibri" panose="020F0502020204030204" pitchFamily="34" charset="0"/>
              </a:rPr>
            </a:br>
            <a:r>
              <a:rPr lang="en-US" kern="1200" cap="all" baseline="0" dirty="0">
                <a:latin typeface="Calibri" panose="020F0502020204030204" pitchFamily="34" charset="0"/>
                <a:cs typeface="Calibri" panose="020F0502020204030204" pitchFamily="34" charset="0"/>
              </a:rPr>
              <a:t>4.1 Dual - Homed Host (</a:t>
            </a:r>
            <a:r>
              <a:rPr lang="en-US" kern="1200" cap="all" baseline="0" dirty="0" err="1">
                <a:latin typeface="Calibri" panose="020F0502020204030204" pitchFamily="34" charset="0"/>
                <a:cs typeface="Calibri" panose="020F0502020204030204" pitchFamily="34" charset="0"/>
              </a:rPr>
              <a:t>máy</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chủ</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trung</a:t>
            </a:r>
            <a:r>
              <a:rPr lang="en-US" kern="1200" cap="all" baseline="0" dirty="0">
                <a:latin typeface="Calibri" panose="020F0502020204030204" pitchFamily="34" charset="0"/>
                <a:cs typeface="Calibri" panose="020F0502020204030204" pitchFamily="34" charset="0"/>
              </a:rPr>
              <a:t> </a:t>
            </a:r>
            <a:r>
              <a:rPr lang="en-US" kern="1200" cap="all" baseline="0" dirty="0" err="1">
                <a:latin typeface="Calibri" panose="020F0502020204030204" pitchFamily="34" charset="0"/>
                <a:cs typeface="Calibri" panose="020F0502020204030204" pitchFamily="34" charset="0"/>
              </a:rPr>
              <a:t>gian</a:t>
            </a:r>
            <a:r>
              <a:rPr lang="en-US" kern="1200" cap="all" baseline="0"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BC2DDE46-699E-4045-A46F-C91BA0E1D9B2}"/>
              </a:ext>
            </a:extLst>
          </p:cNvPr>
          <p:cNvSpPr txBox="1"/>
          <p:nvPr/>
        </p:nvSpPr>
        <p:spPr>
          <a:xfrm>
            <a:off x="1141413" y="1772407"/>
            <a:ext cx="9905998" cy="4853680"/>
          </a:xfrm>
          <a:prstGeom prst="rect">
            <a:avLst/>
          </a:prstGeom>
        </p:spPr>
        <p:txBody>
          <a:bodyPr vert="horz" lIns="91440" tIns="45720" rIns="91440" bIns="45720" rtlCol="0">
            <a:noAutofit/>
          </a:bodyPr>
          <a:lstStyle/>
          <a:p>
            <a:pPr marL="57150" algn="just" defTabSz="914400">
              <a:lnSpc>
                <a:spcPct val="110000"/>
              </a:lnSpc>
              <a:spcAft>
                <a:spcPts val="600"/>
              </a:spcAft>
              <a:buSzPct val="125000"/>
            </a:pPr>
            <a:endParaRPr lang="vi-VN" sz="240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ECC86B1D-836A-43E4-96D6-8B1C3C27AE54}"/>
              </a:ext>
            </a:extLst>
          </p:cNvPr>
          <p:cNvSpPr/>
          <p:nvPr/>
        </p:nvSpPr>
        <p:spPr>
          <a:xfrm>
            <a:off x="1032944" y="1559260"/>
            <a:ext cx="10122935" cy="8217634"/>
          </a:xfrm>
          <a:prstGeom prst="rect">
            <a:avLst/>
          </a:prstGeom>
        </p:spPr>
        <p:txBody>
          <a:bodyPr wrap="square">
            <a:spAutoFit/>
          </a:bodyPr>
          <a:lstStyle/>
          <a:p>
            <a:pPr marL="342900"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Ưu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điểm</a:t>
            </a:r>
            <a:r>
              <a:rPr lang="en-US" sz="2400" dirty="0">
                <a:latin typeface="Calibri" panose="020F0502020204030204" pitchFamily="34" charset="0"/>
                <a:cs typeface="Calibri" panose="020F0502020204030204" pitchFamily="34" charset="0"/>
              </a:rPr>
              <a:t> :</a:t>
            </a:r>
          </a:p>
          <a:p>
            <a:pPr algn="just"/>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dễ</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dàng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cứng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hoặc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biệt</a:t>
            </a:r>
            <a:r>
              <a:rPr lang="en-US" sz="2400" dirty="0">
                <a:latin typeface="Calibri" panose="020F0502020204030204" pitchFamily="34" charset="0"/>
                <a:cs typeface="Calibri" panose="020F0502020204030204" pitchFamily="34" charset="0"/>
              </a:rPr>
              <a:t>.</a:t>
            </a:r>
          </a:p>
          <a:p>
            <a:pPr algn="just"/>
            <a:r>
              <a:rPr lang="en-US" sz="2400" dirty="0">
                <a:latin typeface="Calibri" panose="020F0502020204030204" pitchFamily="34" charset="0"/>
                <a:cs typeface="Calibri" panose="020F0502020204030204" pitchFamily="34" charset="0"/>
              </a:rPr>
              <a:t>	– Dual-homed host </a:t>
            </a:r>
            <a:r>
              <a:rPr lang="en-US" sz="2400" dirty="0" err="1">
                <a:latin typeface="Calibri" panose="020F0502020204030204" pitchFamily="34" charset="0"/>
                <a:cs typeface="Calibri" panose="020F0502020204030204" pitchFamily="34" charset="0"/>
              </a:rPr>
              <a:t>chỉ</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cấm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năng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chuyển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gói</a:t>
            </a:r>
            <a:r>
              <a:rPr lang="en-US" sz="2400" dirty="0">
                <a:latin typeface="Calibri" panose="020F0502020204030204" pitchFamily="34" charset="0"/>
                <a:cs typeface="Calibri" panose="020F0502020204030204" pitchFamily="34" charset="0"/>
              </a:rPr>
              <a:t> tin, do </a:t>
            </a:r>
            <a:r>
              <a:rPr lang="en-US" sz="2400" dirty="0" err="1">
                <a:latin typeface="Calibri" panose="020F0502020204030204" pitchFamily="34" charset="0"/>
                <a:cs typeface="Calibri" panose="020F0502020204030204" pitchFamily="34" charset="0"/>
              </a:rPr>
              <a:t>đó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hệ</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điều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hành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linux</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chỉ</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cấu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lại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nhân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hệ</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điều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hành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đủ</a:t>
            </a:r>
            <a:r>
              <a:rPr lang="en-US" sz="24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Nh</a:t>
            </a:r>
            <a:r>
              <a:rPr lang="vi-VN" sz="2400" dirty="0">
                <a:latin typeface="Calibri" panose="020F0502020204030204" pitchFamily="34" charset="0"/>
                <a:cs typeface="Calibri" panose="020F0502020204030204" pitchFamily="34" charset="0"/>
              </a:rPr>
              <a:t>ư</a:t>
            </a:r>
            <a:r>
              <a:rPr lang="en-US" sz="2400" dirty="0" err="1">
                <a:latin typeface="Calibri" panose="020F0502020204030204" pitchFamily="34" charset="0"/>
                <a:cs typeface="Calibri" panose="020F0502020204030204" pitchFamily="34" charset="0"/>
              </a:rPr>
              <a:t>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điểm</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Không đáp ứng được những yêu cầu bảo mật ngày càng phức tạp</a:t>
            </a:r>
          </a:p>
          <a:p>
            <a:pPr algn="just"/>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Không có khả năng chống đỡ những cuộc tấn công nhằm vào chính bản thân nó, và khi Dual–homed Host đó bị đột nhập, nó sẽ trở thành đầu cầu lý tưởng để tấn công vào mạng nội bộ.</a:t>
            </a:r>
          </a:p>
          <a:p>
            <a:pPr algn="just"/>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Nếu như hệ thống hoạt động cùng lúc quá nhiều ứng dụng thì sẽ dẫn đến hiện tượng quá tải toàn hệ thống dẫn đến nguy cơ tất cả các host trong mạng cũng bị tấn công</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7815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48255"/>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solidFill>
                  <a:srgbClr val="FFFF00"/>
                </a:solidFill>
                <a:latin typeface="Calibri" panose="020F0502020204030204" pitchFamily="34" charset="0"/>
                <a:cs typeface="Calibri" panose="020F0502020204030204" pitchFamily="34" charset="0"/>
              </a:rPr>
              <a:t/>
            </a:r>
            <a:br>
              <a:rPr lang="en-US" kern="1200" cap="all" baseline="0" dirty="0">
                <a:solidFill>
                  <a:srgbClr val="FFFF00"/>
                </a:solidFill>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4.2 Screened Host</a:t>
            </a:r>
            <a:endParaRPr lang="en-US" kern="1200" cap="all" baseline="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C2DDE46-699E-4045-A46F-C91BA0E1D9B2}"/>
              </a:ext>
            </a:extLst>
          </p:cNvPr>
          <p:cNvSpPr txBox="1"/>
          <p:nvPr/>
        </p:nvSpPr>
        <p:spPr>
          <a:xfrm>
            <a:off x="1141412" y="1515604"/>
            <a:ext cx="9905998" cy="4853680"/>
          </a:xfrm>
          <a:prstGeom prst="rect">
            <a:avLst/>
          </a:prstGeom>
        </p:spPr>
        <p:txBody>
          <a:bodyPr vert="horz" lIns="91440" tIns="45720" rIns="91440" bIns="45720" rtlCol="0">
            <a:noAutofit/>
          </a:bodyPr>
          <a:lstStyle/>
          <a:p>
            <a:pPr marL="285750" indent="-228600" algn="just" defTabSz="914400">
              <a:lnSpc>
                <a:spcPct val="110000"/>
              </a:lnSpc>
              <a:spcAft>
                <a:spcPts val="600"/>
              </a:spcAft>
              <a:buSzPct val="125000"/>
              <a:buFont typeface="Arial" panose="020B0604020202020204" pitchFamily="34" charset="0"/>
              <a:buChar char="•"/>
            </a:pPr>
            <a:r>
              <a:rPr lang="en-US" sz="2400" dirty="0" err="1">
                <a:latin typeface="Calibri" panose="020F0502020204030204" pitchFamily="34" charset="0"/>
                <a:cs typeface="Calibri" panose="020F0502020204030204" pitchFamily="34" charset="0"/>
              </a:rPr>
              <a:t>Kiến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trúc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này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hợp</a:t>
            </a:r>
            <a:r>
              <a:rPr lang="en-US" sz="2400" dirty="0">
                <a:latin typeface="Calibri" panose="020F0502020204030204" pitchFamily="34" charset="0"/>
                <a:cs typeface="Calibri" panose="020F0502020204030204" pitchFamily="34" charset="0"/>
              </a:rPr>
              <a:t> 2 </a:t>
            </a:r>
            <a:r>
              <a:rPr lang="en-US" sz="2400" dirty="0" err="1">
                <a:latin typeface="Calibri" panose="020F0502020204030204" pitchFamily="34" charset="0"/>
                <a:cs typeface="Calibri" panose="020F0502020204030204" pitchFamily="34" charset="0"/>
              </a:rPr>
              <a:t>kỹ</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thuật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Packet Filtering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Proxy Services. </a:t>
            </a:r>
          </a:p>
          <a:p>
            <a:pPr marL="285750" indent="-228600" algn="just" defTabSz="914400">
              <a:lnSpc>
                <a:spcPct val="110000"/>
              </a:lnSpc>
              <a:spcAft>
                <a:spcPts val="600"/>
              </a:spcAft>
              <a:buSzPct val="1250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pic>
        <p:nvPicPr>
          <p:cNvPr id="3080" name="Picture 8" descr="Screened Host Architectures (Building Internet Firewalls, 2nd Edition)">
            <a:extLst>
              <a:ext uri="{FF2B5EF4-FFF2-40B4-BE49-F238E27FC236}">
                <a16:creationId xmlns:a16="http://schemas.microsoft.com/office/drawing/2014/main" id="{27E7A199-65FE-4090-8258-53A469514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020" y="2353890"/>
            <a:ext cx="7538783" cy="401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593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185655"/>
            <a:ext cx="9905998" cy="918734"/>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NỘI DUNG</a:t>
            </a:r>
          </a:p>
        </p:txBody>
      </p:sp>
      <p:sp>
        <p:nvSpPr>
          <p:cNvPr id="6" name="Text Placeholder 1">
            <a:extLst>
              <a:ext uri="{FF2B5EF4-FFF2-40B4-BE49-F238E27FC236}">
                <a16:creationId xmlns:a16="http://schemas.microsoft.com/office/drawing/2014/main" id="{7E110CFA-C014-465B-B928-8C61E4CB0C13}"/>
              </a:ext>
            </a:extLst>
          </p:cNvPr>
          <p:cNvSpPr txBox="1">
            <a:spLocks/>
          </p:cNvSpPr>
          <p:nvPr/>
        </p:nvSpPr>
        <p:spPr>
          <a:xfrm>
            <a:off x="1143001" y="965242"/>
            <a:ext cx="10361474" cy="5594584"/>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1.</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Firewall (tường lửa) là gì ?	</a:t>
            </a:r>
          </a:p>
          <a:p>
            <a:pPr marL="0" indent="0">
              <a:buFont typeface="Arial" panose="020B0604020202020204" pitchFamily="34" charset="0"/>
              <a:buNone/>
            </a:pP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2</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Phân loại Firewall	</a:t>
            </a:r>
          </a:p>
          <a:p>
            <a:pPr marL="0" indent="0">
              <a:buFont typeface="Arial" panose="020B0604020202020204" pitchFamily="34" charset="0"/>
              <a:buNone/>
            </a:pP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3.</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Chức năng, thành phần và nguyên lí hoạt động của firewall	</a:t>
            </a:r>
          </a:p>
          <a:p>
            <a:pPr marL="1097280" indent="-685800"/>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3.1. </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Chức năng</a:t>
            </a:r>
          </a:p>
          <a:p>
            <a:pPr marL="1097280" indent="-685800"/>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3.2 </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Các thành phần của Firewall và nguyên lý hoạt động	</a:t>
            </a:r>
          </a:p>
          <a:p>
            <a:pPr marL="1554480" lvl="1" indent="-685800"/>
            <a:r>
              <a:rPr lang="vi-VN" sz="5200" dirty="0">
                <a:solidFill>
                  <a:schemeClr val="tx2"/>
                </a:solidFill>
                <a:latin typeface="Calibri" panose="020F0502020204030204" pitchFamily="34" charset="0"/>
                <a:ea typeface="Tahoma" panose="020B0604030504040204" pitchFamily="34" charset="0"/>
                <a:cs typeface="Calibri" panose="020F0502020204030204" pitchFamily="34" charset="0"/>
              </a:rPr>
              <a:t>3.2.1 </a:t>
            </a:r>
            <a:r>
              <a:rPr lang="en-US" sz="52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200" dirty="0">
                <a:solidFill>
                  <a:schemeClr val="tx2"/>
                </a:solidFill>
                <a:latin typeface="Calibri" panose="020F0502020204030204" pitchFamily="34" charset="0"/>
                <a:ea typeface="Tahoma" panose="020B0604030504040204" pitchFamily="34" charset="0"/>
                <a:cs typeface="Calibri" panose="020F0502020204030204" pitchFamily="34" charset="0"/>
              </a:rPr>
              <a:t>Bộ lọc gói (Packet Filtering)	</a:t>
            </a:r>
          </a:p>
          <a:p>
            <a:pPr marL="1554480" lvl="1" indent="-685800"/>
            <a:r>
              <a:rPr lang="vi-VN" sz="5200" dirty="0">
                <a:solidFill>
                  <a:schemeClr val="tx2"/>
                </a:solidFill>
                <a:latin typeface="Calibri" panose="020F0502020204030204" pitchFamily="34" charset="0"/>
                <a:ea typeface="Tahoma" panose="020B0604030504040204" pitchFamily="34" charset="0"/>
                <a:cs typeface="Calibri" panose="020F0502020204030204" pitchFamily="34" charset="0"/>
              </a:rPr>
              <a:t>3.2.2 </a:t>
            </a:r>
            <a:r>
              <a:rPr lang="en-US" sz="52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200" dirty="0">
                <a:solidFill>
                  <a:schemeClr val="tx2"/>
                </a:solidFill>
                <a:latin typeface="Calibri" panose="020F0502020204030204" pitchFamily="34" charset="0"/>
                <a:ea typeface="Tahoma" panose="020B0604030504040204" pitchFamily="34" charset="0"/>
                <a:cs typeface="Calibri" panose="020F0502020204030204" pitchFamily="34" charset="0"/>
              </a:rPr>
              <a:t>Cổng ứng dụng (Appication-level Gateway)	</a:t>
            </a:r>
          </a:p>
          <a:p>
            <a:pPr marL="1554480" lvl="1" indent="-685800"/>
            <a:r>
              <a:rPr lang="vi-VN" sz="5200" dirty="0">
                <a:solidFill>
                  <a:schemeClr val="tx2"/>
                </a:solidFill>
                <a:latin typeface="Calibri" panose="020F0502020204030204" pitchFamily="34" charset="0"/>
                <a:ea typeface="Tahoma" panose="020B0604030504040204" pitchFamily="34" charset="0"/>
                <a:cs typeface="Calibri" panose="020F0502020204030204" pitchFamily="34" charset="0"/>
              </a:rPr>
              <a:t>3.2.3.</a:t>
            </a:r>
            <a:r>
              <a:rPr lang="en-US" sz="52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200" dirty="0">
                <a:solidFill>
                  <a:schemeClr val="tx2"/>
                </a:solidFill>
                <a:latin typeface="Calibri" panose="020F0502020204030204" pitchFamily="34" charset="0"/>
                <a:ea typeface="Tahoma" panose="020B0604030504040204" pitchFamily="34" charset="0"/>
                <a:cs typeface="Calibri" panose="020F0502020204030204" pitchFamily="34" charset="0"/>
              </a:rPr>
              <a:t> Cổng vòng (Circuit-level Gateway)	</a:t>
            </a:r>
          </a:p>
          <a:p>
            <a:pPr marL="0" indent="0">
              <a:buFont typeface="Arial" panose="020B0604020202020204" pitchFamily="34" charset="0"/>
              <a:buNone/>
            </a:pP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4</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Các kiến trúc Firewall	</a:t>
            </a:r>
          </a:p>
          <a:p>
            <a:pPr marL="1097280" indent="-685800"/>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4.1 </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Dual - Homed Host (máy chủ trung gian)	</a:t>
            </a:r>
          </a:p>
          <a:p>
            <a:pPr marL="1097280" indent="-685800"/>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4.2 </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Screened Host	</a:t>
            </a:r>
          </a:p>
          <a:p>
            <a:pPr marL="1097280" indent="-685800"/>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4.3 </a:t>
            </a: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Screened subnet host</a:t>
            </a:r>
          </a:p>
          <a:p>
            <a:pPr marL="0" indent="0">
              <a:buFont typeface="Arial" panose="020B0604020202020204" pitchFamily="34" charset="0"/>
              <a:buNone/>
            </a:pPr>
            <a:r>
              <a:rPr lang="en-US" sz="5600" dirty="0">
                <a:solidFill>
                  <a:schemeClr val="tx2"/>
                </a:solidFill>
                <a:latin typeface="Calibri" panose="020F0502020204030204" pitchFamily="34" charset="0"/>
                <a:ea typeface="Tahoma" panose="020B0604030504040204" pitchFamily="34" charset="0"/>
                <a:cs typeface="Calibri" panose="020F0502020204030204" pitchFamily="34" charset="0"/>
              </a:rPr>
              <a:t>5.         Demo Firewall </a:t>
            </a:r>
            <a:r>
              <a:rPr lang="en-US" sz="5600" dirty="0" err="1">
                <a:solidFill>
                  <a:schemeClr val="tx2"/>
                </a:solidFill>
                <a:latin typeface="Calibri" panose="020F0502020204030204" pitchFamily="34" charset="0"/>
                <a:ea typeface="Tahoma" panose="020B0604030504040204" pitchFamily="34" charset="0"/>
                <a:cs typeface="Calibri" panose="020F0502020204030204" pitchFamily="34" charset="0"/>
              </a:rPr>
              <a:t>PfSense</a:t>
            </a:r>
            <a:r>
              <a:rPr lang="vi-VN" sz="5600" dirty="0">
                <a:solidFill>
                  <a:schemeClr val="tx2"/>
                </a:solidFill>
                <a:latin typeface="Calibri" panose="020F0502020204030204" pitchFamily="34" charset="0"/>
                <a:ea typeface="Tahoma" panose="020B0604030504040204" pitchFamily="34" charset="0"/>
                <a:cs typeface="Calibri" panose="020F0502020204030204" pitchFamily="34" charset="0"/>
              </a:rPr>
              <a:t>	</a:t>
            </a:r>
          </a:p>
          <a:p>
            <a:pPr marL="0" indent="0">
              <a:buFont typeface="Arial" panose="020B0604020202020204" pitchFamily="34" charset="0"/>
              <a:buNone/>
            </a:pPr>
            <a:endParaRPr lang="vi-VN" sz="2000" dirty="0">
              <a:solidFill>
                <a:srgbClr val="002060"/>
              </a:solidFill>
            </a:endParaRPr>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26632"/>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latin typeface="Calibri" panose="020F0502020204030204" pitchFamily="34" charset="0"/>
                <a:cs typeface="Calibri" panose="020F0502020204030204" pitchFamily="34" charset="0"/>
              </a:rPr>
              <a:t/>
            </a:r>
            <a:br>
              <a:rPr lang="en-US" kern="1200" cap="all" baseline="0"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4.2 Screened Host</a:t>
            </a:r>
            <a:endParaRPr lang="en-US" kern="1200" cap="all" baseline="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C2DDE46-699E-4045-A46F-C91BA0E1D9B2}"/>
              </a:ext>
            </a:extLst>
          </p:cNvPr>
          <p:cNvSpPr txBox="1"/>
          <p:nvPr/>
        </p:nvSpPr>
        <p:spPr>
          <a:xfrm>
            <a:off x="1141413" y="1380521"/>
            <a:ext cx="9905998" cy="4853680"/>
          </a:xfrm>
          <a:prstGeom prst="rect">
            <a:avLst/>
          </a:prstGeom>
        </p:spPr>
        <p:txBody>
          <a:bodyPr vert="horz" lIns="91440" tIns="45720" rIns="91440" bIns="45720" rtlCol="0">
            <a:noAutofit/>
          </a:bodyPr>
          <a:lstStyle/>
          <a:p>
            <a:pPr marL="285750" indent="-228600" algn="just" defTabSz="914400">
              <a:lnSpc>
                <a:spcPct val="110000"/>
              </a:lnSpc>
              <a:spcAft>
                <a:spcPts val="600"/>
              </a:spcAft>
              <a:buSzPct val="125000"/>
              <a:buFont typeface="Arial" panose="020B0604020202020204" pitchFamily="34" charset="0"/>
              <a:buChar char="•"/>
            </a:pPr>
            <a:r>
              <a:rPr lang="en-US" sz="2400">
                <a:latin typeface="Calibri" panose="020F0502020204030204" pitchFamily="34" charset="0"/>
                <a:cs typeface="Calibri" panose="020F0502020204030204" pitchFamily="34" charset="0"/>
              </a:rPr>
              <a:t>Packet – Filtering</a:t>
            </a:r>
          </a:p>
          <a:p>
            <a:pPr marL="57150" algn="just" defTabSz="914400">
              <a:lnSpc>
                <a:spcPct val="110000"/>
              </a:lnSpc>
              <a:spcAft>
                <a:spcPts val="600"/>
              </a:spcAft>
              <a:buSzPct val="125000"/>
            </a:pPr>
            <a:r>
              <a:rPr lang="en-US" sz="2400">
                <a:latin typeface="Calibri" panose="020F0502020204030204" pitchFamily="34" charset="0"/>
                <a:cs typeface="Calibri" panose="020F0502020204030204" pitchFamily="34" charset="0"/>
              </a:rPr>
              <a:t>	- </a:t>
            </a:r>
            <a:r>
              <a:rPr lang="vi-VN" sz="2400">
                <a:latin typeface="Calibri" panose="020F0502020204030204" pitchFamily="34" charset="0"/>
                <a:cs typeface="Calibri" panose="020F0502020204030204" pitchFamily="34" charset="0"/>
              </a:rPr>
              <a:t>Bastion host được đặt bên trong mạng nội bộ Packet Filtering được cài trên router. Theo cách này, Bastion host là hệ thống duy nhất trong mạng nội bộ mà những host trên internet có thế kết nối tới</a:t>
            </a:r>
          </a:p>
          <a:p>
            <a:pPr marL="57150" algn="just" defTabSz="914400">
              <a:lnSpc>
                <a:spcPct val="110000"/>
              </a:lnSpc>
              <a:spcAft>
                <a:spcPts val="600"/>
              </a:spcAft>
              <a:buSzPct val="125000"/>
            </a:pPr>
            <a:r>
              <a:rPr lang="en-US" sz="2400">
                <a:latin typeface="Calibri" panose="020F0502020204030204" pitchFamily="34" charset="0"/>
                <a:cs typeface="Calibri" panose="020F0502020204030204" pitchFamily="34" charset="0"/>
              </a:rPr>
              <a:t>	- </a:t>
            </a:r>
            <a:r>
              <a:rPr lang="vi-VN" sz="2400">
                <a:latin typeface="Calibri" panose="020F0502020204030204" pitchFamily="34" charset="0"/>
                <a:cs typeface="Calibri" panose="020F0502020204030204" pitchFamily="34" charset="0"/>
              </a:rPr>
              <a:t>Bất kì một hệ thống bên ngoài nào cố gắng truy cập vào hệ thống hoặc các dịch vụ bên trong đều phải kết nối tới host này. Vì thế, Bastion host là host cần phải được duy trì ở chế độ bảo mật cao. Packet Filtering cũng cho phép Bastion host có thể mở kết nối ra bên ngoài.</a:t>
            </a:r>
            <a:endParaRPr lang="en-US" sz="2400">
              <a:latin typeface="Calibri" panose="020F0502020204030204" pitchFamily="34" charset="0"/>
              <a:cs typeface="Calibri" panose="020F0502020204030204" pitchFamily="34" charset="0"/>
            </a:endParaRPr>
          </a:p>
          <a:p>
            <a:pPr marL="400050" indent="-342900" algn="just" defTabSz="914400">
              <a:lnSpc>
                <a:spcPct val="110000"/>
              </a:lnSpc>
              <a:spcAft>
                <a:spcPts val="600"/>
              </a:spcAft>
              <a:buSzPct val="125000"/>
              <a:buFont typeface="Arial" panose="020B0604020202020204" pitchFamily="34" charset="0"/>
              <a:buChar char="•"/>
            </a:pPr>
            <a:r>
              <a:rPr lang="vi-VN" sz="2400">
                <a:latin typeface="Calibri" panose="020F0502020204030204" pitchFamily="34" charset="0"/>
                <a:cs typeface="Calibri" panose="020F0502020204030204" pitchFamily="34" charset="0"/>
              </a:rPr>
              <a:t>Proxy Service: </a:t>
            </a:r>
            <a:endParaRPr lang="en-US" sz="2400">
              <a:latin typeface="Calibri" panose="020F0502020204030204" pitchFamily="34" charset="0"/>
              <a:cs typeface="Calibri" panose="020F0502020204030204" pitchFamily="34" charset="0"/>
            </a:endParaRPr>
          </a:p>
          <a:p>
            <a:pPr marL="57150" algn="just" defTabSz="914400">
              <a:lnSpc>
                <a:spcPct val="110000"/>
              </a:lnSpc>
              <a:spcAft>
                <a:spcPts val="600"/>
              </a:spcAft>
              <a:buSzPct val="125000"/>
            </a:pPr>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Bastion Host sẽ chứa các Proxy Server để phục vụ một số dịch vụ hệ thống cung cấp cho người sử dụng qua Proxy Server. </a:t>
            </a:r>
          </a:p>
          <a:p>
            <a:pPr marL="57150" algn="just" defTabSz="914400">
              <a:lnSpc>
                <a:spcPct val="110000"/>
              </a:lnSpc>
              <a:spcAft>
                <a:spcPts val="600"/>
              </a:spcAft>
              <a:buSzPct val="125000"/>
            </a:pPr>
            <a:endParaRPr lang="en-US" sz="2400">
              <a:latin typeface="Calibri" panose="020F0502020204030204" pitchFamily="34" charset="0"/>
              <a:cs typeface="Calibri" panose="020F0502020204030204" pitchFamily="34" charset="0"/>
            </a:endParaRPr>
          </a:p>
          <a:p>
            <a:pPr marL="285750" indent="-228600" algn="just" defTabSz="914400">
              <a:lnSpc>
                <a:spcPct val="110000"/>
              </a:lnSpc>
              <a:spcAft>
                <a:spcPts val="600"/>
              </a:spcAft>
              <a:buSzPct val="125000"/>
              <a:buFont typeface="Arial" panose="020B0604020202020204" pitchFamily="34" charset="0"/>
              <a:buChar char="•"/>
            </a:pP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8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93837"/>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latin typeface="Calibri" panose="020F0502020204030204" pitchFamily="34" charset="0"/>
                <a:cs typeface="Calibri" panose="020F0502020204030204" pitchFamily="34" charset="0"/>
              </a:rPr>
              <a:t/>
            </a:r>
            <a:br>
              <a:rPr lang="en-US" kern="1200" cap="all" baseline="0"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4.2 Screened Host</a:t>
            </a:r>
            <a:endParaRPr lang="en-US" kern="1200" cap="all" baseline="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C2DDE46-699E-4045-A46F-C91BA0E1D9B2}"/>
              </a:ext>
            </a:extLst>
          </p:cNvPr>
          <p:cNvSpPr txBox="1"/>
          <p:nvPr/>
        </p:nvSpPr>
        <p:spPr>
          <a:xfrm>
            <a:off x="1141413" y="1589527"/>
            <a:ext cx="9905998" cy="4853680"/>
          </a:xfrm>
          <a:prstGeom prst="rect">
            <a:avLst/>
          </a:prstGeom>
        </p:spPr>
        <p:txBody>
          <a:bodyPr vert="horz" lIns="91440" tIns="45720" rIns="91440" bIns="45720" rtlCol="0">
            <a:noAutofit/>
          </a:bodyPr>
          <a:lstStyle/>
          <a:p>
            <a:pPr marL="400050" indent="-3429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Ưu điểm:</a:t>
            </a:r>
          </a:p>
          <a:p>
            <a:pPr marL="57150" algn="just" defTabSz="914400">
              <a:lnSpc>
                <a:spcPct val="110000"/>
              </a:lnSpc>
              <a:spcAft>
                <a:spcPts val="600"/>
              </a:spcAft>
              <a:buSzPct val="125000"/>
            </a:pP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Đã tách chức năng lọc các gói IP và các Proxy Server ở hai máy riêng biệt. Packet Filtering chỉ giữ chức năng lọc gói nên có thể kiểm soát, cũng như khó xảy ra lỗi (tuân thủ qui tắc ít chức năng). Proxy Servers được đặt ở máy khác nên khả năng phục vụ (tốc độ đáp ứng) cũng cao. </a:t>
            </a:r>
            <a:endParaRPr lang="en-US" sz="2400" dirty="0">
              <a:latin typeface="Calibri" panose="020F0502020204030204" pitchFamily="34" charset="0"/>
              <a:cs typeface="Calibri" panose="020F0502020204030204" pitchFamily="34" charset="0"/>
            </a:endParaRPr>
          </a:p>
          <a:p>
            <a:pPr marL="400050" indent="-3429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Nhược điểm:</a:t>
            </a:r>
          </a:p>
          <a:p>
            <a:pPr marL="57150" algn="just" defTabSz="914400">
              <a:lnSpc>
                <a:spcPct val="110000"/>
              </a:lnSpc>
              <a:spcAft>
                <a:spcPts val="600"/>
              </a:spcAft>
              <a:buSzPct val="125000"/>
            </a:pP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Cũng tương tự như kiến trúc Dual–Homed Host khi mà Packet Filtering system cũng như Bastion Host chứa các Proxy Server bị đột nhập vào (người tấn công đột nhập được qua các hàng rào này) thì lưu thông của internal network bị người tấn công thấy.</a:t>
            </a:r>
          </a:p>
          <a:p>
            <a:pPr marL="400050" indent="-342900" algn="just" defTabSz="914400">
              <a:lnSpc>
                <a:spcPct val="110000"/>
              </a:lnSpc>
              <a:spcAft>
                <a:spcPts val="600"/>
              </a:spcAft>
              <a:buSzPct val="1250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28600" algn="just" defTabSz="914400">
              <a:lnSpc>
                <a:spcPct val="110000"/>
              </a:lnSpc>
              <a:spcAft>
                <a:spcPts val="600"/>
              </a:spcAft>
              <a:buSzPct val="1250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318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87213"/>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solidFill>
                  <a:srgbClr val="FFFF00"/>
                </a:solidFill>
                <a:latin typeface="Calibri" panose="020F0502020204030204" pitchFamily="34" charset="0"/>
                <a:cs typeface="Calibri" panose="020F0502020204030204" pitchFamily="34" charset="0"/>
              </a:rPr>
              <a:t/>
            </a:r>
            <a:br>
              <a:rPr lang="en-US" kern="1200" cap="all" baseline="0" dirty="0">
                <a:solidFill>
                  <a:srgbClr val="FFFF00"/>
                </a:solidFill>
                <a:latin typeface="Calibri" panose="020F0502020204030204" pitchFamily="34" charset="0"/>
                <a:cs typeface="Calibri" panose="020F0502020204030204" pitchFamily="34" charset="0"/>
              </a:rPr>
            </a:br>
            <a:r>
              <a:rPr lang="en-US" kern="1200" cap="all" baseline="0" dirty="0">
                <a:latin typeface="Calibri" panose="020F0502020204030204" pitchFamily="34" charset="0"/>
                <a:cs typeface="Calibri" panose="020F0502020204030204" pitchFamily="34" charset="0"/>
              </a:rPr>
              <a:t>4.3 Screened Subnet Host</a:t>
            </a:r>
          </a:p>
        </p:txBody>
      </p:sp>
      <p:sp>
        <p:nvSpPr>
          <p:cNvPr id="4" name="TextBox 3">
            <a:extLst>
              <a:ext uri="{FF2B5EF4-FFF2-40B4-BE49-F238E27FC236}">
                <a16:creationId xmlns:a16="http://schemas.microsoft.com/office/drawing/2014/main" id="{BC2DDE46-699E-4045-A46F-C91BA0E1D9B2}"/>
              </a:ext>
            </a:extLst>
          </p:cNvPr>
          <p:cNvSpPr txBox="1"/>
          <p:nvPr/>
        </p:nvSpPr>
        <p:spPr>
          <a:xfrm>
            <a:off x="1141412" y="1474493"/>
            <a:ext cx="5220199" cy="4992568"/>
          </a:xfrm>
          <a:prstGeom prst="rect">
            <a:avLst/>
          </a:prstGeom>
        </p:spPr>
        <p:txBody>
          <a:bodyPr vert="horz" lIns="91440" tIns="45720" rIns="91440" bIns="45720" rtlCol="0">
            <a:noAutofit/>
          </a:bodyPr>
          <a:lstStyle/>
          <a:p>
            <a:pPr marL="285750" indent="-228600" defTabSz="914400">
              <a:lnSpc>
                <a:spcPct val="12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Kiến trúc Screened subnet host bắt nguồn từ kiến trúc screened host bằng cách thêm vào phần an toàn: mạng ngoại vi (perimeter network) nhằm cô lập mạng nội bộ ra khỏi mạng bên ngoài, tách bastion host ra khỏi các host thông thường khác. Kiểu screened subnet host đơn giản bao gồm hai screened router:</a:t>
            </a:r>
            <a:r>
              <a:rPr lang="en-US" sz="2400" dirty="0">
                <a:latin typeface="Calibri" panose="020F0502020204030204" pitchFamily="34" charset="0"/>
                <a:cs typeface="Calibri" panose="020F0502020204030204" pitchFamily="34" charset="0"/>
              </a:rPr>
              <a:t> Exterior router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Interior Router</a:t>
            </a:r>
            <a:endParaRPr lang="vi-VN" sz="2400" dirty="0">
              <a:latin typeface="Calibri" panose="020F0502020204030204" pitchFamily="34" charset="0"/>
              <a:cs typeface="Calibri" panose="020F0502020204030204" pitchFamily="34" charset="0"/>
            </a:endParaRPr>
          </a:p>
        </p:txBody>
      </p:sp>
      <p:pic>
        <p:nvPicPr>
          <p:cNvPr id="7174" name="Picture 6" descr="image">
            <a:extLst>
              <a:ext uri="{FF2B5EF4-FFF2-40B4-BE49-F238E27FC236}">
                <a16:creationId xmlns:a16="http://schemas.microsoft.com/office/drawing/2014/main" id="{9D138A51-DB42-4BCF-B820-5B6AFA9EBB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73091" y="2044837"/>
            <a:ext cx="4875211" cy="3010442"/>
          </a:xfrm>
          <a:prstGeom prst="rect">
            <a:avLst/>
          </a:prstGeom>
          <a:solidFill>
            <a:srgbClr val="FFFFFF"/>
          </a:solidFill>
        </p:spPr>
      </p:pic>
    </p:spTree>
    <p:extLst>
      <p:ext uri="{BB962C8B-B14F-4D97-AF65-F5344CB8AC3E}">
        <p14:creationId xmlns:p14="http://schemas.microsoft.com/office/powerpoint/2010/main" val="1794115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93837"/>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solidFill>
                  <a:srgbClr val="FFFF00"/>
                </a:solidFill>
                <a:latin typeface="Calibri" panose="020F0502020204030204" pitchFamily="34" charset="0"/>
                <a:cs typeface="Calibri" panose="020F0502020204030204" pitchFamily="34" charset="0"/>
              </a:rPr>
              <a:t/>
            </a:r>
            <a:br>
              <a:rPr lang="en-US" kern="1200" cap="all" baseline="0" dirty="0">
                <a:solidFill>
                  <a:srgbClr val="FFFF00"/>
                </a:solidFill>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4.3 Screened SUBNET Host</a:t>
            </a:r>
            <a:endParaRPr lang="en-US" kern="1200" cap="all" baseline="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C2DDE46-699E-4045-A46F-C91BA0E1D9B2}"/>
              </a:ext>
            </a:extLst>
          </p:cNvPr>
          <p:cNvSpPr txBox="1"/>
          <p:nvPr/>
        </p:nvSpPr>
        <p:spPr>
          <a:xfrm>
            <a:off x="1141413" y="1563401"/>
            <a:ext cx="9905998" cy="4853680"/>
          </a:xfrm>
          <a:prstGeom prst="rect">
            <a:avLst/>
          </a:prstGeom>
        </p:spPr>
        <p:txBody>
          <a:bodyPr vert="horz" lIns="91440" tIns="45720" rIns="91440" bIns="45720" rtlCol="0">
            <a:noAutofit/>
          </a:bodyPr>
          <a:lstStyle/>
          <a:p>
            <a:pPr marL="400050" indent="-3429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 Router ngoài (Exterior router): Nằm giữa mạng ngoại vi và mạng ngoài có chức năng bảo vệ cho mạng ngoại vi (Bastion host, interior router). Exterior router chống lại những sự tấn công chuẩn như giả mạo địa chỉ IP và điều khiển truy cập tới Bastion host. Quy luật filtering trên router ngoài yêu cầu sử dụng dịch vụ proxy bằng cách chỉ cho phép thông tin bắt nguồn từ Bastion host.</a:t>
            </a:r>
            <a:endParaRPr lang="en-US" sz="2400" dirty="0">
              <a:latin typeface="Calibri" panose="020F0502020204030204" pitchFamily="34" charset="0"/>
              <a:cs typeface="Calibri" panose="020F0502020204030204" pitchFamily="34" charset="0"/>
            </a:endParaRPr>
          </a:p>
          <a:p>
            <a:pPr marL="400050" indent="-342900" algn="just" defTabSz="914400">
              <a:lnSpc>
                <a:spcPct val="110000"/>
              </a:lnSpc>
              <a:spcAft>
                <a:spcPts val="600"/>
              </a:spcAft>
              <a:buSzPct val="125000"/>
              <a:buFont typeface="Arial" panose="020B0604020202020204" pitchFamily="34" charset="0"/>
              <a:buChar char="•"/>
            </a:pPr>
            <a:r>
              <a:rPr lang="en-US" sz="2400" dirty="0">
                <a:latin typeface="Calibri" panose="020F0502020204030204" pitchFamily="34" charset="0"/>
                <a:cs typeface="Calibri" panose="020F0502020204030204" pitchFamily="34" charset="0"/>
              </a:rPr>
              <a:t> Router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(Interior router): </a:t>
            </a:r>
            <a:r>
              <a:rPr lang="en-US" sz="2400" dirty="0" err="1">
                <a:latin typeface="Calibri" panose="020F0502020204030204" pitchFamily="34" charset="0"/>
                <a:cs typeface="Calibri" panose="020F0502020204030204" pitchFamily="34" charset="0"/>
              </a:rPr>
              <a:t>Nằm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giữa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ngoại</a:t>
            </a:r>
            <a:r>
              <a:rPr lang="en-US" sz="2400" dirty="0">
                <a:latin typeface="Calibri" panose="020F0502020204030204" pitchFamily="34" charset="0"/>
                <a:cs typeface="Calibri" panose="020F0502020204030204" pitchFamily="34" charset="0"/>
              </a:rPr>
              <a:t> vi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nội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bộ</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nhằm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bảo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vệ</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nội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bộ</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ngoại</a:t>
            </a:r>
            <a:r>
              <a:rPr lang="en-US" sz="2400" dirty="0">
                <a:latin typeface="Calibri" panose="020F0502020204030204" pitchFamily="34" charset="0"/>
                <a:cs typeface="Calibri" panose="020F0502020204030204" pitchFamily="34" charset="0"/>
              </a:rPr>
              <a:t> vi. </a:t>
            </a:r>
            <a:r>
              <a:rPr lang="en-US" sz="2400" dirty="0" err="1">
                <a:latin typeface="Calibri" panose="020F0502020204030204" pitchFamily="34" charset="0"/>
                <a:cs typeface="Calibri" panose="020F0502020204030204" pitchFamily="34" charset="0"/>
              </a:rPr>
              <a:t>Nó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thực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quy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tắc</a:t>
            </a:r>
            <a:r>
              <a:rPr lang="en-US" sz="2400" dirty="0">
                <a:latin typeface="Calibri" panose="020F0502020204030204" pitchFamily="34" charset="0"/>
                <a:cs typeface="Calibri" panose="020F0502020204030204" pitchFamily="34" charset="0"/>
              </a:rPr>
              <a:t> packet filtering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toàn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bộ</a:t>
            </a:r>
            <a:r>
              <a:rPr lang="en-US" sz="2400" dirty="0">
                <a:latin typeface="Calibri" panose="020F0502020204030204" pitchFamily="34" charset="0"/>
                <a:cs typeface="Calibri" panose="020F0502020204030204" pitchFamily="34" charset="0"/>
              </a:rPr>
              <a:t> firewall.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dịch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vụ</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mà</a:t>
            </a:r>
            <a:r>
              <a:rPr lang="en-US" sz="2400" dirty="0">
                <a:latin typeface="Calibri" panose="020F0502020204030204" pitchFamily="34" charset="0"/>
                <a:cs typeface="Calibri" panose="020F0502020204030204" pitchFamily="34" charset="0"/>
              </a:rPr>
              <a:t> interior router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phép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giữa</a:t>
            </a:r>
            <a:r>
              <a:rPr lang="en-US" sz="2400" dirty="0">
                <a:latin typeface="Calibri" panose="020F0502020204030204" pitchFamily="34" charset="0"/>
                <a:cs typeface="Calibri" panose="020F0502020204030204" pitchFamily="34" charset="0"/>
              </a:rPr>
              <a:t> Bastion host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nội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bộ</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giữa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ngoài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nội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bộ</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nhất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giống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nhau</a:t>
            </a:r>
            <a:r>
              <a:rPr lang="en-US" sz="2400" dirty="0">
                <a:latin typeface="Calibri" panose="020F0502020204030204" pitchFamily="34" charset="0"/>
                <a:cs typeface="Calibri" panose="020F0502020204030204" pitchFamily="34" charset="0"/>
              </a:rPr>
              <a:t>. Interior router </a:t>
            </a:r>
            <a:r>
              <a:rPr lang="en-US" sz="2400" dirty="0" err="1">
                <a:latin typeface="Calibri" panose="020F0502020204030204" pitchFamily="34" charset="0"/>
                <a:cs typeface="Calibri" panose="020F0502020204030204" pitchFamily="34" charset="0"/>
              </a:rPr>
              <a:t>chỉ</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phép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hệ</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thống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truy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cập</a:t>
            </a:r>
            <a:r>
              <a:rPr lang="en-US" sz="2400" dirty="0">
                <a:latin typeface="Calibri" panose="020F0502020204030204" pitchFamily="34" charset="0"/>
                <a:cs typeface="Calibri" panose="020F0502020204030204" pitchFamily="34" charset="0"/>
              </a:rPr>
              <a:t> Bastion host.</a:t>
            </a:r>
          </a:p>
          <a:p>
            <a:pPr marL="285750" indent="-228600" algn="just" defTabSz="914400">
              <a:lnSpc>
                <a:spcPct val="110000"/>
              </a:lnSpc>
              <a:spcAft>
                <a:spcPts val="600"/>
              </a:spcAft>
              <a:buSzPct val="1250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3131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93837"/>
            <a:ext cx="9905998" cy="1478570"/>
          </a:xfrm>
        </p:spPr>
        <p:txBody>
          <a:bodyPr vert="horz" lIns="91440" tIns="45720" rIns="91440" bIns="45720" rtlCol="0" anchor="ctr">
            <a:normAutofit/>
          </a:bodyPr>
          <a:lstStyle/>
          <a:p>
            <a:r>
              <a:rPr lang="en-US" b="1" kern="1200" cap="all" baseline="0" dirty="0">
                <a:solidFill>
                  <a:srgbClr val="FFFF00"/>
                </a:solidFill>
                <a:latin typeface="Calibri" panose="020F0502020204030204" pitchFamily="34" charset="0"/>
                <a:cs typeface="Calibri" panose="020F0502020204030204" pitchFamily="34" charset="0"/>
              </a:rPr>
              <a:t>4. </a:t>
            </a:r>
            <a:r>
              <a:rPr lang="en-US" b="1" kern="1200" cap="all" baseline="0" dirty="0" err="1">
                <a:solidFill>
                  <a:srgbClr val="FFFF00"/>
                </a:solidFill>
                <a:latin typeface="Calibri" panose="020F0502020204030204" pitchFamily="34" charset="0"/>
                <a:cs typeface="Calibri" panose="020F0502020204030204" pitchFamily="34" charset="0"/>
              </a:rPr>
              <a:t>Các</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kiến</a:t>
            </a:r>
            <a:r>
              <a:rPr lang="en-US" b="1" kern="1200" cap="all" baseline="0" dirty="0">
                <a:solidFill>
                  <a:srgbClr val="FFFF00"/>
                </a:solidFill>
                <a:latin typeface="Calibri" panose="020F0502020204030204" pitchFamily="34" charset="0"/>
                <a:cs typeface="Calibri" panose="020F0502020204030204" pitchFamily="34" charset="0"/>
              </a:rPr>
              <a:t> </a:t>
            </a:r>
            <a:r>
              <a:rPr lang="en-US" b="1" kern="1200" cap="all" baseline="0" dirty="0" err="1">
                <a:solidFill>
                  <a:srgbClr val="FFFF00"/>
                </a:solidFill>
                <a:latin typeface="Calibri" panose="020F0502020204030204" pitchFamily="34" charset="0"/>
                <a:cs typeface="Calibri" panose="020F0502020204030204" pitchFamily="34" charset="0"/>
              </a:rPr>
              <a:t>trúc</a:t>
            </a:r>
            <a:r>
              <a:rPr lang="en-US" b="1" kern="1200" cap="all" baseline="0" dirty="0">
                <a:solidFill>
                  <a:srgbClr val="FFFF00"/>
                </a:solidFill>
                <a:latin typeface="Calibri" panose="020F0502020204030204" pitchFamily="34" charset="0"/>
                <a:cs typeface="Calibri" panose="020F0502020204030204" pitchFamily="34" charset="0"/>
              </a:rPr>
              <a:t> firewall</a:t>
            </a:r>
            <a:r>
              <a:rPr lang="en-US" kern="1200" cap="all" baseline="0" dirty="0">
                <a:solidFill>
                  <a:srgbClr val="FFFF00"/>
                </a:solidFill>
                <a:latin typeface="Calibri" panose="020F0502020204030204" pitchFamily="34" charset="0"/>
                <a:cs typeface="Calibri" panose="020F0502020204030204" pitchFamily="34" charset="0"/>
              </a:rPr>
              <a:t/>
            </a:r>
            <a:br>
              <a:rPr lang="en-US" kern="1200" cap="all" baseline="0" dirty="0">
                <a:solidFill>
                  <a:srgbClr val="FFFF00"/>
                </a:solidFill>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4.3 </a:t>
            </a:r>
            <a:r>
              <a:rPr lang="en-US">
                <a:latin typeface="Calibri" panose="020F0502020204030204" pitchFamily="34" charset="0"/>
                <a:cs typeface="Calibri" panose="020F0502020204030204" pitchFamily="34" charset="0"/>
              </a:rPr>
              <a:t>Screened </a:t>
            </a:r>
            <a:r>
              <a:rPr lang="en-US">
                <a:latin typeface="Calibri" panose="020F0502020204030204" pitchFamily="34" charset="0"/>
                <a:cs typeface="Calibri" panose="020F0502020204030204" pitchFamily="34" charset="0"/>
              </a:rPr>
              <a:t>SUBNET </a:t>
            </a:r>
            <a:r>
              <a:rPr lang="en-US" smtClean="0">
                <a:latin typeface="Calibri" panose="020F0502020204030204" pitchFamily="34" charset="0"/>
                <a:cs typeface="Calibri" panose="020F0502020204030204" pitchFamily="34" charset="0"/>
              </a:rPr>
              <a:t>Host</a:t>
            </a:r>
            <a:endParaRPr lang="en-US" kern="1200" cap="all" baseline="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C2DDE46-699E-4045-A46F-C91BA0E1D9B2}"/>
              </a:ext>
            </a:extLst>
          </p:cNvPr>
          <p:cNvSpPr txBox="1"/>
          <p:nvPr/>
        </p:nvSpPr>
        <p:spPr>
          <a:xfrm>
            <a:off x="1036910" y="1576465"/>
            <a:ext cx="9905998" cy="4853680"/>
          </a:xfrm>
          <a:prstGeom prst="rect">
            <a:avLst/>
          </a:prstGeom>
        </p:spPr>
        <p:txBody>
          <a:bodyPr vert="horz" lIns="91440" tIns="45720" rIns="91440" bIns="45720" rtlCol="0">
            <a:noAutofit/>
          </a:bodyPr>
          <a:lstStyle/>
          <a:p>
            <a:pPr marL="400050" indent="-342900" algn="just" defTabSz="914400">
              <a:lnSpc>
                <a:spcPct val="110000"/>
              </a:lnSpc>
              <a:spcAft>
                <a:spcPts val="600"/>
              </a:spcAft>
              <a:buSzPct val="125000"/>
              <a:buFont typeface="Arial" panose="020B0604020202020204" pitchFamily="34" charset="0"/>
              <a:buChar char="•"/>
            </a:pPr>
            <a:r>
              <a:rPr lang="vi-VN" sz="2400" dirty="0">
                <a:latin typeface="Calibri" panose="020F0502020204030204" pitchFamily="34" charset="0"/>
                <a:cs typeface="Calibri" panose="020F0502020204030204" pitchFamily="34" charset="0"/>
              </a:rPr>
              <a:t>Ưu điểm:</a:t>
            </a:r>
          </a:p>
          <a:p>
            <a:pPr marL="57150" algn="just" defTabSz="914400">
              <a:lnSpc>
                <a:spcPct val="110000"/>
              </a:lnSpc>
              <a:spcAft>
                <a:spcPts val="600"/>
              </a:spcAft>
              <a:buSzPct val="125000"/>
            </a:pP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 Kẻ tấn công cần phá vỡ ba tầng bảo vệ: Router ngoài, Bastion Host và Router trong.</a:t>
            </a:r>
          </a:p>
          <a:p>
            <a:pPr marL="57150" algn="just" defTabSz="914400">
              <a:lnSpc>
                <a:spcPct val="110000"/>
              </a:lnSpc>
              <a:spcAft>
                <a:spcPts val="600"/>
              </a:spcAft>
              <a:buSzPct val="125000"/>
            </a:pP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 Bởi vì router ngoài chỉ quảng bá Bastion host tới internet nên hệ thống mạng nội bộ không thể nhìn thấy (invisible). Chỉ có một số hệ thống đã được chọn ra trên DMZ là được biết đến bởi Internet qua routing table và DNS information exchange (Domain Name Server).</a:t>
            </a:r>
            <a:endParaRPr lang="en-US" sz="2400" dirty="0">
              <a:latin typeface="Calibri" panose="020F0502020204030204" pitchFamily="34" charset="0"/>
              <a:cs typeface="Calibri" panose="020F0502020204030204" pitchFamily="34" charset="0"/>
            </a:endParaRPr>
          </a:p>
          <a:p>
            <a:pPr marL="57150" algn="just" defTabSz="914400">
              <a:lnSpc>
                <a:spcPct val="110000"/>
              </a:lnSpc>
              <a:spcAft>
                <a:spcPts val="600"/>
              </a:spcAft>
              <a:buSzPct val="125000"/>
            </a:pP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Bởi vì router trong chỉ quảng bá Bastion host tới mạng nội bộ nên các hệ thống bên trong mạng nội bộ không thể truy cập trực tiếp tới Internet. Điều này đảm bảo rằng những user bên trong bắt buộc phải truy cập qua Internet qua dịch vụ Proxy.</a:t>
            </a:r>
          </a:p>
        </p:txBody>
      </p:sp>
    </p:spTree>
    <p:extLst>
      <p:ext uri="{BB962C8B-B14F-4D97-AF65-F5344CB8AC3E}">
        <p14:creationId xmlns:p14="http://schemas.microsoft.com/office/powerpoint/2010/main" val="2706449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28350" y="226633"/>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solidFill>
                  <a:srgbClr val="FFFF00"/>
                </a:solidFill>
                <a:latin typeface="+mj-lt"/>
                <a:ea typeface="+mj-ea"/>
                <a:cs typeface="+mj-cs"/>
              </a:rPr>
              <a:t/>
            </a:r>
            <a:br>
              <a:rPr lang="en-US" kern="1200" cap="all" baseline="0" dirty="0">
                <a:solidFill>
                  <a:srgbClr val="FFFF00"/>
                </a:solidFill>
                <a:latin typeface="+mj-lt"/>
                <a:ea typeface="+mj-ea"/>
                <a:cs typeface="+mj-cs"/>
              </a:rPr>
            </a:br>
            <a:r>
              <a:rPr lang="en-US" dirty="0" err="1">
                <a:latin typeface="Calibri" panose="020F0502020204030204" pitchFamily="34" charset="0"/>
                <a:cs typeface="Calibri" panose="020F0502020204030204" pitchFamily="34" charset="0"/>
              </a:rPr>
              <a:t>Cài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đặt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máy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ảo</a:t>
            </a:r>
            <a:r>
              <a:rPr lang="en-US" dirty="0">
                <a:latin typeface="Calibri" panose="020F0502020204030204" pitchFamily="34" charset="0"/>
                <a:cs typeface="Calibri" panose="020F0502020204030204" pitchFamily="34" charset="0"/>
              </a:rPr>
              <a:t> Window Server 2019 </a:t>
            </a:r>
            <a:r>
              <a:rPr lang="en-US" dirty="0" err="1">
                <a:latin typeface="Calibri" panose="020F0502020204030204" pitchFamily="34" charset="0"/>
                <a:cs typeface="Calibri" panose="020F0502020204030204" pitchFamily="34" charset="0"/>
              </a:rPr>
              <a:t>trên</a:t>
            </a:r>
            <a:r>
              <a:rPr lang="en-US" dirty="0">
                <a:latin typeface="Calibri" panose="020F0502020204030204" pitchFamily="34" charset="0"/>
                <a:cs typeface="Calibri" panose="020F0502020204030204" pitchFamily="34" charset="0"/>
              </a:rPr>
              <a:t> VMware</a:t>
            </a:r>
            <a:endParaRPr lang="en-US" kern="1200" cap="all" baseline="0" dirty="0">
              <a:latin typeface="+mj-lt"/>
              <a:ea typeface="+mj-ea"/>
              <a:cs typeface="+mj-cs"/>
            </a:endParaRPr>
          </a:p>
        </p:txBody>
      </p:sp>
      <p:pic>
        <p:nvPicPr>
          <p:cNvPr id="5" name="Picture 4">
            <a:extLst>
              <a:ext uri="{FF2B5EF4-FFF2-40B4-BE49-F238E27FC236}">
                <a16:creationId xmlns:a16="http://schemas.microsoft.com/office/drawing/2014/main" id="{E3B2180C-4DDE-41F2-A63F-34B3B801842F}"/>
              </a:ext>
            </a:extLst>
          </p:cNvPr>
          <p:cNvPicPr>
            <a:picLocks noChangeAspect="1"/>
          </p:cNvPicPr>
          <p:nvPr/>
        </p:nvPicPr>
        <p:blipFill>
          <a:blip r:embed="rId2"/>
          <a:stretch>
            <a:fillRect/>
          </a:stretch>
        </p:blipFill>
        <p:spPr>
          <a:xfrm>
            <a:off x="2452629" y="1705203"/>
            <a:ext cx="6719455" cy="4054117"/>
          </a:xfrm>
          <a:prstGeom prst="rect">
            <a:avLst/>
          </a:prstGeom>
        </p:spPr>
      </p:pic>
    </p:spTree>
    <p:extLst>
      <p:ext uri="{BB962C8B-B14F-4D97-AF65-F5344CB8AC3E}">
        <p14:creationId xmlns:p14="http://schemas.microsoft.com/office/powerpoint/2010/main" val="3894259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32853" y="487890"/>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solidFill>
                  <a:srgbClr val="FFFF00"/>
                </a:solidFill>
                <a:latin typeface="+mj-lt"/>
                <a:ea typeface="+mj-ea"/>
                <a:cs typeface="+mj-cs"/>
              </a:rPr>
              <a:t/>
            </a:r>
            <a:br>
              <a:rPr lang="en-US" kern="1200" cap="all" baseline="0" dirty="0">
                <a:solidFill>
                  <a:srgbClr val="FFFF00"/>
                </a:solidFill>
                <a:latin typeface="+mj-lt"/>
                <a:ea typeface="+mj-ea"/>
                <a:cs typeface="+mj-cs"/>
              </a:rPr>
            </a:br>
            <a:r>
              <a:rPr lang="en-US" dirty="0" err="1"/>
              <a:t>Cài</a:t>
            </a:r>
            <a:r>
              <a:rPr lang="en-US" dirty="0"/>
              <a:t> </a:t>
            </a:r>
            <a:r>
              <a:rPr lang="en-US" dirty="0" err="1"/>
              <a:t>đặt</a:t>
            </a:r>
            <a:r>
              <a:rPr lang="en-US" dirty="0"/>
              <a:t> </a:t>
            </a:r>
            <a:r>
              <a:rPr lang="en-US" dirty="0" err="1"/>
              <a:t>PfSense</a:t>
            </a:r>
            <a:r>
              <a:rPr lang="en-US" dirty="0"/>
              <a:t> </a:t>
            </a:r>
            <a:r>
              <a:rPr lang="en-US" dirty="0" err="1"/>
              <a:t>trên</a:t>
            </a:r>
            <a:r>
              <a:rPr lang="en-US" dirty="0"/>
              <a:t> </a:t>
            </a:r>
            <a:r>
              <a:rPr lang="en-US" dirty="0" err="1"/>
              <a:t>một</a:t>
            </a:r>
            <a:r>
              <a:rPr lang="en-US" dirty="0"/>
              <a:t> </a:t>
            </a:r>
            <a:r>
              <a:rPr lang="en-US" dirty="0" err="1"/>
              <a:t>máy</a:t>
            </a:r>
            <a:r>
              <a:rPr lang="en-US" dirty="0"/>
              <a:t> </a:t>
            </a:r>
            <a:r>
              <a:rPr lang="en-US" dirty="0" err="1"/>
              <a:t>ảo</a:t>
            </a:r>
            <a:r>
              <a:rPr lang="en-US" dirty="0"/>
              <a:t> </a:t>
            </a:r>
            <a:r>
              <a:rPr lang="en-US" dirty="0" err="1"/>
              <a:t>khác</a:t>
            </a:r>
            <a:r>
              <a:rPr lang="en-US" dirty="0"/>
              <a:t/>
            </a:r>
            <a:br>
              <a:rPr lang="en-US" dirty="0"/>
            </a:br>
            <a:endParaRPr lang="en-US" kern="1200" cap="all" baseline="0" dirty="0">
              <a:latin typeface="+mj-lt"/>
              <a:ea typeface="+mj-ea"/>
              <a:cs typeface="+mj-cs"/>
            </a:endParaRPr>
          </a:p>
        </p:txBody>
      </p:sp>
      <p:pic>
        <p:nvPicPr>
          <p:cNvPr id="4" name="Picture 3">
            <a:extLst>
              <a:ext uri="{FF2B5EF4-FFF2-40B4-BE49-F238E27FC236}">
                <a16:creationId xmlns:a16="http://schemas.microsoft.com/office/drawing/2014/main" id="{1DDEB00D-E6DE-42DC-94E8-F4848D99F9EE}"/>
              </a:ext>
            </a:extLst>
          </p:cNvPr>
          <p:cNvPicPr/>
          <p:nvPr/>
        </p:nvPicPr>
        <p:blipFill>
          <a:blip r:embed="rId2"/>
          <a:stretch>
            <a:fillRect/>
          </a:stretch>
        </p:blipFill>
        <p:spPr>
          <a:xfrm>
            <a:off x="1141413" y="1754051"/>
            <a:ext cx="4133337" cy="4485431"/>
          </a:xfrm>
          <a:prstGeom prst="rect">
            <a:avLst/>
          </a:prstGeom>
        </p:spPr>
      </p:pic>
      <p:pic>
        <p:nvPicPr>
          <p:cNvPr id="6" name="Picture 5">
            <a:extLst>
              <a:ext uri="{FF2B5EF4-FFF2-40B4-BE49-F238E27FC236}">
                <a16:creationId xmlns:a16="http://schemas.microsoft.com/office/drawing/2014/main" id="{1410C7A9-60B3-4ED9-88C1-A00089229182}"/>
              </a:ext>
            </a:extLst>
          </p:cNvPr>
          <p:cNvPicPr/>
          <p:nvPr/>
        </p:nvPicPr>
        <p:blipFill rotWithShape="1">
          <a:blip r:embed="rId3"/>
          <a:srcRect t="-1" b="30551"/>
          <a:stretch/>
        </p:blipFill>
        <p:spPr bwMode="auto">
          <a:xfrm>
            <a:off x="5622235" y="1830251"/>
            <a:ext cx="5425176" cy="44092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5029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30715" y="305010"/>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latin typeface="+mj-lt"/>
                <a:ea typeface="+mj-ea"/>
                <a:cs typeface="+mj-cs"/>
              </a:rPr>
              <a:t/>
            </a:r>
            <a:br>
              <a:rPr lang="en-US" kern="1200" cap="all" baseline="0" dirty="0">
                <a:latin typeface="+mj-lt"/>
                <a:ea typeface="+mj-ea"/>
                <a:cs typeface="+mj-cs"/>
              </a:rPr>
            </a:b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đặt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xong</a:t>
            </a:r>
            <a:r>
              <a:rPr lang="en-US" dirty="0">
                <a:latin typeface="Calibri" panose="020F0502020204030204" pitchFamily="34" charset="0"/>
                <a:cs typeface="Calibri" panose="020F0502020204030204" pitchFamily="34" charset="0"/>
              </a:rPr>
              <a:t>:</a:t>
            </a:r>
            <a:r>
              <a:rPr lang="en-US" dirty="0"/>
              <a:t/>
            </a:r>
            <a:br>
              <a:rPr lang="en-US" dirty="0"/>
            </a:br>
            <a:endParaRPr lang="en-US" kern="1200" cap="all" baseline="0" dirty="0">
              <a:latin typeface="+mj-lt"/>
              <a:ea typeface="+mj-ea"/>
              <a:cs typeface="+mj-cs"/>
            </a:endParaRPr>
          </a:p>
        </p:txBody>
      </p:sp>
      <p:pic>
        <p:nvPicPr>
          <p:cNvPr id="5" name="Picture 4">
            <a:extLst>
              <a:ext uri="{FF2B5EF4-FFF2-40B4-BE49-F238E27FC236}">
                <a16:creationId xmlns:a16="http://schemas.microsoft.com/office/drawing/2014/main" id="{B0DC8121-61EE-4288-BADE-1C0795150F73}"/>
              </a:ext>
            </a:extLst>
          </p:cNvPr>
          <p:cNvPicPr/>
          <p:nvPr/>
        </p:nvPicPr>
        <p:blipFill>
          <a:blip r:embed="rId2"/>
          <a:stretch>
            <a:fillRect/>
          </a:stretch>
        </p:blipFill>
        <p:spPr>
          <a:xfrm>
            <a:off x="1141412" y="1603512"/>
            <a:ext cx="10084605" cy="4982817"/>
          </a:xfrm>
          <a:prstGeom prst="rect">
            <a:avLst/>
          </a:prstGeom>
        </p:spPr>
      </p:pic>
    </p:spTree>
    <p:extLst>
      <p:ext uri="{BB962C8B-B14F-4D97-AF65-F5344CB8AC3E}">
        <p14:creationId xmlns:p14="http://schemas.microsoft.com/office/powerpoint/2010/main" val="1293049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370324"/>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solidFill>
                  <a:srgbClr val="FFFF00"/>
                </a:solidFill>
                <a:latin typeface="+mj-lt"/>
                <a:ea typeface="+mj-ea"/>
                <a:cs typeface="+mj-cs"/>
              </a:rPr>
              <a:t/>
            </a:r>
            <a:br>
              <a:rPr lang="en-US" kern="1200" cap="all" baseline="0" dirty="0">
                <a:solidFill>
                  <a:srgbClr val="FFFF00"/>
                </a:solidFill>
                <a:latin typeface="+mj-lt"/>
                <a:ea typeface="+mj-ea"/>
                <a:cs typeface="+mj-cs"/>
              </a:rPr>
            </a:br>
            <a:r>
              <a:rPr lang="en-US" dirty="0" err="1">
                <a:latin typeface="Calibri" panose="020F0502020204030204" pitchFamily="34" charset="0"/>
                <a:cs typeface="Calibri" panose="020F0502020204030204" pitchFamily="34" charset="0"/>
              </a:rPr>
              <a:t>Truy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chỉ</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PfSense</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endParaRPr lang="en-US" kern="1200" cap="all" baseline="0" dirty="0">
              <a:latin typeface="+mj-lt"/>
              <a:ea typeface="+mj-ea"/>
              <a:cs typeface="+mj-cs"/>
            </a:endParaRPr>
          </a:p>
        </p:txBody>
      </p:sp>
      <p:pic>
        <p:nvPicPr>
          <p:cNvPr id="4" name="Picture 3">
            <a:extLst>
              <a:ext uri="{FF2B5EF4-FFF2-40B4-BE49-F238E27FC236}">
                <a16:creationId xmlns:a16="http://schemas.microsoft.com/office/drawing/2014/main" id="{8A88EDD1-1D85-4B87-A53F-5E8675014A3E}"/>
              </a:ext>
            </a:extLst>
          </p:cNvPr>
          <p:cNvPicPr/>
          <p:nvPr/>
        </p:nvPicPr>
        <p:blipFill rotWithShape="1">
          <a:blip r:embed="rId2"/>
          <a:srcRect b="11867"/>
          <a:stretch/>
        </p:blipFill>
        <p:spPr bwMode="auto">
          <a:xfrm>
            <a:off x="1141412" y="1664709"/>
            <a:ext cx="10126809" cy="47642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6727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448701"/>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solidFill>
                  <a:srgbClr val="FFFF00"/>
                </a:solidFill>
                <a:latin typeface="+mj-lt"/>
                <a:ea typeface="+mj-ea"/>
                <a:cs typeface="+mj-cs"/>
              </a:rPr>
              <a:t/>
            </a:r>
            <a:br>
              <a:rPr lang="en-US" kern="1200" cap="all" baseline="0" dirty="0">
                <a:solidFill>
                  <a:srgbClr val="FFFF00"/>
                </a:solidFill>
                <a:latin typeface="+mj-lt"/>
                <a:ea typeface="+mj-ea"/>
                <a:cs typeface="+mj-cs"/>
              </a:rPr>
            </a:br>
            <a:r>
              <a:rPr lang="en-US" dirty="0" err="1">
                <a:latin typeface="Calibri" panose="020F0502020204030204" pitchFamily="34" charset="0"/>
                <a:cs typeface="Calibri" panose="020F0502020204030204" pitchFamily="34" charset="0"/>
              </a:rPr>
              <a:t>Cấu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kern="1200" cap="all" baseline="0" dirty="0">
              <a:latin typeface="+mj-lt"/>
              <a:ea typeface="+mj-ea"/>
              <a:cs typeface="+mj-cs"/>
            </a:endParaRPr>
          </a:p>
        </p:txBody>
      </p:sp>
      <p:pic>
        <p:nvPicPr>
          <p:cNvPr id="6" name="Picture 5">
            <a:extLst>
              <a:ext uri="{FF2B5EF4-FFF2-40B4-BE49-F238E27FC236}">
                <a16:creationId xmlns:a16="http://schemas.microsoft.com/office/drawing/2014/main" id="{CA7EDC29-8870-4041-BD01-05B9D0516482}"/>
              </a:ext>
            </a:extLst>
          </p:cNvPr>
          <p:cNvPicPr/>
          <p:nvPr/>
        </p:nvPicPr>
        <p:blipFill>
          <a:blip r:embed="rId2"/>
          <a:stretch>
            <a:fillRect/>
          </a:stretch>
        </p:blipFill>
        <p:spPr>
          <a:xfrm>
            <a:off x="1141413" y="1736035"/>
            <a:ext cx="9778378" cy="4863548"/>
          </a:xfrm>
          <a:prstGeom prst="rect">
            <a:avLst/>
          </a:prstGeom>
        </p:spPr>
      </p:pic>
    </p:spTree>
    <p:extLst>
      <p:ext uri="{BB962C8B-B14F-4D97-AF65-F5344CB8AC3E}">
        <p14:creationId xmlns:p14="http://schemas.microsoft.com/office/powerpoint/2010/main" val="3510554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19201" y="0"/>
            <a:ext cx="9905998" cy="1478570"/>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1. FIREWALL LÀ GÌ</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805544" y="1164628"/>
            <a:ext cx="5868990" cy="5013914"/>
          </a:xfrm>
        </p:spPr>
        <p:txBody>
          <a:bodyPr>
            <a:noAutofit/>
          </a:bodyPr>
          <a:lstStyle/>
          <a:p>
            <a:pPr lvl="1" algn="just"/>
            <a:r>
              <a:rPr lang="vi-VN" sz="2400" dirty="0">
                <a:latin typeface="Calibri" panose="020F0502020204030204" pitchFamily="34" charset="0"/>
                <a:ea typeface="Tahoma" panose="020B0604030504040204" pitchFamily="34" charset="0"/>
                <a:cs typeface="Calibri" panose="020F0502020204030204" pitchFamily="34" charset="0"/>
              </a:rPr>
              <a:t>Firewall hay còn gọi là tường lửa, là một hệ thống an ninh mạng. Nó là một công cụ phần cứng hoặc phần mềm hoặc là cả 2 được tích hợp vào hệ thống để chống lại sự truy cập trái phép, ngăn chặn virus….</a:t>
            </a:r>
          </a:p>
          <a:p>
            <a:pPr lvl="1" algn="just"/>
            <a:r>
              <a:rPr lang="en-US" sz="2400" dirty="0">
                <a:latin typeface="Calibri" panose="020F0502020204030204" pitchFamily="34" charset="0"/>
                <a:ea typeface="Tahoma" panose="020B0604030504040204" pitchFamily="34" charset="0"/>
                <a:cs typeface="Calibri" panose="020F0502020204030204" pitchFamily="34" charset="0"/>
              </a:rPr>
              <a:t>Firewall </a:t>
            </a:r>
            <a:r>
              <a:rPr lang="vi-VN" sz="2400" dirty="0">
                <a:latin typeface="Calibri" panose="020F0502020204030204" pitchFamily="34" charset="0"/>
                <a:ea typeface="Tahoma" panose="020B0604030504040204" pitchFamily="34" charset="0"/>
                <a:cs typeface="Calibri" panose="020F0502020204030204" pitchFamily="34" charset="0"/>
              </a:rPr>
              <a:t>sẽ đảm bảo rằng máy tính được bảo vệ từ hầu hết các mối tấn công nguy hại phổ biến. Và máy tính nào khi kết nối tới Internet cũng cần có firewall giúp kiểm soát tài nguyên vào ra.</a:t>
            </a:r>
          </a:p>
        </p:txBody>
      </p:sp>
      <p:pic>
        <p:nvPicPr>
          <p:cNvPr id="6" name="Picture 2" descr="Tường lửa – Wikipedia tiếng Việt">
            <a:extLst>
              <a:ext uri="{FF2B5EF4-FFF2-40B4-BE49-F238E27FC236}">
                <a16:creationId xmlns:a16="http://schemas.microsoft.com/office/drawing/2014/main" id="{4A13CDD9-2668-48CE-A060-851B77B63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6343" y="2125673"/>
            <a:ext cx="4212364" cy="231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59492"/>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solidFill>
                  <a:srgbClr val="FFFF00"/>
                </a:solidFill>
                <a:latin typeface="+mj-lt"/>
                <a:ea typeface="+mj-ea"/>
                <a:cs typeface="+mj-cs"/>
              </a:rPr>
              <a:t/>
            </a:r>
            <a:br>
              <a:rPr lang="en-US" kern="1200" cap="all" baseline="0" dirty="0">
                <a:solidFill>
                  <a:srgbClr val="FFFF00"/>
                </a:solidFill>
                <a:latin typeface="+mj-lt"/>
                <a:ea typeface="+mj-ea"/>
                <a:cs typeface="+mj-cs"/>
              </a:rPr>
            </a:br>
            <a:r>
              <a:rPr lang="en-US" dirty="0" err="1">
                <a:latin typeface="Calibri" panose="020F0502020204030204" pitchFamily="34" charset="0"/>
                <a:cs typeface="Calibri" panose="020F0502020204030204" pitchFamily="34" charset="0"/>
              </a:rPr>
              <a:t>Chặn</a:t>
            </a:r>
            <a:r>
              <a:rPr lang="en-US" dirty="0">
                <a:latin typeface="Calibri" panose="020F0502020204030204" pitchFamily="34" charset="0"/>
                <a:cs typeface="Calibri" panose="020F0502020204030204" pitchFamily="34" charset="0"/>
              </a:rPr>
              <a:t> web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PfSensE</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kern="1200" cap="all" baseline="0" dirty="0">
              <a:latin typeface="+mj-lt"/>
              <a:ea typeface="+mj-ea"/>
              <a:cs typeface="+mj-cs"/>
            </a:endParaRPr>
          </a:p>
        </p:txBody>
      </p:sp>
      <p:sp>
        <p:nvSpPr>
          <p:cNvPr id="3" name="TextBox 2">
            <a:extLst>
              <a:ext uri="{FF2B5EF4-FFF2-40B4-BE49-F238E27FC236}">
                <a16:creationId xmlns:a16="http://schemas.microsoft.com/office/drawing/2014/main" id="{463D409A-0489-4C9F-A26F-E0923C814EE0}"/>
              </a:ext>
            </a:extLst>
          </p:cNvPr>
          <p:cNvSpPr txBox="1"/>
          <p:nvPr/>
        </p:nvSpPr>
        <p:spPr>
          <a:xfrm>
            <a:off x="1143001" y="1493572"/>
            <a:ext cx="7500730"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Cài đặt pfBlockerNG</a:t>
            </a:r>
          </a:p>
        </p:txBody>
      </p:sp>
      <p:pic>
        <p:nvPicPr>
          <p:cNvPr id="5" name="Picture 4">
            <a:extLst>
              <a:ext uri="{FF2B5EF4-FFF2-40B4-BE49-F238E27FC236}">
                <a16:creationId xmlns:a16="http://schemas.microsoft.com/office/drawing/2014/main" id="{C8C11FAC-A9DB-44D7-A4AD-EA022C6EBE73}"/>
              </a:ext>
            </a:extLst>
          </p:cNvPr>
          <p:cNvPicPr/>
          <p:nvPr/>
        </p:nvPicPr>
        <p:blipFill rotWithShape="1">
          <a:blip r:embed="rId2"/>
          <a:srcRect t="1" b="9802"/>
          <a:stretch/>
        </p:blipFill>
        <p:spPr bwMode="auto">
          <a:xfrm>
            <a:off x="1143000" y="2104384"/>
            <a:ext cx="9905997" cy="42941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139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59492"/>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latin typeface="+mj-lt"/>
                <a:ea typeface="+mj-ea"/>
                <a:cs typeface="+mj-cs"/>
              </a:rPr>
              <a:t/>
            </a:r>
            <a:br>
              <a:rPr lang="en-US" kern="1200" cap="all" baseline="0" dirty="0">
                <a:latin typeface="+mj-lt"/>
                <a:ea typeface="+mj-ea"/>
                <a:cs typeface="+mj-cs"/>
              </a:rPr>
            </a:br>
            <a:r>
              <a:rPr lang="en-US" dirty="0" err="1">
                <a:latin typeface="Calibri" panose="020F0502020204030204" pitchFamily="34" charset="0"/>
                <a:cs typeface="Calibri" panose="020F0502020204030204" pitchFamily="34" charset="0"/>
              </a:rPr>
              <a:t>Chặn</a:t>
            </a:r>
            <a:r>
              <a:rPr lang="en-US" dirty="0">
                <a:latin typeface="Calibri" panose="020F0502020204030204" pitchFamily="34" charset="0"/>
                <a:cs typeface="Calibri" panose="020F0502020204030204" pitchFamily="34" charset="0"/>
              </a:rPr>
              <a:t> web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PfSensE</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kern="1200" cap="all" baseline="0" dirty="0">
              <a:latin typeface="+mj-lt"/>
              <a:ea typeface="+mj-ea"/>
              <a:cs typeface="+mj-cs"/>
            </a:endParaRPr>
          </a:p>
        </p:txBody>
      </p:sp>
      <p:sp>
        <p:nvSpPr>
          <p:cNvPr id="3" name="TextBox 2">
            <a:extLst>
              <a:ext uri="{FF2B5EF4-FFF2-40B4-BE49-F238E27FC236}">
                <a16:creationId xmlns:a16="http://schemas.microsoft.com/office/drawing/2014/main" id="{463D409A-0489-4C9F-A26F-E0923C814EE0}"/>
              </a:ext>
            </a:extLst>
          </p:cNvPr>
          <p:cNvSpPr txBox="1"/>
          <p:nvPr/>
        </p:nvSpPr>
        <p:spPr>
          <a:xfrm>
            <a:off x="1143001" y="1493572"/>
            <a:ext cx="7500730"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Cài danh sách các page chặn:</a:t>
            </a:r>
            <a:endParaRPr lang="en-US"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1351E56-2D1F-4DA3-93FB-7908BD47FDA6}"/>
              </a:ext>
            </a:extLst>
          </p:cNvPr>
          <p:cNvPicPr/>
          <p:nvPr/>
        </p:nvPicPr>
        <p:blipFill>
          <a:blip r:embed="rId2"/>
          <a:stretch>
            <a:fillRect/>
          </a:stretch>
        </p:blipFill>
        <p:spPr>
          <a:xfrm>
            <a:off x="1143001" y="1955237"/>
            <a:ext cx="9905998" cy="4443271"/>
          </a:xfrm>
          <a:prstGeom prst="rect">
            <a:avLst/>
          </a:prstGeom>
        </p:spPr>
      </p:pic>
    </p:spTree>
    <p:extLst>
      <p:ext uri="{BB962C8B-B14F-4D97-AF65-F5344CB8AC3E}">
        <p14:creationId xmlns:p14="http://schemas.microsoft.com/office/powerpoint/2010/main" val="3204150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459492"/>
            <a:ext cx="9905998" cy="1478570"/>
          </a:xfrm>
        </p:spPr>
        <p:txBody>
          <a:bodyPr vert="horz" lIns="91440" tIns="45720" rIns="91440" bIns="45720" rtlCol="0" anchor="ctr">
            <a:normAutofit fontScale="90000"/>
          </a:bodyPr>
          <a:lstStyle/>
          <a:p>
            <a:r>
              <a:rPr lang="en-US" b="1" kern="1200" cap="all" baseline="0" dirty="0">
                <a:solidFill>
                  <a:srgbClr val="FFFF00"/>
                </a:solidFill>
                <a:latin typeface="+mj-lt"/>
                <a:ea typeface="+mj-ea"/>
                <a:cs typeface="+mj-cs"/>
              </a:rPr>
              <a:t>5. DEMO PFSENSE FIREWALL</a:t>
            </a:r>
            <a:r>
              <a:rPr lang="en-US" kern="1200" cap="all" baseline="0" dirty="0">
                <a:solidFill>
                  <a:srgbClr val="FFFF00"/>
                </a:solidFill>
                <a:latin typeface="+mj-lt"/>
                <a:ea typeface="+mj-ea"/>
                <a:cs typeface="+mj-cs"/>
              </a:rPr>
              <a:t/>
            </a:r>
            <a:br>
              <a:rPr lang="en-US" kern="1200" cap="all" baseline="0" dirty="0">
                <a:solidFill>
                  <a:srgbClr val="FFFF00"/>
                </a:solidFill>
                <a:latin typeface="+mj-lt"/>
                <a:ea typeface="+mj-ea"/>
                <a:cs typeface="+mj-cs"/>
              </a:rPr>
            </a:br>
            <a:r>
              <a:rPr lang="en-US" dirty="0" err="1">
                <a:latin typeface="Calibri" panose="020F0502020204030204" pitchFamily="34" charset="0"/>
                <a:cs typeface="Calibri" panose="020F0502020204030204" pitchFamily="34" charset="0"/>
              </a:rPr>
              <a:t>Chặn</a:t>
            </a:r>
            <a:r>
              <a:rPr lang="en-US" dirty="0">
                <a:latin typeface="Calibri" panose="020F0502020204030204" pitchFamily="34" charset="0"/>
                <a:cs typeface="Calibri" panose="020F0502020204030204" pitchFamily="34" charset="0"/>
              </a:rPr>
              <a:t> web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PfSense</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kern="1200" cap="all" baseline="0" dirty="0">
              <a:latin typeface="+mj-lt"/>
              <a:ea typeface="+mj-ea"/>
              <a:cs typeface="+mj-cs"/>
            </a:endParaRPr>
          </a:p>
        </p:txBody>
      </p:sp>
      <p:sp>
        <p:nvSpPr>
          <p:cNvPr id="3" name="TextBox 2">
            <a:extLst>
              <a:ext uri="{FF2B5EF4-FFF2-40B4-BE49-F238E27FC236}">
                <a16:creationId xmlns:a16="http://schemas.microsoft.com/office/drawing/2014/main" id="{463D409A-0489-4C9F-A26F-E0923C814EE0}"/>
              </a:ext>
            </a:extLst>
          </p:cNvPr>
          <p:cNvSpPr txBox="1"/>
          <p:nvPr/>
        </p:nvSpPr>
        <p:spPr>
          <a:xfrm>
            <a:off x="1143001" y="1493572"/>
            <a:ext cx="7500730"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Kết quả:</a:t>
            </a:r>
            <a:endParaRPr lang="en-US"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A9D20D8-0BE2-4188-AAD2-B379644ABB9D}"/>
              </a:ext>
            </a:extLst>
          </p:cNvPr>
          <p:cNvPicPr/>
          <p:nvPr/>
        </p:nvPicPr>
        <p:blipFill>
          <a:blip r:embed="rId2"/>
          <a:stretch>
            <a:fillRect/>
          </a:stretch>
        </p:blipFill>
        <p:spPr>
          <a:xfrm>
            <a:off x="1143001" y="1955237"/>
            <a:ext cx="9905997" cy="4443270"/>
          </a:xfrm>
          <a:prstGeom prst="rect">
            <a:avLst/>
          </a:prstGeom>
        </p:spPr>
      </p:pic>
    </p:spTree>
    <p:extLst>
      <p:ext uri="{BB962C8B-B14F-4D97-AF65-F5344CB8AC3E}">
        <p14:creationId xmlns:p14="http://schemas.microsoft.com/office/powerpoint/2010/main" val="188294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defTabSz="914400"/>
            <a:fld id="{01FC069F-519A-4FBA-A280-9BFE5EA1AC9F}" type="slidenum">
              <a:rPr lang="en-US">
                <a:solidFill>
                  <a:prstClr val="black"/>
                </a:solidFill>
                <a:latin typeface="Cambria"/>
              </a:rPr>
              <a:pPr defTabSz="914400"/>
              <a:t>33</a:t>
            </a:fld>
            <a:endParaRPr lang="en-US">
              <a:solidFill>
                <a:prstClr val="black"/>
              </a:solidFill>
              <a:latin typeface="Cambria"/>
            </a:endParaRPr>
          </a:p>
        </p:txBody>
      </p:sp>
      <p:pic>
        <p:nvPicPr>
          <p:cNvPr id="3076" name="Picture 4" descr="Hình nền Powerpoint Thank You, Cảm ơn kết thúc Slide, for wa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02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8869" y="65180"/>
            <a:ext cx="9905998" cy="1478570"/>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2. PHÂN LOẠI FIREWALL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790397" y="1373344"/>
            <a:ext cx="4658138" cy="4788496"/>
          </a:xfrm>
        </p:spPr>
        <p:txBody>
          <a:bodyPr>
            <a:normAutofit fontScale="92500" lnSpcReduction="10000"/>
          </a:bodyPr>
          <a:lstStyle/>
          <a:p>
            <a:pPr lvl="1" algn="just"/>
            <a:r>
              <a:rPr lang="vi-VN" sz="2600" dirty="0">
                <a:latin typeface="Calibri" panose="020F0502020204030204" pitchFamily="34" charset="0"/>
                <a:ea typeface="Tahoma" panose="020B0604030504040204" pitchFamily="34" charset="0"/>
                <a:cs typeface="Calibri" panose="020F0502020204030204" pitchFamily="34" charset="0"/>
              </a:rPr>
              <a:t>Firewall có thể là một thiết bị phần cứng chuyên dụng hoặc có thể là một sản phẩm phần mềm được cài trên một máy chủ làm nhiệm vụ như một Firewall hoặc cũng có thể là một ứng dụng được cài trên máy tính cá nhân.</a:t>
            </a:r>
            <a:endParaRPr lang="en-US" sz="2600" dirty="0">
              <a:latin typeface="Calibri" panose="020F0502020204030204" pitchFamily="34" charset="0"/>
              <a:ea typeface="Tahoma" panose="020B0604030504040204" pitchFamily="34" charset="0"/>
              <a:cs typeface="Calibri" panose="020F0502020204030204" pitchFamily="34" charset="0"/>
            </a:endParaRPr>
          </a:p>
          <a:p>
            <a:pPr lvl="1" algn="just"/>
            <a:r>
              <a:rPr lang="en-US" sz="2600" dirty="0" err="1">
                <a:latin typeface="Calibri" panose="020F0502020204030204" pitchFamily="34" charset="0"/>
                <a:ea typeface="Tahoma" panose="020B0604030504040204" pitchFamily="34" charset="0"/>
                <a:cs typeface="Calibri" panose="020F0502020204030204" pitchFamily="34" charset="0"/>
              </a:rPr>
              <a:t>Có</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thể</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phân</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loại</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thành</a:t>
            </a:r>
            <a:r>
              <a:rPr lang="en-US" sz="2600" dirty="0">
                <a:latin typeface="Calibri" panose="020F0502020204030204" pitchFamily="34" charset="0"/>
                <a:ea typeface="Tahoma" panose="020B0604030504040204" pitchFamily="34" charset="0"/>
                <a:cs typeface="Calibri" panose="020F0502020204030204" pitchFamily="34" charset="0"/>
              </a:rPr>
              <a:t> 2 </a:t>
            </a:r>
            <a:r>
              <a:rPr lang="en-US" sz="2600" dirty="0" err="1">
                <a:latin typeface="Calibri" panose="020F0502020204030204" pitchFamily="34" charset="0"/>
                <a:ea typeface="Tahoma" panose="020B0604030504040204" pitchFamily="34" charset="0"/>
                <a:cs typeface="Calibri" panose="020F0502020204030204" pitchFamily="34" charset="0"/>
              </a:rPr>
              <a:t>kiểu</a:t>
            </a:r>
            <a:r>
              <a:rPr lang="en-US" sz="2600" dirty="0">
                <a:latin typeface="Calibri" panose="020F0502020204030204" pitchFamily="34" charset="0"/>
                <a:ea typeface="Tahoma" panose="020B0604030504040204" pitchFamily="34" charset="0"/>
                <a:cs typeface="Calibri" panose="020F0502020204030204" pitchFamily="34" charset="0"/>
              </a:rPr>
              <a:t> </a:t>
            </a:r>
            <a:r>
              <a:rPr lang="en-US" sz="2600" dirty="0" err="1">
                <a:latin typeface="Calibri" panose="020F0502020204030204" pitchFamily="34" charset="0"/>
                <a:ea typeface="Tahoma" panose="020B0604030504040204" pitchFamily="34" charset="0"/>
                <a:cs typeface="Calibri" panose="020F0502020204030204" pitchFamily="34" charset="0"/>
              </a:rPr>
              <a:t>chính</a:t>
            </a:r>
            <a:r>
              <a:rPr lang="en-US" sz="2600" dirty="0">
                <a:latin typeface="Calibri" panose="020F0502020204030204" pitchFamily="34" charset="0"/>
                <a:ea typeface="Tahoma" panose="020B0604030504040204" pitchFamily="34" charset="0"/>
                <a:cs typeface="Calibri" panose="020F0502020204030204" pitchFamily="34" charset="0"/>
              </a:rPr>
              <a:t>: Personal Firewall </a:t>
            </a:r>
            <a:r>
              <a:rPr lang="en-US" sz="2600" dirty="0" err="1">
                <a:latin typeface="Calibri" panose="020F0502020204030204" pitchFamily="34" charset="0"/>
                <a:ea typeface="Tahoma" panose="020B0604030504040204" pitchFamily="34" charset="0"/>
                <a:cs typeface="Calibri" panose="020F0502020204030204" pitchFamily="34" charset="0"/>
              </a:rPr>
              <a:t>và</a:t>
            </a:r>
            <a:r>
              <a:rPr lang="en-US" sz="2600" dirty="0">
                <a:latin typeface="Calibri" panose="020F0502020204030204" pitchFamily="34" charset="0"/>
                <a:ea typeface="Tahoma" panose="020B0604030504040204" pitchFamily="34" charset="0"/>
                <a:cs typeface="Calibri" panose="020F0502020204030204" pitchFamily="34" charset="0"/>
              </a:rPr>
              <a:t> Network Firewall</a:t>
            </a:r>
          </a:p>
          <a:p>
            <a:pPr lvl="1" algn="just"/>
            <a:endParaRPr lang="vi-VN" sz="2400"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vi-VN"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9E388395-3EE2-4FC5-A42B-32747C52D741}"/>
              </a:ext>
            </a:extLst>
          </p:cNvPr>
          <p:cNvPicPr>
            <a:picLocks noChangeAspect="1"/>
          </p:cNvPicPr>
          <p:nvPr/>
        </p:nvPicPr>
        <p:blipFill>
          <a:blip r:embed="rId2"/>
          <a:stretch>
            <a:fillRect/>
          </a:stretch>
        </p:blipFill>
        <p:spPr>
          <a:xfrm>
            <a:off x="5897216" y="1543750"/>
            <a:ext cx="6043289" cy="4021027"/>
          </a:xfrm>
          <a:prstGeom prst="rect">
            <a:avLst/>
          </a:prstGeom>
        </p:spPr>
      </p:pic>
    </p:spTree>
    <p:extLst>
      <p:ext uri="{BB962C8B-B14F-4D97-AF65-F5344CB8AC3E}">
        <p14:creationId xmlns:p14="http://schemas.microsoft.com/office/powerpoint/2010/main" val="194850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4996" y="199181"/>
            <a:ext cx="9905998" cy="1478570"/>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2. PHÂN LOẠI FIREWALL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35726" y="1400059"/>
            <a:ext cx="10058397" cy="4788496"/>
          </a:xfrm>
        </p:spPr>
        <p:txBody>
          <a:bodyPr>
            <a:normAutofit/>
          </a:bodyPr>
          <a:lstStyle/>
          <a:p>
            <a:pPr marL="457200" lvl="1"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Personal Firewall: Đ</a:t>
            </a:r>
            <a:r>
              <a:rPr lang="vi-VN" sz="2400" dirty="0">
                <a:latin typeface="Calibri" panose="020F0502020204030204" pitchFamily="34" charset="0"/>
                <a:ea typeface="Tahoma" panose="020B0604030504040204" pitchFamily="34" charset="0"/>
                <a:cs typeface="Calibri" panose="020F0502020204030204" pitchFamily="34" charset="0"/>
              </a:rPr>
              <a:t>ơ</a:t>
            </a:r>
            <a:r>
              <a:rPr lang="en-US" sz="2400" dirty="0">
                <a:latin typeface="Calibri" panose="020F0502020204030204" pitchFamily="34" charset="0"/>
                <a:ea typeface="Tahoma" panose="020B0604030504040204" pitchFamily="34" charset="0"/>
                <a:cs typeface="Calibri" panose="020F0502020204030204" pitchFamily="34" charset="0"/>
              </a:rPr>
              <a:t>n </a:t>
            </a:r>
            <a:r>
              <a:rPr lang="en-US" sz="2400" dirty="0" err="1">
                <a:latin typeface="Calibri" panose="020F0502020204030204" pitchFamily="34" charset="0"/>
                <a:ea typeface="Tahoma" panose="020B0604030504040204" pitchFamily="34" charset="0"/>
                <a:cs typeface="Calibri" panose="020F0502020204030204" pitchFamily="34" charset="0"/>
              </a:rPr>
              <a:t>giản</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gọn</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nhẹ</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Thiết</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kế</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cho</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các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máy</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tính</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cá</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nhân</a:t>
            </a:r>
            <a:endParaRPr lang="en-US" sz="2400" dirty="0">
              <a:latin typeface="Calibri" panose="020F0502020204030204" pitchFamily="34" charset="0"/>
              <a:ea typeface="Tahoma" panose="020B0604030504040204" pitchFamily="34" charset="0"/>
              <a:cs typeface="Calibri" panose="020F0502020204030204" pitchFamily="34" charset="0"/>
            </a:endParaRPr>
          </a:p>
          <a:p>
            <a:pPr lvl="1" algn="just"/>
            <a:r>
              <a:rPr lang="en-US" sz="2400" dirty="0" err="1">
                <a:latin typeface="Calibri" panose="020F0502020204030204" pitchFamily="34" charset="0"/>
                <a:ea typeface="Tahoma" panose="020B0604030504040204" pitchFamily="34" charset="0"/>
                <a:cs typeface="Calibri" panose="020F0502020204030204" pitchFamily="34" charset="0"/>
              </a:rPr>
              <a:t>Các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kiểu</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sau</a:t>
            </a:r>
            <a:r>
              <a:rPr lang="en-US" sz="2400" dirty="0">
                <a:latin typeface="Calibri" panose="020F0502020204030204" pitchFamily="34" charset="0"/>
                <a:ea typeface="Tahoma" panose="020B0604030504040204" pitchFamily="34" charset="0"/>
                <a:cs typeface="Calibri" panose="020F0502020204030204" pitchFamily="34" charset="0"/>
              </a:rPr>
              <a:t>:</a:t>
            </a:r>
          </a:p>
          <a:p>
            <a:pPr lvl="2" algn="just"/>
            <a:r>
              <a:rPr lang="en-US" sz="2400" dirty="0">
                <a:latin typeface="Calibri" panose="020F0502020204030204" pitchFamily="34" charset="0"/>
                <a:ea typeface="Tahoma" panose="020B0604030504040204" pitchFamily="34" charset="0"/>
                <a:cs typeface="Calibri" panose="020F0502020204030204" pitchFamily="34" charset="0"/>
              </a:rPr>
              <a:t>Packet-Filtering Firewall: </a:t>
            </a:r>
            <a:r>
              <a:rPr lang="en-US" sz="2400" dirty="0" err="1">
                <a:latin typeface="Calibri" panose="020F0502020204030204" pitchFamily="34" charset="0"/>
                <a:ea typeface="Tahoma" panose="020B0604030504040204" pitchFamily="34" charset="0"/>
                <a:cs typeface="Calibri" panose="020F0502020204030204" pitchFamily="34" charset="0"/>
              </a:rPr>
              <a:t>Kiểu</a:t>
            </a:r>
            <a:r>
              <a:rPr lang="en-US" sz="2400" dirty="0">
                <a:latin typeface="Calibri" panose="020F0502020204030204" pitchFamily="34" charset="0"/>
                <a:ea typeface="Tahoma" panose="020B0604030504040204" pitchFamily="34" charset="0"/>
                <a:cs typeface="Calibri" panose="020F0502020204030204" pitchFamily="34" charset="0"/>
              </a:rPr>
              <a:t> c</a:t>
            </a:r>
            <a:r>
              <a:rPr lang="vi-VN" sz="2400" dirty="0">
                <a:latin typeface="Calibri" panose="020F0502020204030204" pitchFamily="34" charset="0"/>
                <a:ea typeface="Tahoma" panose="020B0604030504040204" pitchFamily="34" charset="0"/>
                <a:cs typeface="Calibri" panose="020F0502020204030204" pitchFamily="34" charset="0"/>
              </a:rPr>
              <a:t>ơ</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bản</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và</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lâu</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đời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kiến</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trúc</a:t>
            </a:r>
            <a:r>
              <a:rPr lang="en-US" sz="2400" dirty="0">
                <a:latin typeface="Calibri" panose="020F0502020204030204" pitchFamily="34" charset="0"/>
                <a:ea typeface="Tahoma" panose="020B0604030504040204" pitchFamily="34" charset="0"/>
                <a:cs typeface="Calibri" panose="020F0502020204030204" pitchFamily="34" charset="0"/>
              </a:rPr>
              <a:t> firewall. </a:t>
            </a:r>
            <a:r>
              <a:rPr lang="en-US" sz="2400" dirty="0" err="1">
                <a:latin typeface="Calibri" panose="020F0502020204030204" pitchFamily="34" charset="0"/>
                <a:ea typeface="Tahoma" panose="020B0604030504040204" pitchFamily="34" charset="0"/>
                <a:cs typeface="Calibri" panose="020F0502020204030204" pitchFamily="34" charset="0"/>
              </a:rPr>
              <a:t>Kiểm</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tra</a:t>
            </a:r>
            <a:r>
              <a:rPr lang="en-US" sz="2400" dirty="0">
                <a:latin typeface="Calibri" panose="020F0502020204030204" pitchFamily="34" charset="0"/>
                <a:ea typeface="Tahoma" panose="020B0604030504040204" pitchFamily="34" charset="0"/>
                <a:cs typeface="Calibri" panose="020F0502020204030204" pitchFamily="34" charset="0"/>
              </a:rPr>
              <a:t> header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các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tin, </a:t>
            </a:r>
            <a:r>
              <a:rPr lang="en-US" sz="2400" dirty="0" err="1">
                <a:latin typeface="Calibri" panose="020F0502020204030204" pitchFamily="34" charset="0"/>
                <a:ea typeface="Tahoma" panose="020B0604030504040204" pitchFamily="34" charset="0"/>
                <a:cs typeface="Calibri" panose="020F0502020204030204" pitchFamily="34" charset="0"/>
              </a:rPr>
              <a:t>đối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chiếu</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với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luật</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lọc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để</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cho</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phép</a:t>
            </a:r>
            <a:r>
              <a:rPr lang="en-US" sz="2400" dirty="0">
                <a:latin typeface="Calibri" panose="020F0502020204030204" pitchFamily="34" charset="0"/>
                <a:ea typeface="Tahoma" panose="020B0604030504040204" pitchFamily="34" charset="0"/>
                <a:cs typeface="Calibri" panose="020F0502020204030204" pitchFamily="34" charset="0"/>
              </a:rPr>
              <a:t>/</a:t>
            </a:r>
            <a:r>
              <a:rPr lang="en-US" sz="2400" dirty="0" err="1">
                <a:latin typeface="Calibri" panose="020F0502020204030204" pitchFamily="34" charset="0"/>
                <a:ea typeface="Tahoma" panose="020B0604030504040204" pitchFamily="34" charset="0"/>
                <a:cs typeface="Calibri" panose="020F0502020204030204" pitchFamily="34" charset="0"/>
              </a:rPr>
              <a:t>chặn</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tin. </a:t>
            </a:r>
            <a:r>
              <a:rPr lang="en-US" sz="2400" dirty="0" err="1">
                <a:latin typeface="Calibri" panose="020F0502020204030204" pitchFamily="34" charset="0"/>
                <a:ea typeface="Tahoma" panose="020B0604030504040204" pitchFamily="34" charset="0"/>
                <a:cs typeface="Calibri" panose="020F0502020204030204" pitchFamily="34" charset="0"/>
              </a:rPr>
              <a:t>Không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kiểm</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nội</a:t>
            </a:r>
            <a:r>
              <a:rPr lang="en-US" sz="2400" dirty="0">
                <a:latin typeface="Calibri" panose="020F0502020204030204" pitchFamily="34" charset="0"/>
                <a:ea typeface="Tahoma" panose="020B0604030504040204" pitchFamily="34" charset="0"/>
                <a:cs typeface="Calibri" panose="020F0502020204030204" pitchFamily="34" charset="0"/>
              </a:rPr>
              <a:t> dung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tin.</a:t>
            </a:r>
          </a:p>
          <a:p>
            <a:pPr lvl="2" algn="just"/>
            <a:r>
              <a:rPr lang="en-US" sz="2400" dirty="0">
                <a:latin typeface="Calibri" panose="020F0502020204030204" pitchFamily="34" charset="0"/>
                <a:ea typeface="Tahoma" panose="020B0604030504040204" pitchFamily="34" charset="0"/>
                <a:cs typeface="Calibri" panose="020F0502020204030204" pitchFamily="34" charset="0"/>
              </a:rPr>
              <a:t>Circuit-level gateways: </a:t>
            </a:r>
            <a:r>
              <a:rPr lang="en-US" sz="2400" dirty="0" err="1">
                <a:latin typeface="Calibri" panose="020F0502020204030204" pitchFamily="34" charset="0"/>
                <a:ea typeface="Tahoma" panose="020B0604030504040204" pitchFamily="34" charset="0"/>
                <a:cs typeface="Calibri" panose="020F0502020204030204" pitchFamily="34" charset="0"/>
              </a:rPr>
              <a:t>Kiểm</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tính</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hợp</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lệ</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tin </a:t>
            </a:r>
            <a:r>
              <a:rPr lang="en-US" sz="2400" dirty="0" err="1">
                <a:latin typeface="Calibri" panose="020F0502020204030204" pitchFamily="34" charset="0"/>
                <a:ea typeface="Tahoma" panose="020B0604030504040204" pitchFamily="34" charset="0"/>
                <a:cs typeface="Calibri" panose="020F0502020204030204" pitchFamily="34" charset="0"/>
              </a:rPr>
              <a:t>dựa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theo</a:t>
            </a:r>
            <a:r>
              <a:rPr lang="en-US" sz="2400" dirty="0">
                <a:latin typeface="Calibri" panose="020F0502020204030204" pitchFamily="34" charset="0"/>
                <a:ea typeface="Tahoma" panose="020B0604030504040204" pitchFamily="34" charset="0"/>
                <a:cs typeface="Calibri" panose="020F0502020204030204" pitchFamily="34" charset="0"/>
              </a:rPr>
              <a:t> </a:t>
            </a:r>
          </a:p>
          <a:p>
            <a:pPr marL="914400" lvl="2"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TPC- handshaking (</a:t>
            </a:r>
            <a:r>
              <a:rPr lang="en-US" sz="2400" dirty="0" err="1">
                <a:latin typeface="Calibri" panose="020F0502020204030204" pitchFamily="34" charset="0"/>
                <a:ea typeface="Tahoma" panose="020B0604030504040204" pitchFamily="34" charset="0"/>
                <a:cs typeface="Calibri" panose="020F0502020204030204" pitchFamily="34" charset="0"/>
              </a:rPr>
              <a:t>bắt</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tay</a:t>
            </a:r>
            <a:r>
              <a:rPr lang="en-US" sz="2400" dirty="0">
                <a:latin typeface="Calibri" panose="020F0502020204030204" pitchFamily="34" charset="0"/>
                <a:ea typeface="Tahoma" panose="020B0604030504040204" pitchFamily="34" charset="0"/>
                <a:cs typeface="Calibri" panose="020F0502020204030204" pitchFamily="34" charset="0"/>
              </a:rPr>
              <a:t> 3 b</a:t>
            </a:r>
            <a:r>
              <a:rPr lang="vi-VN" sz="2400" dirty="0">
                <a:latin typeface="Calibri" panose="020F0502020204030204" pitchFamily="34" charset="0"/>
                <a:ea typeface="Tahoma" panose="020B0604030504040204" pitchFamily="34" charset="0"/>
                <a:cs typeface="Calibri" panose="020F0502020204030204" pitchFamily="34" charset="0"/>
              </a:rPr>
              <a:t>ư</a:t>
            </a:r>
            <a:r>
              <a:rPr lang="en-US" sz="2400" dirty="0" err="1">
                <a:latin typeface="Calibri" panose="020F0502020204030204" pitchFamily="34" charset="0"/>
                <a:ea typeface="Tahoma" panose="020B0604030504040204" pitchFamily="34" charset="0"/>
                <a:cs typeface="Calibri" panose="020F0502020204030204" pitchFamily="34" charset="0"/>
              </a:rPr>
              <a:t>ớc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giao</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thức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tầng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giao</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vận</a:t>
            </a:r>
            <a:r>
              <a:rPr lang="en-US" sz="2400" dirty="0">
                <a:latin typeface="Calibri" panose="020F0502020204030204" pitchFamily="34" charset="0"/>
                <a:ea typeface="Tahoma" panose="020B0604030504040204" pitchFamily="34" charset="0"/>
                <a:cs typeface="Calibri" panose="020F0502020204030204" pitchFamily="34" charset="0"/>
              </a:rPr>
              <a:t> TCP)</a:t>
            </a:r>
          </a:p>
        </p:txBody>
      </p:sp>
    </p:spTree>
    <p:extLst>
      <p:ext uri="{BB962C8B-B14F-4D97-AF65-F5344CB8AC3E}">
        <p14:creationId xmlns:p14="http://schemas.microsoft.com/office/powerpoint/2010/main" val="23704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51499" y="185529"/>
            <a:ext cx="9905998" cy="864637"/>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2. PHÂN LOẠI FIREWALL</a:t>
            </a:r>
          </a:p>
        </p:txBody>
      </p:sp>
      <p:sp>
        <p:nvSpPr>
          <p:cNvPr id="10" name="TextBox 9">
            <a:extLst>
              <a:ext uri="{FF2B5EF4-FFF2-40B4-BE49-F238E27FC236}">
                <a16:creationId xmlns:a16="http://schemas.microsoft.com/office/drawing/2014/main" id="{C56EB37E-0E64-4E95-BDC0-A6195953D200}"/>
              </a:ext>
            </a:extLst>
          </p:cNvPr>
          <p:cNvSpPr txBox="1"/>
          <p:nvPr/>
        </p:nvSpPr>
        <p:spPr>
          <a:xfrm>
            <a:off x="864964" y="5190823"/>
            <a:ext cx="5439534" cy="646331"/>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Header của gói tin TCP – đ</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ợc kiểm tra bởi bộ lọc gói (Packet – Filtering)</a:t>
            </a:r>
          </a:p>
        </p:txBody>
      </p:sp>
      <p:sp>
        <p:nvSpPr>
          <p:cNvPr id="11" name="TextBox 10">
            <a:extLst>
              <a:ext uri="{FF2B5EF4-FFF2-40B4-BE49-F238E27FC236}">
                <a16:creationId xmlns:a16="http://schemas.microsoft.com/office/drawing/2014/main" id="{4AC6F16E-054D-45DE-AF27-C01E5534029E}"/>
              </a:ext>
            </a:extLst>
          </p:cNvPr>
          <p:cNvSpPr txBox="1"/>
          <p:nvPr/>
        </p:nvSpPr>
        <p:spPr>
          <a:xfrm>
            <a:off x="6446474" y="5190823"/>
            <a:ext cx="5009095" cy="646331"/>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TPC – handshaking. </a:t>
            </a:r>
          </a:p>
          <a:p>
            <a:pPr algn="ctr"/>
            <a:r>
              <a:rPr lang="en-US">
                <a:latin typeface="Calibri" panose="020F0502020204030204" pitchFamily="34" charset="0"/>
                <a:cs typeface="Calibri" panose="020F0502020204030204" pitchFamily="34" charset="0"/>
              </a:rPr>
              <a:t>Gói tin của session không hợp lệ bị chặn.</a:t>
            </a:r>
          </a:p>
        </p:txBody>
      </p:sp>
      <p:pic>
        <p:nvPicPr>
          <p:cNvPr id="13" name="Picture 12" descr="A screenshot of a cell phone&#10;&#10;Description automatically generated">
            <a:extLst>
              <a:ext uri="{FF2B5EF4-FFF2-40B4-BE49-F238E27FC236}">
                <a16:creationId xmlns:a16="http://schemas.microsoft.com/office/drawing/2014/main" id="{F7B41596-170C-425C-AF6A-F60ADE0F8670}"/>
              </a:ext>
            </a:extLst>
          </p:cNvPr>
          <p:cNvPicPr>
            <a:picLocks noChangeAspect="1"/>
          </p:cNvPicPr>
          <p:nvPr/>
        </p:nvPicPr>
        <p:blipFill>
          <a:blip r:embed="rId2"/>
          <a:stretch>
            <a:fillRect/>
          </a:stretch>
        </p:blipFill>
        <p:spPr>
          <a:xfrm>
            <a:off x="656466" y="1050166"/>
            <a:ext cx="5439534" cy="4105275"/>
          </a:xfrm>
          <a:prstGeom prst="rect">
            <a:avLst/>
          </a:prstGeom>
        </p:spPr>
      </p:pic>
      <p:pic>
        <p:nvPicPr>
          <p:cNvPr id="14" name="Picture 13">
            <a:extLst>
              <a:ext uri="{FF2B5EF4-FFF2-40B4-BE49-F238E27FC236}">
                <a16:creationId xmlns:a16="http://schemas.microsoft.com/office/drawing/2014/main" id="{D9D9E687-D1CF-4507-90B9-48203C466844}"/>
              </a:ext>
            </a:extLst>
          </p:cNvPr>
          <p:cNvPicPr>
            <a:picLocks noChangeAspect="1"/>
          </p:cNvPicPr>
          <p:nvPr/>
        </p:nvPicPr>
        <p:blipFill>
          <a:blip r:embed="rId3"/>
          <a:stretch>
            <a:fillRect/>
          </a:stretch>
        </p:blipFill>
        <p:spPr>
          <a:xfrm>
            <a:off x="6203060" y="1050166"/>
            <a:ext cx="5495925" cy="4105275"/>
          </a:xfrm>
          <a:prstGeom prst="rect">
            <a:avLst/>
          </a:prstGeom>
        </p:spPr>
      </p:pic>
      <p:sp>
        <p:nvSpPr>
          <p:cNvPr id="15" name="TextBox 14">
            <a:extLst>
              <a:ext uri="{FF2B5EF4-FFF2-40B4-BE49-F238E27FC236}">
                <a16:creationId xmlns:a16="http://schemas.microsoft.com/office/drawing/2014/main" id="{06926942-177F-417C-8C60-6C76ED7221A9}"/>
              </a:ext>
            </a:extLst>
          </p:cNvPr>
          <p:cNvSpPr txBox="1"/>
          <p:nvPr/>
        </p:nvSpPr>
        <p:spPr>
          <a:xfrm>
            <a:off x="1046699" y="6020078"/>
            <a:ext cx="8057322"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=&gt; Firewall tích hợp cả 2 kiểu trên đ</a:t>
            </a:r>
            <a:r>
              <a:rPr lang="vi-VN" sz="2400">
                <a:latin typeface="Calibri" panose="020F0502020204030204" pitchFamily="34" charset="0"/>
                <a:cs typeface="Calibri" panose="020F0502020204030204" pitchFamily="34" charset="0"/>
              </a:rPr>
              <a:t>ư</a:t>
            </a:r>
            <a:r>
              <a:rPr lang="en-US" sz="2400">
                <a:latin typeface="Calibri" panose="020F0502020204030204" pitchFamily="34" charset="0"/>
                <a:cs typeface="Calibri" panose="020F0502020204030204" pitchFamily="34" charset="0"/>
              </a:rPr>
              <a:t>ợc gọi là Stateful Firewall</a:t>
            </a:r>
          </a:p>
        </p:txBody>
      </p:sp>
    </p:spTree>
    <p:extLst>
      <p:ext uri="{BB962C8B-B14F-4D97-AF65-F5344CB8AC3E}">
        <p14:creationId xmlns:p14="http://schemas.microsoft.com/office/powerpoint/2010/main" val="3409978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67247" y="0"/>
            <a:ext cx="9905998" cy="1478570"/>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2. PHÂN LOẠI FIREWALL</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640082" y="1164927"/>
            <a:ext cx="10058397" cy="5135346"/>
          </a:xfrm>
        </p:spPr>
        <p:txBody>
          <a:bodyPr>
            <a:normAutofit lnSpcReduction="10000"/>
          </a:bodyPr>
          <a:lstStyle/>
          <a:p>
            <a:pPr marL="457200" lvl="1"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Network Firewall: </a:t>
            </a:r>
            <a:r>
              <a:rPr lang="en-US" sz="2400" dirty="0" err="1">
                <a:latin typeface="Calibri" panose="020F0502020204030204" pitchFamily="34" charset="0"/>
                <a:ea typeface="Tahoma" panose="020B0604030504040204" pitchFamily="34" charset="0"/>
                <a:cs typeface="Calibri" panose="020F0502020204030204" pitchFamily="34" charset="0"/>
              </a:rPr>
              <a:t>Bảo</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vệ</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một</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hệ</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thống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mạng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máy</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tính</a:t>
            </a:r>
            <a:r>
              <a:rPr lang="en-US" sz="2400" dirty="0">
                <a:latin typeface="Calibri" panose="020F0502020204030204" pitchFamily="34" charset="0"/>
                <a:ea typeface="Tahoma" panose="020B0604030504040204" pitchFamily="34" charset="0"/>
                <a:cs typeface="Calibri" panose="020F0502020204030204" pitchFamily="34" charset="0"/>
              </a:rPr>
              <a:t>.</a:t>
            </a:r>
          </a:p>
          <a:p>
            <a:pPr lvl="1" algn="just"/>
            <a:r>
              <a:rPr lang="en-US" sz="2400" dirty="0" err="1">
                <a:latin typeface="Calibri" panose="020F0502020204030204" pitchFamily="34" charset="0"/>
                <a:ea typeface="Tahoma" panose="020B0604030504040204" pitchFamily="34" charset="0"/>
                <a:cs typeface="Calibri" panose="020F0502020204030204" pitchFamily="34" charset="0"/>
              </a:rPr>
              <a:t>Các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kiểu</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sau</a:t>
            </a:r>
            <a:r>
              <a:rPr lang="en-US" sz="2400" dirty="0">
                <a:latin typeface="Calibri" panose="020F0502020204030204" pitchFamily="34" charset="0"/>
                <a:ea typeface="Tahoma" panose="020B0604030504040204" pitchFamily="34" charset="0"/>
                <a:cs typeface="Calibri" panose="020F0502020204030204" pitchFamily="34" charset="0"/>
              </a:rPr>
              <a:t>:</a:t>
            </a:r>
          </a:p>
          <a:p>
            <a:pPr lvl="2" algn="just"/>
            <a:r>
              <a:rPr lang="en-US" sz="2400" dirty="0">
                <a:latin typeface="Calibri" panose="020F0502020204030204" pitchFamily="34" charset="0"/>
                <a:ea typeface="Tahoma" panose="020B0604030504040204" pitchFamily="34" charset="0"/>
                <a:cs typeface="Calibri" panose="020F0502020204030204" pitchFamily="34" charset="0"/>
              </a:rPr>
              <a:t>Packet-filtering Firewall</a:t>
            </a:r>
          </a:p>
          <a:p>
            <a:pPr lvl="2" algn="just"/>
            <a:r>
              <a:rPr lang="en-US" sz="2400" dirty="0">
                <a:latin typeface="Calibri" panose="020F0502020204030204" pitchFamily="34" charset="0"/>
                <a:ea typeface="Tahoma" panose="020B0604030504040204" pitchFamily="34" charset="0"/>
                <a:cs typeface="Calibri" panose="020F0502020204030204" pitchFamily="34" charset="0"/>
              </a:rPr>
              <a:t>Circuit-level gateways</a:t>
            </a:r>
          </a:p>
          <a:p>
            <a:pPr lvl="2" algn="just"/>
            <a:r>
              <a:rPr lang="en-US" sz="2400" dirty="0">
                <a:latin typeface="Calibri" panose="020F0502020204030204" pitchFamily="34" charset="0"/>
                <a:ea typeface="Tahoma" panose="020B0604030504040204" pitchFamily="34" charset="0"/>
                <a:cs typeface="Calibri" panose="020F0502020204030204" pitchFamily="34" charset="0"/>
              </a:rPr>
              <a:t>Proxy Firewall (Application-Level Gateways) </a:t>
            </a:r>
            <a:r>
              <a:rPr lang="en-US" sz="2400" dirty="0" err="1">
                <a:latin typeface="Calibri" panose="020F0502020204030204" pitchFamily="34" charset="0"/>
                <a:ea typeface="Tahoma" panose="020B0604030504040204" pitchFamily="34" charset="0"/>
                <a:cs typeface="Calibri" panose="020F0502020204030204" pitchFamily="34" charset="0"/>
              </a:rPr>
              <a:t>và</a:t>
            </a:r>
            <a:r>
              <a:rPr lang="en-US" sz="2400" dirty="0">
                <a:latin typeface="Calibri" panose="020F0502020204030204" pitchFamily="34" charset="0"/>
                <a:ea typeface="Tahoma" panose="020B0604030504040204" pitchFamily="34" charset="0"/>
                <a:cs typeface="Calibri" panose="020F0502020204030204" pitchFamily="34" charset="0"/>
              </a:rPr>
              <a:t> NAT Firewall: </a:t>
            </a:r>
            <a:r>
              <a:rPr lang="en-US" sz="2400" dirty="0" err="1">
                <a:latin typeface="Calibri" panose="020F0502020204030204" pitchFamily="34" charset="0"/>
                <a:ea typeface="Tahoma" panose="020B0604030504040204" pitchFamily="34" charset="0"/>
                <a:cs typeface="Calibri" panose="020F0502020204030204" pitchFamily="34" charset="0"/>
              </a:rPr>
              <a:t>Các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máy</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tính</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trong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mạng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nội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bộ</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giao</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tiếp</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với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mạng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bên</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ngoài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thông</a:t>
            </a:r>
            <a:r>
              <a:rPr lang="en-US" sz="2400" dirty="0">
                <a:latin typeface="Calibri" panose="020F0502020204030204" pitchFamily="34" charset="0"/>
                <a:ea typeface="Tahoma" panose="020B0604030504040204" pitchFamily="34" charset="0"/>
                <a:cs typeface="Calibri" panose="020F0502020204030204" pitchFamily="34" charset="0"/>
              </a:rPr>
              <a:t> qua proxy server </a:t>
            </a:r>
            <a:r>
              <a:rPr lang="en-US" sz="2400" dirty="0" err="1">
                <a:latin typeface="Calibri" panose="020F0502020204030204" pitchFamily="34" charset="0"/>
                <a:ea typeface="Tahoma" panose="020B0604030504040204" pitchFamily="34" charset="0"/>
                <a:cs typeface="Calibri" panose="020F0502020204030204" pitchFamily="34" charset="0"/>
              </a:rPr>
              <a:t>hoặc</a:t>
            </a:r>
            <a:r>
              <a:rPr lang="en-US" sz="2400" dirty="0">
                <a:latin typeface="Calibri" panose="020F0502020204030204" pitchFamily="34" charset="0"/>
                <a:ea typeface="Tahoma" panose="020B0604030504040204" pitchFamily="34" charset="0"/>
                <a:cs typeface="Calibri" panose="020F0502020204030204" pitchFamily="34" charset="0"/>
              </a:rPr>
              <a:t> router NAT. </a:t>
            </a:r>
          </a:p>
          <a:p>
            <a:pPr lvl="2" algn="just">
              <a:buFont typeface="Symbol" panose="05050102010706020507" pitchFamily="18" charset="2"/>
              <a:buChar char="Þ"/>
            </a:pP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Các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tin </a:t>
            </a:r>
            <a:r>
              <a:rPr lang="en-US" sz="2400" dirty="0" err="1">
                <a:latin typeface="Calibri" panose="020F0502020204030204" pitchFamily="34" charset="0"/>
                <a:ea typeface="Tahoma" panose="020B0604030504040204" pitchFamily="34" charset="0"/>
                <a:cs typeface="Calibri" panose="020F0502020204030204" pitchFamily="34" charset="0"/>
              </a:rPr>
              <a:t>mang</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địa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chỉ</a:t>
            </a:r>
            <a:r>
              <a:rPr lang="en-US" sz="2400" dirty="0">
                <a:latin typeface="Calibri" panose="020F0502020204030204" pitchFamily="34" charset="0"/>
                <a:ea typeface="Tahoma" panose="020B0604030504040204" pitchFamily="34" charset="0"/>
                <a:cs typeface="Calibri" panose="020F0502020204030204" pitchFamily="34" charset="0"/>
              </a:rPr>
              <a:t> IP </a:t>
            </a:r>
            <a:r>
              <a:rPr lang="en-US" sz="2400" dirty="0" err="1">
                <a:latin typeface="Calibri" panose="020F0502020204030204" pitchFamily="34" charset="0"/>
                <a:ea typeface="Tahoma" panose="020B0604030504040204" pitchFamily="34" charset="0"/>
                <a:cs typeface="Calibri" panose="020F0502020204030204" pitchFamily="34" charset="0"/>
              </a:rPr>
              <a:t>gửi</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proxy server/router NAT</a:t>
            </a:r>
          </a:p>
          <a:p>
            <a:pPr marL="914400" lvl="2"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Firewall </a:t>
            </a:r>
            <a:r>
              <a:rPr lang="en-US" sz="2400" dirty="0" err="1">
                <a:latin typeface="Calibri" panose="020F0502020204030204" pitchFamily="34" charset="0"/>
                <a:ea typeface="Tahoma" panose="020B0604030504040204" pitchFamily="34" charset="0"/>
                <a:cs typeface="Calibri" panose="020F0502020204030204" pitchFamily="34" charset="0"/>
              </a:rPr>
              <a:t>tích</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hợp</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trên</a:t>
            </a:r>
            <a:r>
              <a:rPr lang="en-US" sz="2400" dirty="0">
                <a:latin typeface="Calibri" panose="020F0502020204030204" pitchFamily="34" charset="0"/>
                <a:ea typeface="Tahoma" panose="020B0604030504040204" pitchFamily="34" charset="0"/>
                <a:cs typeface="Calibri" panose="020F0502020204030204" pitchFamily="34" charset="0"/>
              </a:rPr>
              <a:t> proxy server/router NAT </a:t>
            </a:r>
            <a:r>
              <a:rPr lang="en-US" sz="2400" dirty="0" err="1">
                <a:latin typeface="Calibri" panose="020F0502020204030204" pitchFamily="34" charset="0"/>
                <a:ea typeface="Tahoma" panose="020B0604030504040204" pitchFamily="34" charset="0"/>
                <a:cs typeface="Calibri" panose="020F0502020204030204" pitchFamily="34" charset="0"/>
              </a:rPr>
              <a:t>có</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kiểu</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Stateful</a:t>
            </a:r>
            <a:r>
              <a:rPr lang="en-US" sz="2400" dirty="0">
                <a:latin typeface="Calibri" panose="020F0502020204030204" pitchFamily="34" charset="0"/>
                <a:ea typeface="Tahoma" panose="020B0604030504040204" pitchFamily="34" charset="0"/>
                <a:cs typeface="Calibri" panose="020F0502020204030204" pitchFamily="34" charset="0"/>
              </a:rPr>
              <a:t> Firewall </a:t>
            </a:r>
            <a:r>
              <a:rPr lang="en-US" sz="2400" dirty="0" err="1">
                <a:latin typeface="Calibri" panose="020F0502020204030204" pitchFamily="34" charset="0"/>
                <a:ea typeface="Tahoma" panose="020B0604030504040204" pitchFamily="34" charset="0"/>
                <a:cs typeface="Calibri" panose="020F0502020204030204" pitchFamily="34" charset="0"/>
              </a:rPr>
              <a:t>nh</a:t>
            </a:r>
            <a:r>
              <a:rPr lang="vi-VN" sz="2400" dirty="0">
                <a:latin typeface="Calibri" panose="020F0502020204030204" pitchFamily="34" charset="0"/>
                <a:ea typeface="Tahoma" panose="020B0604030504040204" pitchFamily="34" charset="0"/>
                <a:cs typeface="Calibri" panose="020F0502020204030204" pitchFamily="34" charset="0"/>
              </a:rPr>
              <a:t>ư</a:t>
            </a:r>
            <a:r>
              <a:rPr lang="en-US" sz="2400" dirty="0">
                <a:latin typeface="Calibri" panose="020F0502020204030204" pitchFamily="34" charset="0"/>
                <a:ea typeface="Tahoma" panose="020B0604030504040204" pitchFamily="34" charset="0"/>
                <a:cs typeface="Calibri" panose="020F0502020204030204" pitchFamily="34" charset="0"/>
              </a:rPr>
              <a:t>ng </a:t>
            </a:r>
            <a:r>
              <a:rPr lang="en-US" sz="2400" dirty="0" err="1">
                <a:latin typeface="Calibri" panose="020F0502020204030204" pitchFamily="34" charset="0"/>
                <a:ea typeface="Tahoma" panose="020B0604030504040204" pitchFamily="34" charset="0"/>
                <a:cs typeface="Calibri" panose="020F0502020204030204" pitchFamily="34" charset="0"/>
              </a:rPr>
              <a:t>có</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thể</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bổ</a:t>
            </a:r>
            <a:r>
              <a:rPr lang="en-US" sz="2400" dirty="0">
                <a:latin typeface="Calibri" panose="020F0502020204030204" pitchFamily="34" charset="0"/>
                <a:ea typeface="Tahoma" panose="020B0604030504040204" pitchFamily="34" charset="0"/>
                <a:cs typeface="Calibri" panose="020F0502020204030204" pitchFamily="34" charset="0"/>
              </a:rPr>
              <a:t> sung </a:t>
            </a:r>
            <a:r>
              <a:rPr lang="en-US" sz="2400" dirty="0" err="1">
                <a:latin typeface="Calibri" panose="020F0502020204030204" pitchFamily="34" charset="0"/>
                <a:ea typeface="Tahoma" panose="020B0604030504040204" pitchFamily="34" charset="0"/>
                <a:cs typeface="Calibri" panose="020F0502020204030204" pitchFamily="34" charset="0"/>
              </a:rPr>
              <a:t>thêm</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việc</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kiểm</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tra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nội</a:t>
            </a:r>
            <a:r>
              <a:rPr lang="en-US" sz="2400" dirty="0">
                <a:latin typeface="Calibri" panose="020F0502020204030204" pitchFamily="34" charset="0"/>
                <a:ea typeface="Tahoma" panose="020B0604030504040204" pitchFamily="34" charset="0"/>
                <a:cs typeface="Calibri" panose="020F0502020204030204" pitchFamily="34" charset="0"/>
              </a:rPr>
              <a:t> dung </a:t>
            </a:r>
            <a:r>
              <a:rPr lang="en-US" sz="2400" dirty="0" err="1">
                <a:latin typeface="Calibri" panose="020F0502020204030204" pitchFamily="34" charset="0"/>
                <a:ea typeface="Tahoma" panose="020B0604030504040204" pitchFamily="34" charset="0"/>
                <a:cs typeface="Calibri" panose="020F0502020204030204" pitchFamily="34" charset="0"/>
              </a:rPr>
              <a:t>của</a:t>
            </a:r>
            <a:r>
              <a:rPr lang="en-US" sz="2400" dirty="0">
                <a:latin typeface="Calibri" panose="020F0502020204030204" pitchFamily="34" charset="0"/>
                <a:ea typeface="Tahoma" panose="020B0604030504040204" pitchFamily="34" charset="0"/>
                <a:cs typeface="Calibri" panose="020F0502020204030204" pitchFamily="34" charset="0"/>
              </a:rPr>
              <a:t> </a:t>
            </a:r>
            <a:r>
              <a:rPr lang="en-US" sz="2400" dirty="0" err="1">
                <a:latin typeface="Calibri" panose="020F0502020204030204" pitchFamily="34" charset="0"/>
                <a:ea typeface="Tahoma" panose="020B0604030504040204" pitchFamily="34" charset="0"/>
                <a:cs typeface="Calibri" panose="020F0502020204030204" pitchFamily="34" charset="0"/>
              </a:rPr>
              <a:t>gói</a:t>
            </a:r>
            <a:r>
              <a:rPr lang="en-US" sz="2400" dirty="0">
                <a:latin typeface="Calibri" panose="020F0502020204030204" pitchFamily="34" charset="0"/>
                <a:ea typeface="Tahoma" panose="020B0604030504040204" pitchFamily="34" charset="0"/>
                <a:cs typeface="Calibri" panose="020F0502020204030204" pitchFamily="34" charset="0"/>
              </a:rPr>
              <a:t> tin (Deep – layer packet inspection)</a:t>
            </a:r>
          </a:p>
        </p:txBody>
      </p:sp>
    </p:spTree>
    <p:extLst>
      <p:ext uri="{BB962C8B-B14F-4D97-AF65-F5344CB8AC3E}">
        <p14:creationId xmlns:p14="http://schemas.microsoft.com/office/powerpoint/2010/main" val="2476230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51499" y="319842"/>
            <a:ext cx="9905998" cy="864637"/>
          </a:xfrm>
        </p:spPr>
        <p:txBody>
          <a:bodyPr>
            <a:normAutofit/>
          </a:bodyPr>
          <a:lstStyle/>
          <a:p>
            <a:r>
              <a:rPr lang="en-US" sz="4400" b="1" dirty="0">
                <a:solidFill>
                  <a:srgbClr val="FFFF00"/>
                </a:solidFill>
                <a:latin typeface="Calibri" panose="020F0502020204030204" pitchFamily="34" charset="0"/>
                <a:cs typeface="Calibri" panose="020F0502020204030204" pitchFamily="34" charset="0"/>
              </a:rPr>
              <a:t>2. PHÂN LOẠI FIREWALL</a:t>
            </a:r>
          </a:p>
        </p:txBody>
      </p:sp>
      <p:sp>
        <p:nvSpPr>
          <p:cNvPr id="10" name="TextBox 9">
            <a:extLst>
              <a:ext uri="{FF2B5EF4-FFF2-40B4-BE49-F238E27FC236}">
                <a16:creationId xmlns:a16="http://schemas.microsoft.com/office/drawing/2014/main" id="{C56EB37E-0E64-4E95-BDC0-A6195953D200}"/>
              </a:ext>
            </a:extLst>
          </p:cNvPr>
          <p:cNvSpPr txBox="1"/>
          <p:nvPr/>
        </p:nvSpPr>
        <p:spPr>
          <a:xfrm>
            <a:off x="864964" y="5190823"/>
            <a:ext cx="5439534" cy="369332"/>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Proxy Server</a:t>
            </a:r>
          </a:p>
        </p:txBody>
      </p:sp>
      <p:sp>
        <p:nvSpPr>
          <p:cNvPr id="11" name="TextBox 10">
            <a:extLst>
              <a:ext uri="{FF2B5EF4-FFF2-40B4-BE49-F238E27FC236}">
                <a16:creationId xmlns:a16="http://schemas.microsoft.com/office/drawing/2014/main" id="{4AC6F16E-054D-45DE-AF27-C01E5534029E}"/>
              </a:ext>
            </a:extLst>
          </p:cNvPr>
          <p:cNvSpPr txBox="1"/>
          <p:nvPr/>
        </p:nvSpPr>
        <p:spPr>
          <a:xfrm>
            <a:off x="6446474" y="5190823"/>
            <a:ext cx="5009095" cy="369332"/>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NAT</a:t>
            </a:r>
          </a:p>
        </p:txBody>
      </p:sp>
      <p:sp>
        <p:nvSpPr>
          <p:cNvPr id="15" name="TextBox 14">
            <a:extLst>
              <a:ext uri="{FF2B5EF4-FFF2-40B4-BE49-F238E27FC236}">
                <a16:creationId xmlns:a16="http://schemas.microsoft.com/office/drawing/2014/main" id="{06926942-177F-417C-8C60-6C76ED7221A9}"/>
              </a:ext>
            </a:extLst>
          </p:cNvPr>
          <p:cNvSpPr txBox="1"/>
          <p:nvPr/>
        </p:nvSpPr>
        <p:spPr>
          <a:xfrm>
            <a:off x="441943" y="5512246"/>
            <a:ext cx="11302089"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=&gt; Các máy nội bộ đ</a:t>
            </a:r>
            <a:r>
              <a:rPr lang="vi-VN" sz="2400">
                <a:latin typeface="Calibri" panose="020F0502020204030204" pitchFamily="34" charset="0"/>
                <a:cs typeface="Calibri" panose="020F0502020204030204" pitchFamily="34" charset="0"/>
              </a:rPr>
              <a:t>ư</a:t>
            </a:r>
            <a:r>
              <a:rPr lang="en-US" sz="2400">
                <a:latin typeface="Calibri" panose="020F0502020204030204" pitchFamily="34" charset="0"/>
                <a:cs typeface="Calibri" panose="020F0502020204030204" pitchFamily="34" charset="0"/>
              </a:rPr>
              <a:t>ợc ẩn danh và tăng tính bảo mật</a:t>
            </a:r>
          </a:p>
        </p:txBody>
      </p:sp>
      <p:pic>
        <p:nvPicPr>
          <p:cNvPr id="2050" name="Picture 2" descr="Máy chủ proxy – Wikipedia tiếng Việt">
            <a:extLst>
              <a:ext uri="{FF2B5EF4-FFF2-40B4-BE49-F238E27FC236}">
                <a16:creationId xmlns:a16="http://schemas.microsoft.com/office/drawing/2014/main" id="{91AB3D10-EBCD-4A87-8CF9-83DCF45A7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43" y="1310566"/>
            <a:ext cx="5654056" cy="36280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a NAT firewall, How Does it Work and When Do You Need One?">
            <a:extLst>
              <a:ext uri="{FF2B5EF4-FFF2-40B4-BE49-F238E27FC236}">
                <a16:creationId xmlns:a16="http://schemas.microsoft.com/office/drawing/2014/main" id="{CC6FD5BF-440F-4FE0-908B-2A54A1BCF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498" y="1302340"/>
            <a:ext cx="5439535" cy="362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5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19200" y="332129"/>
            <a:ext cx="9905998" cy="1166191"/>
          </a:xfrm>
        </p:spPr>
        <p:txBody>
          <a:bodyPr>
            <a:normAutofit fontScale="90000"/>
          </a:bodyPr>
          <a:lstStyle/>
          <a:p>
            <a:r>
              <a:rPr lang="en-US" sz="4900" b="1" dirty="0">
                <a:solidFill>
                  <a:srgbClr val="FFFF00"/>
                </a:solidFill>
                <a:latin typeface="Calibri" panose="020F0502020204030204" pitchFamily="34" charset="0"/>
                <a:cs typeface="Calibri" panose="020F0502020204030204" pitchFamily="34" charset="0"/>
              </a:rPr>
              <a:t>3. CHỨC NĂNG VÀ THÀNH PHẦN</a:t>
            </a:r>
            <a:r>
              <a:rPr lang="en-US" sz="4900" dirty="0">
                <a:latin typeface="Calibri" panose="020F0502020204030204" pitchFamily="34" charset="0"/>
                <a:cs typeface="Calibri" panose="020F0502020204030204" pitchFamily="34" charset="0"/>
              </a:rPr>
              <a:t/>
            </a:r>
            <a:br>
              <a:rPr lang="en-US" sz="4900" dirty="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3.1 CHỨC NĂNG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066801" y="1498320"/>
            <a:ext cx="10058397" cy="5135346"/>
          </a:xfrm>
        </p:spPr>
        <p:txBody>
          <a:bodyPr>
            <a:normAutofit/>
          </a:bodyPr>
          <a:lstStyle/>
          <a:p>
            <a:pPr algn="just"/>
            <a:r>
              <a:rPr lang="vi-VN" dirty="0">
                <a:latin typeface="Calibri" panose="020F0502020204030204" pitchFamily="34" charset="0"/>
                <a:ea typeface="Tahoma" panose="020B0604030504040204" pitchFamily="34" charset="0"/>
                <a:cs typeface="Calibri" panose="020F0502020204030204" pitchFamily="34" charset="0"/>
              </a:rPr>
              <a:t> Cho phép hoặc cấm những dịch vụ truy nhập từ trong ra ngoài</a:t>
            </a:r>
          </a:p>
          <a:p>
            <a:pPr algn="just"/>
            <a:r>
              <a:rPr lang="vi-VN" dirty="0">
                <a:latin typeface="Calibri" panose="020F0502020204030204" pitchFamily="34" charset="0"/>
                <a:ea typeface="Tahoma" panose="020B0604030504040204" pitchFamily="34" charset="0"/>
                <a:cs typeface="Calibri" panose="020F0502020204030204" pitchFamily="34" charset="0"/>
              </a:rPr>
              <a:t> Cho phép hoặc cấm những dịch vụ truy nhập từ ngoài vào trong. </a:t>
            </a:r>
          </a:p>
          <a:p>
            <a:pPr algn="just"/>
            <a:r>
              <a:rPr lang="vi-VN" dirty="0">
                <a:latin typeface="Calibri" panose="020F0502020204030204" pitchFamily="34" charset="0"/>
                <a:ea typeface="Tahoma" panose="020B0604030504040204" pitchFamily="34" charset="0"/>
                <a:cs typeface="Calibri" panose="020F0502020204030204" pitchFamily="34" charset="0"/>
              </a:rPr>
              <a:t> Theo dõi luồng dữ liệu mạng giữa 2 bên.</a:t>
            </a:r>
          </a:p>
          <a:p>
            <a:pPr algn="just"/>
            <a:r>
              <a:rPr lang="vi-VN" dirty="0">
                <a:latin typeface="Calibri" panose="020F0502020204030204" pitchFamily="34" charset="0"/>
                <a:ea typeface="Tahoma" panose="020B0604030504040204" pitchFamily="34" charset="0"/>
                <a:cs typeface="Calibri" panose="020F0502020204030204" pitchFamily="34" charset="0"/>
              </a:rPr>
              <a:t> Kiểm soát địa chỉ truy nhập, cho phép/cấm địa chỉ truy nhập</a:t>
            </a:r>
          </a:p>
          <a:p>
            <a:pPr algn="just"/>
            <a:r>
              <a:rPr lang="vi-VN" dirty="0">
                <a:latin typeface="Calibri" panose="020F0502020204030204" pitchFamily="34" charset="0"/>
                <a:ea typeface="Tahoma" panose="020B0604030504040204" pitchFamily="34" charset="0"/>
                <a:cs typeface="Calibri" panose="020F0502020204030204" pitchFamily="34" charset="0"/>
              </a:rPr>
              <a:t> Kiểm soát người sử dụng và việc truy nhập của người sử dụng</a:t>
            </a:r>
          </a:p>
          <a:p>
            <a:pPr algn="just"/>
            <a:r>
              <a:rPr lang="vi-VN" dirty="0">
                <a:latin typeface="Calibri" panose="020F0502020204030204" pitchFamily="34" charset="0"/>
                <a:ea typeface="Tahoma" panose="020B0604030504040204" pitchFamily="34" charset="0"/>
                <a:cs typeface="Calibri" panose="020F0502020204030204" pitchFamily="34" charset="0"/>
              </a:rPr>
              <a:t> Kiểm soát nội dung thông tin lưu chuyển trên mạng.</a:t>
            </a:r>
            <a:endParaRPr lang="en-US" dirty="0">
              <a:latin typeface="Calibri" panose="020F0502020204030204" pitchFamily="34" charset="0"/>
              <a:ea typeface="Tahoma" panose="020B0604030504040204" pitchFamily="34" charset="0"/>
              <a:cs typeface="Calibri" panose="020F0502020204030204" pitchFamily="34" charset="0"/>
            </a:endParaRPr>
          </a:p>
          <a:p>
            <a:pPr lvl="2" algn="just"/>
            <a:endParaRPr lang="vi-VN" sz="2200" dirty="0">
              <a:latin typeface="Calibri" panose="020F0502020204030204" pitchFamily="34" charset="0"/>
              <a:ea typeface="Tahoma" panose="020B0604030504040204" pitchFamily="34" charset="0"/>
              <a:cs typeface="Calibri" panose="020F0502020204030204" pitchFamily="34" charset="0"/>
            </a:endParaRPr>
          </a:p>
          <a:p>
            <a:pPr marL="457200" lvl="1" indent="0" algn="just">
              <a:buNone/>
            </a:pPr>
            <a:endParaRPr lang="en-US" sz="2400" dirty="0">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009689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Contemporary blue desig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Fonts">
      <a:majorFont>
        <a:latin typeface="Cambria"/>
        <a:ea typeface=""/>
        <a:cs typeface=""/>
      </a:majorFont>
      <a:minorFont>
        <a:latin typeface="Cambria"/>
        <a:ea typeface=""/>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1786</Words>
  <Application>Microsoft Office PowerPoint</Application>
  <PresentationFormat>Widescreen</PresentationFormat>
  <Paragraphs>143</Paragraphs>
  <Slides>33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Cambria</vt:lpstr>
      <vt:lpstr>Symbol</vt:lpstr>
      <vt:lpstr>Tahoma</vt:lpstr>
      <vt:lpstr>Trebuchet MS</vt:lpstr>
      <vt:lpstr>Tw Cen MT</vt:lpstr>
      <vt:lpstr>Circuit</vt:lpstr>
      <vt:lpstr>Contemporary blue design template</vt:lpstr>
      <vt:lpstr>FIREWALL VÀ CÁC KIẾN TRÚC FIREWALL</vt:lpstr>
      <vt:lpstr>NỘI DUNG</vt:lpstr>
      <vt:lpstr>1. FIREWALL LÀ GÌ</vt:lpstr>
      <vt:lpstr>2. PHÂN LOẠI FIREWALL</vt:lpstr>
      <vt:lpstr>2. PHÂN LOẠI FIREWALL</vt:lpstr>
      <vt:lpstr>2. PHÂN LOẠI FIREWALL</vt:lpstr>
      <vt:lpstr>2. PHÂN LOẠI FIREWALL</vt:lpstr>
      <vt:lpstr>2. PHÂN LOẠI FIREWALL</vt:lpstr>
      <vt:lpstr>3. CHỨC NĂNG VÀ THÀNH PHẦN 3.1 CHỨC NĂNG</vt:lpstr>
      <vt:lpstr>3. CHỨC NĂNG VÀ THÀNH PHẦN 3.2 THÀNh PHẦN</vt:lpstr>
      <vt:lpstr>3. CHỨC NĂNG VÀ THÀNH PHẦN 3.2 THÀNh PHẦN</vt:lpstr>
      <vt:lpstr>3. CHỨC NĂNG VÀ THÀNH PHẦN 3.2 THÀNh PHẦN</vt:lpstr>
      <vt:lpstr>3. CHỨC NĂNG VÀ THÀNH PHẦN 3.2 THÀNh PHẦN</vt:lpstr>
      <vt:lpstr>3. CHỨC NĂNG VÀ THÀNH PHẦN 3.2 THÀNh PHẦN</vt:lpstr>
      <vt:lpstr>3. CHỨC NĂNG VÀ THÀNH PHẦN 3.2 THÀNh PHẦN</vt:lpstr>
      <vt:lpstr>4. Các kiến trúc firewall 4.1 Dual - Homed Host (máy chủ trung gian)</vt:lpstr>
      <vt:lpstr>4. Các kiến trúc firewall 4.1 Dual - Homed Host (máy chủ trung gian)</vt:lpstr>
      <vt:lpstr>4. Các kiến trúc firewall 4.1 Dual - Homed Host (máy chủ trung gian)</vt:lpstr>
      <vt:lpstr>4. Các kiến trúc firewall 4.2 Screened Host</vt:lpstr>
      <vt:lpstr>4. Các kiến trúc firewall 4.2 Screened Host</vt:lpstr>
      <vt:lpstr>4. Các kiến trúc firewall 4.2 Screened Host</vt:lpstr>
      <vt:lpstr>4. Các kiến trúc firewall 4.3 Screened Subnet Host</vt:lpstr>
      <vt:lpstr>4. Các kiến trúc firewall 4.3 Screened SUBNET Host</vt:lpstr>
      <vt:lpstr>4. Các kiến trúc firewall 4.3 Screened SUBNET Host</vt:lpstr>
      <vt:lpstr>5. DEMO PFSENSE FIREWALL Cài đặt máy ảo Window Server 2019 trên VMware</vt:lpstr>
      <vt:lpstr>5. DEMO PFSENSE FIREWALL Cài đặt PfSense trên một máy ảo khác </vt:lpstr>
      <vt:lpstr>5. DEMO PFSENSE FIREWALL Sau khi cài đặt xong: </vt:lpstr>
      <vt:lpstr>5. DEMO PFSENSE FIREWALL Truy cập địa chỉ PfSense: </vt:lpstr>
      <vt:lpstr>5. DEMO PFSENSE FIREWALL Cấu hình thành công </vt:lpstr>
      <vt:lpstr>5. DEMO PFSENSE FIREWALL Chặn web và quảng cáo bằng PfSensE </vt:lpstr>
      <vt:lpstr>5. DEMO PFSENSE FIREWALL Chặn web và quảng cáo bằng PfSensE </vt:lpstr>
      <vt:lpstr>5. DEMO PFSENSE FIREWALL Chặn web và quảng cáo bằng PfSense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2020-06-08T15:55:46Z</dcterms:created>
  <dcterms:modified xsi:type="dcterms:W3CDTF">2020-06-09T02:15:17Z</dcterms:modified>
</cp:coreProperties>
</file>