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9"/>
  </p:notesMasterIdLst>
  <p:sldIdLst>
    <p:sldId id="256" r:id="rId2"/>
    <p:sldId id="286" r:id="rId3"/>
    <p:sldId id="257" r:id="rId4"/>
    <p:sldId id="287" r:id="rId5"/>
    <p:sldId id="288" r:id="rId6"/>
    <p:sldId id="297" r:id="rId7"/>
    <p:sldId id="292" r:id="rId8"/>
    <p:sldId id="293" r:id="rId9"/>
    <p:sldId id="311" r:id="rId10"/>
    <p:sldId id="294" r:id="rId11"/>
    <p:sldId id="312" r:id="rId12"/>
    <p:sldId id="295" r:id="rId13"/>
    <p:sldId id="313" r:id="rId14"/>
    <p:sldId id="296" r:id="rId15"/>
    <p:sldId id="314" r:id="rId16"/>
    <p:sldId id="260" r:id="rId17"/>
    <p:sldId id="298" r:id="rId18"/>
    <p:sldId id="308" r:id="rId19"/>
    <p:sldId id="309" r:id="rId20"/>
    <p:sldId id="310" r:id="rId21"/>
    <p:sldId id="299" r:id="rId22"/>
    <p:sldId id="300" r:id="rId23"/>
    <p:sldId id="301" r:id="rId24"/>
    <p:sldId id="302" r:id="rId25"/>
    <p:sldId id="303" r:id="rId26"/>
    <p:sldId id="304" r:id="rId27"/>
    <p:sldId id="307" r:id="rId28"/>
  </p:sldIdLst>
  <p:sldSz cx="9144000" cy="5143500" type="screen16x9"/>
  <p:notesSz cx="6858000" cy="9144000"/>
  <p:embeddedFontLst>
    <p:embeddedFont>
      <p:font typeface="Lexend Deca" panose="020B0604020202020204" charset="0"/>
      <p:regular r:id="rId30"/>
    </p:embeddedFont>
    <p:embeddedFont>
      <p:font typeface="Calibri" panose="020F0502020204030204" pitchFamily="34" charset="0"/>
      <p:regular r:id="rId31"/>
      <p:bold r:id="rId32"/>
      <p:italic r:id="rId33"/>
      <p:boldItalic r:id="rId34"/>
    </p:embeddedFont>
    <p:embeddedFont>
      <p:font typeface="Muli Regular" panose="020B0604020202020204" charset="0"/>
      <p:regular r:id="rId35"/>
      <p:bold r:id="rId36"/>
      <p:italic r:id="rId37"/>
      <p:boldItalic r:id="rId38"/>
    </p:embeddedFont>
    <p:embeddedFont>
      <p:font typeface="Calibri Light" panose="020F0302020204030204" pitchFamily="34" charset="0"/>
      <p:regular r:id="rId39"/>
      <p:italic r:id="rId40"/>
    </p:embeddedFont>
    <p:embeddedFont>
      <p:font typeface="Microsoft Tai Le" panose="020B0502040204020203"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9F01C6-01B5-465F-B4EB-8C0762F86E61}">
  <a:tblStyle styleId="{8A9F01C6-01B5-465F-B4EB-8C0762F86E6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182" autoAdjust="0"/>
  </p:normalViewPr>
  <p:slideViewPr>
    <p:cSldViewPr snapToGrid="0">
      <p:cViewPr varScale="1">
        <p:scale>
          <a:sx n="106" d="100"/>
          <a:sy n="106" d="100"/>
        </p:scale>
        <p:origin x="68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2.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529528-5943-4645-B9F0-F7E95E8872A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E715C46-B3B8-4350-B99B-1C54F4F6F253}">
      <dgm:prSet/>
      <dgm:spPr/>
      <dgm:t>
        <a:bodyPr/>
        <a:lstStyle/>
        <a:p>
          <a:pPr rtl="0"/>
          <a:r>
            <a:rPr lang="vi-VN" b="1" i="0" smtClean="0"/>
            <a:t>Oauth2</a:t>
          </a:r>
          <a:r>
            <a:rPr lang="vi-VN" b="0" i="0" smtClean="0"/>
            <a:t> không đơn thuần chỉ là giao thức kết nối, nó là một "nền tảng" mà chúng ta phải triển khai ở cả hai phía: </a:t>
          </a:r>
          <a:r>
            <a:rPr lang="vi-VN" b="1" i="0" smtClean="0"/>
            <a:t>client</a:t>
          </a:r>
          <a:r>
            <a:rPr lang="vi-VN" b="0" i="0" smtClean="0"/>
            <a:t> và </a:t>
          </a:r>
          <a:r>
            <a:rPr lang="vi-VN" b="1" i="0" smtClean="0"/>
            <a:t>server</a:t>
          </a:r>
          <a:r>
            <a:rPr lang="vi-VN" b="0" i="0" smtClean="0"/>
            <a:t>. </a:t>
          </a:r>
          <a:endParaRPr lang="en-US"/>
        </a:p>
      </dgm:t>
    </dgm:pt>
    <dgm:pt modelId="{2CB5F5E1-5797-413D-B4CD-DC7F42AD4BDF}" type="parTrans" cxnId="{6B4E9F48-1150-424E-AD4F-D9B1210D9906}">
      <dgm:prSet/>
      <dgm:spPr/>
      <dgm:t>
        <a:bodyPr/>
        <a:lstStyle/>
        <a:p>
          <a:endParaRPr lang="en-US"/>
        </a:p>
      </dgm:t>
    </dgm:pt>
    <dgm:pt modelId="{4CE3BFAB-E733-422D-BF7A-851BAC84FDFD}" type="sibTrans" cxnId="{6B4E9F48-1150-424E-AD4F-D9B1210D9906}">
      <dgm:prSet/>
      <dgm:spPr/>
      <dgm:t>
        <a:bodyPr/>
        <a:lstStyle/>
        <a:p>
          <a:endParaRPr lang="en-US"/>
        </a:p>
      </dgm:t>
    </dgm:pt>
    <dgm:pt modelId="{1F9898A6-7C74-4022-8A75-7577295A7675}" type="pres">
      <dgm:prSet presAssocID="{04529528-5943-4645-B9F0-F7E95E8872A2}" presName="linear" presStyleCnt="0">
        <dgm:presLayoutVars>
          <dgm:animLvl val="lvl"/>
          <dgm:resizeHandles val="exact"/>
        </dgm:presLayoutVars>
      </dgm:prSet>
      <dgm:spPr/>
      <dgm:t>
        <a:bodyPr/>
        <a:lstStyle/>
        <a:p>
          <a:endParaRPr lang="en-US"/>
        </a:p>
      </dgm:t>
    </dgm:pt>
    <dgm:pt modelId="{33835F35-FA90-4430-B997-20998EFCEE8D}" type="pres">
      <dgm:prSet presAssocID="{BE715C46-B3B8-4350-B99B-1C54F4F6F253}" presName="parentText" presStyleLbl="node1" presStyleIdx="0" presStyleCnt="1" custLinFactNeighborX="1741" custLinFactNeighborY="12551">
        <dgm:presLayoutVars>
          <dgm:chMax val="0"/>
          <dgm:bulletEnabled val="1"/>
        </dgm:presLayoutVars>
      </dgm:prSet>
      <dgm:spPr/>
      <dgm:t>
        <a:bodyPr/>
        <a:lstStyle/>
        <a:p>
          <a:endParaRPr lang="en-US"/>
        </a:p>
      </dgm:t>
    </dgm:pt>
  </dgm:ptLst>
  <dgm:cxnLst>
    <dgm:cxn modelId="{24D115CC-EAFC-42D8-A1A6-8F11AB3E3A9F}" type="presOf" srcId="{BE715C46-B3B8-4350-B99B-1C54F4F6F253}" destId="{33835F35-FA90-4430-B997-20998EFCEE8D}" srcOrd="0" destOrd="0" presId="urn:microsoft.com/office/officeart/2005/8/layout/vList2"/>
    <dgm:cxn modelId="{53658691-5C8D-40AF-B054-385967DB5D0A}" type="presOf" srcId="{04529528-5943-4645-B9F0-F7E95E8872A2}" destId="{1F9898A6-7C74-4022-8A75-7577295A7675}" srcOrd="0" destOrd="0" presId="urn:microsoft.com/office/officeart/2005/8/layout/vList2"/>
    <dgm:cxn modelId="{6B4E9F48-1150-424E-AD4F-D9B1210D9906}" srcId="{04529528-5943-4645-B9F0-F7E95E8872A2}" destId="{BE715C46-B3B8-4350-B99B-1C54F4F6F253}" srcOrd="0" destOrd="0" parTransId="{2CB5F5E1-5797-413D-B4CD-DC7F42AD4BDF}" sibTransId="{4CE3BFAB-E733-422D-BF7A-851BAC84FDFD}"/>
    <dgm:cxn modelId="{9E10D00B-1085-44D7-B23B-BBB0EECAFD74}" type="presParOf" srcId="{1F9898A6-7C74-4022-8A75-7577295A7675}" destId="{33835F35-FA90-4430-B997-20998EFCEE8D}"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262042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ools.ietf.org/html/rfc5849"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homakov.blogspot.co.uk/2013/02/hacking-facebook-with-oauth2-and-chrome.html" TargetMode="External"/><Relationship Id="rId5" Type="http://schemas.openxmlformats.org/officeDocument/2006/relationships/hyperlink" Target="http://tools.ietf.org/html/rfc6749" TargetMode="External"/><Relationship Id="rId4" Type="http://schemas.openxmlformats.org/officeDocument/2006/relationships/hyperlink" Target="http://hueniverse.com/2009/04/23/explaining-the-oauth-session-fixation-attack/"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035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smtClean="0">
                <a:solidFill>
                  <a:schemeClr val="bg1"/>
                </a:solidFill>
              </a:rPr>
              <a:t>Implicit</a:t>
            </a:r>
            <a:endParaRPr lang="en-US" sz="1100" smtClean="0">
              <a:solidFill>
                <a:schemeClr val="bg1"/>
              </a:solidFill>
            </a:endParaRPr>
          </a:p>
          <a:p>
            <a:pPr marL="139700" indent="0">
              <a:buNone/>
            </a:pPr>
            <a:endParaRPr lang="vi-VN" sz="1100" b="0" i="0" u="none" strike="noStrike" cap="none" smtClean="0">
              <a:solidFill>
                <a:srgbClr val="000000"/>
              </a:solidFill>
              <a:effectLst/>
              <a:latin typeface="Arial"/>
              <a:ea typeface="Arial"/>
              <a:cs typeface="Arial"/>
              <a:sym typeface="Arial"/>
            </a:endParaRPr>
          </a:p>
          <a:p>
            <a:pPr marL="139700" indent="0">
              <a:buNone/>
            </a:pPr>
            <a:r>
              <a:rPr lang="en-US" sz="1100" b="0" i="0" u="none" strike="noStrike" cap="none" smtClean="0">
                <a:solidFill>
                  <a:srgbClr val="000000"/>
                </a:solidFill>
                <a:effectLst/>
                <a:latin typeface="Arial"/>
                <a:ea typeface="Arial"/>
                <a:cs typeface="Arial"/>
                <a:sym typeface="Arial"/>
              </a:rPr>
              <a:t> </a:t>
            </a:r>
          </a:p>
          <a:p>
            <a:r>
              <a:rPr lang="en-US" sz="1100" b="0" i="0" u="none" strike="noStrike" cap="none" smtClean="0">
                <a:solidFill>
                  <a:srgbClr val="000000"/>
                </a:solidFill>
                <a:effectLst/>
                <a:latin typeface="Arial"/>
                <a:ea typeface="Arial"/>
                <a:cs typeface="Arial"/>
                <a:sym typeface="Arial"/>
              </a:rPr>
              <a:t>Thường được sử dụng trong các ứng dụng mobile hay các ứng dụng chạy trên web, nơi mà thông tin bí mật của client không thể lưu trữ bảo mật. Do lo ngại bảo mật, trong flow này, ứng dụng sẽ không nhận authorization_code từ Authorization server, thay vào đó, Authorization server sẽ trả trực tiếp access token cho ứng dụng.Loại grant này không hỗ trợ refresh_token.</a:t>
            </a:r>
          </a:p>
          <a:p>
            <a:r>
              <a:rPr lang="en-US" sz="1100" b="0" i="0" u="none" strike="noStrike" cap="none" smtClean="0">
                <a:solidFill>
                  <a:srgbClr val="000000"/>
                </a:solidFill>
                <a:effectLst/>
                <a:latin typeface="Arial"/>
                <a:ea typeface="Arial"/>
                <a:cs typeface="Arial"/>
                <a:sym typeface="Arial"/>
              </a:rPr>
              <a:t>Ta có thể hiểu đơn giản luồng hoạt động như sau: User nhận được yêu cầu ủy quyền cho Ứng dụng, sau đó Authorization Server truyền thẳng access_token tới Browser và sau đó truyền lại cho Ứng dụng.</a:t>
            </a:r>
          </a:p>
          <a:p>
            <a:pPr lvl="0">
              <a:buFont typeface="+mj-lt"/>
              <a:buAutoNum type="arabicPeriod"/>
            </a:pPr>
            <a:endParaRPr lang="vi-VN" sz="1100" b="0" i="0" u="none" strike="noStrike" cap="none" smtClean="0">
              <a:solidFill>
                <a:srgbClr val="000000"/>
              </a:solidFill>
              <a:effectLst/>
              <a:latin typeface="Arial"/>
              <a:ea typeface="Arial"/>
              <a:cs typeface="Arial"/>
              <a:sym typeface="Arial"/>
            </a:endParaRPr>
          </a:p>
          <a:p>
            <a:r>
              <a:rPr lang="en-US" sz="1100" b="0" i="0" u="none" strike="noStrike" cap="none" smtClean="0">
                <a:solidFill>
                  <a:srgbClr val="000000"/>
                </a:solidFill>
                <a:effectLst/>
                <a:latin typeface="Arial"/>
                <a:ea typeface="Arial"/>
                <a:cs typeface="Arial"/>
                <a:sym typeface="Arial"/>
              </a:rPr>
              <a:t>The flow includes the following steps:</a:t>
            </a:r>
            <a:endParaRPr lang="en-US" sz="1000" b="0" i="0" u="none" strike="noStrike" cap="none" smtClean="0">
              <a:solidFill>
                <a:srgbClr val="000000"/>
              </a:solidFill>
              <a:effectLst/>
              <a:latin typeface="Arial"/>
              <a:ea typeface="Arial"/>
              <a:cs typeface="Arial"/>
              <a:sym typeface="Arial"/>
            </a:endParaRPr>
          </a:p>
          <a:p>
            <a:pPr lvl="1"/>
            <a:r>
              <a:rPr lang="en-US" sz="1100" b="0" i="0" u="none" strike="noStrike" cap="none" smtClean="0">
                <a:solidFill>
                  <a:srgbClr val="000000"/>
                </a:solidFill>
                <a:effectLst/>
                <a:latin typeface="Arial"/>
                <a:ea typeface="Arial"/>
                <a:cs typeface="Arial"/>
                <a:sym typeface="Arial"/>
              </a:rPr>
              <a:t>Ứng dụng gửi một link đến authorization server cho người dùng để bắt đầu quá trình nhận authorization_code. Link này bao gồm các thông tin cho phép authorization server định danh và phản hồi lại cho ứng dụng.</a:t>
            </a:r>
            <a:endParaRPr lang="en-US" sz="1000" b="0" i="0" u="none" strike="noStrike" cap="none" smtClean="0">
              <a:solidFill>
                <a:srgbClr val="000000"/>
              </a:solidFill>
              <a:effectLst/>
              <a:latin typeface="Arial"/>
              <a:ea typeface="Arial"/>
              <a:cs typeface="Arial"/>
              <a:sym typeface="Arial"/>
            </a:endParaRPr>
          </a:p>
          <a:p>
            <a:pPr lvl="1"/>
            <a:r>
              <a:rPr lang="en-US" sz="1100" b="0" i="0" u="none" strike="noStrike" cap="none" smtClean="0">
                <a:solidFill>
                  <a:srgbClr val="000000"/>
                </a:solidFill>
                <a:effectLst/>
                <a:latin typeface="Arial"/>
                <a:ea typeface="Arial"/>
                <a:cs typeface="Arial"/>
                <a:sym typeface="Arial"/>
              </a:rPr>
              <a:t>Người dùng điền thông tin đăng nhập.</a:t>
            </a:r>
            <a:endParaRPr lang="en-US" sz="1000" b="0" i="0" u="none" strike="noStrike" cap="none" smtClean="0">
              <a:solidFill>
                <a:srgbClr val="000000"/>
              </a:solidFill>
              <a:effectLst/>
              <a:latin typeface="Arial"/>
              <a:ea typeface="Arial"/>
              <a:cs typeface="Arial"/>
              <a:sym typeface="Arial"/>
            </a:endParaRPr>
          </a:p>
          <a:p>
            <a:pPr lvl="1"/>
            <a:r>
              <a:rPr lang="en-US" sz="1100" b="0" i="0" u="none" strike="noStrike" cap="none" smtClean="0">
                <a:solidFill>
                  <a:srgbClr val="000000"/>
                </a:solidFill>
                <a:effectLst/>
                <a:latin typeface="Arial"/>
                <a:ea typeface="Arial"/>
                <a:cs typeface="Arial"/>
                <a:sym typeface="Arial"/>
              </a:rPr>
              <a:t>Thông tin đăng nhập được gửi đến authorization server.</a:t>
            </a:r>
            <a:endParaRPr lang="en-US" sz="1000" b="0" i="0" u="none" strike="noStrike" cap="none" smtClean="0">
              <a:solidFill>
                <a:srgbClr val="000000"/>
              </a:solidFill>
              <a:effectLst/>
              <a:latin typeface="Arial"/>
              <a:ea typeface="Arial"/>
              <a:cs typeface="Arial"/>
              <a:sym typeface="Arial"/>
            </a:endParaRPr>
          </a:p>
          <a:p>
            <a:pPr lvl="1"/>
            <a:r>
              <a:rPr lang="en-US" sz="1100" b="0" i="0" u="none" strike="noStrike" cap="none" smtClean="0">
                <a:solidFill>
                  <a:srgbClr val="000000"/>
                </a:solidFill>
                <a:effectLst/>
                <a:latin typeface="Arial"/>
                <a:ea typeface="Arial"/>
                <a:cs typeface="Arial"/>
                <a:sym typeface="Arial"/>
              </a:rPr>
              <a:t>Sau đó Authorization</a:t>
            </a:r>
            <a:r>
              <a:rPr lang="en-US" sz="1100" b="1" i="0" u="none" strike="noStrike" cap="none" smtClean="0">
                <a:solidFill>
                  <a:srgbClr val="000000"/>
                </a:solidFill>
                <a:effectLst/>
                <a:latin typeface="Arial"/>
                <a:ea typeface="Arial"/>
                <a:cs typeface="Arial"/>
                <a:sym typeface="Arial"/>
              </a:rPr>
              <a:t> </a:t>
            </a:r>
            <a:r>
              <a:rPr lang="en-US" sz="1100" b="0" i="0" u="none" strike="noStrike" cap="none" smtClean="0">
                <a:solidFill>
                  <a:srgbClr val="000000"/>
                </a:solidFill>
                <a:effectLst/>
                <a:latin typeface="Arial"/>
                <a:ea typeface="Arial"/>
                <a:cs typeface="Arial"/>
                <a:sym typeface="Arial"/>
              </a:rPr>
              <a:t>Server truyền thẳng access_token ( không có access token cùng refresh ) tới Browser và sau đó truyền lại cho Ứng dụng.</a:t>
            </a:r>
            <a:endParaRPr lang="en-US" sz="1000" b="0" i="0" u="none" strike="noStrike" cap="none" smtClean="0">
              <a:solidFill>
                <a:srgbClr val="000000"/>
              </a:solidFill>
              <a:effectLst/>
              <a:latin typeface="Arial"/>
              <a:ea typeface="Arial"/>
              <a:cs typeface="Arial"/>
              <a:sym typeface="Arial"/>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vi-VN" sz="1100" b="0" i="0" u="none" strike="noStrike" cap="none" smtClean="0">
              <a:solidFill>
                <a:srgbClr val="000000"/>
              </a:solidFill>
              <a:effectLst/>
              <a:latin typeface="Arial"/>
              <a:ea typeface="Arial"/>
              <a:cs typeface="Arial"/>
              <a:sym typeface="Arial"/>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100" b="0" i="0" u="none" strike="noStrike" cap="none" smtClean="0">
                <a:solidFill>
                  <a:srgbClr val="000000"/>
                </a:solidFill>
                <a:effectLst/>
                <a:latin typeface="Arial"/>
                <a:ea typeface="Arial"/>
                <a:cs typeface="Arial"/>
                <a:sym typeface="Arial"/>
              </a:rPr>
              <a:t> Ứng dụng có thể sử dụng access_token để truy cập những tài nguyên của dịch vụ mà User cho phép, ví dụ thông tin email, ảnh avatar, ... cho tới khi access_token hết hạn sử dụng. </a:t>
            </a:r>
          </a:p>
          <a:p>
            <a:pPr lvl="0">
              <a:buFont typeface="+mj-lt"/>
              <a:buAutoNum type="arabicPeriod"/>
            </a:pPr>
            <a:endParaRPr lang="en-US"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855719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smtClean="0">
                <a:solidFill>
                  <a:schemeClr val="bg1"/>
                </a:solidFill>
              </a:rPr>
              <a:t>Implicit</a:t>
            </a:r>
            <a:endParaRPr lang="en-US" sz="1100" smtClean="0">
              <a:solidFill>
                <a:schemeClr val="bg1"/>
              </a:solidFill>
            </a:endParaRPr>
          </a:p>
          <a:p>
            <a:pPr marL="139700" indent="0">
              <a:buNone/>
            </a:pPr>
            <a:endParaRPr lang="vi-VN" sz="1100" b="0" i="0" u="none" strike="noStrike" cap="none" smtClean="0">
              <a:solidFill>
                <a:srgbClr val="000000"/>
              </a:solidFill>
              <a:effectLst/>
              <a:latin typeface="Arial"/>
              <a:ea typeface="Arial"/>
              <a:cs typeface="Arial"/>
              <a:sym typeface="Arial"/>
            </a:endParaRPr>
          </a:p>
          <a:p>
            <a:pPr marL="139700" indent="0">
              <a:buNone/>
            </a:pPr>
            <a:r>
              <a:rPr lang="en-US" sz="1100" b="0" i="0" u="none" strike="noStrike" cap="none" smtClean="0">
                <a:solidFill>
                  <a:srgbClr val="000000"/>
                </a:solidFill>
                <a:effectLst/>
                <a:latin typeface="Arial"/>
                <a:ea typeface="Arial"/>
                <a:cs typeface="Arial"/>
                <a:sym typeface="Arial"/>
              </a:rPr>
              <a:t> </a:t>
            </a:r>
          </a:p>
          <a:p>
            <a:r>
              <a:rPr lang="en-US" sz="1100" b="0" i="0" u="none" strike="noStrike" cap="none" smtClean="0">
                <a:solidFill>
                  <a:srgbClr val="000000"/>
                </a:solidFill>
                <a:effectLst/>
                <a:latin typeface="Arial"/>
                <a:ea typeface="Arial"/>
                <a:cs typeface="Arial"/>
                <a:sym typeface="Arial"/>
              </a:rPr>
              <a:t>Thường được sử dụng trong các ứng dụng mobile hay các ứng dụng chạy trên web, nơi mà thông tin bí mật của client không thể lưu trữ bảo mật. Do lo ngại bảo mật, trong flow này, ứng dụng sẽ không nhận authorization_code từ Authorization server, thay vào đó, Authorization server sẽ trả trực tiếp access token cho ứng dụng.Loại grant này không hỗ trợ refresh_token.</a:t>
            </a:r>
          </a:p>
          <a:p>
            <a:r>
              <a:rPr lang="en-US" sz="1100" b="0" i="0" u="none" strike="noStrike" cap="none" smtClean="0">
                <a:solidFill>
                  <a:srgbClr val="000000"/>
                </a:solidFill>
                <a:effectLst/>
                <a:latin typeface="Arial"/>
                <a:ea typeface="Arial"/>
                <a:cs typeface="Arial"/>
                <a:sym typeface="Arial"/>
              </a:rPr>
              <a:t>Ta có thể hiểu đơn giản luồng hoạt động như sau: User nhận được yêu cầu ủy quyền cho Ứng dụng, sau đó Authorization Server truyền thẳng access_token tới Browser và sau đó truyền lại cho Ứng dụng.</a:t>
            </a:r>
          </a:p>
          <a:p>
            <a:pPr lvl="0">
              <a:buFont typeface="+mj-lt"/>
              <a:buAutoNum type="arabicPeriod"/>
            </a:pPr>
            <a:endParaRPr lang="vi-VN" sz="1100" b="0" i="0" u="none" strike="noStrike" cap="none" smtClean="0">
              <a:solidFill>
                <a:srgbClr val="000000"/>
              </a:solidFill>
              <a:effectLst/>
              <a:latin typeface="Arial"/>
              <a:ea typeface="Arial"/>
              <a:cs typeface="Arial"/>
              <a:sym typeface="Arial"/>
            </a:endParaRPr>
          </a:p>
          <a:p>
            <a:r>
              <a:rPr lang="en-US" sz="1100" b="0" i="0" u="none" strike="noStrike" cap="none" smtClean="0">
                <a:solidFill>
                  <a:srgbClr val="000000"/>
                </a:solidFill>
                <a:effectLst/>
                <a:latin typeface="Arial"/>
                <a:ea typeface="Arial"/>
                <a:cs typeface="Arial"/>
                <a:sym typeface="Arial"/>
              </a:rPr>
              <a:t>The flow includes the following steps:</a:t>
            </a:r>
            <a:endParaRPr lang="en-US" sz="1000" b="0" i="0" u="none" strike="noStrike" cap="none" smtClean="0">
              <a:solidFill>
                <a:srgbClr val="000000"/>
              </a:solidFill>
              <a:effectLst/>
              <a:latin typeface="Arial"/>
              <a:ea typeface="Arial"/>
              <a:cs typeface="Arial"/>
              <a:sym typeface="Arial"/>
            </a:endParaRPr>
          </a:p>
          <a:p>
            <a:pPr lvl="1"/>
            <a:r>
              <a:rPr lang="en-US" sz="1100" b="0" i="0" u="none" strike="noStrike" cap="none" smtClean="0">
                <a:solidFill>
                  <a:srgbClr val="000000"/>
                </a:solidFill>
                <a:effectLst/>
                <a:latin typeface="Arial"/>
                <a:ea typeface="Arial"/>
                <a:cs typeface="Arial"/>
                <a:sym typeface="Arial"/>
              </a:rPr>
              <a:t>Ứng dụng gửi một link đến authorization server cho người dùng để bắt đầu quá trình nhận authorization_code. Link này bao gồm các thông tin cho phép authorization server định danh và phản hồi lại cho ứng dụng.</a:t>
            </a:r>
            <a:endParaRPr lang="en-US" sz="1000" b="0" i="0" u="none" strike="noStrike" cap="none" smtClean="0">
              <a:solidFill>
                <a:srgbClr val="000000"/>
              </a:solidFill>
              <a:effectLst/>
              <a:latin typeface="Arial"/>
              <a:ea typeface="Arial"/>
              <a:cs typeface="Arial"/>
              <a:sym typeface="Arial"/>
            </a:endParaRPr>
          </a:p>
          <a:p>
            <a:pPr lvl="1"/>
            <a:r>
              <a:rPr lang="en-US" sz="1100" b="0" i="0" u="none" strike="noStrike" cap="none" smtClean="0">
                <a:solidFill>
                  <a:srgbClr val="000000"/>
                </a:solidFill>
                <a:effectLst/>
                <a:latin typeface="Arial"/>
                <a:ea typeface="Arial"/>
                <a:cs typeface="Arial"/>
                <a:sym typeface="Arial"/>
              </a:rPr>
              <a:t>Người dùng điền thông tin đăng nhập.</a:t>
            </a:r>
            <a:endParaRPr lang="en-US" sz="1000" b="0" i="0" u="none" strike="noStrike" cap="none" smtClean="0">
              <a:solidFill>
                <a:srgbClr val="000000"/>
              </a:solidFill>
              <a:effectLst/>
              <a:latin typeface="Arial"/>
              <a:ea typeface="Arial"/>
              <a:cs typeface="Arial"/>
              <a:sym typeface="Arial"/>
            </a:endParaRPr>
          </a:p>
          <a:p>
            <a:pPr lvl="1"/>
            <a:r>
              <a:rPr lang="en-US" sz="1100" b="0" i="0" u="none" strike="noStrike" cap="none" smtClean="0">
                <a:solidFill>
                  <a:srgbClr val="000000"/>
                </a:solidFill>
                <a:effectLst/>
                <a:latin typeface="Arial"/>
                <a:ea typeface="Arial"/>
                <a:cs typeface="Arial"/>
                <a:sym typeface="Arial"/>
              </a:rPr>
              <a:t>Thông tin đăng nhập được gửi đến authorization server.</a:t>
            </a:r>
            <a:endParaRPr lang="en-US" sz="1000" b="0" i="0" u="none" strike="noStrike" cap="none" smtClean="0">
              <a:solidFill>
                <a:srgbClr val="000000"/>
              </a:solidFill>
              <a:effectLst/>
              <a:latin typeface="Arial"/>
              <a:ea typeface="Arial"/>
              <a:cs typeface="Arial"/>
              <a:sym typeface="Arial"/>
            </a:endParaRPr>
          </a:p>
          <a:p>
            <a:pPr lvl="1"/>
            <a:r>
              <a:rPr lang="en-US" sz="1100" b="0" i="0" u="none" strike="noStrike" cap="none" smtClean="0">
                <a:solidFill>
                  <a:srgbClr val="000000"/>
                </a:solidFill>
                <a:effectLst/>
                <a:latin typeface="Arial"/>
                <a:ea typeface="Arial"/>
                <a:cs typeface="Arial"/>
                <a:sym typeface="Arial"/>
              </a:rPr>
              <a:t>Sau đó Authorization</a:t>
            </a:r>
            <a:r>
              <a:rPr lang="en-US" sz="1100" b="1" i="0" u="none" strike="noStrike" cap="none" smtClean="0">
                <a:solidFill>
                  <a:srgbClr val="000000"/>
                </a:solidFill>
                <a:effectLst/>
                <a:latin typeface="Arial"/>
                <a:ea typeface="Arial"/>
                <a:cs typeface="Arial"/>
                <a:sym typeface="Arial"/>
              </a:rPr>
              <a:t> </a:t>
            </a:r>
            <a:r>
              <a:rPr lang="en-US" sz="1100" b="0" i="0" u="none" strike="noStrike" cap="none" smtClean="0">
                <a:solidFill>
                  <a:srgbClr val="000000"/>
                </a:solidFill>
                <a:effectLst/>
                <a:latin typeface="Arial"/>
                <a:ea typeface="Arial"/>
                <a:cs typeface="Arial"/>
                <a:sym typeface="Arial"/>
              </a:rPr>
              <a:t>Server truyền thẳng access_token ( không có access token cùng refresh ) tới Browser và sau đó truyền lại cho Ứng dụng.</a:t>
            </a:r>
            <a:endParaRPr lang="en-US" sz="1000" b="0" i="0" u="none" strike="noStrike" cap="none" smtClean="0">
              <a:solidFill>
                <a:srgbClr val="000000"/>
              </a:solidFill>
              <a:effectLst/>
              <a:latin typeface="Arial"/>
              <a:ea typeface="Arial"/>
              <a:cs typeface="Arial"/>
              <a:sym typeface="Arial"/>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vi-VN" sz="1100" b="0" i="0" u="none" strike="noStrike" cap="none" smtClean="0">
              <a:solidFill>
                <a:srgbClr val="000000"/>
              </a:solidFill>
              <a:effectLst/>
              <a:latin typeface="Arial"/>
              <a:ea typeface="Arial"/>
              <a:cs typeface="Arial"/>
              <a:sym typeface="Arial"/>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100" b="0" i="0" u="none" strike="noStrike" cap="none" smtClean="0">
                <a:solidFill>
                  <a:srgbClr val="000000"/>
                </a:solidFill>
                <a:effectLst/>
                <a:latin typeface="Arial"/>
                <a:ea typeface="Arial"/>
                <a:cs typeface="Arial"/>
                <a:sym typeface="Arial"/>
              </a:rPr>
              <a:t> Ứng dụng có thể sử dụng access_token để truy cập những tài nguyên của dịch vụ mà User cho phép, ví dụ thông tin email, ảnh avatar, ... cho tới khi access_token hết hạn sử dụng. </a:t>
            </a:r>
          </a:p>
          <a:p>
            <a:pPr lvl="0">
              <a:buFont typeface="+mj-lt"/>
              <a:buAutoNum type="arabicPeriod"/>
            </a:pPr>
            <a:endParaRPr lang="en-US"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041296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100" b="1" smtClean="0">
                <a:solidFill>
                  <a:schemeClr val="bg1"/>
                </a:solidFill>
              </a:rPr>
              <a:t>Resource Owner Password Credentials</a:t>
            </a:r>
            <a:endParaRPr lang="en-US" sz="1100" smtClean="0">
              <a:solidFill>
                <a:schemeClr val="bg1"/>
              </a:solidFill>
            </a:endParaRPr>
          </a:p>
          <a:p>
            <a:pPr marL="139700" lvl="0" indent="0">
              <a:buFont typeface="+mj-lt"/>
              <a:buNone/>
            </a:pPr>
            <a:endParaRPr lang="vi-VN" sz="1100" b="0" i="0" u="none" strike="noStrike" cap="none" smtClean="0">
              <a:solidFill>
                <a:srgbClr val="000000"/>
              </a:solidFill>
              <a:effectLst/>
              <a:latin typeface="Arial"/>
              <a:ea typeface="Arial"/>
              <a:cs typeface="Arial"/>
              <a:sym typeface="Arial"/>
            </a:endParaRPr>
          </a:p>
          <a:p>
            <a:pPr lvl="0">
              <a:buFont typeface="+mj-lt"/>
              <a:buAutoNum type="arabicPeriod"/>
            </a:pPr>
            <a:endParaRPr lang="vi-VN" sz="1100" b="0" i="0" u="none" strike="noStrike" cap="none" smtClean="0">
              <a:solidFill>
                <a:srgbClr val="000000"/>
              </a:solidFill>
              <a:effectLst/>
              <a:latin typeface="Arial"/>
              <a:ea typeface="Arial"/>
              <a:cs typeface="Arial"/>
              <a:sym typeface="Arial"/>
            </a:endParaRPr>
          </a:p>
          <a:p>
            <a:pPr lvl="0">
              <a:buFont typeface="+mj-lt"/>
              <a:buAutoNum type="arabicPeriod"/>
            </a:pPr>
            <a:r>
              <a:rPr lang="en-US" sz="1100" b="0" i="0" u="none" strike="noStrike" cap="none" smtClean="0">
                <a:solidFill>
                  <a:srgbClr val="000000"/>
                </a:solidFill>
                <a:effectLst/>
                <a:latin typeface="Arial"/>
                <a:ea typeface="Arial"/>
                <a:cs typeface="Arial"/>
                <a:sym typeface="Arial"/>
              </a:rPr>
              <a:t>Với loại ủy quyền này, User sẽ phải cung cấp thông tin username và password trực tiếp cho Ứng dụng sử dụng để lấy access_token. Cần lưu ý là loại ủy quyền này chỉ nên sử dụng cho những ứng dụng thực sự được tin tưởng (VD: những ứng dụng của chính Service hay những ứng dụng mặc định của hệ điều hành chẳng hạn).</a:t>
            </a:r>
            <a:endParaRPr lang="vi-VN" sz="1100" b="0" i="0" u="none" strike="noStrike" cap="none" smtClean="0">
              <a:solidFill>
                <a:srgbClr val="000000"/>
              </a:solidFill>
              <a:effectLst/>
              <a:latin typeface="Arial"/>
              <a:ea typeface="Arial"/>
              <a:cs typeface="Arial"/>
              <a:sym typeface="Arial"/>
            </a:endParaRPr>
          </a:p>
          <a:p>
            <a:r>
              <a:rPr lang="en-US" sz="1100" b="0" i="0" u="none" strike="noStrike" cap="none" smtClean="0">
                <a:solidFill>
                  <a:srgbClr val="000000"/>
                </a:solidFill>
                <a:effectLst/>
                <a:latin typeface="Arial"/>
                <a:ea typeface="Arial"/>
                <a:cs typeface="Arial"/>
                <a:sym typeface="Arial"/>
              </a:rPr>
              <a:t>Flow ở đây hết sức đơn giản, với một request ta có thể lấy luôn được access_token:</a:t>
            </a:r>
            <a:endParaRPr lang="en-US" sz="1000" b="0" i="0" u="none" strike="noStrike" cap="none" smtClean="0">
              <a:solidFill>
                <a:srgbClr val="000000"/>
              </a:solidFill>
              <a:effectLst/>
              <a:latin typeface="Arial"/>
              <a:ea typeface="Arial"/>
              <a:cs typeface="Arial"/>
              <a:sym typeface="Arial"/>
            </a:endParaRPr>
          </a:p>
          <a:p>
            <a:r>
              <a:rPr lang="en-US" sz="1100" b="0" i="0" u="none" strike="noStrike" cap="none" smtClean="0">
                <a:solidFill>
                  <a:srgbClr val="000000"/>
                </a:solidFill>
                <a:effectLst/>
                <a:latin typeface="Arial"/>
                <a:ea typeface="Arial"/>
                <a:cs typeface="Arial"/>
                <a:sym typeface="Arial"/>
              </a:rPr>
              <a:t>https://OAUTH_SERVER.DOMAIN/token?grant_type=password&amp;username=USERNAME&amp;password=PASSWORD&amp;client_id=CLIENT_ID</a:t>
            </a:r>
            <a:endParaRPr lang="en-US" sz="1000" b="0" i="0" u="none" strike="noStrike" cap="none" smtClean="0">
              <a:solidFill>
                <a:srgbClr val="000000"/>
              </a:solidFill>
              <a:effectLst/>
              <a:latin typeface="Arial"/>
              <a:ea typeface="Arial"/>
              <a:cs typeface="Arial"/>
              <a:sym typeface="Arial"/>
            </a:endParaRPr>
          </a:p>
          <a:p>
            <a:r>
              <a:rPr lang="en-US" sz="1100" b="0" i="0" u="none" strike="noStrike" cap="none" smtClean="0">
                <a:solidFill>
                  <a:srgbClr val="000000"/>
                </a:solidFill>
                <a:effectLst/>
                <a:latin typeface="Arial"/>
                <a:ea typeface="Arial"/>
                <a:cs typeface="Arial"/>
                <a:sym typeface="Arial"/>
              </a:rPr>
              <a:t>The flow includes the following steps:</a:t>
            </a:r>
            <a:endParaRPr lang="en-US" sz="1000" b="0" i="0" u="none" strike="noStrike" cap="none" smtClean="0">
              <a:solidFill>
                <a:srgbClr val="000000"/>
              </a:solidFill>
              <a:effectLst/>
              <a:latin typeface="Arial"/>
              <a:ea typeface="Arial"/>
              <a:cs typeface="Arial"/>
              <a:sym typeface="Arial"/>
            </a:endParaRPr>
          </a:p>
          <a:p>
            <a:pPr lvl="1"/>
            <a:r>
              <a:rPr lang="en-US" sz="1100" b="0" i="0" u="none" strike="noStrike" cap="none" smtClean="0">
                <a:solidFill>
                  <a:srgbClr val="000000"/>
                </a:solidFill>
                <a:effectLst/>
                <a:latin typeface="Arial"/>
                <a:ea typeface="Arial"/>
                <a:cs typeface="Arial"/>
                <a:sym typeface="Arial"/>
              </a:rPr>
              <a:t>Ứng dụng đưa ra một form cho phép người dùng nhập thông tin đăng nhập (ví dụ: username/password).</a:t>
            </a:r>
            <a:endParaRPr lang="en-US" sz="1000" b="0" i="0" u="none" strike="noStrike" cap="none" smtClean="0">
              <a:solidFill>
                <a:srgbClr val="000000"/>
              </a:solidFill>
              <a:effectLst/>
              <a:latin typeface="Arial"/>
              <a:ea typeface="Arial"/>
              <a:cs typeface="Arial"/>
              <a:sym typeface="Arial"/>
            </a:endParaRPr>
          </a:p>
          <a:p>
            <a:pPr lvl="1"/>
            <a:r>
              <a:rPr lang="en-US" sz="1100" b="0" i="0" u="none" strike="noStrike" cap="none" smtClean="0">
                <a:solidFill>
                  <a:srgbClr val="000000"/>
                </a:solidFill>
                <a:effectLst/>
                <a:latin typeface="Arial"/>
                <a:ea typeface="Arial"/>
                <a:cs typeface="Arial"/>
                <a:sym typeface="Arial"/>
              </a:rPr>
              <a:t>Ứng dụng gửi thông tin đăng nhập cùng thông tin định danh của mình lên authorization server. Authorization server xác thực thông tin, trả lại access token và refresh token (nếu có).</a:t>
            </a:r>
            <a:endParaRPr lang="en-US" sz="1000" b="0" i="0" u="none" strike="noStrike" cap="none" smtClean="0">
              <a:solidFill>
                <a:srgbClr val="000000"/>
              </a:solidFill>
              <a:effectLst/>
              <a:latin typeface="Arial"/>
              <a:ea typeface="Arial"/>
              <a:cs typeface="Arial"/>
              <a:sym typeface="Arial"/>
            </a:endParaRPr>
          </a:p>
          <a:p>
            <a:pPr lvl="1"/>
            <a:r>
              <a:rPr lang="en-US" sz="1100" b="0" i="0" u="none" strike="noStrike" cap="none" smtClean="0">
                <a:solidFill>
                  <a:srgbClr val="000000"/>
                </a:solidFill>
                <a:effectLst/>
                <a:latin typeface="Arial"/>
                <a:ea typeface="Arial"/>
                <a:cs typeface="Arial"/>
                <a:sym typeface="Arial"/>
              </a:rPr>
              <a:t>Ứng dụng sử dụng access token truy cập tài nguyên trên resource server.</a:t>
            </a:r>
            <a:endParaRPr lang="en-US" sz="1000" b="0" i="0" u="none" strike="noStrike" cap="none" smtClean="0">
              <a:solidFill>
                <a:srgbClr val="000000"/>
              </a:solidFill>
              <a:effectLst/>
              <a:latin typeface="Arial"/>
              <a:ea typeface="Arial"/>
              <a:cs typeface="Arial"/>
              <a:sym typeface="Arial"/>
            </a:endParaRPr>
          </a:p>
          <a:p>
            <a:pPr lvl="0">
              <a:buFont typeface="+mj-lt"/>
              <a:buAutoNum type="arabicPeriod"/>
            </a:pPr>
            <a:endParaRPr lang="vi-VN" sz="1100" b="0" i="0" u="none" strike="noStrike" cap="none" smtClean="0">
              <a:solidFill>
                <a:srgbClr val="000000"/>
              </a:solidFill>
              <a:effectLst/>
              <a:latin typeface="Arial"/>
              <a:ea typeface="Arial"/>
              <a:cs typeface="Arial"/>
              <a:sym typeface="Arial"/>
            </a:endParaRPr>
          </a:p>
          <a:p>
            <a:pPr lvl="0">
              <a:buFont typeface="+mj-lt"/>
              <a:buAutoNum type="arabicPeriod"/>
            </a:pPr>
            <a:endParaRPr lang="en-US"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026660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100" b="1" smtClean="0">
                <a:solidFill>
                  <a:schemeClr val="bg1"/>
                </a:solidFill>
              </a:rPr>
              <a:t>Resource Owner Password Credentials</a:t>
            </a:r>
            <a:endParaRPr lang="en-US" sz="1100" smtClean="0">
              <a:solidFill>
                <a:schemeClr val="bg1"/>
              </a:solidFill>
            </a:endParaRPr>
          </a:p>
          <a:p>
            <a:pPr marL="139700" lvl="0" indent="0">
              <a:buFont typeface="+mj-lt"/>
              <a:buNone/>
            </a:pPr>
            <a:endParaRPr lang="vi-VN" sz="1100" b="0" i="0" u="none" strike="noStrike" cap="none" smtClean="0">
              <a:solidFill>
                <a:srgbClr val="000000"/>
              </a:solidFill>
              <a:effectLst/>
              <a:latin typeface="Arial"/>
              <a:ea typeface="Arial"/>
              <a:cs typeface="Arial"/>
              <a:sym typeface="Arial"/>
            </a:endParaRPr>
          </a:p>
          <a:p>
            <a:pPr lvl="0">
              <a:buFont typeface="+mj-lt"/>
              <a:buAutoNum type="arabicPeriod"/>
            </a:pPr>
            <a:endParaRPr lang="vi-VN" sz="1100" b="0" i="0" u="none" strike="noStrike" cap="none" smtClean="0">
              <a:solidFill>
                <a:srgbClr val="000000"/>
              </a:solidFill>
              <a:effectLst/>
              <a:latin typeface="Arial"/>
              <a:ea typeface="Arial"/>
              <a:cs typeface="Arial"/>
              <a:sym typeface="Arial"/>
            </a:endParaRPr>
          </a:p>
          <a:p>
            <a:pPr lvl="0">
              <a:buFont typeface="+mj-lt"/>
              <a:buAutoNum type="arabicPeriod"/>
            </a:pPr>
            <a:r>
              <a:rPr lang="en-US" sz="1100" b="0" i="0" u="none" strike="noStrike" cap="none" smtClean="0">
                <a:solidFill>
                  <a:srgbClr val="000000"/>
                </a:solidFill>
                <a:effectLst/>
                <a:latin typeface="Arial"/>
                <a:ea typeface="Arial"/>
                <a:cs typeface="Arial"/>
                <a:sym typeface="Arial"/>
              </a:rPr>
              <a:t>Với loại ủy quyền này, User sẽ phải cung cấp thông tin username và password trực tiếp cho Ứng dụng sử dụng để lấy access_token. Cần lưu ý là loại ủy quyền này chỉ nên sử dụng cho những ứng dụng thực sự được tin tưởng (VD: những ứng dụng của chính Service hay những ứng dụng mặc định của hệ điều hành chẳng hạn).</a:t>
            </a:r>
            <a:endParaRPr lang="vi-VN" sz="1100" b="0" i="0" u="none" strike="noStrike" cap="none" smtClean="0">
              <a:solidFill>
                <a:srgbClr val="000000"/>
              </a:solidFill>
              <a:effectLst/>
              <a:latin typeface="Arial"/>
              <a:ea typeface="Arial"/>
              <a:cs typeface="Arial"/>
              <a:sym typeface="Arial"/>
            </a:endParaRPr>
          </a:p>
          <a:p>
            <a:r>
              <a:rPr lang="en-US" sz="1100" b="0" i="0" u="none" strike="noStrike" cap="none" smtClean="0">
                <a:solidFill>
                  <a:srgbClr val="000000"/>
                </a:solidFill>
                <a:effectLst/>
                <a:latin typeface="Arial"/>
                <a:ea typeface="Arial"/>
                <a:cs typeface="Arial"/>
                <a:sym typeface="Arial"/>
              </a:rPr>
              <a:t>Flow ở đây hết sức đơn giản, với một request ta có thể lấy luôn được access_token:</a:t>
            </a:r>
            <a:endParaRPr lang="en-US" sz="1000" b="0" i="0" u="none" strike="noStrike" cap="none" smtClean="0">
              <a:solidFill>
                <a:srgbClr val="000000"/>
              </a:solidFill>
              <a:effectLst/>
              <a:latin typeface="Arial"/>
              <a:ea typeface="Arial"/>
              <a:cs typeface="Arial"/>
              <a:sym typeface="Arial"/>
            </a:endParaRPr>
          </a:p>
          <a:p>
            <a:r>
              <a:rPr lang="en-US" sz="1100" b="0" i="0" u="none" strike="noStrike" cap="none" smtClean="0">
                <a:solidFill>
                  <a:srgbClr val="000000"/>
                </a:solidFill>
                <a:effectLst/>
                <a:latin typeface="Arial"/>
                <a:ea typeface="Arial"/>
                <a:cs typeface="Arial"/>
                <a:sym typeface="Arial"/>
              </a:rPr>
              <a:t>https://OAUTH_SERVER.DOMAIN/token?grant_type=password&amp;username=USERNAME&amp;password=PASSWORD&amp;client_id=CLIENT_ID</a:t>
            </a:r>
            <a:endParaRPr lang="en-US" sz="1000" b="0" i="0" u="none" strike="noStrike" cap="none" smtClean="0">
              <a:solidFill>
                <a:srgbClr val="000000"/>
              </a:solidFill>
              <a:effectLst/>
              <a:latin typeface="Arial"/>
              <a:ea typeface="Arial"/>
              <a:cs typeface="Arial"/>
              <a:sym typeface="Arial"/>
            </a:endParaRPr>
          </a:p>
          <a:p>
            <a:r>
              <a:rPr lang="en-US" sz="1100" b="0" i="0" u="none" strike="noStrike" cap="none" smtClean="0">
                <a:solidFill>
                  <a:srgbClr val="000000"/>
                </a:solidFill>
                <a:effectLst/>
                <a:latin typeface="Arial"/>
                <a:ea typeface="Arial"/>
                <a:cs typeface="Arial"/>
                <a:sym typeface="Arial"/>
              </a:rPr>
              <a:t>The flow includes the following steps:</a:t>
            </a:r>
            <a:endParaRPr lang="en-US" sz="1000" b="0" i="0" u="none" strike="noStrike" cap="none" smtClean="0">
              <a:solidFill>
                <a:srgbClr val="000000"/>
              </a:solidFill>
              <a:effectLst/>
              <a:latin typeface="Arial"/>
              <a:ea typeface="Arial"/>
              <a:cs typeface="Arial"/>
              <a:sym typeface="Arial"/>
            </a:endParaRPr>
          </a:p>
          <a:p>
            <a:pPr lvl="1"/>
            <a:r>
              <a:rPr lang="en-US" sz="1100" b="0" i="0" u="none" strike="noStrike" cap="none" smtClean="0">
                <a:solidFill>
                  <a:srgbClr val="000000"/>
                </a:solidFill>
                <a:effectLst/>
                <a:latin typeface="Arial"/>
                <a:ea typeface="Arial"/>
                <a:cs typeface="Arial"/>
                <a:sym typeface="Arial"/>
              </a:rPr>
              <a:t>Ứng dụng đưa ra một form cho phép người dùng nhập thông tin đăng nhập (ví dụ: username/password).</a:t>
            </a:r>
            <a:endParaRPr lang="en-US" sz="1000" b="0" i="0" u="none" strike="noStrike" cap="none" smtClean="0">
              <a:solidFill>
                <a:srgbClr val="000000"/>
              </a:solidFill>
              <a:effectLst/>
              <a:latin typeface="Arial"/>
              <a:ea typeface="Arial"/>
              <a:cs typeface="Arial"/>
              <a:sym typeface="Arial"/>
            </a:endParaRPr>
          </a:p>
          <a:p>
            <a:pPr lvl="1"/>
            <a:r>
              <a:rPr lang="en-US" sz="1100" b="0" i="0" u="none" strike="noStrike" cap="none" smtClean="0">
                <a:solidFill>
                  <a:srgbClr val="000000"/>
                </a:solidFill>
                <a:effectLst/>
                <a:latin typeface="Arial"/>
                <a:ea typeface="Arial"/>
                <a:cs typeface="Arial"/>
                <a:sym typeface="Arial"/>
              </a:rPr>
              <a:t>Ứng dụng gửi thông tin đăng nhập cùng thông tin định danh của mình lên authorization server. Authorization server xác thực thông tin, trả lại access token và refresh token (nếu có).</a:t>
            </a:r>
            <a:endParaRPr lang="en-US" sz="1000" b="0" i="0" u="none" strike="noStrike" cap="none" smtClean="0">
              <a:solidFill>
                <a:srgbClr val="000000"/>
              </a:solidFill>
              <a:effectLst/>
              <a:latin typeface="Arial"/>
              <a:ea typeface="Arial"/>
              <a:cs typeface="Arial"/>
              <a:sym typeface="Arial"/>
            </a:endParaRPr>
          </a:p>
          <a:p>
            <a:pPr lvl="1"/>
            <a:r>
              <a:rPr lang="en-US" sz="1100" b="0" i="0" u="none" strike="noStrike" cap="none" smtClean="0">
                <a:solidFill>
                  <a:srgbClr val="000000"/>
                </a:solidFill>
                <a:effectLst/>
                <a:latin typeface="Arial"/>
                <a:ea typeface="Arial"/>
                <a:cs typeface="Arial"/>
                <a:sym typeface="Arial"/>
              </a:rPr>
              <a:t>Ứng dụng sử dụng access token truy cập tài nguyên trên resource server.</a:t>
            </a:r>
            <a:endParaRPr lang="en-US" sz="1000" b="0" i="0" u="none" strike="noStrike" cap="none" smtClean="0">
              <a:solidFill>
                <a:srgbClr val="000000"/>
              </a:solidFill>
              <a:effectLst/>
              <a:latin typeface="Arial"/>
              <a:ea typeface="Arial"/>
              <a:cs typeface="Arial"/>
              <a:sym typeface="Arial"/>
            </a:endParaRPr>
          </a:p>
          <a:p>
            <a:pPr lvl="0">
              <a:buFont typeface="+mj-lt"/>
              <a:buAutoNum type="arabicPeriod"/>
            </a:pPr>
            <a:endParaRPr lang="vi-VN" sz="1100" b="0" i="0" u="none" strike="noStrike" cap="none" smtClean="0">
              <a:solidFill>
                <a:srgbClr val="000000"/>
              </a:solidFill>
              <a:effectLst/>
              <a:latin typeface="Arial"/>
              <a:ea typeface="Arial"/>
              <a:cs typeface="Arial"/>
              <a:sym typeface="Arial"/>
            </a:endParaRPr>
          </a:p>
          <a:p>
            <a:pPr lvl="0">
              <a:buFont typeface="+mj-lt"/>
              <a:buAutoNum type="arabicPeriod"/>
            </a:pPr>
            <a:endParaRPr lang="en-US"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281236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100" b="1" smtClean="0">
                <a:solidFill>
                  <a:schemeClr val="bg1"/>
                </a:solidFill>
              </a:rPr>
              <a:t>Client Credentials</a:t>
            </a:r>
            <a:endParaRPr lang="en-US" sz="1100" smtClean="0">
              <a:solidFill>
                <a:schemeClr val="bg1"/>
              </a:solidFill>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vi-VN" sz="1100" b="0" i="0" u="none" strike="noStrike" cap="none" smtClean="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endParaRPr lang="vi-VN" sz="1100" b="0" i="0" u="none" strike="noStrike" cap="none" smtClean="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US" sz="1100" b="0" i="0" u="none" strike="noStrike" cap="none" smtClean="0">
                <a:solidFill>
                  <a:srgbClr val="000000"/>
                </a:solidFill>
                <a:effectLst/>
                <a:latin typeface="Arial"/>
                <a:ea typeface="Arial"/>
                <a:cs typeface="Arial"/>
                <a:sym typeface="Arial"/>
              </a:rPr>
              <a:t>Loại ủy quyền này phục vụ cho việc truy cập vào chính thông tin tài khoản của </a:t>
            </a:r>
            <a:r>
              <a:rPr lang="en-US" sz="1100" b="1" i="0" u="none" strike="noStrike" cap="none" smtClean="0">
                <a:solidFill>
                  <a:srgbClr val="000000"/>
                </a:solidFill>
                <a:effectLst/>
                <a:latin typeface="Arial"/>
                <a:ea typeface="Arial"/>
                <a:cs typeface="Arial"/>
                <a:sym typeface="Arial"/>
              </a:rPr>
              <a:t>Ứng dụng</a:t>
            </a:r>
            <a:r>
              <a:rPr lang="en-US" sz="1100" b="0" i="0" u="none" strike="noStrike" cap="none" smtClean="0">
                <a:solidFill>
                  <a:srgbClr val="000000"/>
                </a:solidFill>
                <a:effectLst/>
                <a:latin typeface="Arial"/>
                <a:ea typeface="Arial"/>
                <a:cs typeface="Arial"/>
                <a:sym typeface="Arial"/>
              </a:rPr>
              <a:t> tại Service. Có thể hiểu nôm na là </a:t>
            </a:r>
            <a:r>
              <a:rPr lang="en-US" sz="1100" b="1" i="0" u="none" strike="noStrike" cap="none" smtClean="0">
                <a:solidFill>
                  <a:srgbClr val="000000"/>
                </a:solidFill>
                <a:effectLst/>
                <a:latin typeface="Arial"/>
                <a:ea typeface="Arial"/>
                <a:cs typeface="Arial"/>
                <a:sym typeface="Arial"/>
              </a:rPr>
              <a:t>Ứng dụng</a:t>
            </a:r>
            <a:r>
              <a:rPr lang="en-US" sz="1100" b="0" i="0" u="none" strike="noStrike" cap="none" smtClean="0">
                <a:solidFill>
                  <a:srgbClr val="000000"/>
                </a:solidFill>
                <a:effectLst/>
                <a:latin typeface="Arial"/>
                <a:ea typeface="Arial"/>
                <a:cs typeface="Arial"/>
                <a:sym typeface="Arial"/>
              </a:rPr>
              <a:t> mong muốn thay đổi thông tin description hoặc redirect_uri hay lấy thông tin của chính </a:t>
            </a:r>
            <a:r>
              <a:rPr lang="en-US" sz="1100" b="1" i="0" u="none" strike="noStrike" cap="none" smtClean="0">
                <a:solidFill>
                  <a:srgbClr val="000000"/>
                </a:solidFill>
                <a:effectLst/>
                <a:latin typeface="Arial"/>
                <a:ea typeface="Arial"/>
                <a:cs typeface="Arial"/>
                <a:sym typeface="Arial"/>
              </a:rPr>
              <a:t>Ứng dụng</a:t>
            </a:r>
            <a:r>
              <a:rPr lang="en-US" sz="1100" b="0" i="0" u="none" strike="noStrike" cap="none" smtClean="0">
                <a:solidFill>
                  <a:srgbClr val="000000"/>
                </a:solidFill>
                <a:effectLst/>
                <a:latin typeface="Arial"/>
                <a:ea typeface="Arial"/>
                <a:cs typeface="Arial"/>
                <a:sym typeface="Arial"/>
              </a:rPr>
              <a:t> thông qua API. Loại ủy quyền này không có sự tham gia của *</a:t>
            </a:r>
            <a:r>
              <a:rPr lang="en-US" sz="1100" b="0" i="1" u="none" strike="noStrike" cap="none" smtClean="0">
                <a:solidFill>
                  <a:srgbClr val="000000"/>
                </a:solidFill>
                <a:effectLst/>
                <a:latin typeface="Arial"/>
                <a:ea typeface="Arial"/>
                <a:cs typeface="Arial"/>
                <a:sym typeface="Arial"/>
              </a:rPr>
              <a:t>User</a:t>
            </a:r>
            <a:r>
              <a:rPr lang="en-US" sz="1100" b="0" i="0" u="none" strike="noStrike" cap="none" smtClean="0">
                <a:solidFill>
                  <a:srgbClr val="000000"/>
                </a:solidFill>
                <a:effectLst/>
                <a:latin typeface="Arial"/>
                <a:ea typeface="Arial"/>
                <a:cs typeface="Arial"/>
                <a:sym typeface="Arial"/>
              </a:rPr>
              <a:t>.</a:t>
            </a:r>
          </a:p>
          <a:p>
            <a:r>
              <a:rPr lang="en-US" sz="1100" b="0" i="0" u="none" strike="noStrike" cap="none" smtClean="0">
                <a:solidFill>
                  <a:srgbClr val="000000"/>
                </a:solidFill>
                <a:effectLst/>
                <a:latin typeface="Arial"/>
                <a:ea typeface="Arial"/>
                <a:cs typeface="Arial"/>
                <a:sym typeface="Arial"/>
              </a:rPr>
              <a:t>The flow includes the following steps:</a:t>
            </a:r>
            <a:endParaRPr lang="vi-VN" sz="1100" b="0" i="0" u="none" strike="noStrike" cap="none" smtClean="0">
              <a:solidFill>
                <a:srgbClr val="000000"/>
              </a:solidFill>
              <a:effectLst/>
              <a:latin typeface="Arial"/>
              <a:ea typeface="Arial"/>
              <a:cs typeface="Arial"/>
              <a:sym typeface="Arial"/>
            </a:endParaRPr>
          </a:p>
          <a:p>
            <a:pPr marL="914400" lvl="1" indent="-317500">
              <a:buFont typeface="Courier New" panose="02070309020205020404" pitchFamily="49" charset="0"/>
              <a:buChar char="o"/>
            </a:pPr>
            <a:r>
              <a:rPr lang="vi-VN" sz="1100" b="0" i="0" u="none" strike="noStrike" cap="none" smtClean="0">
                <a:solidFill>
                  <a:srgbClr val="000000"/>
                </a:solidFill>
                <a:effectLst/>
                <a:latin typeface="Arial"/>
                <a:ea typeface="Arial"/>
                <a:cs typeface="Arial"/>
                <a:sym typeface="Arial"/>
              </a:rPr>
              <a:t> </a:t>
            </a:r>
            <a:r>
              <a:rPr lang="en-US" sz="1100" b="0" i="0" u="none" strike="noStrike" cap="none" smtClean="0">
                <a:solidFill>
                  <a:srgbClr val="000000"/>
                </a:solidFill>
                <a:effectLst/>
                <a:latin typeface="Arial"/>
                <a:ea typeface="Arial"/>
                <a:cs typeface="Arial"/>
                <a:sym typeface="Arial"/>
              </a:rPr>
              <a:t>Ứng dụng gửi thông tin xin cấp quyền truy cập tài nguyên đến authorization server.</a:t>
            </a:r>
          </a:p>
          <a:p>
            <a:pPr marL="914400" lvl="1" indent="-317500">
              <a:buFont typeface="Courier New" panose="02070309020205020404" pitchFamily="49" charset="0"/>
              <a:buChar char="o"/>
            </a:pPr>
            <a:r>
              <a:rPr lang="en-US" sz="1100" b="0" i="0" u="none" strike="noStrike" cap="none" smtClean="0">
                <a:solidFill>
                  <a:srgbClr val="000000"/>
                </a:solidFill>
                <a:effectLst/>
                <a:latin typeface="Arial"/>
                <a:ea typeface="Arial"/>
                <a:cs typeface="Arial"/>
                <a:sym typeface="Arial"/>
              </a:rPr>
              <a:t>Authorization server sau xác thực thông tin gửi đến từ ứng dụng. Sau đó authorization server sẽ gửi access token (không đi kèm refresh token) đến ứng dụng.</a:t>
            </a:r>
          </a:p>
          <a:p>
            <a:pPr marL="914400" lvl="1" indent="-317500">
              <a:buFont typeface="Courier New" panose="02070309020205020404" pitchFamily="49" charset="0"/>
              <a:buChar char="o"/>
            </a:pPr>
            <a:r>
              <a:rPr lang="en-US" sz="1100" b="0" i="0" u="none" strike="noStrike" cap="none" smtClean="0">
                <a:solidFill>
                  <a:srgbClr val="000000"/>
                </a:solidFill>
                <a:effectLst/>
                <a:latin typeface="Arial"/>
                <a:ea typeface="Arial"/>
                <a:cs typeface="Arial"/>
                <a:sym typeface="Arial"/>
              </a:rPr>
              <a:t>Ứng dụng có thể sử dụng mã này để truy cập tài nguyên của server. </a:t>
            </a:r>
          </a:p>
          <a:p>
            <a:pPr marL="139700" indent="0">
              <a:buNone/>
            </a:pPr>
            <a:endParaRPr lang="en-US" sz="1100" b="0" i="0" u="none" strike="noStrike" cap="none" smtClean="0">
              <a:solidFill>
                <a:srgbClr val="000000"/>
              </a:solidFill>
              <a:effectLst/>
              <a:latin typeface="Arial"/>
              <a:ea typeface="Arial"/>
              <a:cs typeface="Arial"/>
              <a:sym typeface="Arial"/>
            </a:endParaRPr>
          </a:p>
          <a:p>
            <a:pPr marL="139700" indent="0">
              <a:buNone/>
            </a:pPr>
            <a:r>
              <a:rPr lang="en-US" sz="1100" b="0" i="0" u="none" strike="noStrike" cap="none" smtClean="0">
                <a:solidFill>
                  <a:srgbClr val="000000"/>
                </a:solidFill>
                <a:effectLst/>
                <a:latin typeface="Arial"/>
                <a:ea typeface="Arial"/>
                <a:cs typeface="Arial"/>
                <a:sym typeface="Arial"/>
              </a:rPr>
              <a:t> </a:t>
            </a:r>
          </a:p>
          <a:p>
            <a:pPr lvl="0">
              <a:buFont typeface="+mj-lt"/>
              <a:buAutoNum type="arabicPeriod"/>
            </a:pPr>
            <a:endParaRPr lang="en-US"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024571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100" b="1" smtClean="0">
                <a:solidFill>
                  <a:schemeClr val="bg1"/>
                </a:solidFill>
              </a:rPr>
              <a:t>Client Credentials</a:t>
            </a:r>
            <a:endParaRPr lang="en-US" sz="1100" smtClean="0">
              <a:solidFill>
                <a:schemeClr val="bg1"/>
              </a:solidFill>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vi-VN" sz="1100" b="0" i="0" u="none" strike="noStrike" cap="none" smtClean="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endParaRPr lang="vi-VN" sz="1100" b="0" i="0" u="none" strike="noStrike" cap="none" smtClean="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US" sz="1100" b="0" i="0" u="none" strike="noStrike" cap="none" smtClean="0">
                <a:solidFill>
                  <a:srgbClr val="000000"/>
                </a:solidFill>
                <a:effectLst/>
                <a:latin typeface="Arial"/>
                <a:ea typeface="Arial"/>
                <a:cs typeface="Arial"/>
                <a:sym typeface="Arial"/>
              </a:rPr>
              <a:t>Loại ủy quyền này phục vụ cho việc truy cập vào chính thông tin tài khoản của </a:t>
            </a:r>
            <a:r>
              <a:rPr lang="en-US" sz="1100" b="1" i="0" u="none" strike="noStrike" cap="none" smtClean="0">
                <a:solidFill>
                  <a:srgbClr val="000000"/>
                </a:solidFill>
                <a:effectLst/>
                <a:latin typeface="Arial"/>
                <a:ea typeface="Arial"/>
                <a:cs typeface="Arial"/>
                <a:sym typeface="Arial"/>
              </a:rPr>
              <a:t>Ứng dụng</a:t>
            </a:r>
            <a:r>
              <a:rPr lang="en-US" sz="1100" b="0" i="0" u="none" strike="noStrike" cap="none" smtClean="0">
                <a:solidFill>
                  <a:srgbClr val="000000"/>
                </a:solidFill>
                <a:effectLst/>
                <a:latin typeface="Arial"/>
                <a:ea typeface="Arial"/>
                <a:cs typeface="Arial"/>
                <a:sym typeface="Arial"/>
              </a:rPr>
              <a:t> tại Service. Có thể hiểu nôm na là </a:t>
            </a:r>
            <a:r>
              <a:rPr lang="en-US" sz="1100" b="1" i="0" u="none" strike="noStrike" cap="none" smtClean="0">
                <a:solidFill>
                  <a:srgbClr val="000000"/>
                </a:solidFill>
                <a:effectLst/>
                <a:latin typeface="Arial"/>
                <a:ea typeface="Arial"/>
                <a:cs typeface="Arial"/>
                <a:sym typeface="Arial"/>
              </a:rPr>
              <a:t>Ứng dụng</a:t>
            </a:r>
            <a:r>
              <a:rPr lang="en-US" sz="1100" b="0" i="0" u="none" strike="noStrike" cap="none" smtClean="0">
                <a:solidFill>
                  <a:srgbClr val="000000"/>
                </a:solidFill>
                <a:effectLst/>
                <a:latin typeface="Arial"/>
                <a:ea typeface="Arial"/>
                <a:cs typeface="Arial"/>
                <a:sym typeface="Arial"/>
              </a:rPr>
              <a:t> mong muốn thay đổi thông tin description hoặc redirect_uri hay lấy thông tin của chính </a:t>
            </a:r>
            <a:r>
              <a:rPr lang="en-US" sz="1100" b="1" i="0" u="none" strike="noStrike" cap="none" smtClean="0">
                <a:solidFill>
                  <a:srgbClr val="000000"/>
                </a:solidFill>
                <a:effectLst/>
                <a:latin typeface="Arial"/>
                <a:ea typeface="Arial"/>
                <a:cs typeface="Arial"/>
                <a:sym typeface="Arial"/>
              </a:rPr>
              <a:t>Ứng dụng</a:t>
            </a:r>
            <a:r>
              <a:rPr lang="en-US" sz="1100" b="0" i="0" u="none" strike="noStrike" cap="none" smtClean="0">
                <a:solidFill>
                  <a:srgbClr val="000000"/>
                </a:solidFill>
                <a:effectLst/>
                <a:latin typeface="Arial"/>
                <a:ea typeface="Arial"/>
                <a:cs typeface="Arial"/>
                <a:sym typeface="Arial"/>
              </a:rPr>
              <a:t> thông qua API. Loại ủy quyền này không có sự tham gia của *</a:t>
            </a:r>
            <a:r>
              <a:rPr lang="en-US" sz="1100" b="0" i="1" u="none" strike="noStrike" cap="none" smtClean="0">
                <a:solidFill>
                  <a:srgbClr val="000000"/>
                </a:solidFill>
                <a:effectLst/>
                <a:latin typeface="Arial"/>
                <a:ea typeface="Arial"/>
                <a:cs typeface="Arial"/>
                <a:sym typeface="Arial"/>
              </a:rPr>
              <a:t>User</a:t>
            </a:r>
            <a:r>
              <a:rPr lang="en-US" sz="1100" b="0" i="0" u="none" strike="noStrike" cap="none" smtClean="0">
                <a:solidFill>
                  <a:srgbClr val="000000"/>
                </a:solidFill>
                <a:effectLst/>
                <a:latin typeface="Arial"/>
                <a:ea typeface="Arial"/>
                <a:cs typeface="Arial"/>
                <a:sym typeface="Arial"/>
              </a:rPr>
              <a:t>.</a:t>
            </a:r>
          </a:p>
          <a:p>
            <a:r>
              <a:rPr lang="en-US" sz="1100" b="0" i="0" u="none" strike="noStrike" cap="none" smtClean="0">
                <a:solidFill>
                  <a:srgbClr val="000000"/>
                </a:solidFill>
                <a:effectLst/>
                <a:latin typeface="Arial"/>
                <a:ea typeface="Arial"/>
                <a:cs typeface="Arial"/>
                <a:sym typeface="Arial"/>
              </a:rPr>
              <a:t>The flow includes the following steps:</a:t>
            </a:r>
            <a:endParaRPr lang="vi-VN" sz="1100" b="0" i="0" u="none" strike="noStrike" cap="none" smtClean="0">
              <a:solidFill>
                <a:srgbClr val="000000"/>
              </a:solidFill>
              <a:effectLst/>
              <a:latin typeface="Arial"/>
              <a:ea typeface="Arial"/>
              <a:cs typeface="Arial"/>
              <a:sym typeface="Arial"/>
            </a:endParaRPr>
          </a:p>
          <a:p>
            <a:pPr marL="914400" lvl="1" indent="-317500">
              <a:buFont typeface="Courier New" panose="02070309020205020404" pitchFamily="49" charset="0"/>
              <a:buChar char="o"/>
            </a:pPr>
            <a:r>
              <a:rPr lang="vi-VN" sz="1100" b="0" i="0" u="none" strike="noStrike" cap="none" smtClean="0">
                <a:solidFill>
                  <a:srgbClr val="000000"/>
                </a:solidFill>
                <a:effectLst/>
                <a:latin typeface="Arial"/>
                <a:ea typeface="Arial"/>
                <a:cs typeface="Arial"/>
                <a:sym typeface="Arial"/>
              </a:rPr>
              <a:t> </a:t>
            </a:r>
            <a:r>
              <a:rPr lang="en-US" sz="1100" b="0" i="0" u="none" strike="noStrike" cap="none" smtClean="0">
                <a:solidFill>
                  <a:srgbClr val="000000"/>
                </a:solidFill>
                <a:effectLst/>
                <a:latin typeface="Arial"/>
                <a:ea typeface="Arial"/>
                <a:cs typeface="Arial"/>
                <a:sym typeface="Arial"/>
              </a:rPr>
              <a:t>Ứng dụng gửi thông tin xin cấp quyền truy cập tài nguyên đến authorization server.</a:t>
            </a:r>
          </a:p>
          <a:p>
            <a:pPr marL="914400" lvl="1" indent="-317500">
              <a:buFont typeface="Courier New" panose="02070309020205020404" pitchFamily="49" charset="0"/>
              <a:buChar char="o"/>
            </a:pPr>
            <a:r>
              <a:rPr lang="en-US" sz="1100" b="0" i="0" u="none" strike="noStrike" cap="none" smtClean="0">
                <a:solidFill>
                  <a:srgbClr val="000000"/>
                </a:solidFill>
                <a:effectLst/>
                <a:latin typeface="Arial"/>
                <a:ea typeface="Arial"/>
                <a:cs typeface="Arial"/>
                <a:sym typeface="Arial"/>
              </a:rPr>
              <a:t>Authorization server sau xác thực thông tin gửi đến từ ứng dụng. Sau đó authorization server sẽ gửi access token (không đi kèm refresh token) đến ứng dụng.</a:t>
            </a:r>
          </a:p>
          <a:p>
            <a:pPr marL="914400" lvl="1" indent="-317500">
              <a:buFont typeface="Courier New" panose="02070309020205020404" pitchFamily="49" charset="0"/>
              <a:buChar char="o"/>
            </a:pPr>
            <a:r>
              <a:rPr lang="en-US" sz="1100" b="0" i="0" u="none" strike="noStrike" cap="none" smtClean="0">
                <a:solidFill>
                  <a:srgbClr val="000000"/>
                </a:solidFill>
                <a:effectLst/>
                <a:latin typeface="Arial"/>
                <a:ea typeface="Arial"/>
                <a:cs typeface="Arial"/>
                <a:sym typeface="Arial"/>
              </a:rPr>
              <a:t>Ứng dụng có thể sử dụng mã này để truy cập tài nguyên của server. </a:t>
            </a:r>
          </a:p>
          <a:p>
            <a:pPr marL="139700" indent="0">
              <a:buNone/>
            </a:pPr>
            <a:endParaRPr lang="en-US" sz="1100" b="0" i="0" u="none" strike="noStrike" cap="none" smtClean="0">
              <a:solidFill>
                <a:srgbClr val="000000"/>
              </a:solidFill>
              <a:effectLst/>
              <a:latin typeface="Arial"/>
              <a:ea typeface="Arial"/>
              <a:cs typeface="Arial"/>
              <a:sym typeface="Arial"/>
            </a:endParaRPr>
          </a:p>
          <a:p>
            <a:pPr marL="139700" indent="0">
              <a:buNone/>
            </a:pPr>
            <a:r>
              <a:rPr lang="en-US" sz="1100" b="0" i="0" u="none" strike="noStrike" cap="none" smtClean="0">
                <a:solidFill>
                  <a:srgbClr val="000000"/>
                </a:solidFill>
                <a:effectLst/>
                <a:latin typeface="Arial"/>
                <a:ea typeface="Arial"/>
                <a:cs typeface="Arial"/>
                <a:sym typeface="Arial"/>
              </a:rPr>
              <a:t> </a:t>
            </a:r>
          </a:p>
          <a:p>
            <a:pPr lvl="0">
              <a:buFont typeface="+mj-lt"/>
              <a:buAutoNum type="arabicPeriod"/>
            </a:pPr>
            <a:endParaRPr lang="en-US"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071313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93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smtClean="0">
                <a:solidFill>
                  <a:srgbClr val="000000"/>
                </a:solidFill>
                <a:effectLst/>
                <a:latin typeface="Arial"/>
                <a:ea typeface="Arial"/>
                <a:cs typeface="Arial"/>
                <a:sym typeface="Arial"/>
              </a:rPr>
              <a:t>OAuth sử dụng rộng rãi nhiều loại token (access token, refresh token, "mã" ủy quyền- authorization "codes"). Nội dung thông tin của một token có thể được trình bày theo hai cách như sau:</a:t>
            </a:r>
          </a:p>
          <a:p>
            <a:pPr marL="0" lvl="0" indent="0" algn="l" rtl="0">
              <a:spcBef>
                <a:spcPts val="0"/>
              </a:spcBef>
              <a:spcAft>
                <a:spcPts val="0"/>
              </a:spcAft>
              <a:buNone/>
            </a:pPr>
            <a:endParaRPr lang="vi-VN" smtClean="0"/>
          </a:p>
          <a:p>
            <a:pPr marL="457200" lvl="1"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Xử lý (Handle) : </a:t>
            </a:r>
            <a:endParaRPr lang="vi-VN" sz="1100" b="0" i="0" u="none" strike="noStrike" cap="none" smtClean="0">
              <a:solidFill>
                <a:srgbClr val="000000"/>
              </a:solidFill>
              <a:effectLst/>
              <a:latin typeface="Arial"/>
              <a:ea typeface="Arial"/>
              <a:cs typeface="Arial"/>
              <a:sym typeface="Arial"/>
            </a:endParaRPr>
          </a:p>
          <a:p>
            <a:pPr marL="457200" lvl="1"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Xác nhận (Assertion - còn gọi là mã thông báo độc lập - self-contained token): </a:t>
            </a:r>
            <a:endParaRPr lang="vi-VN"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lang="vi-VN" sz="1100" b="0" i="0" u="none" strike="noStrike" cap="none"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smtClean="0">
                <a:solidFill>
                  <a:srgbClr val="000000"/>
                </a:solidFill>
                <a:effectLst/>
                <a:latin typeface="Arial"/>
                <a:ea typeface="Arial"/>
                <a:cs typeface="Arial"/>
                <a:sym typeface="Arial"/>
              </a:rPr>
              <a:t>Các token có thể được sử dụng theo hai cách để gọi yêu cầu trên các máy chủ tài nguyên, đó là:</a:t>
            </a:r>
          </a:p>
          <a:p>
            <a:pPr marL="457200" lvl="1" indent="0" algn="l" rtl="0">
              <a:spcBef>
                <a:spcPts val="0"/>
              </a:spcBef>
              <a:spcAft>
                <a:spcPts val="0"/>
              </a:spcAft>
              <a:buNone/>
            </a:pPr>
            <a:endParaRPr lang="vi-VN" smtClean="0"/>
          </a:p>
          <a:p>
            <a:pPr marL="457200" lvl="1"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bearer token: </a:t>
            </a:r>
            <a:endParaRPr lang="vi-VN" sz="1100" b="0" i="0" u="none" strike="noStrike" cap="none" smtClean="0">
              <a:solidFill>
                <a:srgbClr val="000000"/>
              </a:solidFill>
              <a:effectLst/>
              <a:latin typeface="Arial"/>
              <a:ea typeface="Arial"/>
              <a:cs typeface="Arial"/>
              <a:sym typeface="Arial"/>
            </a:endParaRPr>
          </a:p>
          <a:p>
            <a:pPr marL="457200" lvl="1"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proof token: </a:t>
            </a:r>
            <a:endParaRPr lang="vi-VN" sz="1100" b="0" i="0" u="none" strike="noStrike" cap="none" smtClean="0">
              <a:solidFill>
                <a:srgbClr val="000000"/>
              </a:solidFill>
              <a:effectLst/>
              <a:latin typeface="Arial"/>
              <a:ea typeface="Arial"/>
              <a:cs typeface="Arial"/>
              <a:sym typeface="Arial"/>
            </a:endParaRPr>
          </a:p>
          <a:p>
            <a:pPr marL="457200" lvl="1" indent="0" algn="l" rtl="0">
              <a:spcBef>
                <a:spcPts val="0"/>
              </a:spcBef>
              <a:spcAft>
                <a:spcPts val="0"/>
              </a:spcAft>
              <a:buNone/>
            </a:pPr>
            <a:endParaRPr lang="vi-VN" sz="1100" b="0" i="0" u="none" strike="noStrike" cap="none"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smtClean="0">
                <a:solidFill>
                  <a:srgbClr val="000000"/>
                </a:solidFill>
                <a:effectLst/>
                <a:latin typeface="Arial"/>
                <a:ea typeface="Arial"/>
                <a:cs typeface="Arial"/>
                <a:sym typeface="Arial"/>
              </a:rPr>
              <a:t>1.1.1. Scope (Phạm vi)</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smtClean="0">
                <a:solidFill>
                  <a:srgbClr val="000000"/>
                </a:solidFill>
                <a:effectLst/>
                <a:latin typeface="Arial"/>
                <a:ea typeface="Arial"/>
                <a:cs typeface="Arial"/>
                <a:sym typeface="Arial"/>
              </a:rPr>
              <a:t>1.1.2. Access Token giới hạn thời gian tồn tại</a:t>
            </a:r>
            <a:endParaRPr lang="vi-VN" sz="1100" b="0" i="0" u="none" strike="noStrike" cap="none" smtClean="0">
              <a:solidFill>
                <a:srgbClr val="000000"/>
              </a:solidFill>
              <a:effectLst/>
              <a:latin typeface="Arial"/>
              <a:ea typeface="Arial"/>
              <a:cs typeface="Arial"/>
              <a:sym typeface="Arial"/>
            </a:endParaRPr>
          </a:p>
          <a:p>
            <a:pPr marL="457200" marR="0" lvl="1"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b="1" i="0" u="none" strike="noStrike" cap="none"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380485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smtClean="0">
                <a:solidFill>
                  <a:srgbClr val="000000"/>
                </a:solidFill>
                <a:effectLst/>
                <a:latin typeface="Arial"/>
                <a:ea typeface="Arial"/>
                <a:cs typeface="Arial"/>
                <a:sym typeface="Arial"/>
              </a:rPr>
              <a:t>OAuth sử dụng rộng rãi nhiều loại token (access token, refresh token, "mã" ủy quyền- authorization "codes"). Nội dung thông tin của một token có thể được trình bày theo hai cách như sau:</a:t>
            </a:r>
          </a:p>
          <a:p>
            <a:pPr marL="0" lvl="0" indent="0" algn="l" rtl="0">
              <a:spcBef>
                <a:spcPts val="0"/>
              </a:spcBef>
              <a:spcAft>
                <a:spcPts val="0"/>
              </a:spcAft>
              <a:buNone/>
            </a:pPr>
            <a:endParaRPr lang="vi-VN" smtClean="0"/>
          </a:p>
          <a:p>
            <a:pPr marL="457200" lvl="1"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Xử lý (Handle) : </a:t>
            </a:r>
            <a:endParaRPr lang="vi-VN" sz="1100" b="0" i="0" u="none" strike="noStrike" cap="none" smtClean="0">
              <a:solidFill>
                <a:srgbClr val="000000"/>
              </a:solidFill>
              <a:effectLst/>
              <a:latin typeface="Arial"/>
              <a:ea typeface="Arial"/>
              <a:cs typeface="Arial"/>
              <a:sym typeface="Arial"/>
            </a:endParaRPr>
          </a:p>
          <a:p>
            <a:pPr marL="457200" lvl="1"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Xác nhận (Assertion - còn gọi là mã thông báo độc lập - self-contained token): </a:t>
            </a:r>
            <a:endParaRPr lang="vi-VN"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lang="vi-VN" sz="1100" b="0" i="0" u="none" strike="noStrike" cap="none"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smtClean="0">
                <a:solidFill>
                  <a:srgbClr val="000000"/>
                </a:solidFill>
                <a:effectLst/>
                <a:latin typeface="Arial"/>
                <a:ea typeface="Arial"/>
                <a:cs typeface="Arial"/>
                <a:sym typeface="Arial"/>
              </a:rPr>
              <a:t>Các token có thể được sử dụng theo hai cách để gọi yêu cầu trên các máy chủ tài nguyên, đó là:</a:t>
            </a:r>
          </a:p>
          <a:p>
            <a:pPr marL="457200" lvl="1" indent="0" algn="l" rtl="0">
              <a:spcBef>
                <a:spcPts val="0"/>
              </a:spcBef>
              <a:spcAft>
                <a:spcPts val="0"/>
              </a:spcAft>
              <a:buNone/>
            </a:pPr>
            <a:endParaRPr lang="vi-VN" smtClean="0"/>
          </a:p>
          <a:p>
            <a:pPr marL="457200" lvl="1"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bearer token: </a:t>
            </a:r>
            <a:endParaRPr lang="vi-VN" sz="1100" b="0" i="0" u="none" strike="noStrike" cap="none" smtClean="0">
              <a:solidFill>
                <a:srgbClr val="000000"/>
              </a:solidFill>
              <a:effectLst/>
              <a:latin typeface="Arial"/>
              <a:ea typeface="Arial"/>
              <a:cs typeface="Arial"/>
              <a:sym typeface="Arial"/>
            </a:endParaRPr>
          </a:p>
          <a:p>
            <a:pPr marL="457200" lvl="1"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proof token: </a:t>
            </a:r>
            <a:endParaRPr lang="vi-VN" sz="1100" b="0" i="0" u="none" strike="noStrike" cap="none" smtClean="0">
              <a:solidFill>
                <a:srgbClr val="000000"/>
              </a:solidFill>
              <a:effectLst/>
              <a:latin typeface="Arial"/>
              <a:ea typeface="Arial"/>
              <a:cs typeface="Arial"/>
              <a:sym typeface="Arial"/>
            </a:endParaRPr>
          </a:p>
          <a:p>
            <a:pPr marL="457200" lvl="1" indent="0" algn="l" rtl="0">
              <a:spcBef>
                <a:spcPts val="0"/>
              </a:spcBef>
              <a:spcAft>
                <a:spcPts val="0"/>
              </a:spcAft>
              <a:buNone/>
            </a:pPr>
            <a:endParaRPr lang="vi-VN" sz="1100" b="0" i="0" u="none" strike="noStrike" cap="none"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smtClean="0">
                <a:solidFill>
                  <a:srgbClr val="000000"/>
                </a:solidFill>
                <a:effectLst/>
                <a:latin typeface="Arial"/>
                <a:ea typeface="Arial"/>
                <a:cs typeface="Arial"/>
                <a:sym typeface="Arial"/>
              </a:rPr>
              <a:t>1.1.1. Scope (Phạm vi)</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smtClean="0">
                <a:solidFill>
                  <a:srgbClr val="000000"/>
                </a:solidFill>
                <a:effectLst/>
                <a:latin typeface="Arial"/>
                <a:ea typeface="Arial"/>
                <a:cs typeface="Arial"/>
                <a:sym typeface="Arial"/>
              </a:rPr>
              <a:t>1.1.2. Access Token giới hạn thời gian tồn tại</a:t>
            </a:r>
            <a:endParaRPr lang="vi-VN" sz="1100" b="0" i="0" u="none" strike="noStrike" cap="none" smtClean="0">
              <a:solidFill>
                <a:srgbClr val="000000"/>
              </a:solidFill>
              <a:effectLst/>
              <a:latin typeface="Arial"/>
              <a:ea typeface="Arial"/>
              <a:cs typeface="Arial"/>
              <a:sym typeface="Arial"/>
            </a:endParaRPr>
          </a:p>
          <a:p>
            <a:pPr marL="457200" marR="0" lvl="1"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b="1" i="0" u="none" strike="noStrike" cap="none"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37958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smtClean="0">
                <a:solidFill>
                  <a:srgbClr val="000000"/>
                </a:solidFill>
                <a:effectLst/>
                <a:latin typeface="Arial"/>
                <a:ea typeface="Arial"/>
                <a:cs typeface="Arial"/>
                <a:sym typeface="Arial"/>
              </a:rPr>
              <a:t>OAuth sử dụng rộng rãi nhiều loại token (access token, refresh token, "mã" ủy quyền- authorization "codes"). Nội dung thông tin của một token có thể được trình bày theo hai cách như sau:</a:t>
            </a:r>
          </a:p>
          <a:p>
            <a:pPr marL="0" lvl="0" indent="0" algn="l" rtl="0">
              <a:spcBef>
                <a:spcPts val="0"/>
              </a:spcBef>
              <a:spcAft>
                <a:spcPts val="0"/>
              </a:spcAft>
              <a:buNone/>
            </a:pPr>
            <a:endParaRPr lang="vi-VN" smtClean="0"/>
          </a:p>
          <a:p>
            <a:pPr marL="457200" lvl="1"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Xử lý (Handle) : </a:t>
            </a:r>
            <a:endParaRPr lang="vi-VN" sz="1100" b="0" i="0" u="none" strike="noStrike" cap="none" smtClean="0">
              <a:solidFill>
                <a:srgbClr val="000000"/>
              </a:solidFill>
              <a:effectLst/>
              <a:latin typeface="Arial"/>
              <a:ea typeface="Arial"/>
              <a:cs typeface="Arial"/>
              <a:sym typeface="Arial"/>
            </a:endParaRPr>
          </a:p>
          <a:p>
            <a:pPr marL="457200" lvl="1"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Xác nhận (Assertion - còn gọi là mã thông báo độc lập - self-contained token): </a:t>
            </a:r>
            <a:endParaRPr lang="vi-VN"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lang="vi-VN" sz="1100" b="0" i="0" u="none" strike="noStrike" cap="none"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smtClean="0">
                <a:solidFill>
                  <a:srgbClr val="000000"/>
                </a:solidFill>
                <a:effectLst/>
                <a:latin typeface="Arial"/>
                <a:ea typeface="Arial"/>
                <a:cs typeface="Arial"/>
                <a:sym typeface="Arial"/>
              </a:rPr>
              <a:t>Các token có thể được sử dụng theo hai cách để gọi yêu cầu trên các máy chủ tài nguyên, đó là:</a:t>
            </a:r>
          </a:p>
          <a:p>
            <a:pPr marL="457200" lvl="1" indent="0" algn="l" rtl="0">
              <a:spcBef>
                <a:spcPts val="0"/>
              </a:spcBef>
              <a:spcAft>
                <a:spcPts val="0"/>
              </a:spcAft>
              <a:buNone/>
            </a:pPr>
            <a:endParaRPr lang="vi-VN" smtClean="0"/>
          </a:p>
          <a:p>
            <a:pPr marL="457200" lvl="1"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bearer token: </a:t>
            </a:r>
            <a:endParaRPr lang="vi-VN" sz="1100" b="0" i="0" u="none" strike="noStrike" cap="none" smtClean="0">
              <a:solidFill>
                <a:srgbClr val="000000"/>
              </a:solidFill>
              <a:effectLst/>
              <a:latin typeface="Arial"/>
              <a:ea typeface="Arial"/>
              <a:cs typeface="Arial"/>
              <a:sym typeface="Arial"/>
            </a:endParaRPr>
          </a:p>
          <a:p>
            <a:pPr marL="457200" lvl="1"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proof token: </a:t>
            </a:r>
            <a:endParaRPr lang="vi-VN" sz="1100" b="0" i="0" u="none" strike="noStrike" cap="none" smtClean="0">
              <a:solidFill>
                <a:srgbClr val="000000"/>
              </a:solidFill>
              <a:effectLst/>
              <a:latin typeface="Arial"/>
              <a:ea typeface="Arial"/>
              <a:cs typeface="Arial"/>
              <a:sym typeface="Arial"/>
            </a:endParaRPr>
          </a:p>
          <a:p>
            <a:pPr marL="457200" lvl="1" indent="0" algn="l" rtl="0">
              <a:spcBef>
                <a:spcPts val="0"/>
              </a:spcBef>
              <a:spcAft>
                <a:spcPts val="0"/>
              </a:spcAft>
              <a:buNone/>
            </a:pPr>
            <a:endParaRPr lang="vi-VN" sz="1100" b="0" i="0" u="none" strike="noStrike" cap="none"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smtClean="0">
                <a:solidFill>
                  <a:srgbClr val="000000"/>
                </a:solidFill>
                <a:effectLst/>
                <a:latin typeface="Arial"/>
                <a:ea typeface="Arial"/>
                <a:cs typeface="Arial"/>
                <a:sym typeface="Arial"/>
              </a:rPr>
              <a:t>1.1.1. Scope (Phạm vi)</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smtClean="0">
                <a:solidFill>
                  <a:srgbClr val="000000"/>
                </a:solidFill>
                <a:effectLst/>
                <a:latin typeface="Arial"/>
                <a:ea typeface="Arial"/>
                <a:cs typeface="Arial"/>
                <a:sym typeface="Arial"/>
              </a:rPr>
              <a:t>1.1.2. Access Token giới hạn thời gian tồn tại</a:t>
            </a:r>
            <a:endParaRPr lang="vi-VN" sz="1100" b="0" i="0" u="none" strike="noStrike" cap="none" smtClean="0">
              <a:solidFill>
                <a:srgbClr val="000000"/>
              </a:solidFill>
              <a:effectLst/>
              <a:latin typeface="Arial"/>
              <a:ea typeface="Arial"/>
              <a:cs typeface="Arial"/>
              <a:sym typeface="Arial"/>
            </a:endParaRPr>
          </a:p>
          <a:p>
            <a:pPr marL="457200" marR="0" lvl="1"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b="1" i="0" u="none" strike="noStrike" cap="none"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03371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Nếu bạn thấy một website (hay phần mềm) nào đó cho phép đăng nhập bằng tài khoản Facebook hay Google mà không cần tạo nick mới thì đó chính là </a:t>
            </a:r>
            <a:r>
              <a:rPr lang="vi-VN" sz="1100" b="1" i="0" u="none" strike="noStrike" cap="none" smtClean="0">
                <a:solidFill>
                  <a:srgbClr val="000000"/>
                </a:solidFill>
                <a:effectLst/>
                <a:latin typeface="Arial"/>
                <a:ea typeface="Arial"/>
                <a:cs typeface="Arial"/>
                <a:sym typeface="Arial"/>
              </a:rPr>
              <a:t>OAuth</a:t>
            </a:r>
            <a:r>
              <a:rPr lang="vi-VN" sz="1100" b="0" i="0" u="none" strike="noStrike" cap="none" smtClean="0">
                <a:solidFill>
                  <a:srgbClr val="000000"/>
                </a:solidFill>
                <a:effectLst/>
                <a:latin typeface="Arial"/>
                <a:ea typeface="Arial"/>
                <a:cs typeface="Arial"/>
                <a:sym typeface="Arial"/>
              </a:rPr>
              <a:t>. Thực tế, mỗi người trong chúng ta đã từng có hàng vài chục tài khoản ở các website khác nhau đến nỗi phải đặt các tài khoản  này giống hệt nhau. </a:t>
            </a:r>
          </a:p>
          <a:p>
            <a:pPr marL="0" lvl="0" indent="0" algn="l" rtl="0">
              <a:spcBef>
                <a:spcPts val="0"/>
              </a:spcBef>
              <a:spcAft>
                <a:spcPts val="0"/>
              </a:spcAft>
              <a:buNone/>
            </a:pPr>
            <a:endParaRPr/>
          </a:p>
        </p:txBody>
      </p:sp>
    </p:spTree>
    <p:extLst>
      <p:ext uri="{BB962C8B-B14F-4D97-AF65-F5344CB8AC3E}">
        <p14:creationId xmlns:p14="http://schemas.microsoft.com/office/powerpoint/2010/main" val="2056531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smtClean="0">
                <a:solidFill>
                  <a:srgbClr val="000000"/>
                </a:solidFill>
                <a:effectLst/>
                <a:latin typeface="Arial"/>
                <a:ea typeface="Arial"/>
                <a:cs typeface="Arial"/>
                <a:sym typeface="Arial"/>
              </a:rPr>
              <a:t>OAuth sử dụng rộng rãi nhiều loại token (access token, refresh token, "mã" ủy quyền- authorization "codes"). Nội dung thông tin của một token có thể được trình bày theo hai cách như sau:</a:t>
            </a:r>
          </a:p>
          <a:p>
            <a:pPr marL="0" lvl="0" indent="0" algn="l" rtl="0">
              <a:spcBef>
                <a:spcPts val="0"/>
              </a:spcBef>
              <a:spcAft>
                <a:spcPts val="0"/>
              </a:spcAft>
              <a:buNone/>
            </a:pPr>
            <a:endParaRPr lang="vi-VN" smtClean="0"/>
          </a:p>
          <a:p>
            <a:pPr marL="457200" lvl="1"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Xử lý (Handle) : </a:t>
            </a:r>
            <a:endParaRPr lang="vi-VN" sz="1100" b="0" i="0" u="none" strike="noStrike" cap="none" smtClean="0">
              <a:solidFill>
                <a:srgbClr val="000000"/>
              </a:solidFill>
              <a:effectLst/>
              <a:latin typeface="Arial"/>
              <a:ea typeface="Arial"/>
              <a:cs typeface="Arial"/>
              <a:sym typeface="Arial"/>
            </a:endParaRPr>
          </a:p>
          <a:p>
            <a:pPr marL="457200" lvl="1"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Xác nhận (Assertion - còn gọi là mã thông báo độc lập - self-contained token): </a:t>
            </a:r>
            <a:endParaRPr lang="vi-VN"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lang="vi-VN" sz="1100" b="0" i="0" u="none" strike="noStrike" cap="none"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smtClean="0">
                <a:solidFill>
                  <a:srgbClr val="000000"/>
                </a:solidFill>
                <a:effectLst/>
                <a:latin typeface="Arial"/>
                <a:ea typeface="Arial"/>
                <a:cs typeface="Arial"/>
                <a:sym typeface="Arial"/>
              </a:rPr>
              <a:t>Các token có thể được sử dụng theo hai cách để gọi yêu cầu trên các máy chủ tài nguyên, đó là:</a:t>
            </a:r>
          </a:p>
          <a:p>
            <a:pPr marL="457200" lvl="1" indent="0" algn="l" rtl="0">
              <a:spcBef>
                <a:spcPts val="0"/>
              </a:spcBef>
              <a:spcAft>
                <a:spcPts val="0"/>
              </a:spcAft>
              <a:buNone/>
            </a:pPr>
            <a:endParaRPr lang="vi-VN" smtClean="0"/>
          </a:p>
          <a:p>
            <a:pPr marL="457200" lvl="1"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bearer token: </a:t>
            </a:r>
            <a:endParaRPr lang="vi-VN" sz="1100" b="0" i="0" u="none" strike="noStrike" cap="none" smtClean="0">
              <a:solidFill>
                <a:srgbClr val="000000"/>
              </a:solidFill>
              <a:effectLst/>
              <a:latin typeface="Arial"/>
              <a:ea typeface="Arial"/>
              <a:cs typeface="Arial"/>
              <a:sym typeface="Arial"/>
            </a:endParaRPr>
          </a:p>
          <a:p>
            <a:pPr marL="457200" lvl="1"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proof token: </a:t>
            </a:r>
            <a:endParaRPr lang="vi-VN" sz="1100" b="0" i="0" u="none" strike="noStrike" cap="none" smtClean="0">
              <a:solidFill>
                <a:srgbClr val="000000"/>
              </a:solidFill>
              <a:effectLst/>
              <a:latin typeface="Arial"/>
              <a:ea typeface="Arial"/>
              <a:cs typeface="Arial"/>
              <a:sym typeface="Arial"/>
            </a:endParaRPr>
          </a:p>
          <a:p>
            <a:pPr marL="457200" lvl="1" indent="0" algn="l" rtl="0">
              <a:spcBef>
                <a:spcPts val="0"/>
              </a:spcBef>
              <a:spcAft>
                <a:spcPts val="0"/>
              </a:spcAft>
              <a:buNone/>
            </a:pPr>
            <a:endParaRPr lang="vi-VN" sz="1100" b="0" i="0" u="none" strike="noStrike" cap="none"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smtClean="0">
                <a:solidFill>
                  <a:srgbClr val="000000"/>
                </a:solidFill>
                <a:effectLst/>
                <a:latin typeface="Arial"/>
                <a:ea typeface="Arial"/>
                <a:cs typeface="Arial"/>
                <a:sym typeface="Arial"/>
              </a:rPr>
              <a:t>1.1.1. Scope (Phạm vi)</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smtClean="0">
                <a:solidFill>
                  <a:srgbClr val="000000"/>
                </a:solidFill>
                <a:effectLst/>
                <a:latin typeface="Arial"/>
                <a:ea typeface="Arial"/>
                <a:cs typeface="Arial"/>
                <a:sym typeface="Arial"/>
              </a:rPr>
              <a:t>1.1.2. Access Token giới hạn thời gian tồn tại</a:t>
            </a:r>
            <a:endParaRPr lang="vi-VN" sz="1100" b="0" i="0" u="none" strike="noStrike" cap="none" smtClean="0">
              <a:solidFill>
                <a:srgbClr val="000000"/>
              </a:solidFill>
              <a:effectLst/>
              <a:latin typeface="Arial"/>
              <a:ea typeface="Arial"/>
              <a:cs typeface="Arial"/>
              <a:sym typeface="Arial"/>
            </a:endParaRPr>
          </a:p>
          <a:p>
            <a:pPr marL="457200" marR="0" lvl="1"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b="1" i="0" u="none" strike="noStrike" cap="none"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31679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smtClean="0">
                <a:solidFill>
                  <a:srgbClr val="000000"/>
                </a:solidFill>
                <a:effectLst/>
                <a:latin typeface="Arial"/>
                <a:ea typeface="Arial"/>
                <a:cs typeface="Arial"/>
                <a:sym typeface="Arial"/>
              </a:rPr>
              <a:t>Access token được sử dụng bởi client để truy cập tài nguyên. Access token  thường có tuổi thọ ngắn (phút hoặc giờ) bao gồm vòng đời phiên thông thường. Access token có thể được làm mới thông qua việc sử dụng một refresh token.  Tuổi thọ ngắn của access token, kết hợp với việc sử dụng một refresh token, cho phép khả năng thu hồi thụ động ủy quyền truy cập khi hết hạn access token hiện tại.</a:t>
            </a:r>
          </a:p>
          <a:p>
            <a:pPr marL="0" lvl="0" indent="0" algn="l" rtl="0">
              <a:spcBef>
                <a:spcPts val="0"/>
              </a:spcBef>
              <a:spcAft>
                <a:spcPts val="0"/>
              </a:spcAft>
              <a:buNone/>
            </a:pPr>
            <a:endParaRPr/>
          </a:p>
        </p:txBody>
      </p:sp>
    </p:spTree>
    <p:extLst>
      <p:ext uri="{BB962C8B-B14F-4D97-AF65-F5344CB8AC3E}">
        <p14:creationId xmlns:p14="http://schemas.microsoft.com/office/powerpoint/2010/main" val="809368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smtClean="0">
                <a:solidFill>
                  <a:srgbClr val="000000"/>
                </a:solidFill>
                <a:effectLst/>
                <a:latin typeface="Arial"/>
                <a:ea typeface="Arial"/>
                <a:cs typeface="Arial"/>
                <a:sym typeface="Arial"/>
              </a:rPr>
              <a:t>Một refresh token thể hiện sự ủy quyền lâu dài của một client nhất định để truy cập tài nguyên thay mặt cho chủ sở hữu tài nguyên. Các token như vậy chỉ được trao đổi giữa máy khách và máy chủ ủy quyền. Client sử dụng loại token này để có được ("làm mới") access token mới được sử dụng cho các yêu cầu máy chủ tài nguyên.</a:t>
            </a:r>
          </a:p>
          <a:p>
            <a:pPr marL="0" lvl="0" indent="0" algn="l" rtl="0">
              <a:spcBef>
                <a:spcPts val="0"/>
              </a:spcBef>
              <a:spcAft>
                <a:spcPts val="0"/>
              </a:spcAft>
              <a:buNone/>
            </a:pPr>
            <a:endParaRPr lang="vi-VN" smtClean="0"/>
          </a:p>
          <a:p>
            <a:pPr marL="0" lvl="0" indent="0" algn="l" rtl="0">
              <a:spcBef>
                <a:spcPts val="0"/>
              </a:spcBef>
              <a:spcAft>
                <a:spcPts val="0"/>
              </a:spcAft>
              <a:buNone/>
            </a:pPr>
            <a:endParaRPr/>
          </a:p>
        </p:txBody>
      </p:sp>
    </p:spTree>
    <p:extLst>
      <p:ext uri="{BB962C8B-B14F-4D97-AF65-F5344CB8AC3E}">
        <p14:creationId xmlns:p14="http://schemas.microsoft.com/office/powerpoint/2010/main" val="940930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6948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1794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004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093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165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0" i="0" u="none" strike="noStrike" cap="none" smtClean="0">
                <a:solidFill>
                  <a:srgbClr val="000000"/>
                </a:solidFill>
                <a:effectLst/>
                <a:latin typeface="Arial"/>
                <a:ea typeface="Arial"/>
                <a:cs typeface="Arial"/>
                <a:sym typeface="Arial"/>
              </a:rPr>
              <a:t>Năm 2006, Twitter phát triển hệ thống OpenID phục vụ cho đăng nhập các ứng dụng trong hệ thống của Twitter, tuy nhiên hệ thống này yêu cầu người dùng phải cung cấp tên đăng nhập và mật khẩu, đây là một điểm yếu. Cũng chính năm này, các </a:t>
            </a:r>
            <a:r>
              <a:rPr lang="en-US" sz="1100" b="0" i="1" u="none" strike="noStrike" cap="none" smtClean="0">
                <a:solidFill>
                  <a:srgbClr val="000000"/>
                </a:solidFill>
                <a:effectLst/>
                <a:latin typeface="Arial"/>
                <a:ea typeface="Arial"/>
                <a:cs typeface="Arial"/>
                <a:sym typeface="Arial"/>
              </a:rPr>
              <a:t>ông lớn </a:t>
            </a:r>
            <a:r>
              <a:rPr lang="en-US" sz="1100" b="0" i="0" u="none" strike="noStrike" cap="none" smtClean="0">
                <a:solidFill>
                  <a:srgbClr val="000000"/>
                </a:solidFill>
                <a:effectLst/>
                <a:latin typeface="Arial"/>
                <a:ea typeface="Arial"/>
                <a:cs typeface="Arial"/>
                <a:sym typeface="Arial"/>
              </a:rPr>
              <a:t>trong về mạng xã hội như Facebook, Google, Twitter… đã cùng ngồi với nhau để phác thảo ý tưởng về một hệ thống xác thực mới giúp các ứng dụng bên thứ ba có thể tích hợp.</a:t>
            </a:r>
          </a:p>
          <a:p>
            <a:pPr fontAlgn="base"/>
            <a:r>
              <a:rPr lang="en-US" sz="1100" b="0" i="0" u="none" strike="noStrike" cap="none" smtClean="0">
                <a:solidFill>
                  <a:srgbClr val="000000"/>
                </a:solidFill>
                <a:effectLst/>
                <a:latin typeface="Arial"/>
                <a:ea typeface="Arial"/>
                <a:cs typeface="Arial"/>
                <a:sym typeface="Arial"/>
              </a:rPr>
              <a:t>Năm 2008, IETF – tổ chức quản lý tiêu chuẩn mạng Internet (tránh nhầm với IEEE tổ chức quản lý tiêu chuẩn trong lĩnh vực điện và điện tử) đã quyết định hỗ trợ tiêu chuẩn OAuth này và bắt đầu cho xây dựng RFC 1.0.</a:t>
            </a:r>
          </a:p>
          <a:p>
            <a:pPr fontAlgn="base"/>
            <a:r>
              <a:rPr lang="en-US" sz="1100" b="0" i="0" u="none" strike="noStrike" cap="none" smtClean="0">
                <a:solidFill>
                  <a:srgbClr val="000000"/>
                </a:solidFill>
                <a:effectLst/>
                <a:latin typeface="Arial"/>
                <a:ea typeface="Arial"/>
                <a:cs typeface="Arial"/>
                <a:sym typeface="Arial"/>
              </a:rPr>
              <a:t>Năm 2010, IETF phát hành phiên bản chính thức đầu tiên của OAuth 1.0 (</a:t>
            </a:r>
            <a:r>
              <a:rPr lang="en-US" sz="1100" b="0" i="0" u="none" strike="noStrike" cap="none" smtClean="0">
                <a:solidFill>
                  <a:srgbClr val="000000"/>
                </a:solidFill>
                <a:effectLst/>
                <a:latin typeface="Arial"/>
                <a:ea typeface="Arial"/>
                <a:cs typeface="Arial"/>
                <a:sym typeface="Arial"/>
                <a:hlinkClick r:id="rId3"/>
              </a:rPr>
              <a:t>RFC 5849</a:t>
            </a:r>
            <a:r>
              <a:rPr lang="en-US" sz="1100" b="0" i="0" u="none" strike="noStrike" cap="none" smtClean="0">
                <a:solidFill>
                  <a:srgbClr val="000000"/>
                </a:solidFill>
                <a:effectLst/>
                <a:latin typeface="Arial"/>
                <a:ea typeface="Arial"/>
                <a:cs typeface="Arial"/>
                <a:sym typeface="Arial"/>
              </a:rPr>
              <a:t>).</a:t>
            </a:r>
            <a:br>
              <a:rPr lang="en-US" sz="1100" b="0" i="0" u="none" strike="noStrike" cap="none" smtClean="0">
                <a:solidFill>
                  <a:srgbClr val="000000"/>
                </a:solidFill>
                <a:effectLst/>
                <a:latin typeface="Arial"/>
                <a:ea typeface="Arial"/>
                <a:cs typeface="Arial"/>
                <a:sym typeface="Arial"/>
              </a:rPr>
            </a:br>
            <a:r>
              <a:rPr lang="en-US" sz="1100" b="0" i="0" u="none" strike="noStrike" cap="none" smtClean="0">
                <a:solidFill>
                  <a:srgbClr val="000000"/>
                </a:solidFill>
                <a:effectLst/>
                <a:latin typeface="Arial"/>
                <a:ea typeface="Arial"/>
                <a:cs typeface="Arial"/>
                <a:sym typeface="Arial"/>
              </a:rPr>
              <a:t>Sau đó, lỗi bảo mật nghiêm trọng được phát hiện với tên gọi </a:t>
            </a:r>
            <a:r>
              <a:rPr lang="en-US" sz="1100" b="0" i="0" u="none" strike="noStrike" cap="none" smtClean="0">
                <a:solidFill>
                  <a:srgbClr val="000000"/>
                </a:solidFill>
                <a:effectLst/>
                <a:latin typeface="Arial"/>
                <a:ea typeface="Arial"/>
                <a:cs typeface="Arial"/>
                <a:sym typeface="Arial"/>
                <a:hlinkClick r:id="rId4"/>
              </a:rPr>
              <a:t>Session Fixation</a:t>
            </a:r>
            <a:r>
              <a:rPr lang="en-US" sz="1100" b="0" i="0" u="none" strike="noStrike" cap="none" smtClean="0">
                <a:solidFill>
                  <a:srgbClr val="000000"/>
                </a:solidFill>
                <a:effectLst/>
                <a:latin typeface="Arial"/>
                <a:ea typeface="Arial"/>
                <a:cs typeface="Arial"/>
                <a:sym typeface="Arial"/>
              </a:rPr>
              <a:t> xảy ra trên OAuth 1.0, cho phép các hacker lừa ứng dụng bên thứ ba trao quyền truy nhập vào tài khoản và dữ liệu người dùng.</a:t>
            </a:r>
          </a:p>
          <a:p>
            <a:pPr fontAlgn="base"/>
            <a:r>
              <a:rPr lang="en-US" sz="1100" b="0" i="0" u="none" strike="noStrike" cap="none" smtClean="0">
                <a:solidFill>
                  <a:srgbClr val="000000"/>
                </a:solidFill>
                <a:effectLst/>
                <a:latin typeface="Arial"/>
                <a:ea typeface="Arial"/>
                <a:cs typeface="Arial"/>
                <a:sym typeface="Arial"/>
              </a:rPr>
              <a:t>Năm 2012, </a:t>
            </a:r>
            <a:r>
              <a:rPr lang="en-US" sz="1100" b="0" i="0" u="none" strike="noStrike" cap="none" smtClean="0">
                <a:solidFill>
                  <a:srgbClr val="000000"/>
                </a:solidFill>
                <a:effectLst/>
                <a:latin typeface="Arial"/>
                <a:ea typeface="Arial"/>
                <a:cs typeface="Arial"/>
                <a:sym typeface="Arial"/>
                <a:hlinkClick r:id="rId5"/>
              </a:rPr>
              <a:t>phiên bản OAuth 2.0</a:t>
            </a:r>
            <a:r>
              <a:rPr lang="en-US" sz="1100" b="0" i="0" u="none" strike="noStrike" cap="none" smtClean="0">
                <a:solidFill>
                  <a:srgbClr val="000000"/>
                </a:solidFill>
                <a:effectLst/>
                <a:latin typeface="Arial"/>
                <a:ea typeface="Arial"/>
                <a:cs typeface="Arial"/>
                <a:sym typeface="Arial"/>
              </a:rPr>
              <a:t> ra đời, tuy nhiên vẫn còn những lỗi bảo mật chết người các hacker có thể </a:t>
            </a:r>
            <a:r>
              <a:rPr lang="en-US" sz="1100" b="0" i="0" u="none" strike="noStrike" cap="none" smtClean="0">
                <a:solidFill>
                  <a:srgbClr val="000000"/>
                </a:solidFill>
                <a:effectLst/>
                <a:latin typeface="Arial"/>
                <a:ea typeface="Arial"/>
                <a:cs typeface="Arial"/>
                <a:sym typeface="Arial"/>
                <a:hlinkClick r:id="rId6"/>
              </a:rPr>
              <a:t>Hack Facebook</a:t>
            </a:r>
            <a:r>
              <a:rPr lang="en-US" sz="1100" b="0" i="0" u="none" strike="noStrike" cap="none" smtClean="0">
                <a:solidFill>
                  <a:srgbClr val="000000"/>
                </a:solidFill>
                <a:effectLst/>
                <a:latin typeface="Arial"/>
                <a:ea typeface="Arial"/>
                <a:cs typeface="Arial"/>
                <a:sym typeface="Arial"/>
              </a:rPr>
              <a:t> thông qua trình duyệt Chrome. Từ đó đến nay chưa có thêm một phiên bản nào khác của OAuth ra đời thêm.</a:t>
            </a:r>
            <a:endParaRPr lang="en-US"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659650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smtClean="0">
                <a:solidFill>
                  <a:srgbClr val="000000"/>
                </a:solidFill>
                <a:effectLst/>
                <a:latin typeface="Arial"/>
                <a:ea typeface="Arial"/>
                <a:cs typeface="Arial"/>
                <a:sym typeface="Arial"/>
              </a:rPr>
              <a:t>OAuth2</a:t>
            </a:r>
            <a:r>
              <a:rPr lang="vi-VN" sz="1100" b="0" i="0" u="none" strike="noStrike" cap="none" smtClean="0">
                <a:solidFill>
                  <a:srgbClr val="000000"/>
                </a:solidFill>
                <a:effectLst/>
                <a:latin typeface="Arial"/>
                <a:ea typeface="Arial"/>
                <a:cs typeface="Arial"/>
                <a:sym typeface="Arial"/>
              </a:rPr>
              <a:t> làm việc với 4 đối tượng mang những vai trò riêng:</a:t>
            </a:r>
          </a:p>
          <a:p>
            <a:r>
              <a:rPr lang="vi-VN" sz="1100" b="1" i="0" u="none" strike="noStrike" cap="none" smtClean="0">
                <a:solidFill>
                  <a:srgbClr val="000000"/>
                </a:solidFill>
                <a:effectLst/>
                <a:latin typeface="Arial"/>
                <a:ea typeface="Arial"/>
                <a:cs typeface="Arial"/>
                <a:sym typeface="Arial"/>
              </a:rPr>
              <a:t>Resource Owner (User)</a:t>
            </a:r>
            <a:r>
              <a:rPr lang="vi-VN" sz="1100" b="0" i="0" u="none" strike="noStrike" cap="none" smtClean="0">
                <a:solidFill>
                  <a:srgbClr val="000000"/>
                </a:solidFill>
                <a:effectLst/>
                <a:latin typeface="Arial"/>
                <a:ea typeface="Arial"/>
                <a:cs typeface="Arial"/>
                <a:sym typeface="Arial"/>
              </a:rPr>
              <a:t>: Là những người dùng ủy quyền cho ứng dụng cho phép truy cập tài khoản của họ. Sau đó ứng dụng được phép truy cập vào những dữ liệu người dùng nhưng bị giới hạn bởi những phạm vi (scope) được cấp phép. (VD: chỉ đọc hay được quyền ghi dữ liệu) =&gt; </a:t>
            </a:r>
            <a:r>
              <a:rPr lang="vi-VN" sz="1100" b="1" i="0" u="none" strike="noStrike" cap="none" smtClean="0">
                <a:solidFill>
                  <a:srgbClr val="000000"/>
                </a:solidFill>
                <a:effectLst/>
                <a:latin typeface="Arial"/>
                <a:ea typeface="Arial"/>
                <a:cs typeface="Arial"/>
                <a:sym typeface="Arial"/>
              </a:rPr>
              <a:t>chính là bạn</a:t>
            </a:r>
            <a:r>
              <a:rPr lang="vi-VN" sz="1100" b="0" i="0" u="none" strike="noStrike" cap="none" smtClean="0">
                <a:solidFill>
                  <a:srgbClr val="000000"/>
                </a:solidFill>
                <a:effectLst/>
                <a:latin typeface="Arial"/>
                <a:ea typeface="Arial"/>
                <a:cs typeface="Arial"/>
                <a:sym typeface="Arial"/>
              </a:rPr>
              <a:t>.</a:t>
            </a:r>
          </a:p>
          <a:p>
            <a:r>
              <a:rPr lang="vi-VN" sz="1100" b="1" i="0" u="none" strike="noStrike" cap="none" smtClean="0">
                <a:solidFill>
                  <a:srgbClr val="000000"/>
                </a:solidFill>
                <a:effectLst/>
                <a:latin typeface="Arial"/>
                <a:ea typeface="Arial"/>
                <a:cs typeface="Arial"/>
                <a:sym typeface="Arial"/>
              </a:rPr>
              <a:t>Client (Application)</a:t>
            </a:r>
            <a:r>
              <a:rPr lang="vi-VN" sz="1100" b="0" i="0" u="none" strike="noStrike" cap="none" smtClean="0">
                <a:solidFill>
                  <a:srgbClr val="000000"/>
                </a:solidFill>
                <a:effectLst/>
                <a:latin typeface="Arial"/>
                <a:ea typeface="Arial"/>
                <a:cs typeface="Arial"/>
                <a:sym typeface="Arial"/>
              </a:rPr>
              <a:t>: Là những ứng dụng mong muốn truy cập vào dữ liệu người dùng. Trước khi được phép tương tác với dữ liệu thì ứng dụng này phải qua bước ủy quyền của User, và phải được kiểm tra xác nhận thông qua API. =&gt; </a:t>
            </a:r>
            <a:r>
              <a:rPr lang="vi-VN" sz="1100" b="0" i="1" u="none" strike="noStrike" cap="none" smtClean="0">
                <a:solidFill>
                  <a:srgbClr val="000000"/>
                </a:solidFill>
                <a:effectLst/>
                <a:latin typeface="Arial"/>
                <a:ea typeface="Arial"/>
                <a:cs typeface="Arial"/>
                <a:sym typeface="Arial"/>
              </a:rPr>
              <a:t>Có thể hiểu là các ứng dụng sử dụng Facebook, Twitter, Google API chẳng hạn</a:t>
            </a:r>
            <a:r>
              <a:rPr lang="vi-VN" sz="1100" b="0" i="0" u="none" strike="noStrike" cap="none" smtClean="0">
                <a:solidFill>
                  <a:srgbClr val="000000"/>
                </a:solidFill>
                <a:effectLst/>
                <a:latin typeface="Arial"/>
                <a:ea typeface="Arial"/>
                <a:cs typeface="Arial"/>
                <a:sym typeface="Arial"/>
              </a:rPr>
              <a:t>.</a:t>
            </a:r>
          </a:p>
          <a:p>
            <a:r>
              <a:rPr lang="vi-VN" sz="1100" b="1" i="0" u="none" strike="noStrike" cap="none" smtClean="0">
                <a:solidFill>
                  <a:srgbClr val="000000"/>
                </a:solidFill>
                <a:effectLst/>
                <a:latin typeface="Arial"/>
                <a:ea typeface="Arial"/>
                <a:cs typeface="Arial"/>
                <a:sym typeface="Arial"/>
              </a:rPr>
              <a:t>Resource Server (API)</a:t>
            </a:r>
            <a:r>
              <a:rPr lang="vi-VN" sz="1100" b="0" i="0" u="none" strike="noStrike" cap="none" smtClean="0">
                <a:solidFill>
                  <a:srgbClr val="000000"/>
                </a:solidFill>
                <a:effectLst/>
                <a:latin typeface="Arial"/>
                <a:ea typeface="Arial"/>
                <a:cs typeface="Arial"/>
                <a:sym typeface="Arial"/>
              </a:rPr>
              <a:t>: Nơi lưu trữ thông tin tài khoản của User và được bảo mật.</a:t>
            </a:r>
          </a:p>
          <a:p>
            <a:r>
              <a:rPr lang="vi-VN" sz="1100" b="1" i="0" u="none" strike="noStrike" cap="none" smtClean="0">
                <a:solidFill>
                  <a:srgbClr val="000000"/>
                </a:solidFill>
                <a:effectLst/>
                <a:latin typeface="Arial"/>
                <a:ea typeface="Arial"/>
                <a:cs typeface="Arial"/>
                <a:sym typeface="Arial"/>
              </a:rPr>
              <a:t>Authorization Server (API)</a:t>
            </a:r>
            <a:r>
              <a:rPr lang="vi-VN" sz="1100" b="0" i="0" u="none" strike="noStrike" cap="none" smtClean="0">
                <a:solidFill>
                  <a:srgbClr val="000000"/>
                </a:solidFill>
                <a:effectLst/>
                <a:latin typeface="Arial"/>
                <a:ea typeface="Arial"/>
                <a:cs typeface="Arial"/>
                <a:sym typeface="Arial"/>
              </a:rPr>
              <a:t>: àm nhiệm vụ kiểm tra thông tin user (VD: ID), sau đó cấp quyền truy cập cho Application thông qua việc phát sinh "access token".</a:t>
            </a:r>
          </a:p>
        </p:txBody>
      </p:sp>
    </p:spTree>
    <p:extLst>
      <p:ext uri="{BB962C8B-B14F-4D97-AF65-F5344CB8AC3E}">
        <p14:creationId xmlns:p14="http://schemas.microsoft.com/office/powerpoint/2010/main" val="377821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buFont typeface="+mj-lt"/>
              <a:buAutoNum type="arabicPeriod"/>
            </a:pPr>
            <a:r>
              <a:rPr lang="en-US" sz="1100" b="1" i="0" u="none" strike="noStrike" cap="none" smtClean="0">
                <a:solidFill>
                  <a:srgbClr val="000000"/>
                </a:solidFill>
                <a:effectLst/>
                <a:latin typeface="Arial"/>
                <a:ea typeface="Arial"/>
                <a:cs typeface="Arial"/>
                <a:sym typeface="Arial"/>
              </a:rPr>
              <a:t>Application</a:t>
            </a:r>
            <a:r>
              <a:rPr lang="en-US" sz="1100" b="0" i="0" u="none" strike="noStrike" cap="none" smtClean="0">
                <a:solidFill>
                  <a:srgbClr val="000000"/>
                </a:solidFill>
                <a:effectLst/>
                <a:latin typeface="Arial"/>
                <a:ea typeface="Arial"/>
                <a:cs typeface="Arial"/>
                <a:sym typeface="Arial"/>
              </a:rPr>
              <a:t> yêu cầu ủy quyền để truy cập vào </a:t>
            </a:r>
            <a:r>
              <a:rPr lang="en-US" sz="1100" b="1" i="0" u="none" strike="noStrike" cap="none" smtClean="0">
                <a:solidFill>
                  <a:srgbClr val="000000"/>
                </a:solidFill>
                <a:effectLst/>
                <a:latin typeface="Arial"/>
                <a:ea typeface="Arial"/>
                <a:cs typeface="Arial"/>
                <a:sym typeface="Arial"/>
              </a:rPr>
              <a:t>Resource Server</a:t>
            </a:r>
            <a:r>
              <a:rPr lang="en-US" sz="1100" b="0" i="0" u="none" strike="noStrike" cap="none" smtClean="0">
                <a:solidFill>
                  <a:srgbClr val="000000"/>
                </a:solidFill>
                <a:effectLst/>
                <a:latin typeface="Arial"/>
                <a:ea typeface="Arial"/>
                <a:cs typeface="Arial"/>
                <a:sym typeface="Arial"/>
              </a:rPr>
              <a:t> thông qua </a:t>
            </a:r>
            <a:r>
              <a:rPr lang="en-US" sz="1100" b="1" i="0" u="none" strike="noStrike" cap="none" smtClean="0">
                <a:solidFill>
                  <a:srgbClr val="000000"/>
                </a:solidFill>
                <a:effectLst/>
                <a:latin typeface="Arial"/>
                <a:ea typeface="Arial"/>
                <a:cs typeface="Arial"/>
                <a:sym typeface="Arial"/>
              </a:rPr>
              <a:t>User</a:t>
            </a:r>
            <a:r>
              <a:rPr lang="vi-VN" sz="1100" b="1" i="0" u="none" strike="noStrike" cap="none" smtClean="0">
                <a:solidFill>
                  <a:srgbClr val="000000"/>
                </a:solidFill>
                <a:effectLst/>
                <a:latin typeface="Arial"/>
                <a:ea typeface="Arial"/>
                <a:cs typeface="Arial"/>
                <a:sym typeface="Arial"/>
              </a:rPr>
              <a:t>.</a:t>
            </a:r>
            <a:endParaRPr lang="en-US" sz="1100" b="0" i="0" u="none" strike="noStrike" cap="none" smtClean="0">
              <a:solidFill>
                <a:srgbClr val="000000"/>
              </a:solidFill>
              <a:effectLst/>
              <a:latin typeface="Arial"/>
              <a:ea typeface="Arial"/>
              <a:cs typeface="Arial"/>
              <a:sym typeface="Arial"/>
            </a:endParaRPr>
          </a:p>
          <a:p>
            <a:pPr lvl="0">
              <a:buFont typeface="+mj-lt"/>
              <a:buAutoNum type="arabicPeriod"/>
            </a:pPr>
            <a:r>
              <a:rPr lang="en-US" sz="1100" b="0" i="0" u="none" strike="noStrike" cap="none" smtClean="0">
                <a:solidFill>
                  <a:srgbClr val="000000"/>
                </a:solidFill>
                <a:effectLst/>
                <a:latin typeface="Arial"/>
                <a:ea typeface="Arial"/>
                <a:cs typeface="Arial"/>
                <a:sym typeface="Arial"/>
              </a:rPr>
              <a:t>Nếu </a:t>
            </a:r>
            <a:r>
              <a:rPr lang="en-US" sz="1100" b="1" i="0" u="none" strike="noStrike" cap="none" smtClean="0">
                <a:solidFill>
                  <a:srgbClr val="000000"/>
                </a:solidFill>
                <a:effectLst/>
                <a:latin typeface="Arial"/>
                <a:ea typeface="Arial"/>
                <a:cs typeface="Arial"/>
                <a:sym typeface="Arial"/>
              </a:rPr>
              <a:t>User</a:t>
            </a:r>
            <a:r>
              <a:rPr lang="en-US" sz="1100" b="0" i="0" u="none" strike="noStrike" cap="none" smtClean="0">
                <a:solidFill>
                  <a:srgbClr val="000000"/>
                </a:solidFill>
                <a:effectLst/>
                <a:latin typeface="Arial"/>
                <a:ea typeface="Arial"/>
                <a:cs typeface="Arial"/>
                <a:sym typeface="Arial"/>
              </a:rPr>
              <a:t> ủy quyền cho yêu cầu trên, </a:t>
            </a:r>
            <a:r>
              <a:rPr lang="en-US" sz="1100" b="1" i="0" u="none" strike="noStrike" cap="none" smtClean="0">
                <a:solidFill>
                  <a:srgbClr val="000000"/>
                </a:solidFill>
                <a:effectLst/>
                <a:latin typeface="Arial"/>
                <a:ea typeface="Arial"/>
                <a:cs typeface="Arial"/>
                <a:sym typeface="Arial"/>
              </a:rPr>
              <a:t>Application</a:t>
            </a:r>
            <a:r>
              <a:rPr lang="en-US" sz="1100" b="0" i="0" u="none" strike="noStrike" cap="none" smtClean="0">
                <a:solidFill>
                  <a:srgbClr val="000000"/>
                </a:solidFill>
                <a:effectLst/>
                <a:latin typeface="Arial"/>
                <a:ea typeface="Arial"/>
                <a:cs typeface="Arial"/>
                <a:sym typeface="Arial"/>
              </a:rPr>
              <a:t> sẽ nhận được giấy ủy quyền từ phía </a:t>
            </a:r>
            <a:r>
              <a:rPr lang="en-US" sz="1100" b="1" i="0" u="none" strike="noStrike" cap="none" smtClean="0">
                <a:solidFill>
                  <a:srgbClr val="000000"/>
                </a:solidFill>
                <a:effectLst/>
                <a:latin typeface="Arial"/>
                <a:ea typeface="Arial"/>
                <a:cs typeface="Arial"/>
                <a:sym typeface="Arial"/>
              </a:rPr>
              <a:t>User</a:t>
            </a:r>
            <a:r>
              <a:rPr lang="en-US" sz="1100" b="0" i="0" u="none" strike="noStrike" cap="none" smtClean="0">
                <a:solidFill>
                  <a:srgbClr val="000000"/>
                </a:solidFill>
                <a:effectLst/>
                <a:latin typeface="Arial"/>
                <a:ea typeface="Arial"/>
                <a:cs typeface="Arial"/>
                <a:sym typeface="Arial"/>
              </a:rPr>
              <a:t> (dưới dạng một token string nào đó chẳng hạn)</a:t>
            </a:r>
          </a:p>
          <a:p>
            <a:pPr lvl="0">
              <a:buFont typeface="+mj-lt"/>
              <a:buAutoNum type="arabicPeriod"/>
            </a:pPr>
            <a:r>
              <a:rPr lang="en-US" sz="1100" b="1" i="0" u="none" strike="noStrike" cap="none" smtClean="0">
                <a:solidFill>
                  <a:srgbClr val="000000"/>
                </a:solidFill>
                <a:effectLst/>
                <a:latin typeface="Arial"/>
                <a:ea typeface="Arial"/>
                <a:cs typeface="Arial"/>
                <a:sym typeface="Arial"/>
              </a:rPr>
              <a:t>Application</a:t>
            </a:r>
            <a:r>
              <a:rPr lang="en-US" sz="1100" b="0" i="0" u="none" strike="noStrike" cap="none" smtClean="0">
                <a:solidFill>
                  <a:srgbClr val="000000"/>
                </a:solidFill>
                <a:effectLst/>
                <a:latin typeface="Arial"/>
                <a:ea typeface="Arial"/>
                <a:cs typeface="Arial"/>
                <a:sym typeface="Arial"/>
              </a:rPr>
              <a:t> gửi thông tin định danh (ID) của mình kèm theo giấy ủy quyền của </a:t>
            </a:r>
            <a:r>
              <a:rPr lang="en-US" sz="1100" b="1" i="0" u="none" strike="noStrike" cap="none" smtClean="0">
                <a:solidFill>
                  <a:srgbClr val="000000"/>
                </a:solidFill>
                <a:effectLst/>
                <a:latin typeface="Arial"/>
                <a:ea typeface="Arial"/>
                <a:cs typeface="Arial"/>
                <a:sym typeface="Arial"/>
              </a:rPr>
              <a:t>User</a:t>
            </a:r>
            <a:r>
              <a:rPr lang="en-US" sz="1100" b="0" i="0" u="none" strike="noStrike" cap="none" smtClean="0">
                <a:solidFill>
                  <a:srgbClr val="000000"/>
                </a:solidFill>
                <a:effectLst/>
                <a:latin typeface="Arial"/>
                <a:ea typeface="Arial"/>
                <a:cs typeface="Arial"/>
                <a:sym typeface="Arial"/>
              </a:rPr>
              <a:t> tới </a:t>
            </a:r>
            <a:r>
              <a:rPr lang="en-US" sz="1100" b="1" i="0" u="none" strike="noStrike" cap="none" smtClean="0">
                <a:solidFill>
                  <a:srgbClr val="000000"/>
                </a:solidFill>
                <a:effectLst/>
                <a:latin typeface="Arial"/>
                <a:ea typeface="Arial"/>
                <a:cs typeface="Arial"/>
                <a:sym typeface="Arial"/>
              </a:rPr>
              <a:t>Authorization Server</a:t>
            </a:r>
            <a:endParaRPr lang="en-US" sz="1100" b="0" i="0" u="none" strike="noStrike" cap="none" smtClean="0">
              <a:solidFill>
                <a:srgbClr val="000000"/>
              </a:solidFill>
              <a:effectLst/>
              <a:latin typeface="Arial"/>
              <a:ea typeface="Arial"/>
              <a:cs typeface="Arial"/>
              <a:sym typeface="Arial"/>
            </a:endParaRPr>
          </a:p>
          <a:p>
            <a:pPr lvl="0">
              <a:buFont typeface="+mj-lt"/>
              <a:buAutoNum type="arabicPeriod"/>
            </a:pPr>
            <a:r>
              <a:rPr lang="en-US" sz="1100" b="0" i="0" u="none" strike="noStrike" cap="none" smtClean="0">
                <a:solidFill>
                  <a:srgbClr val="000000"/>
                </a:solidFill>
                <a:effectLst/>
                <a:latin typeface="Arial"/>
                <a:ea typeface="Arial"/>
                <a:cs typeface="Arial"/>
                <a:sym typeface="Arial"/>
              </a:rPr>
              <a:t>Nếu thông tin định danh được xác thực và giấy ủy quyền hợp lệ, </a:t>
            </a:r>
            <a:r>
              <a:rPr lang="en-US" sz="1100" b="1" i="0" u="none" strike="noStrike" cap="none" smtClean="0">
                <a:solidFill>
                  <a:srgbClr val="000000"/>
                </a:solidFill>
                <a:effectLst/>
                <a:latin typeface="Arial"/>
                <a:ea typeface="Arial"/>
                <a:cs typeface="Arial"/>
                <a:sym typeface="Arial"/>
              </a:rPr>
              <a:t>Authorization Server</a:t>
            </a:r>
            <a:r>
              <a:rPr lang="en-US" sz="1100" b="0" i="0" u="none" strike="noStrike" cap="none" smtClean="0">
                <a:solidFill>
                  <a:srgbClr val="000000"/>
                </a:solidFill>
                <a:effectLst/>
                <a:latin typeface="Arial"/>
                <a:ea typeface="Arial"/>
                <a:cs typeface="Arial"/>
                <a:sym typeface="Arial"/>
              </a:rPr>
              <a:t> sẽ trả về cho </a:t>
            </a:r>
            <a:r>
              <a:rPr lang="en-US" sz="1100" b="1" i="0" u="none" strike="noStrike" cap="none" smtClean="0">
                <a:solidFill>
                  <a:srgbClr val="000000"/>
                </a:solidFill>
                <a:effectLst/>
                <a:latin typeface="Arial"/>
                <a:ea typeface="Arial"/>
                <a:cs typeface="Arial"/>
                <a:sym typeface="Arial"/>
              </a:rPr>
              <a:t>Application</a:t>
            </a:r>
            <a:r>
              <a:rPr lang="en-US" sz="1100" b="0" i="0" u="none" strike="noStrike" cap="none" smtClean="0">
                <a:solidFill>
                  <a:srgbClr val="000000"/>
                </a:solidFill>
                <a:effectLst/>
                <a:latin typeface="Arial"/>
                <a:ea typeface="Arial"/>
                <a:cs typeface="Arial"/>
                <a:sym typeface="Arial"/>
              </a:rPr>
              <a:t> access_token. Đến đây quá trình ủy quyền hoàn tất.</a:t>
            </a:r>
          </a:p>
          <a:p>
            <a:pPr lvl="0">
              <a:buFont typeface="+mj-lt"/>
              <a:buAutoNum type="arabicPeriod"/>
            </a:pPr>
            <a:r>
              <a:rPr lang="en-US" sz="1100" b="0" i="0" u="none" strike="noStrike" cap="none" smtClean="0">
                <a:solidFill>
                  <a:srgbClr val="000000"/>
                </a:solidFill>
                <a:effectLst/>
                <a:latin typeface="Arial"/>
                <a:ea typeface="Arial"/>
                <a:cs typeface="Arial"/>
                <a:sym typeface="Arial"/>
              </a:rPr>
              <a:t>Để truy cập vào tài nguyên (resource) từ </a:t>
            </a:r>
            <a:r>
              <a:rPr lang="en-US" sz="1100" b="1" i="0" u="none" strike="noStrike" cap="none" smtClean="0">
                <a:solidFill>
                  <a:srgbClr val="000000"/>
                </a:solidFill>
                <a:effectLst/>
                <a:latin typeface="Arial"/>
                <a:ea typeface="Arial"/>
                <a:cs typeface="Arial"/>
                <a:sym typeface="Arial"/>
              </a:rPr>
              <a:t>Resource Server</a:t>
            </a:r>
            <a:r>
              <a:rPr lang="en-US" sz="1100" b="0" i="0" u="none" strike="noStrike" cap="none" smtClean="0">
                <a:solidFill>
                  <a:srgbClr val="000000"/>
                </a:solidFill>
                <a:effectLst/>
                <a:latin typeface="Arial"/>
                <a:ea typeface="Arial"/>
                <a:cs typeface="Arial"/>
                <a:sym typeface="Arial"/>
              </a:rPr>
              <a:t> và lấy thông tin, </a:t>
            </a:r>
            <a:r>
              <a:rPr lang="en-US" sz="1100" b="1" i="0" u="none" strike="noStrike" cap="none" smtClean="0">
                <a:solidFill>
                  <a:srgbClr val="000000"/>
                </a:solidFill>
                <a:effectLst/>
                <a:latin typeface="Arial"/>
                <a:ea typeface="Arial"/>
                <a:cs typeface="Arial"/>
                <a:sym typeface="Arial"/>
              </a:rPr>
              <a:t>Application</a:t>
            </a:r>
            <a:r>
              <a:rPr lang="en-US" sz="1100" b="0" i="0" u="none" strike="noStrike" cap="none" smtClean="0">
                <a:solidFill>
                  <a:srgbClr val="000000"/>
                </a:solidFill>
                <a:effectLst/>
                <a:latin typeface="Arial"/>
                <a:ea typeface="Arial"/>
                <a:cs typeface="Arial"/>
                <a:sym typeface="Arial"/>
              </a:rPr>
              <a:t> sẽ phải đưa ra access_token để xác thực.</a:t>
            </a:r>
          </a:p>
          <a:p>
            <a:pPr lvl="0">
              <a:buFont typeface="+mj-lt"/>
              <a:buAutoNum type="arabicPeriod"/>
            </a:pPr>
            <a:r>
              <a:rPr lang="en-US" sz="1100" b="0" i="0" u="none" strike="noStrike" cap="none" smtClean="0">
                <a:solidFill>
                  <a:srgbClr val="000000"/>
                </a:solidFill>
                <a:effectLst/>
                <a:latin typeface="Arial"/>
                <a:ea typeface="Arial"/>
                <a:cs typeface="Arial"/>
                <a:sym typeface="Arial"/>
              </a:rPr>
              <a:t>Nếu access_token hợp lệ, </a:t>
            </a:r>
            <a:r>
              <a:rPr lang="en-US" sz="1100" b="1" i="0" u="none" strike="noStrike" cap="none" smtClean="0">
                <a:solidFill>
                  <a:srgbClr val="000000"/>
                </a:solidFill>
                <a:effectLst/>
                <a:latin typeface="Arial"/>
                <a:ea typeface="Arial"/>
                <a:cs typeface="Arial"/>
                <a:sym typeface="Arial"/>
              </a:rPr>
              <a:t>Resource Server</a:t>
            </a:r>
            <a:r>
              <a:rPr lang="en-US" sz="1100" b="0" i="0" u="none" strike="noStrike" cap="none" smtClean="0">
                <a:solidFill>
                  <a:srgbClr val="000000"/>
                </a:solidFill>
                <a:effectLst/>
                <a:latin typeface="Arial"/>
                <a:ea typeface="Arial"/>
                <a:cs typeface="Arial"/>
                <a:sym typeface="Arial"/>
              </a:rPr>
              <a:t> sẽ trả về dữ liệu của tài nguyên đã được yêu cầu cho </a:t>
            </a:r>
            <a:r>
              <a:rPr lang="en-US" sz="1100" b="1" i="0" u="none" strike="noStrike" cap="none" smtClean="0">
                <a:solidFill>
                  <a:srgbClr val="000000"/>
                </a:solidFill>
                <a:effectLst/>
                <a:latin typeface="Arial"/>
                <a:ea typeface="Arial"/>
                <a:cs typeface="Arial"/>
                <a:sym typeface="Arial"/>
              </a:rPr>
              <a:t>Application</a:t>
            </a:r>
            <a:r>
              <a:rPr lang="en-US" sz="1100" b="0" i="0" u="none" strike="noStrike" cap="none" smtClean="0">
                <a:solidFill>
                  <a:srgbClr val="000000"/>
                </a:solidFill>
                <a:effectLst/>
                <a:latin typeface="Arial"/>
                <a:ea typeface="Arial"/>
                <a:cs typeface="Arial"/>
                <a:sym typeface="Arial"/>
              </a:rPr>
              <a:t>.</a:t>
            </a:r>
            <a:endParaRPr lang="en-US"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349354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buFont typeface="+mj-lt"/>
              <a:buAutoNum type="arabicPeriod"/>
            </a:pPr>
            <a:r>
              <a:rPr lang="en-US" sz="1100" b="1" i="0" u="none" strike="noStrike" cap="none" smtClean="0">
                <a:solidFill>
                  <a:srgbClr val="000000"/>
                </a:solidFill>
                <a:effectLst/>
                <a:latin typeface="Arial"/>
                <a:ea typeface="Arial"/>
                <a:cs typeface="Arial"/>
                <a:sym typeface="Arial"/>
              </a:rPr>
              <a:t>Application</a:t>
            </a:r>
            <a:r>
              <a:rPr lang="en-US" sz="1100" b="0" i="0" u="none" strike="noStrike" cap="none" smtClean="0">
                <a:solidFill>
                  <a:srgbClr val="000000"/>
                </a:solidFill>
                <a:effectLst/>
                <a:latin typeface="Arial"/>
                <a:ea typeface="Arial"/>
                <a:cs typeface="Arial"/>
                <a:sym typeface="Arial"/>
              </a:rPr>
              <a:t> yêu cầu ủy quyền để truy cập vào </a:t>
            </a:r>
            <a:r>
              <a:rPr lang="en-US" sz="1100" b="1" i="0" u="none" strike="noStrike" cap="none" smtClean="0">
                <a:solidFill>
                  <a:srgbClr val="000000"/>
                </a:solidFill>
                <a:effectLst/>
                <a:latin typeface="Arial"/>
                <a:ea typeface="Arial"/>
                <a:cs typeface="Arial"/>
                <a:sym typeface="Arial"/>
              </a:rPr>
              <a:t>Resource Server</a:t>
            </a:r>
            <a:r>
              <a:rPr lang="en-US" sz="1100" b="0" i="0" u="none" strike="noStrike" cap="none" smtClean="0">
                <a:solidFill>
                  <a:srgbClr val="000000"/>
                </a:solidFill>
                <a:effectLst/>
                <a:latin typeface="Arial"/>
                <a:ea typeface="Arial"/>
                <a:cs typeface="Arial"/>
                <a:sym typeface="Arial"/>
              </a:rPr>
              <a:t> thông qua </a:t>
            </a:r>
            <a:r>
              <a:rPr lang="en-US" sz="1100" b="1" i="0" u="none" strike="noStrike" cap="none" smtClean="0">
                <a:solidFill>
                  <a:srgbClr val="000000"/>
                </a:solidFill>
                <a:effectLst/>
                <a:latin typeface="Arial"/>
                <a:ea typeface="Arial"/>
                <a:cs typeface="Arial"/>
                <a:sym typeface="Arial"/>
              </a:rPr>
              <a:t>User</a:t>
            </a:r>
            <a:r>
              <a:rPr lang="vi-VN" sz="1100" b="1" i="0" u="none" strike="noStrike" cap="none" smtClean="0">
                <a:solidFill>
                  <a:srgbClr val="000000"/>
                </a:solidFill>
                <a:effectLst/>
                <a:latin typeface="Arial"/>
                <a:ea typeface="Arial"/>
                <a:cs typeface="Arial"/>
                <a:sym typeface="Arial"/>
              </a:rPr>
              <a:t>.</a:t>
            </a:r>
            <a:endParaRPr lang="en-US" sz="1100" b="0" i="0" u="none" strike="noStrike" cap="none" smtClean="0">
              <a:solidFill>
                <a:srgbClr val="000000"/>
              </a:solidFill>
              <a:effectLst/>
              <a:latin typeface="Arial"/>
              <a:ea typeface="Arial"/>
              <a:cs typeface="Arial"/>
              <a:sym typeface="Arial"/>
            </a:endParaRPr>
          </a:p>
          <a:p>
            <a:pPr lvl="0">
              <a:buFont typeface="+mj-lt"/>
              <a:buAutoNum type="arabicPeriod"/>
            </a:pPr>
            <a:r>
              <a:rPr lang="en-US" sz="1100" b="0" i="0" u="none" strike="noStrike" cap="none" smtClean="0">
                <a:solidFill>
                  <a:srgbClr val="000000"/>
                </a:solidFill>
                <a:effectLst/>
                <a:latin typeface="Arial"/>
                <a:ea typeface="Arial"/>
                <a:cs typeface="Arial"/>
                <a:sym typeface="Arial"/>
              </a:rPr>
              <a:t>Nếu </a:t>
            </a:r>
            <a:r>
              <a:rPr lang="en-US" sz="1100" b="1" i="0" u="none" strike="noStrike" cap="none" smtClean="0">
                <a:solidFill>
                  <a:srgbClr val="000000"/>
                </a:solidFill>
                <a:effectLst/>
                <a:latin typeface="Arial"/>
                <a:ea typeface="Arial"/>
                <a:cs typeface="Arial"/>
                <a:sym typeface="Arial"/>
              </a:rPr>
              <a:t>User</a:t>
            </a:r>
            <a:r>
              <a:rPr lang="en-US" sz="1100" b="0" i="0" u="none" strike="noStrike" cap="none" smtClean="0">
                <a:solidFill>
                  <a:srgbClr val="000000"/>
                </a:solidFill>
                <a:effectLst/>
                <a:latin typeface="Arial"/>
                <a:ea typeface="Arial"/>
                <a:cs typeface="Arial"/>
                <a:sym typeface="Arial"/>
              </a:rPr>
              <a:t> ủy quyền cho yêu cầu trên, </a:t>
            </a:r>
            <a:r>
              <a:rPr lang="en-US" sz="1100" b="1" i="0" u="none" strike="noStrike" cap="none" smtClean="0">
                <a:solidFill>
                  <a:srgbClr val="000000"/>
                </a:solidFill>
                <a:effectLst/>
                <a:latin typeface="Arial"/>
                <a:ea typeface="Arial"/>
                <a:cs typeface="Arial"/>
                <a:sym typeface="Arial"/>
              </a:rPr>
              <a:t>Application</a:t>
            </a:r>
            <a:r>
              <a:rPr lang="en-US" sz="1100" b="0" i="0" u="none" strike="noStrike" cap="none" smtClean="0">
                <a:solidFill>
                  <a:srgbClr val="000000"/>
                </a:solidFill>
                <a:effectLst/>
                <a:latin typeface="Arial"/>
                <a:ea typeface="Arial"/>
                <a:cs typeface="Arial"/>
                <a:sym typeface="Arial"/>
              </a:rPr>
              <a:t> sẽ nhận được giấy ủy quyền từ phía </a:t>
            </a:r>
            <a:r>
              <a:rPr lang="en-US" sz="1100" b="1" i="0" u="none" strike="noStrike" cap="none" smtClean="0">
                <a:solidFill>
                  <a:srgbClr val="000000"/>
                </a:solidFill>
                <a:effectLst/>
                <a:latin typeface="Arial"/>
                <a:ea typeface="Arial"/>
                <a:cs typeface="Arial"/>
                <a:sym typeface="Arial"/>
              </a:rPr>
              <a:t>User</a:t>
            </a:r>
            <a:r>
              <a:rPr lang="en-US" sz="1100" b="0" i="0" u="none" strike="noStrike" cap="none" smtClean="0">
                <a:solidFill>
                  <a:srgbClr val="000000"/>
                </a:solidFill>
                <a:effectLst/>
                <a:latin typeface="Arial"/>
                <a:ea typeface="Arial"/>
                <a:cs typeface="Arial"/>
                <a:sym typeface="Arial"/>
              </a:rPr>
              <a:t> (dưới dạng một token string nào đó chẳng hạn)</a:t>
            </a:r>
          </a:p>
          <a:p>
            <a:pPr lvl="0">
              <a:buFont typeface="+mj-lt"/>
              <a:buAutoNum type="arabicPeriod"/>
            </a:pPr>
            <a:r>
              <a:rPr lang="en-US" sz="1100" b="1" i="0" u="none" strike="noStrike" cap="none" smtClean="0">
                <a:solidFill>
                  <a:srgbClr val="000000"/>
                </a:solidFill>
                <a:effectLst/>
                <a:latin typeface="Arial"/>
                <a:ea typeface="Arial"/>
                <a:cs typeface="Arial"/>
                <a:sym typeface="Arial"/>
              </a:rPr>
              <a:t>Application</a:t>
            </a:r>
            <a:r>
              <a:rPr lang="en-US" sz="1100" b="0" i="0" u="none" strike="noStrike" cap="none" smtClean="0">
                <a:solidFill>
                  <a:srgbClr val="000000"/>
                </a:solidFill>
                <a:effectLst/>
                <a:latin typeface="Arial"/>
                <a:ea typeface="Arial"/>
                <a:cs typeface="Arial"/>
                <a:sym typeface="Arial"/>
              </a:rPr>
              <a:t> gửi thông tin định danh (ID) của mình kèm theo giấy ủy quyền của </a:t>
            </a:r>
            <a:r>
              <a:rPr lang="en-US" sz="1100" b="1" i="0" u="none" strike="noStrike" cap="none" smtClean="0">
                <a:solidFill>
                  <a:srgbClr val="000000"/>
                </a:solidFill>
                <a:effectLst/>
                <a:latin typeface="Arial"/>
                <a:ea typeface="Arial"/>
                <a:cs typeface="Arial"/>
                <a:sym typeface="Arial"/>
              </a:rPr>
              <a:t>User</a:t>
            </a:r>
            <a:r>
              <a:rPr lang="en-US" sz="1100" b="0" i="0" u="none" strike="noStrike" cap="none" smtClean="0">
                <a:solidFill>
                  <a:srgbClr val="000000"/>
                </a:solidFill>
                <a:effectLst/>
                <a:latin typeface="Arial"/>
                <a:ea typeface="Arial"/>
                <a:cs typeface="Arial"/>
                <a:sym typeface="Arial"/>
              </a:rPr>
              <a:t> tới </a:t>
            </a:r>
            <a:r>
              <a:rPr lang="en-US" sz="1100" b="1" i="0" u="none" strike="noStrike" cap="none" smtClean="0">
                <a:solidFill>
                  <a:srgbClr val="000000"/>
                </a:solidFill>
                <a:effectLst/>
                <a:latin typeface="Arial"/>
                <a:ea typeface="Arial"/>
                <a:cs typeface="Arial"/>
                <a:sym typeface="Arial"/>
              </a:rPr>
              <a:t>Authorization Server</a:t>
            </a:r>
            <a:endParaRPr lang="en-US" sz="1100" b="0" i="0" u="none" strike="noStrike" cap="none" smtClean="0">
              <a:solidFill>
                <a:srgbClr val="000000"/>
              </a:solidFill>
              <a:effectLst/>
              <a:latin typeface="Arial"/>
              <a:ea typeface="Arial"/>
              <a:cs typeface="Arial"/>
              <a:sym typeface="Arial"/>
            </a:endParaRPr>
          </a:p>
          <a:p>
            <a:pPr lvl="0">
              <a:buFont typeface="+mj-lt"/>
              <a:buAutoNum type="arabicPeriod"/>
            </a:pPr>
            <a:r>
              <a:rPr lang="en-US" sz="1100" b="0" i="0" u="none" strike="noStrike" cap="none" smtClean="0">
                <a:solidFill>
                  <a:srgbClr val="000000"/>
                </a:solidFill>
                <a:effectLst/>
                <a:latin typeface="Arial"/>
                <a:ea typeface="Arial"/>
                <a:cs typeface="Arial"/>
                <a:sym typeface="Arial"/>
              </a:rPr>
              <a:t>Nếu thông tin định danh được xác thực và giấy ủy quyền hợp lệ, </a:t>
            </a:r>
            <a:r>
              <a:rPr lang="en-US" sz="1100" b="1" i="0" u="none" strike="noStrike" cap="none" smtClean="0">
                <a:solidFill>
                  <a:srgbClr val="000000"/>
                </a:solidFill>
                <a:effectLst/>
                <a:latin typeface="Arial"/>
                <a:ea typeface="Arial"/>
                <a:cs typeface="Arial"/>
                <a:sym typeface="Arial"/>
              </a:rPr>
              <a:t>Authorization Server</a:t>
            </a:r>
            <a:r>
              <a:rPr lang="en-US" sz="1100" b="0" i="0" u="none" strike="noStrike" cap="none" smtClean="0">
                <a:solidFill>
                  <a:srgbClr val="000000"/>
                </a:solidFill>
                <a:effectLst/>
                <a:latin typeface="Arial"/>
                <a:ea typeface="Arial"/>
                <a:cs typeface="Arial"/>
                <a:sym typeface="Arial"/>
              </a:rPr>
              <a:t> sẽ trả về cho </a:t>
            </a:r>
            <a:r>
              <a:rPr lang="en-US" sz="1100" b="1" i="0" u="none" strike="noStrike" cap="none" smtClean="0">
                <a:solidFill>
                  <a:srgbClr val="000000"/>
                </a:solidFill>
                <a:effectLst/>
                <a:latin typeface="Arial"/>
                <a:ea typeface="Arial"/>
                <a:cs typeface="Arial"/>
                <a:sym typeface="Arial"/>
              </a:rPr>
              <a:t>Application</a:t>
            </a:r>
            <a:r>
              <a:rPr lang="en-US" sz="1100" b="0" i="0" u="none" strike="noStrike" cap="none" smtClean="0">
                <a:solidFill>
                  <a:srgbClr val="000000"/>
                </a:solidFill>
                <a:effectLst/>
                <a:latin typeface="Arial"/>
                <a:ea typeface="Arial"/>
                <a:cs typeface="Arial"/>
                <a:sym typeface="Arial"/>
              </a:rPr>
              <a:t> access_token. Đến đây quá trình ủy quyền hoàn tất.</a:t>
            </a:r>
          </a:p>
          <a:p>
            <a:pPr lvl="0">
              <a:buFont typeface="+mj-lt"/>
              <a:buAutoNum type="arabicPeriod"/>
            </a:pPr>
            <a:r>
              <a:rPr lang="en-US" sz="1100" b="0" i="0" u="none" strike="noStrike" cap="none" smtClean="0">
                <a:solidFill>
                  <a:srgbClr val="000000"/>
                </a:solidFill>
                <a:effectLst/>
                <a:latin typeface="Arial"/>
                <a:ea typeface="Arial"/>
                <a:cs typeface="Arial"/>
                <a:sym typeface="Arial"/>
              </a:rPr>
              <a:t>Để truy cập vào tài nguyên (resource) từ </a:t>
            </a:r>
            <a:r>
              <a:rPr lang="en-US" sz="1100" b="1" i="0" u="none" strike="noStrike" cap="none" smtClean="0">
                <a:solidFill>
                  <a:srgbClr val="000000"/>
                </a:solidFill>
                <a:effectLst/>
                <a:latin typeface="Arial"/>
                <a:ea typeface="Arial"/>
                <a:cs typeface="Arial"/>
                <a:sym typeface="Arial"/>
              </a:rPr>
              <a:t>Resource Server</a:t>
            </a:r>
            <a:r>
              <a:rPr lang="en-US" sz="1100" b="0" i="0" u="none" strike="noStrike" cap="none" smtClean="0">
                <a:solidFill>
                  <a:srgbClr val="000000"/>
                </a:solidFill>
                <a:effectLst/>
                <a:latin typeface="Arial"/>
                <a:ea typeface="Arial"/>
                <a:cs typeface="Arial"/>
                <a:sym typeface="Arial"/>
              </a:rPr>
              <a:t> và lấy thông tin, </a:t>
            </a:r>
            <a:r>
              <a:rPr lang="en-US" sz="1100" b="1" i="0" u="none" strike="noStrike" cap="none" smtClean="0">
                <a:solidFill>
                  <a:srgbClr val="000000"/>
                </a:solidFill>
                <a:effectLst/>
                <a:latin typeface="Arial"/>
                <a:ea typeface="Arial"/>
                <a:cs typeface="Arial"/>
                <a:sym typeface="Arial"/>
              </a:rPr>
              <a:t>Application</a:t>
            </a:r>
            <a:r>
              <a:rPr lang="en-US" sz="1100" b="0" i="0" u="none" strike="noStrike" cap="none" smtClean="0">
                <a:solidFill>
                  <a:srgbClr val="000000"/>
                </a:solidFill>
                <a:effectLst/>
                <a:latin typeface="Arial"/>
                <a:ea typeface="Arial"/>
                <a:cs typeface="Arial"/>
                <a:sym typeface="Arial"/>
              </a:rPr>
              <a:t> sẽ phải đưa ra access_token để xác thực.</a:t>
            </a:r>
          </a:p>
          <a:p>
            <a:pPr lvl="0">
              <a:buFont typeface="+mj-lt"/>
              <a:buAutoNum type="arabicPeriod"/>
            </a:pPr>
            <a:r>
              <a:rPr lang="en-US" sz="1100" b="0" i="0" u="none" strike="noStrike" cap="none" smtClean="0">
                <a:solidFill>
                  <a:srgbClr val="000000"/>
                </a:solidFill>
                <a:effectLst/>
                <a:latin typeface="Arial"/>
                <a:ea typeface="Arial"/>
                <a:cs typeface="Arial"/>
                <a:sym typeface="Arial"/>
              </a:rPr>
              <a:t>Nếu access_token hợp lệ, </a:t>
            </a:r>
            <a:r>
              <a:rPr lang="en-US" sz="1100" b="1" i="0" u="none" strike="noStrike" cap="none" smtClean="0">
                <a:solidFill>
                  <a:srgbClr val="000000"/>
                </a:solidFill>
                <a:effectLst/>
                <a:latin typeface="Arial"/>
                <a:ea typeface="Arial"/>
                <a:cs typeface="Arial"/>
                <a:sym typeface="Arial"/>
              </a:rPr>
              <a:t>Resource Server</a:t>
            </a:r>
            <a:r>
              <a:rPr lang="en-US" sz="1100" b="0" i="0" u="none" strike="noStrike" cap="none" smtClean="0">
                <a:solidFill>
                  <a:srgbClr val="000000"/>
                </a:solidFill>
                <a:effectLst/>
                <a:latin typeface="Arial"/>
                <a:ea typeface="Arial"/>
                <a:cs typeface="Arial"/>
                <a:sym typeface="Arial"/>
              </a:rPr>
              <a:t> sẽ trả về dữ liệu của tài nguyên đã được yêu cầu cho </a:t>
            </a:r>
            <a:r>
              <a:rPr lang="en-US" sz="1100" b="1" i="0" u="none" strike="noStrike" cap="none" smtClean="0">
                <a:solidFill>
                  <a:srgbClr val="000000"/>
                </a:solidFill>
                <a:effectLst/>
                <a:latin typeface="Arial"/>
                <a:ea typeface="Arial"/>
                <a:cs typeface="Arial"/>
                <a:sym typeface="Arial"/>
              </a:rPr>
              <a:t>Application</a:t>
            </a:r>
            <a:r>
              <a:rPr lang="en-US" sz="1100" b="0" i="0" u="none" strike="noStrike" cap="none" smtClean="0">
                <a:solidFill>
                  <a:srgbClr val="000000"/>
                </a:solidFill>
                <a:effectLst/>
                <a:latin typeface="Arial"/>
                <a:ea typeface="Arial"/>
                <a:cs typeface="Arial"/>
                <a:sym typeface="Arial"/>
              </a:rPr>
              <a:t>.</a:t>
            </a:r>
            <a:endParaRPr lang="en-US"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068075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smtClean="0">
                <a:solidFill>
                  <a:srgbClr val="000000"/>
                </a:solidFill>
                <a:effectLst/>
                <a:latin typeface="Arial"/>
                <a:ea typeface="Arial"/>
                <a:cs typeface="Arial"/>
                <a:sym typeface="Arial"/>
              </a:rPr>
              <a:t>Loại ủy quyền phụ thuộc vào phương thức mà ứng dụng sử dụng để yêu cầu ủy quyền, Oauth2 định nghĩa ra 4 loại:</a:t>
            </a:r>
          </a:p>
          <a:p>
            <a:r>
              <a:rPr lang="en-US" sz="1100" b="1" i="0" u="none" strike="noStrike" cap="none" smtClean="0">
                <a:solidFill>
                  <a:srgbClr val="000000"/>
                </a:solidFill>
                <a:effectLst/>
                <a:latin typeface="Arial"/>
                <a:ea typeface="Arial"/>
                <a:cs typeface="Arial"/>
                <a:sym typeface="Arial"/>
              </a:rPr>
              <a:t>Authorization Code</a:t>
            </a:r>
            <a:r>
              <a:rPr lang="en-US" sz="1100" b="0" i="0" u="none" strike="noStrike" cap="none" smtClean="0">
                <a:solidFill>
                  <a:srgbClr val="000000"/>
                </a:solidFill>
                <a:effectLst/>
                <a:latin typeface="Arial"/>
                <a:ea typeface="Arial"/>
                <a:cs typeface="Arial"/>
                <a:sym typeface="Arial"/>
              </a:rPr>
              <a:t>: sử dụng với các server-side Ứng dụng.</a:t>
            </a:r>
          </a:p>
          <a:p>
            <a:r>
              <a:rPr lang="en-US" sz="1100" b="1" i="0" u="none" strike="noStrike" cap="none" smtClean="0">
                <a:solidFill>
                  <a:srgbClr val="000000"/>
                </a:solidFill>
                <a:effectLst/>
                <a:latin typeface="Arial"/>
                <a:ea typeface="Arial"/>
                <a:cs typeface="Arial"/>
                <a:sym typeface="Arial"/>
              </a:rPr>
              <a:t>Implicit</a:t>
            </a:r>
            <a:r>
              <a:rPr lang="en-US" sz="1100" b="0" i="0" u="none" strike="noStrike" cap="none" smtClean="0">
                <a:solidFill>
                  <a:srgbClr val="000000"/>
                </a:solidFill>
                <a:effectLst/>
                <a:latin typeface="Arial"/>
                <a:ea typeface="Arial"/>
                <a:cs typeface="Arial"/>
                <a:sym typeface="Arial"/>
              </a:rPr>
              <a:t>: sử dụng với các Mobile App (ứng dụng chạy trên thiết bị của User) hoặc Web App (có thể hiểu là Browser App cũng được, VD: Chrome Extension).</a:t>
            </a:r>
          </a:p>
          <a:p>
            <a:r>
              <a:rPr lang="en-US" sz="1100" b="1" i="0" u="none" strike="noStrike" cap="none" smtClean="0">
                <a:solidFill>
                  <a:srgbClr val="000000"/>
                </a:solidFill>
                <a:effectLst/>
                <a:latin typeface="Arial"/>
                <a:ea typeface="Arial"/>
                <a:cs typeface="Arial"/>
                <a:sym typeface="Arial"/>
              </a:rPr>
              <a:t>Resource Owner Password Credentials</a:t>
            </a:r>
            <a:r>
              <a:rPr lang="en-US" sz="1100" b="0" i="0" u="none" strike="noStrike" cap="none" smtClean="0">
                <a:solidFill>
                  <a:srgbClr val="000000"/>
                </a:solidFill>
                <a:effectLst/>
                <a:latin typeface="Arial"/>
                <a:ea typeface="Arial"/>
                <a:cs typeface="Arial"/>
                <a:sym typeface="Arial"/>
              </a:rPr>
              <a:t>: sử dụng với các Trusted Ứng dụng, kiểu như những ứng dụng của chính Service.</a:t>
            </a:r>
          </a:p>
          <a:p>
            <a:r>
              <a:rPr lang="en-US" sz="1100" b="1" i="0" u="none" strike="noStrike" cap="none" smtClean="0">
                <a:solidFill>
                  <a:srgbClr val="000000"/>
                </a:solidFill>
                <a:effectLst/>
                <a:latin typeface="Arial"/>
                <a:ea typeface="Arial"/>
                <a:cs typeface="Arial"/>
                <a:sym typeface="Arial"/>
              </a:rPr>
              <a:t>Client Credentials</a:t>
            </a:r>
            <a:r>
              <a:rPr lang="en-US" sz="1100" b="0" i="0" u="none" strike="noStrike" cap="none" smtClean="0">
                <a:solidFill>
                  <a:srgbClr val="000000"/>
                </a:solidFill>
                <a:effectLst/>
                <a:latin typeface="Arial"/>
                <a:ea typeface="Arial"/>
                <a:cs typeface="Arial"/>
                <a:sym typeface="Arial"/>
              </a:rPr>
              <a:t>: sử dụng với các ứng dụng truy cập thông qua API.</a:t>
            </a:r>
          </a:p>
          <a:p>
            <a:pPr lvl="0">
              <a:buFont typeface="+mj-lt"/>
              <a:buAutoNum type="arabicPeriod"/>
            </a:pPr>
            <a:endParaRPr lang="en-US"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63694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100" b="1" smtClean="0">
                <a:solidFill>
                  <a:schemeClr val="bg1"/>
                </a:solidFill>
              </a:rPr>
              <a:t>Authorization Code</a:t>
            </a:r>
            <a:endParaRPr lang="en-US" sz="1100" smtClean="0">
              <a:solidFill>
                <a:schemeClr val="bg1"/>
              </a:solidFil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endParaRPr lang="vi-VN" sz="1100" b="0" i="0" u="none" strike="noStrike" cap="none" smtClean="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endParaRPr lang="vi-VN" sz="1100" b="0" i="0" u="none" strike="noStrike" cap="none" smtClean="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US" sz="1100" b="0" i="0" u="none" strike="noStrike" cap="none" smtClean="0">
                <a:solidFill>
                  <a:srgbClr val="000000"/>
                </a:solidFill>
                <a:effectLst/>
                <a:latin typeface="Arial"/>
                <a:ea typeface="Arial"/>
                <a:cs typeface="Arial"/>
                <a:sym typeface="Arial"/>
              </a:rPr>
              <a:t>Sử dụng cho những ứng dụng có độ tin cậy không cao (ứng dụng của bên thứ 3 yêu cầu truy cập vào hệ thống của bạn).</a:t>
            </a:r>
            <a:r>
              <a:rPr lang="vi-VN" sz="1100" b="0" i="0" u="none" strike="noStrike" cap="none" smtClean="0">
                <a:solidFill>
                  <a:srgbClr val="000000"/>
                </a:solidFill>
                <a:effectLst/>
                <a:latin typeface="Arial"/>
                <a:ea typeface="Arial"/>
                <a:cs typeface="Arial"/>
                <a:sym typeface="Arial"/>
              </a:rPr>
              <a:t/>
            </a:r>
            <a:br>
              <a:rPr lang="vi-VN" sz="1100" b="0" i="0" u="none" strike="noStrike" cap="none" smtClean="0">
                <a:solidFill>
                  <a:srgbClr val="000000"/>
                </a:solidFill>
                <a:effectLst/>
                <a:latin typeface="Arial"/>
                <a:ea typeface="Arial"/>
                <a:cs typeface="Arial"/>
                <a:sym typeface="Arial"/>
              </a:rPr>
            </a:br>
            <a:endParaRPr lang="en-US" sz="1100" b="0" i="0" u="none" strike="noStrike" cap="none" smtClean="0">
              <a:solidFill>
                <a:srgbClr val="000000"/>
              </a:solidFill>
              <a:effectLst/>
              <a:latin typeface="Arial"/>
              <a:ea typeface="Arial"/>
              <a:cs typeface="Arial"/>
              <a:sym typeface="Arial"/>
            </a:endParaRPr>
          </a:p>
          <a:p>
            <a:r>
              <a:rPr lang="en-US" sz="1100" b="0" i="0" u="none" strike="noStrike" cap="none" smtClean="0">
                <a:solidFill>
                  <a:srgbClr val="000000"/>
                </a:solidFill>
                <a:effectLst/>
                <a:latin typeface="Arial"/>
                <a:ea typeface="Arial"/>
                <a:cs typeface="Arial"/>
                <a:sym typeface="Arial"/>
              </a:rPr>
              <a:t>Ứng dụng gửi một link đến authorization server cho người dùng để bắt đầu quá trình nhận authorization_code. Link này bao gồm các thông tin cho phép authorization server định danh và phản hồi lại cho ứng dụng.</a:t>
            </a:r>
          </a:p>
          <a:p>
            <a:r>
              <a:rPr lang="en-US" sz="1100" b="0" i="0" u="none" strike="noStrike" cap="none" smtClean="0">
                <a:solidFill>
                  <a:srgbClr val="000000"/>
                </a:solidFill>
                <a:effectLst/>
                <a:latin typeface="Arial"/>
                <a:ea typeface="Arial"/>
                <a:cs typeface="Arial"/>
                <a:sym typeface="Arial"/>
              </a:rPr>
              <a:t>Người dùng điền thông tin đăng nhập.</a:t>
            </a:r>
          </a:p>
          <a:p>
            <a:r>
              <a:rPr lang="en-US" sz="1100" b="0" i="0" u="none" strike="noStrike" cap="none" smtClean="0">
                <a:solidFill>
                  <a:srgbClr val="000000"/>
                </a:solidFill>
                <a:effectLst/>
                <a:latin typeface="Arial"/>
                <a:ea typeface="Arial"/>
                <a:cs typeface="Arial"/>
                <a:sym typeface="Arial"/>
              </a:rPr>
              <a:t>Thông tin đăng nhập được gửi đến authorization server.</a:t>
            </a:r>
          </a:p>
          <a:p>
            <a:r>
              <a:rPr lang="en-US" sz="1100" b="0" i="0" u="none" strike="noStrike" cap="none" smtClean="0">
                <a:solidFill>
                  <a:srgbClr val="000000"/>
                </a:solidFill>
                <a:effectLst/>
                <a:latin typeface="Arial"/>
                <a:ea typeface="Arial"/>
                <a:cs typeface="Arial"/>
                <a:sym typeface="Arial"/>
              </a:rPr>
              <a:t>Authorization server xác thực thông tin của đăng nhập và điều hướng người dùng đến uri  của ứng dụng cùng với một  mã authorization. Tại đây ứng</a:t>
            </a:r>
            <a:r>
              <a:rPr lang="en-US" sz="1100" b="1" i="0" u="none" strike="noStrike" cap="none" smtClean="0">
                <a:solidFill>
                  <a:srgbClr val="000000"/>
                </a:solidFill>
                <a:effectLst/>
                <a:latin typeface="Arial"/>
                <a:ea typeface="Arial"/>
                <a:cs typeface="Arial"/>
                <a:sym typeface="Arial"/>
              </a:rPr>
              <a:t> </a:t>
            </a:r>
            <a:r>
              <a:rPr lang="en-US" sz="1100" b="0" i="0" u="none" strike="noStrike" cap="none" smtClean="0">
                <a:solidFill>
                  <a:srgbClr val="000000"/>
                </a:solidFill>
                <a:effectLst/>
                <a:latin typeface="Arial"/>
                <a:ea typeface="Arial"/>
                <a:cs typeface="Arial"/>
                <a:sym typeface="Arial"/>
              </a:rPr>
              <a:t>dụng sẽ phải thực hiện thao tác lưu lại authorization_code</a:t>
            </a:r>
          </a:p>
          <a:p>
            <a:r>
              <a:rPr lang="en-US" sz="1100" b="0" i="0" u="none" strike="noStrike" cap="none" smtClean="0">
                <a:solidFill>
                  <a:srgbClr val="000000"/>
                </a:solidFill>
                <a:effectLst/>
                <a:latin typeface="Arial"/>
                <a:ea typeface="Arial"/>
                <a:cs typeface="Arial"/>
                <a:sym typeface="Arial"/>
              </a:rPr>
              <a:t>Ứng dụng gửi yêu cầu đến authorization server cùng mã authorization để nhận access token cùng refresh token (nếu có).User không cần thao tác thêm gì nữa. </a:t>
            </a:r>
          </a:p>
          <a:p>
            <a:r>
              <a:rPr lang="en-US" sz="1100" b="0" i="0" u="none" strike="noStrike" cap="none" smtClean="0">
                <a:solidFill>
                  <a:srgbClr val="000000"/>
                </a:solidFill>
                <a:effectLst/>
                <a:latin typeface="Arial"/>
                <a:ea typeface="Arial"/>
                <a:cs typeface="Arial"/>
                <a:sym typeface="Arial"/>
              </a:rPr>
              <a:t>Tới đây Ứng dụng đã được User ủy quyền truy cập. Ứng dụng có thể sử dụng access_token để truy cập những tài nguyên của dịch vụ mà User cho phép, ví dụ thông tin email, ảnh avatar, ... cho tới khi access_token hết hạn sử dụng. Nếu phía API hỗ trợ và gửi về thêm cả thông tin refresh_token thì ứng dụng có thể sử dụng để đổi lấy access_token mới khi access_token cũ hết hạn</a:t>
            </a:r>
          </a:p>
          <a:p>
            <a:pPr lvl="0">
              <a:buFont typeface="+mj-lt"/>
              <a:buAutoNum type="arabicPeriod"/>
            </a:pPr>
            <a:endParaRPr lang="en-US"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41017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100" b="1" smtClean="0">
                <a:solidFill>
                  <a:schemeClr val="bg1"/>
                </a:solidFill>
              </a:rPr>
              <a:t>Authorization Code</a:t>
            </a:r>
            <a:endParaRPr lang="en-US" sz="1100" smtClean="0">
              <a:solidFill>
                <a:schemeClr val="bg1"/>
              </a:solidFil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endParaRPr lang="vi-VN" sz="1100" b="0" i="0" u="none" strike="noStrike" cap="none" smtClean="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endParaRPr lang="vi-VN" sz="1100" b="0" i="0" u="none" strike="noStrike" cap="none" smtClean="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US" sz="1100" b="0" i="0" u="none" strike="noStrike" cap="none" smtClean="0">
                <a:solidFill>
                  <a:srgbClr val="000000"/>
                </a:solidFill>
                <a:effectLst/>
                <a:latin typeface="Arial"/>
                <a:ea typeface="Arial"/>
                <a:cs typeface="Arial"/>
                <a:sym typeface="Arial"/>
              </a:rPr>
              <a:t>Sử dụng cho những ứng dụng có độ tin cậy không cao (ứng dụng của bên thứ 3 yêu cầu truy cập vào hệ thống của bạn).</a:t>
            </a:r>
            <a:r>
              <a:rPr lang="vi-VN" sz="1100" b="0" i="0" u="none" strike="noStrike" cap="none" smtClean="0">
                <a:solidFill>
                  <a:srgbClr val="000000"/>
                </a:solidFill>
                <a:effectLst/>
                <a:latin typeface="Arial"/>
                <a:ea typeface="Arial"/>
                <a:cs typeface="Arial"/>
                <a:sym typeface="Arial"/>
              </a:rPr>
              <a:t/>
            </a:r>
            <a:br>
              <a:rPr lang="vi-VN" sz="1100" b="0" i="0" u="none" strike="noStrike" cap="none" smtClean="0">
                <a:solidFill>
                  <a:srgbClr val="000000"/>
                </a:solidFill>
                <a:effectLst/>
                <a:latin typeface="Arial"/>
                <a:ea typeface="Arial"/>
                <a:cs typeface="Arial"/>
                <a:sym typeface="Arial"/>
              </a:rPr>
            </a:br>
            <a:endParaRPr lang="en-US" sz="1100" b="0" i="0" u="none" strike="noStrike" cap="none" smtClean="0">
              <a:solidFill>
                <a:srgbClr val="000000"/>
              </a:solidFill>
              <a:effectLst/>
              <a:latin typeface="Arial"/>
              <a:ea typeface="Arial"/>
              <a:cs typeface="Arial"/>
              <a:sym typeface="Arial"/>
            </a:endParaRPr>
          </a:p>
          <a:p>
            <a:r>
              <a:rPr lang="en-US" sz="1100" b="0" i="0" u="none" strike="noStrike" cap="none" smtClean="0">
                <a:solidFill>
                  <a:srgbClr val="000000"/>
                </a:solidFill>
                <a:effectLst/>
                <a:latin typeface="Arial"/>
                <a:ea typeface="Arial"/>
                <a:cs typeface="Arial"/>
                <a:sym typeface="Arial"/>
              </a:rPr>
              <a:t>Ứng dụng gửi một link đến authorization server cho người dùng để bắt đầu quá trình nhận authorization_code. Link này bao gồm các thông tin cho phép authorization server định danh và phản hồi lại cho ứng dụng.</a:t>
            </a:r>
          </a:p>
          <a:p>
            <a:r>
              <a:rPr lang="en-US" sz="1100" b="0" i="0" u="none" strike="noStrike" cap="none" smtClean="0">
                <a:solidFill>
                  <a:srgbClr val="000000"/>
                </a:solidFill>
                <a:effectLst/>
                <a:latin typeface="Arial"/>
                <a:ea typeface="Arial"/>
                <a:cs typeface="Arial"/>
                <a:sym typeface="Arial"/>
              </a:rPr>
              <a:t>Người dùng điền thông tin đăng nhập.</a:t>
            </a:r>
          </a:p>
          <a:p>
            <a:r>
              <a:rPr lang="en-US" sz="1100" b="0" i="0" u="none" strike="noStrike" cap="none" smtClean="0">
                <a:solidFill>
                  <a:srgbClr val="000000"/>
                </a:solidFill>
                <a:effectLst/>
                <a:latin typeface="Arial"/>
                <a:ea typeface="Arial"/>
                <a:cs typeface="Arial"/>
                <a:sym typeface="Arial"/>
              </a:rPr>
              <a:t>Thông tin đăng nhập được gửi đến authorization server.</a:t>
            </a:r>
          </a:p>
          <a:p>
            <a:r>
              <a:rPr lang="en-US" sz="1100" b="0" i="0" u="none" strike="noStrike" cap="none" smtClean="0">
                <a:solidFill>
                  <a:srgbClr val="000000"/>
                </a:solidFill>
                <a:effectLst/>
                <a:latin typeface="Arial"/>
                <a:ea typeface="Arial"/>
                <a:cs typeface="Arial"/>
                <a:sym typeface="Arial"/>
              </a:rPr>
              <a:t>Authorization server xác thực thông tin của đăng nhập và điều hướng người dùng đến uri  của ứng dụng cùng với một  mã authorization. Tại đây ứng</a:t>
            </a:r>
            <a:r>
              <a:rPr lang="en-US" sz="1100" b="1" i="0" u="none" strike="noStrike" cap="none" smtClean="0">
                <a:solidFill>
                  <a:srgbClr val="000000"/>
                </a:solidFill>
                <a:effectLst/>
                <a:latin typeface="Arial"/>
                <a:ea typeface="Arial"/>
                <a:cs typeface="Arial"/>
                <a:sym typeface="Arial"/>
              </a:rPr>
              <a:t> </a:t>
            </a:r>
            <a:r>
              <a:rPr lang="en-US" sz="1100" b="0" i="0" u="none" strike="noStrike" cap="none" smtClean="0">
                <a:solidFill>
                  <a:srgbClr val="000000"/>
                </a:solidFill>
                <a:effectLst/>
                <a:latin typeface="Arial"/>
                <a:ea typeface="Arial"/>
                <a:cs typeface="Arial"/>
                <a:sym typeface="Arial"/>
              </a:rPr>
              <a:t>dụng sẽ phải thực hiện thao tác lưu lại authorization_code</a:t>
            </a:r>
          </a:p>
          <a:p>
            <a:r>
              <a:rPr lang="en-US" sz="1100" b="0" i="0" u="none" strike="noStrike" cap="none" smtClean="0">
                <a:solidFill>
                  <a:srgbClr val="000000"/>
                </a:solidFill>
                <a:effectLst/>
                <a:latin typeface="Arial"/>
                <a:ea typeface="Arial"/>
                <a:cs typeface="Arial"/>
                <a:sym typeface="Arial"/>
              </a:rPr>
              <a:t>Ứng dụng gửi yêu cầu đến authorization server cùng mã authorization để nhận access token cùng refresh token (nếu có).User không cần thao tác thêm gì nữa. </a:t>
            </a:r>
          </a:p>
          <a:p>
            <a:r>
              <a:rPr lang="en-US" sz="1100" b="0" i="0" u="none" strike="noStrike" cap="none" smtClean="0">
                <a:solidFill>
                  <a:srgbClr val="000000"/>
                </a:solidFill>
                <a:effectLst/>
                <a:latin typeface="Arial"/>
                <a:ea typeface="Arial"/>
                <a:cs typeface="Arial"/>
                <a:sym typeface="Arial"/>
              </a:rPr>
              <a:t>Tới đây Ứng dụng đã được User ủy quyền truy cập. Ứng dụng có thể sử dụng access_token để truy cập những tài nguyên của dịch vụ mà User cho phép, ví dụ thông tin email, ảnh avatar, ... cho tới khi access_token hết hạn sử dụng. Nếu phía API hỗ trợ và gửi về thêm cả thông tin refresh_token thì ứng dụng có thể sử dụng để đổi lấy access_token mới khi access_token cũ hết hạn</a:t>
            </a:r>
          </a:p>
          <a:p>
            <a:pPr lvl="0">
              <a:buFont typeface="+mj-lt"/>
              <a:buAutoNum type="arabicPeriod"/>
            </a:pPr>
            <a:endParaRPr lang="en-US"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811477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Regular"/>
              <a:buChar char="⬡"/>
              <a:defRPr sz="2400">
                <a:solidFill>
                  <a:schemeClr val="lt1"/>
                </a:solidFill>
                <a:latin typeface="Muli Regular"/>
                <a:ea typeface="Muli Regular"/>
                <a:cs typeface="Muli Regular"/>
                <a:sym typeface="Muli Regular"/>
              </a:defRPr>
            </a:lvl1pPr>
            <a:lvl2pPr marL="914400" lvl="1"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2pPr>
            <a:lvl3pPr marL="1371600" lvl="2"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3pPr>
            <a:lvl4pPr marL="1828800" lvl="3"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4pPr>
            <a:lvl5pPr marL="2286000" lvl="4"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5pPr>
            <a:lvl6pPr marL="2743200" lvl="5"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6pPr>
            <a:lvl7pPr marL="3200400" lvl="6"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7pPr>
            <a:lvl8pPr marL="3657600" lvl="7"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8pPr>
            <a:lvl9pPr marL="4114800" lvl="8"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oict.hust.edu.vn/can-bo/pgs-ts-nguyen-linh-giang.html" TargetMode="External"/><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Open_standard"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hyperlink" Target="https://tools.ietf.org/html/rfc5849" TargetMode="External"/><Relationship Id="rId7" Type="http://schemas.openxmlformats.org/officeDocument/2006/relationships/diagramLayout" Target="../diagrams/layout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Data" Target="../diagrams/data1.xml"/><Relationship Id="rId5" Type="http://schemas.openxmlformats.org/officeDocument/2006/relationships/hyperlink" Target="http://homakov.blogspot.co.uk/2013/02/hacking-facebook-with-oauth2-and-chrome.html" TargetMode="External"/><Relationship Id="rId10" Type="http://schemas.microsoft.com/office/2007/relationships/diagramDrawing" Target="../diagrams/drawing1.xml"/><Relationship Id="rId4" Type="http://schemas.openxmlformats.org/officeDocument/2006/relationships/hyperlink" Target="http://hueniverse.com/2009/04/23/explaining-the-oauth-session-fixation-attack/" TargetMode="External"/><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160957" y="741599"/>
            <a:ext cx="5205623" cy="2017986"/>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mtClean="0">
                <a:latin typeface="+mn-lt"/>
              </a:rPr>
              <a:t>Đăng nhập 1 lần</a:t>
            </a:r>
            <a:br>
              <a:rPr lang="vi-VN" smtClean="0">
                <a:latin typeface="+mn-lt"/>
              </a:rPr>
            </a:br>
            <a:r>
              <a:rPr lang="vi-VN" smtClean="0">
                <a:latin typeface="+mn-lt"/>
              </a:rPr>
              <a:t> với Oauth 2.0</a:t>
            </a:r>
            <a:endParaRPr>
              <a:latin typeface="+mn-lt"/>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2" name="TextBox 1"/>
          <p:cNvSpPr txBox="1"/>
          <p:nvPr/>
        </p:nvSpPr>
        <p:spPr>
          <a:xfrm>
            <a:off x="464343" y="3371597"/>
            <a:ext cx="3186245" cy="1600438"/>
          </a:xfrm>
          <a:prstGeom prst="rect">
            <a:avLst/>
          </a:prstGeom>
          <a:noFill/>
        </p:spPr>
        <p:txBody>
          <a:bodyPr wrap="square" rtlCol="0">
            <a:spAutoFit/>
          </a:bodyPr>
          <a:lstStyle/>
          <a:p>
            <a:r>
              <a:rPr lang="vi-VN" smtClean="0"/>
              <a:t>GROUP </a:t>
            </a:r>
            <a:r>
              <a:rPr lang="vi-VN" smtClean="0"/>
              <a:t>30 </a:t>
            </a:r>
            <a:r>
              <a:rPr lang="vi-VN" smtClean="0"/>
              <a:t/>
            </a:r>
            <a:br>
              <a:rPr lang="vi-VN" smtClean="0"/>
            </a:br>
            <a:r>
              <a:rPr lang="vi-VN" smtClean="0"/>
              <a:t/>
            </a:r>
            <a:br>
              <a:rPr lang="vi-VN" smtClean="0"/>
            </a:br>
            <a:r>
              <a:rPr lang="vi-VN" smtClean="0"/>
              <a:t>Thành Viên: </a:t>
            </a:r>
            <a:endParaRPr lang="vi-VN" smtClean="0"/>
          </a:p>
          <a:p>
            <a:r>
              <a:rPr lang="vi-VN" smtClean="0"/>
              <a:t>Vũ </a:t>
            </a:r>
            <a:r>
              <a:rPr lang="vi-VN" smtClean="0"/>
              <a:t>Trí An                            20172933</a:t>
            </a:r>
          </a:p>
          <a:p>
            <a:r>
              <a:rPr lang="vi-VN" smtClean="0"/>
              <a:t>Nguyễn Xuân Hoạt             20173144</a:t>
            </a:r>
          </a:p>
          <a:p>
            <a:r>
              <a:rPr lang="vi-VN" smtClean="0"/>
              <a:t>Nguyễn Sỹ Trọng                20173414</a:t>
            </a:r>
          </a:p>
          <a:p>
            <a:r>
              <a:rPr lang="vi-VN" smtClean="0"/>
              <a:t>Trần Thị Dinh                      </a:t>
            </a:r>
            <a:r>
              <a:rPr lang="en-US"/>
              <a:t>20173015 </a:t>
            </a:r>
            <a:endParaRPr lang="en-US"/>
          </a:p>
        </p:txBody>
      </p:sp>
      <p:sp>
        <p:nvSpPr>
          <p:cNvPr id="3" name="TextBox 2"/>
          <p:cNvSpPr txBox="1"/>
          <p:nvPr/>
        </p:nvSpPr>
        <p:spPr>
          <a:xfrm>
            <a:off x="314325" y="2906769"/>
            <a:ext cx="4190571" cy="523220"/>
          </a:xfrm>
          <a:prstGeom prst="rect">
            <a:avLst/>
          </a:prstGeom>
          <a:noFill/>
        </p:spPr>
        <p:txBody>
          <a:bodyPr wrap="none" rtlCol="0">
            <a:spAutoFit/>
          </a:bodyPr>
          <a:lstStyle/>
          <a:p>
            <a:r>
              <a:rPr lang="vi-VN">
                <a:solidFill>
                  <a:schemeClr val="bg1">
                    <a:lumMod val="95000"/>
                  </a:schemeClr>
                </a:solidFill>
              </a:rPr>
              <a:t>GV Hướng dẫn </a:t>
            </a:r>
            <a:r>
              <a:rPr lang="vi-VN" smtClean="0">
                <a:solidFill>
                  <a:schemeClr val="bg1">
                    <a:lumMod val="95000"/>
                  </a:schemeClr>
                </a:solidFill>
              </a:rPr>
              <a:t>: </a:t>
            </a:r>
            <a:r>
              <a:rPr lang="en-US" b="1" cap="all">
                <a:hlinkClick r:id="rId8"/>
              </a:rPr>
              <a:t>PGS.TS. NGUYỄN LINH GIANG</a:t>
            </a:r>
            <a:endParaRPr lang="en-US" b="1" cap="all"/>
          </a:p>
          <a:p>
            <a:endParaRPr lang="en-US">
              <a:solidFill>
                <a:schemeClr val="bg1">
                  <a:lumMod val="95000"/>
                </a:schemeClr>
              </a:solidFill>
            </a:endParaRPr>
          </a:p>
        </p:txBody>
      </p:sp>
      <p:sp>
        <p:nvSpPr>
          <p:cNvPr id="4" name="TextBox 3"/>
          <p:cNvSpPr txBox="1"/>
          <p:nvPr/>
        </p:nvSpPr>
        <p:spPr>
          <a:xfrm>
            <a:off x="61145" y="70547"/>
            <a:ext cx="3589444" cy="338554"/>
          </a:xfrm>
          <a:prstGeom prst="rect">
            <a:avLst/>
          </a:prstGeom>
          <a:noFill/>
        </p:spPr>
        <p:txBody>
          <a:bodyPr wrap="none" rtlCol="0">
            <a:spAutoFit/>
          </a:bodyPr>
          <a:lstStyle/>
          <a:p>
            <a:r>
              <a:rPr lang="vi-VN" sz="1600" b="1" smtClean="0">
                <a:solidFill>
                  <a:schemeClr val="bg1"/>
                </a:solidFill>
              </a:rPr>
              <a:t>Trường Đại Học Bách Khoa Hà Nội</a:t>
            </a:r>
            <a:endParaRPr lang="en-US" sz="1600" b="1">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1" name="Rectangle 20"/>
          <p:cNvSpPr/>
          <p:nvPr/>
        </p:nvSpPr>
        <p:spPr>
          <a:xfrm>
            <a:off x="1073761" y="753740"/>
            <a:ext cx="1082417" cy="369332"/>
          </a:xfrm>
          <a:prstGeom prst="rect">
            <a:avLst/>
          </a:prstGeom>
        </p:spPr>
        <p:txBody>
          <a:bodyPr wrap="square">
            <a:spAutoFit/>
          </a:bodyPr>
          <a:lstStyle/>
          <a:p>
            <a:r>
              <a:rPr lang="en-US" sz="1800" b="1">
                <a:solidFill>
                  <a:schemeClr val="bg1"/>
                </a:solidFill>
              </a:rPr>
              <a:t>Implicit</a:t>
            </a:r>
            <a:endParaRPr lang="en-US" sz="1800">
              <a:solidFill>
                <a:schemeClr val="bg1"/>
              </a:solidFill>
            </a:endParaRPr>
          </a:p>
        </p:txBody>
      </p:sp>
      <p:sp>
        <p:nvSpPr>
          <p:cNvPr id="26" name="Right Arrow 25"/>
          <p:cNvSpPr/>
          <p:nvPr/>
        </p:nvSpPr>
        <p:spPr>
          <a:xfrm>
            <a:off x="115006" y="795608"/>
            <a:ext cx="647700" cy="36933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1464733" y="1308786"/>
            <a:ext cx="5943600" cy="3441065"/>
          </a:xfrm>
          <a:prstGeom prst="rect">
            <a:avLst/>
          </a:prstGeom>
          <a:noFill/>
          <a:ln>
            <a:noFill/>
          </a:ln>
        </p:spPr>
      </p:pic>
      <p:sp>
        <p:nvSpPr>
          <p:cNvPr id="8" name="Google Shape;71;p14"/>
          <p:cNvSpPr txBox="1">
            <a:spLocks/>
          </p:cNvSpPr>
          <p:nvPr/>
        </p:nvSpPr>
        <p:spPr>
          <a:xfrm>
            <a:off x="85727" y="84239"/>
            <a:ext cx="4638674" cy="4941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n-US"/>
              <a:t>Các mô hình ủy quyền</a:t>
            </a:r>
            <a:endParaRPr lang="vi-VN"/>
          </a:p>
        </p:txBody>
      </p:sp>
    </p:spTree>
    <p:extLst>
      <p:ext uri="{BB962C8B-B14F-4D97-AF65-F5344CB8AC3E}">
        <p14:creationId xmlns:p14="http://schemas.microsoft.com/office/powerpoint/2010/main" val="151195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1" name="Rectangle 20"/>
          <p:cNvSpPr/>
          <p:nvPr/>
        </p:nvSpPr>
        <p:spPr>
          <a:xfrm>
            <a:off x="1073761" y="753740"/>
            <a:ext cx="1082417" cy="369332"/>
          </a:xfrm>
          <a:prstGeom prst="rect">
            <a:avLst/>
          </a:prstGeom>
        </p:spPr>
        <p:txBody>
          <a:bodyPr wrap="square">
            <a:spAutoFit/>
          </a:bodyPr>
          <a:lstStyle/>
          <a:p>
            <a:r>
              <a:rPr lang="en-US" sz="1800" b="1">
                <a:solidFill>
                  <a:schemeClr val="bg1"/>
                </a:solidFill>
              </a:rPr>
              <a:t>Implicit</a:t>
            </a:r>
            <a:endParaRPr lang="en-US" sz="1800">
              <a:solidFill>
                <a:schemeClr val="bg1"/>
              </a:solidFill>
            </a:endParaRPr>
          </a:p>
        </p:txBody>
      </p:sp>
      <p:sp>
        <p:nvSpPr>
          <p:cNvPr id="26" name="Right Arrow 25"/>
          <p:cNvSpPr/>
          <p:nvPr/>
        </p:nvSpPr>
        <p:spPr>
          <a:xfrm>
            <a:off x="115006" y="795608"/>
            <a:ext cx="647700" cy="36933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Google Shape;71;p14"/>
          <p:cNvSpPr txBox="1">
            <a:spLocks/>
          </p:cNvSpPr>
          <p:nvPr/>
        </p:nvSpPr>
        <p:spPr>
          <a:xfrm>
            <a:off x="85727" y="84239"/>
            <a:ext cx="4638674" cy="4941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n-US"/>
              <a:t>Các mô hình ủy quyền</a:t>
            </a:r>
            <a:endParaRPr lang="vi-VN"/>
          </a:p>
        </p:txBody>
      </p:sp>
      <p:sp>
        <p:nvSpPr>
          <p:cNvPr id="2" name="Rectangle 1"/>
          <p:cNvSpPr/>
          <p:nvPr/>
        </p:nvSpPr>
        <p:spPr>
          <a:xfrm>
            <a:off x="738413" y="1298420"/>
            <a:ext cx="7699829" cy="954107"/>
          </a:xfrm>
          <a:prstGeom prst="rect">
            <a:avLst/>
          </a:prstGeom>
        </p:spPr>
        <p:txBody>
          <a:bodyPr wrap="square">
            <a:spAutoFit/>
          </a:bodyPr>
          <a:lstStyle/>
          <a:p>
            <a:r>
              <a:rPr lang="en-US">
                <a:solidFill>
                  <a:schemeClr val="bg1"/>
                </a:solidFill>
              </a:rPr>
              <a:t>Thường được sử dụng trong các ứng dụng mobile hay các ứng dụng chạy trên web, nơi mà thông tin bí mật của client không thể lưu trữ bảo mật. Do lo ngại bảo mật, trong flow này, ứng dụng sẽ không nhận authorization_code từ Authorization server, thay vào đó, Authorization server sẽ trả trực tiếp access token cho ứng dụng</a:t>
            </a:r>
          </a:p>
        </p:txBody>
      </p:sp>
      <p:sp>
        <p:nvSpPr>
          <p:cNvPr id="3" name="Rectangle 2"/>
          <p:cNvSpPr/>
          <p:nvPr/>
        </p:nvSpPr>
        <p:spPr>
          <a:xfrm>
            <a:off x="738413" y="4197003"/>
            <a:ext cx="7427685" cy="738664"/>
          </a:xfrm>
          <a:prstGeom prst="rect">
            <a:avLst/>
          </a:prstGeom>
        </p:spPr>
        <p:txBody>
          <a:bodyPr wrap="square">
            <a:spAutoFit/>
          </a:bodyPr>
          <a:lstStyle/>
          <a:p>
            <a:r>
              <a:rPr lang="en-US">
                <a:solidFill>
                  <a:schemeClr val="bg1"/>
                </a:solidFill>
              </a:rPr>
              <a:t>Ta có thể hiểu đơn giản luồng hoạt động như sau: User nhận được yêu cầu ủy quyền cho Ứng dụng, sau đó Authorization Server truyền thẳng access_token tới Browser và sau đó truyền lại cho Ứng dụng.</a:t>
            </a:r>
          </a:p>
        </p:txBody>
      </p:sp>
      <p:sp>
        <p:nvSpPr>
          <p:cNvPr id="4" name="Rectangle 3"/>
          <p:cNvSpPr/>
          <p:nvPr/>
        </p:nvSpPr>
        <p:spPr>
          <a:xfrm>
            <a:off x="1020989" y="2427875"/>
            <a:ext cx="7406823" cy="1600438"/>
          </a:xfrm>
          <a:prstGeom prst="rect">
            <a:avLst/>
          </a:prstGeom>
        </p:spPr>
        <p:txBody>
          <a:bodyPr wrap="square">
            <a:spAutoFit/>
          </a:bodyPr>
          <a:lstStyle/>
          <a:p>
            <a:pPr marL="342900" lvl="1" indent="-342900">
              <a:buClr>
                <a:schemeClr val="bg1"/>
              </a:buClr>
              <a:buFont typeface="Wingdings" panose="05000000000000000000" pitchFamily="2" charset="2"/>
              <a:buChar char="q"/>
            </a:pPr>
            <a:r>
              <a:rPr lang="en-US">
                <a:solidFill>
                  <a:schemeClr val="bg1"/>
                </a:solidFill>
              </a:rPr>
              <a:t>Ứng dụng gửi một link đến authorization server cho người dùng để bắt đầu quá trình nhận authorization_code. Link này bao gồm các thông tin cho phép authorization server định danh và phản hồi lại cho ứng dụng.</a:t>
            </a:r>
          </a:p>
          <a:p>
            <a:pPr marL="342900" lvl="1" indent="-342900">
              <a:buClr>
                <a:schemeClr val="bg1"/>
              </a:buClr>
              <a:buFont typeface="Wingdings" panose="05000000000000000000" pitchFamily="2" charset="2"/>
              <a:buChar char="q"/>
            </a:pPr>
            <a:r>
              <a:rPr lang="en-US">
                <a:solidFill>
                  <a:schemeClr val="bg1"/>
                </a:solidFill>
              </a:rPr>
              <a:t>Người dùng điền thông tin đăng nhập.</a:t>
            </a:r>
          </a:p>
          <a:p>
            <a:pPr marL="342900" lvl="1" indent="-342900">
              <a:buClr>
                <a:schemeClr val="bg1"/>
              </a:buClr>
              <a:buFont typeface="Wingdings" panose="05000000000000000000" pitchFamily="2" charset="2"/>
              <a:buChar char="q"/>
            </a:pPr>
            <a:r>
              <a:rPr lang="en-US">
                <a:solidFill>
                  <a:schemeClr val="bg1"/>
                </a:solidFill>
              </a:rPr>
              <a:t>Thông tin đăng nhập được gửi đến authorization server.</a:t>
            </a:r>
          </a:p>
          <a:p>
            <a:pPr marL="342900" lvl="1" indent="-342900">
              <a:buClr>
                <a:schemeClr val="bg1"/>
              </a:buClr>
              <a:buFont typeface="Wingdings" panose="05000000000000000000" pitchFamily="2" charset="2"/>
              <a:buChar char="q"/>
            </a:pPr>
            <a:r>
              <a:rPr lang="en-US">
                <a:solidFill>
                  <a:schemeClr val="bg1"/>
                </a:solidFill>
              </a:rPr>
              <a:t>Sau đó Authorization</a:t>
            </a:r>
            <a:r>
              <a:rPr lang="en-US" b="1">
                <a:solidFill>
                  <a:schemeClr val="bg1"/>
                </a:solidFill>
              </a:rPr>
              <a:t> </a:t>
            </a:r>
            <a:r>
              <a:rPr lang="en-US">
                <a:solidFill>
                  <a:schemeClr val="bg1"/>
                </a:solidFill>
              </a:rPr>
              <a:t>Server truyền thẳng access_token ( không có access token cùng refresh ) tới Browser và sau đó truyền lại cho Ứng dụng.</a:t>
            </a:r>
          </a:p>
        </p:txBody>
      </p:sp>
    </p:spTree>
    <p:extLst>
      <p:ext uri="{BB962C8B-B14F-4D97-AF65-F5344CB8AC3E}">
        <p14:creationId xmlns:p14="http://schemas.microsoft.com/office/powerpoint/2010/main" val="3594630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1812846" y="1381921"/>
            <a:ext cx="6268156" cy="3513824"/>
          </a:xfrm>
          <a:prstGeom prst="rect">
            <a:avLst/>
          </a:prstGeom>
          <a:noFill/>
          <a:ln>
            <a:noFill/>
          </a:ln>
        </p:spPr>
      </p:pic>
      <p:sp>
        <p:nvSpPr>
          <p:cNvPr id="13" name="Rectangle 12"/>
          <p:cNvSpPr/>
          <p:nvPr/>
        </p:nvSpPr>
        <p:spPr>
          <a:xfrm>
            <a:off x="773988" y="836939"/>
            <a:ext cx="4493538" cy="369332"/>
          </a:xfrm>
          <a:prstGeom prst="rect">
            <a:avLst/>
          </a:prstGeom>
        </p:spPr>
        <p:txBody>
          <a:bodyPr wrap="none">
            <a:spAutoFit/>
          </a:bodyPr>
          <a:lstStyle/>
          <a:p>
            <a:r>
              <a:rPr lang="en-US" sz="1800" b="1">
                <a:solidFill>
                  <a:schemeClr val="bg1"/>
                </a:solidFill>
              </a:rPr>
              <a:t>Resource Owner Password Credentials</a:t>
            </a:r>
            <a:endParaRPr lang="en-US" sz="1800">
              <a:solidFill>
                <a:schemeClr val="bg1"/>
              </a:solidFill>
            </a:endParaRPr>
          </a:p>
        </p:txBody>
      </p:sp>
      <p:sp>
        <p:nvSpPr>
          <p:cNvPr id="14" name="Right Arrow 13"/>
          <p:cNvSpPr/>
          <p:nvPr/>
        </p:nvSpPr>
        <p:spPr>
          <a:xfrm>
            <a:off x="13557" y="803510"/>
            <a:ext cx="647700" cy="36933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Google Shape;71;p14"/>
          <p:cNvSpPr txBox="1">
            <a:spLocks/>
          </p:cNvSpPr>
          <p:nvPr/>
        </p:nvSpPr>
        <p:spPr>
          <a:xfrm>
            <a:off x="85727" y="84239"/>
            <a:ext cx="4638674" cy="4941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n-US"/>
              <a:t>Các mô hình ủy quyền</a:t>
            </a:r>
            <a:endParaRPr lang="vi-VN"/>
          </a:p>
        </p:txBody>
      </p:sp>
    </p:spTree>
    <p:extLst>
      <p:ext uri="{BB962C8B-B14F-4D97-AF65-F5344CB8AC3E}">
        <p14:creationId xmlns:p14="http://schemas.microsoft.com/office/powerpoint/2010/main" val="1892674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3" name="Rectangle 12"/>
          <p:cNvSpPr/>
          <p:nvPr/>
        </p:nvSpPr>
        <p:spPr>
          <a:xfrm>
            <a:off x="773988" y="836939"/>
            <a:ext cx="4493538" cy="369332"/>
          </a:xfrm>
          <a:prstGeom prst="rect">
            <a:avLst/>
          </a:prstGeom>
        </p:spPr>
        <p:txBody>
          <a:bodyPr wrap="none">
            <a:spAutoFit/>
          </a:bodyPr>
          <a:lstStyle/>
          <a:p>
            <a:r>
              <a:rPr lang="en-US" sz="1800" b="1">
                <a:solidFill>
                  <a:schemeClr val="bg1"/>
                </a:solidFill>
              </a:rPr>
              <a:t>Resource Owner Password Credentials</a:t>
            </a:r>
            <a:endParaRPr lang="en-US" sz="1800">
              <a:solidFill>
                <a:schemeClr val="bg1"/>
              </a:solidFill>
            </a:endParaRPr>
          </a:p>
        </p:txBody>
      </p:sp>
      <p:sp>
        <p:nvSpPr>
          <p:cNvPr id="14" name="Right Arrow 13"/>
          <p:cNvSpPr/>
          <p:nvPr/>
        </p:nvSpPr>
        <p:spPr>
          <a:xfrm>
            <a:off x="13557" y="803510"/>
            <a:ext cx="647700" cy="36933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Google Shape;71;p14"/>
          <p:cNvSpPr txBox="1">
            <a:spLocks/>
          </p:cNvSpPr>
          <p:nvPr/>
        </p:nvSpPr>
        <p:spPr>
          <a:xfrm>
            <a:off x="85727" y="84239"/>
            <a:ext cx="4638674" cy="4941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n-US"/>
              <a:t>Các mô hình ủy quyền</a:t>
            </a:r>
            <a:endParaRPr lang="vi-VN"/>
          </a:p>
        </p:txBody>
      </p:sp>
      <p:sp>
        <p:nvSpPr>
          <p:cNvPr id="2" name="Rectangle 1"/>
          <p:cNvSpPr/>
          <p:nvPr/>
        </p:nvSpPr>
        <p:spPr>
          <a:xfrm>
            <a:off x="738670" y="1460358"/>
            <a:ext cx="6741886" cy="1169551"/>
          </a:xfrm>
          <a:prstGeom prst="rect">
            <a:avLst/>
          </a:prstGeom>
        </p:spPr>
        <p:txBody>
          <a:bodyPr wrap="square">
            <a:spAutoFit/>
          </a:bodyPr>
          <a:lstStyle/>
          <a:p>
            <a:pPr lvl="0"/>
            <a:r>
              <a:rPr lang="en-US">
                <a:solidFill>
                  <a:schemeClr val="bg1"/>
                </a:solidFill>
              </a:rPr>
              <a:t>Với loại ủy quyền này, User sẽ phải cung cấp thông tin username và password trực tiếp cho Ứng dụng sử dụng để lấy access_token. Cần lưu ý là loại ủy quyền này chỉ nên sử dụng cho những ứng dụng thực sự được tin tưởng (VD: những ứng dụng của chính Service hay những ứng dụng mặc định của hệ điều hành chẳng hạn).</a:t>
            </a:r>
            <a:endParaRPr lang="vi-VN">
              <a:solidFill>
                <a:schemeClr val="bg1"/>
              </a:solidFill>
            </a:endParaRPr>
          </a:p>
        </p:txBody>
      </p:sp>
      <p:sp>
        <p:nvSpPr>
          <p:cNvPr id="3" name="Rectangle 2"/>
          <p:cNvSpPr/>
          <p:nvPr/>
        </p:nvSpPr>
        <p:spPr>
          <a:xfrm>
            <a:off x="773988" y="2883996"/>
            <a:ext cx="7544413" cy="1600438"/>
          </a:xfrm>
          <a:prstGeom prst="rect">
            <a:avLst/>
          </a:prstGeom>
        </p:spPr>
        <p:txBody>
          <a:bodyPr wrap="square">
            <a:spAutoFit/>
          </a:bodyPr>
          <a:lstStyle/>
          <a:p>
            <a:r>
              <a:rPr lang="en-US">
                <a:solidFill>
                  <a:schemeClr val="bg1"/>
                </a:solidFill>
              </a:rPr>
              <a:t>The flow includes the following steps:</a:t>
            </a:r>
          </a:p>
          <a:p>
            <a:pPr marL="285750" lvl="1" indent="-285750">
              <a:buClr>
                <a:schemeClr val="bg1"/>
              </a:buClr>
              <a:buFont typeface="Wingdings" panose="05000000000000000000" pitchFamily="2" charset="2"/>
              <a:buChar char="q"/>
            </a:pPr>
            <a:r>
              <a:rPr lang="en-US">
                <a:solidFill>
                  <a:schemeClr val="bg1"/>
                </a:solidFill>
              </a:rPr>
              <a:t>Ứng dụng đưa ra một form cho phép người dùng nhập thông tin đăng nhập (ví dụ: username/password).</a:t>
            </a:r>
          </a:p>
          <a:p>
            <a:pPr marL="285750" lvl="1" indent="-285750">
              <a:buClr>
                <a:schemeClr val="bg1"/>
              </a:buClr>
              <a:buFont typeface="Wingdings" panose="05000000000000000000" pitchFamily="2" charset="2"/>
              <a:buChar char="q"/>
            </a:pPr>
            <a:r>
              <a:rPr lang="en-US">
                <a:solidFill>
                  <a:schemeClr val="bg1"/>
                </a:solidFill>
              </a:rPr>
              <a:t>Ứng dụng gửi thông tin đăng nhập cùng thông tin định danh của mình lên authorization server. Authorization server xác thực thông tin, trả lại access token và refresh token (nếu có).</a:t>
            </a:r>
          </a:p>
          <a:p>
            <a:pPr marL="285750" lvl="1" indent="-285750">
              <a:buClr>
                <a:schemeClr val="bg1"/>
              </a:buClr>
              <a:buFont typeface="Wingdings" panose="05000000000000000000" pitchFamily="2" charset="2"/>
              <a:buChar char="q"/>
            </a:pPr>
            <a:r>
              <a:rPr lang="en-US">
                <a:solidFill>
                  <a:schemeClr val="bg1"/>
                </a:solidFill>
              </a:rPr>
              <a:t>Ứng dụng sử dụng access token truy cập tài nguyên trên resource server.</a:t>
            </a:r>
          </a:p>
        </p:txBody>
      </p:sp>
    </p:spTree>
    <p:extLst>
      <p:ext uri="{BB962C8B-B14F-4D97-AF65-F5344CB8AC3E}">
        <p14:creationId xmlns:p14="http://schemas.microsoft.com/office/powerpoint/2010/main" val="2650187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3" name="Rectangle 22"/>
          <p:cNvSpPr/>
          <p:nvPr/>
        </p:nvSpPr>
        <p:spPr>
          <a:xfrm>
            <a:off x="874015" y="751856"/>
            <a:ext cx="2146742" cy="369332"/>
          </a:xfrm>
          <a:prstGeom prst="rect">
            <a:avLst/>
          </a:prstGeom>
        </p:spPr>
        <p:txBody>
          <a:bodyPr wrap="none">
            <a:spAutoFit/>
          </a:bodyPr>
          <a:lstStyle/>
          <a:p>
            <a:r>
              <a:rPr lang="en-US" sz="1800" b="1" smtClean="0">
                <a:solidFill>
                  <a:schemeClr val="bg1"/>
                </a:solidFill>
              </a:rPr>
              <a:t>Client Credentials</a:t>
            </a:r>
            <a:endParaRPr lang="en-US" sz="1800">
              <a:solidFill>
                <a:schemeClr val="bg1"/>
              </a:solidFill>
            </a:endParaRPr>
          </a:p>
        </p:txBody>
      </p:sp>
      <p:sp>
        <p:nvSpPr>
          <p:cNvPr id="27" name="Right Arrow 26"/>
          <p:cNvSpPr/>
          <p:nvPr/>
        </p:nvSpPr>
        <p:spPr>
          <a:xfrm>
            <a:off x="188634" y="751856"/>
            <a:ext cx="647700" cy="36933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1374421" y="1398763"/>
            <a:ext cx="6234289" cy="3489325"/>
          </a:xfrm>
          <a:prstGeom prst="rect">
            <a:avLst/>
          </a:prstGeom>
          <a:noFill/>
          <a:ln>
            <a:noFill/>
          </a:ln>
        </p:spPr>
      </p:pic>
      <p:sp>
        <p:nvSpPr>
          <p:cNvPr id="8" name="Google Shape;71;p14"/>
          <p:cNvSpPr txBox="1">
            <a:spLocks/>
          </p:cNvSpPr>
          <p:nvPr/>
        </p:nvSpPr>
        <p:spPr>
          <a:xfrm>
            <a:off x="85727" y="84239"/>
            <a:ext cx="4638674" cy="4941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n-US"/>
              <a:t>Các mô hình ủy quyền</a:t>
            </a:r>
            <a:endParaRPr lang="vi-VN"/>
          </a:p>
        </p:txBody>
      </p:sp>
    </p:spTree>
    <p:extLst>
      <p:ext uri="{BB962C8B-B14F-4D97-AF65-F5344CB8AC3E}">
        <p14:creationId xmlns:p14="http://schemas.microsoft.com/office/powerpoint/2010/main" val="3732106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3" name="Rectangle 22"/>
          <p:cNvSpPr/>
          <p:nvPr/>
        </p:nvSpPr>
        <p:spPr>
          <a:xfrm>
            <a:off x="874015" y="751856"/>
            <a:ext cx="2146742" cy="369332"/>
          </a:xfrm>
          <a:prstGeom prst="rect">
            <a:avLst/>
          </a:prstGeom>
        </p:spPr>
        <p:txBody>
          <a:bodyPr wrap="none">
            <a:spAutoFit/>
          </a:bodyPr>
          <a:lstStyle/>
          <a:p>
            <a:r>
              <a:rPr lang="en-US" sz="1800" b="1" smtClean="0">
                <a:solidFill>
                  <a:schemeClr val="bg1"/>
                </a:solidFill>
              </a:rPr>
              <a:t>Client Credentials</a:t>
            </a:r>
            <a:endParaRPr lang="en-US" sz="1800">
              <a:solidFill>
                <a:schemeClr val="bg1"/>
              </a:solidFill>
            </a:endParaRPr>
          </a:p>
        </p:txBody>
      </p:sp>
      <p:sp>
        <p:nvSpPr>
          <p:cNvPr id="27" name="Right Arrow 26"/>
          <p:cNvSpPr/>
          <p:nvPr/>
        </p:nvSpPr>
        <p:spPr>
          <a:xfrm>
            <a:off x="188634" y="751856"/>
            <a:ext cx="647700" cy="36933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Google Shape;71;p14"/>
          <p:cNvSpPr txBox="1">
            <a:spLocks/>
          </p:cNvSpPr>
          <p:nvPr/>
        </p:nvSpPr>
        <p:spPr>
          <a:xfrm>
            <a:off x="85727" y="84239"/>
            <a:ext cx="4638674" cy="4941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n-US"/>
              <a:t>Các mô hình ủy quyền</a:t>
            </a:r>
            <a:endParaRPr lang="vi-VN"/>
          </a:p>
        </p:txBody>
      </p:sp>
      <p:sp>
        <p:nvSpPr>
          <p:cNvPr id="2" name="Rectangle 1"/>
          <p:cNvSpPr/>
          <p:nvPr/>
        </p:nvSpPr>
        <p:spPr>
          <a:xfrm>
            <a:off x="660398" y="1294652"/>
            <a:ext cx="7278915" cy="954107"/>
          </a:xfrm>
          <a:prstGeom prst="rect">
            <a:avLst/>
          </a:prstGeom>
        </p:spPr>
        <p:txBody>
          <a:bodyPr wrap="square">
            <a:spAutoFit/>
          </a:bodyPr>
          <a:lstStyle/>
          <a:p>
            <a:pPr marL="139700" lvl="0">
              <a:buSzPts val="1400"/>
              <a:defRPr/>
            </a:pPr>
            <a:r>
              <a:rPr lang="en-US">
                <a:solidFill>
                  <a:schemeClr val="bg1"/>
                </a:solidFill>
              </a:rPr>
              <a:t>Loại ủy quyền này phục vụ cho việc truy cập vào chính thông tin tài khoản của </a:t>
            </a:r>
            <a:r>
              <a:rPr lang="en-US" b="1">
                <a:solidFill>
                  <a:schemeClr val="bg1"/>
                </a:solidFill>
              </a:rPr>
              <a:t>Ứng dụng</a:t>
            </a:r>
            <a:r>
              <a:rPr lang="en-US">
                <a:solidFill>
                  <a:schemeClr val="bg1"/>
                </a:solidFill>
              </a:rPr>
              <a:t> tại Service. Có thể hiểu nôm na là </a:t>
            </a:r>
            <a:r>
              <a:rPr lang="en-US" b="1">
                <a:solidFill>
                  <a:schemeClr val="bg1"/>
                </a:solidFill>
              </a:rPr>
              <a:t>Ứng dụng</a:t>
            </a:r>
            <a:r>
              <a:rPr lang="en-US">
                <a:solidFill>
                  <a:schemeClr val="bg1"/>
                </a:solidFill>
              </a:rPr>
              <a:t> mong muốn thay đổi thông tin description hoặc redirect_uri hay lấy thông tin của chính </a:t>
            </a:r>
            <a:r>
              <a:rPr lang="en-US" b="1">
                <a:solidFill>
                  <a:schemeClr val="bg1"/>
                </a:solidFill>
              </a:rPr>
              <a:t>Ứng dụng</a:t>
            </a:r>
            <a:r>
              <a:rPr lang="en-US">
                <a:solidFill>
                  <a:schemeClr val="bg1"/>
                </a:solidFill>
              </a:rPr>
              <a:t> thông qua API. Loại ủy quyền này không có sự tham gia của *</a:t>
            </a:r>
            <a:r>
              <a:rPr lang="en-US" i="1">
                <a:solidFill>
                  <a:schemeClr val="bg1"/>
                </a:solidFill>
              </a:rPr>
              <a:t>User</a:t>
            </a:r>
            <a:r>
              <a:rPr lang="en-US">
                <a:solidFill>
                  <a:schemeClr val="bg1"/>
                </a:solidFill>
              </a:rPr>
              <a:t>.</a:t>
            </a:r>
          </a:p>
        </p:txBody>
      </p:sp>
      <p:sp>
        <p:nvSpPr>
          <p:cNvPr id="3" name="Rectangle 2"/>
          <p:cNvSpPr/>
          <p:nvPr/>
        </p:nvSpPr>
        <p:spPr>
          <a:xfrm>
            <a:off x="836334" y="2748360"/>
            <a:ext cx="8164286" cy="1169551"/>
          </a:xfrm>
          <a:prstGeom prst="rect">
            <a:avLst/>
          </a:prstGeom>
        </p:spPr>
        <p:txBody>
          <a:bodyPr wrap="square">
            <a:spAutoFit/>
          </a:bodyPr>
          <a:lstStyle/>
          <a:p>
            <a:pPr>
              <a:buClr>
                <a:schemeClr val="bg1"/>
              </a:buClr>
            </a:pPr>
            <a:r>
              <a:rPr lang="en-US">
                <a:solidFill>
                  <a:schemeClr val="bg1"/>
                </a:solidFill>
              </a:rPr>
              <a:t>The flow includes the following steps:</a:t>
            </a:r>
            <a:endParaRPr lang="vi-VN">
              <a:solidFill>
                <a:schemeClr val="bg1"/>
              </a:solidFill>
            </a:endParaRPr>
          </a:p>
          <a:p>
            <a:pPr marL="914400" lvl="1" indent="-317500">
              <a:buClr>
                <a:schemeClr val="bg1"/>
              </a:buClr>
              <a:buFont typeface="Wingdings" panose="05000000000000000000" pitchFamily="2" charset="2"/>
              <a:buChar char="q"/>
            </a:pPr>
            <a:r>
              <a:rPr lang="vi-VN">
                <a:solidFill>
                  <a:schemeClr val="bg1"/>
                </a:solidFill>
              </a:rPr>
              <a:t> </a:t>
            </a:r>
            <a:r>
              <a:rPr lang="en-US">
                <a:solidFill>
                  <a:schemeClr val="bg1"/>
                </a:solidFill>
              </a:rPr>
              <a:t>Ứng dụng gửi thông tin xin cấp quyền truy cập tài nguyên đến authorization server.</a:t>
            </a:r>
          </a:p>
          <a:p>
            <a:pPr marL="914400" lvl="1" indent="-317500">
              <a:buClr>
                <a:schemeClr val="bg1"/>
              </a:buClr>
              <a:buFont typeface="Wingdings" panose="05000000000000000000" pitchFamily="2" charset="2"/>
              <a:buChar char="q"/>
            </a:pPr>
            <a:r>
              <a:rPr lang="en-US">
                <a:solidFill>
                  <a:schemeClr val="bg1"/>
                </a:solidFill>
              </a:rPr>
              <a:t>Authorization server sau xác thực thông tin gửi đến từ ứng dụng. Sau đó authorization server sẽ gửi access token (không đi kèm refresh token) đến ứng dụng.</a:t>
            </a:r>
          </a:p>
          <a:p>
            <a:pPr marL="914400" lvl="1" indent="-317500">
              <a:buClr>
                <a:schemeClr val="bg1"/>
              </a:buClr>
              <a:buFont typeface="Wingdings" panose="05000000000000000000" pitchFamily="2" charset="2"/>
              <a:buChar char="q"/>
            </a:pPr>
            <a:r>
              <a:rPr lang="en-US">
                <a:solidFill>
                  <a:schemeClr val="bg1"/>
                </a:solidFill>
              </a:rPr>
              <a:t>Ứng dụng có thể sử dụng mã này để truy cập tài nguyên của server. </a:t>
            </a:r>
          </a:p>
        </p:txBody>
      </p:sp>
    </p:spTree>
    <p:extLst>
      <p:ext uri="{BB962C8B-B14F-4D97-AF65-F5344CB8AC3E}">
        <p14:creationId xmlns:p14="http://schemas.microsoft.com/office/powerpoint/2010/main" val="435672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2" name="Rectangle 1"/>
          <p:cNvSpPr/>
          <p:nvPr/>
        </p:nvSpPr>
        <p:spPr>
          <a:xfrm>
            <a:off x="101599" y="83582"/>
            <a:ext cx="5762171" cy="954107"/>
          </a:xfrm>
          <a:prstGeom prst="rect">
            <a:avLst/>
          </a:prstGeom>
        </p:spPr>
        <p:txBody>
          <a:bodyPr wrap="square">
            <a:spAutoFit/>
          </a:bodyPr>
          <a:lstStyle/>
          <a:p>
            <a:pPr lvl="0">
              <a:spcBef>
                <a:spcPts val="2000"/>
              </a:spcBef>
              <a:spcAft>
                <a:spcPts val="200"/>
              </a:spcAft>
              <a:tabLst>
                <a:tab pos="514350" algn="l"/>
              </a:tabLst>
            </a:pPr>
            <a:r>
              <a:rPr lang="en-US" sz="28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bảo mật của ủy quyền. </a:t>
            </a:r>
            <a:r>
              <a:rPr lang="vi-VN" sz="2800" b="1"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
            </a:r>
            <a:br>
              <a:rPr lang="vi-VN" sz="2800" b="1"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br>
            <a:r>
              <a:rPr lang="en-US" sz="2800" b="1"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Ưu </a:t>
            </a:r>
            <a:r>
              <a:rPr lang="en-US" sz="28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và nhược điểm của ủy quyền.</a:t>
            </a:r>
            <a:endParaRPr lang="en-US" sz="2800" b="1" kern="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ectangle 3"/>
          <p:cNvSpPr/>
          <p:nvPr/>
        </p:nvSpPr>
        <p:spPr>
          <a:xfrm>
            <a:off x="383837" y="1307519"/>
            <a:ext cx="2358338" cy="400110"/>
          </a:xfrm>
          <a:prstGeom prst="rect">
            <a:avLst/>
          </a:prstGeom>
        </p:spPr>
        <p:txBody>
          <a:bodyPr wrap="none">
            <a:spAutoFit/>
          </a:bodyPr>
          <a:lstStyle/>
          <a:p>
            <a:pPr lvl="0">
              <a:spcBef>
                <a:spcPts val="200"/>
              </a:spcBef>
            </a:pPr>
            <a:r>
              <a:rPr lang="en-US"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a:t>
            </a:r>
            <a:r>
              <a:rPr lang="vi-VN" sz="2000" b="1"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mật : </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1" name="Google Shape;387;p38"/>
          <p:cNvPicPr preferRelativeResize="0"/>
          <p:nvPr/>
        </p:nvPicPr>
        <p:blipFill>
          <a:blip r:embed="rId3">
            <a:alphaModFix/>
          </a:blip>
          <a:stretch>
            <a:fillRect/>
          </a:stretch>
        </p:blipFill>
        <p:spPr>
          <a:xfrm>
            <a:off x="4145386" y="3491931"/>
            <a:ext cx="295985" cy="269286"/>
          </a:xfrm>
          <a:prstGeom prst="rect">
            <a:avLst/>
          </a:prstGeom>
          <a:noFill/>
          <a:ln>
            <a:noFill/>
          </a:ln>
        </p:spPr>
      </p:pic>
      <p:pic>
        <p:nvPicPr>
          <p:cNvPr id="12" name="Google Shape;387;p38"/>
          <p:cNvPicPr preferRelativeResize="0"/>
          <p:nvPr/>
        </p:nvPicPr>
        <p:blipFill>
          <a:blip r:embed="rId3">
            <a:alphaModFix/>
          </a:blip>
          <a:stretch>
            <a:fillRect/>
          </a:stretch>
        </p:blipFill>
        <p:spPr>
          <a:xfrm>
            <a:off x="5770986" y="4443861"/>
            <a:ext cx="295985" cy="269286"/>
          </a:xfrm>
          <a:prstGeom prst="rect">
            <a:avLst/>
          </a:prstGeom>
          <a:noFill/>
          <a:ln>
            <a:noFill/>
          </a:ln>
        </p:spPr>
      </p:pic>
      <p:pic>
        <p:nvPicPr>
          <p:cNvPr id="13" name="Google Shape;387;p38"/>
          <p:cNvPicPr preferRelativeResize="0"/>
          <p:nvPr/>
        </p:nvPicPr>
        <p:blipFill>
          <a:blip r:embed="rId3">
            <a:alphaModFix/>
          </a:blip>
          <a:stretch>
            <a:fillRect/>
          </a:stretch>
        </p:blipFill>
        <p:spPr>
          <a:xfrm>
            <a:off x="4660644" y="2490445"/>
            <a:ext cx="295985" cy="269286"/>
          </a:xfrm>
          <a:prstGeom prst="rect">
            <a:avLst/>
          </a:prstGeom>
          <a:noFill/>
          <a:ln>
            <a:noFill/>
          </a:ln>
        </p:spPr>
      </p:pic>
      <p:pic>
        <p:nvPicPr>
          <p:cNvPr id="14" name="Google Shape;387;p38"/>
          <p:cNvPicPr preferRelativeResize="0"/>
          <p:nvPr/>
        </p:nvPicPr>
        <p:blipFill>
          <a:blip r:embed="rId3">
            <a:alphaModFix/>
          </a:blip>
          <a:stretch>
            <a:fillRect/>
          </a:stretch>
        </p:blipFill>
        <p:spPr>
          <a:xfrm>
            <a:off x="5475001" y="830475"/>
            <a:ext cx="295985" cy="269286"/>
          </a:xfrm>
          <a:prstGeom prst="rect">
            <a:avLst/>
          </a:prstGeom>
          <a:noFill/>
          <a:ln>
            <a:noFill/>
          </a:ln>
        </p:spPr>
      </p:pic>
      <p:pic>
        <p:nvPicPr>
          <p:cNvPr id="15" name="Google Shape;387;p38"/>
          <p:cNvPicPr preferRelativeResize="0"/>
          <p:nvPr/>
        </p:nvPicPr>
        <p:blipFill>
          <a:blip r:embed="rId3">
            <a:alphaModFix/>
          </a:blip>
          <a:stretch>
            <a:fillRect/>
          </a:stretch>
        </p:blipFill>
        <p:spPr>
          <a:xfrm>
            <a:off x="7701386" y="1172876"/>
            <a:ext cx="295985" cy="269286"/>
          </a:xfrm>
          <a:prstGeom prst="rect">
            <a:avLst/>
          </a:prstGeom>
          <a:noFill/>
          <a:ln>
            <a:noFill/>
          </a:ln>
        </p:spPr>
      </p:pic>
      <p:pic>
        <p:nvPicPr>
          <p:cNvPr id="16" name="Google Shape;387;p38"/>
          <p:cNvPicPr preferRelativeResize="0"/>
          <p:nvPr/>
        </p:nvPicPr>
        <p:blipFill>
          <a:blip r:embed="rId3">
            <a:alphaModFix/>
          </a:blip>
          <a:stretch>
            <a:fillRect/>
          </a:stretch>
        </p:blipFill>
        <p:spPr>
          <a:xfrm>
            <a:off x="8772155" y="2404604"/>
            <a:ext cx="295985" cy="269286"/>
          </a:xfrm>
          <a:prstGeom prst="rect">
            <a:avLst/>
          </a:prstGeom>
          <a:noFill/>
          <a:ln>
            <a:noFill/>
          </a:ln>
        </p:spPr>
      </p:pic>
      <p:pic>
        <p:nvPicPr>
          <p:cNvPr id="17" name="Google Shape;387;p38"/>
          <p:cNvPicPr preferRelativeResize="0"/>
          <p:nvPr/>
        </p:nvPicPr>
        <p:blipFill>
          <a:blip r:embed="rId3">
            <a:alphaModFix/>
          </a:blip>
          <a:stretch>
            <a:fillRect/>
          </a:stretch>
        </p:blipFill>
        <p:spPr>
          <a:xfrm>
            <a:off x="7908203" y="3671408"/>
            <a:ext cx="295985" cy="269286"/>
          </a:xfrm>
          <a:prstGeom prst="rect">
            <a:avLst/>
          </a:prstGeom>
          <a:noFill/>
          <a:ln>
            <a:noFill/>
          </a:ln>
        </p:spPr>
      </p:pic>
      <p:pic>
        <p:nvPicPr>
          <p:cNvPr id="19" name="Google Shape;388;p38"/>
          <p:cNvPicPr preferRelativeResize="0"/>
          <p:nvPr/>
        </p:nvPicPr>
        <p:blipFill>
          <a:blip r:embed="rId4">
            <a:alphaModFix/>
          </a:blip>
          <a:stretch>
            <a:fillRect/>
          </a:stretch>
        </p:blipFill>
        <p:spPr>
          <a:xfrm>
            <a:off x="5475001" y="1652627"/>
            <a:ext cx="340896" cy="388053"/>
          </a:xfrm>
          <a:prstGeom prst="rect">
            <a:avLst/>
          </a:prstGeom>
          <a:noFill/>
          <a:ln>
            <a:noFill/>
          </a:ln>
        </p:spPr>
      </p:pic>
      <p:pic>
        <p:nvPicPr>
          <p:cNvPr id="20" name="Google Shape;388;p38"/>
          <p:cNvPicPr preferRelativeResize="0"/>
          <p:nvPr/>
        </p:nvPicPr>
        <p:blipFill>
          <a:blip r:embed="rId4">
            <a:alphaModFix/>
          </a:blip>
          <a:stretch>
            <a:fillRect/>
          </a:stretch>
        </p:blipFill>
        <p:spPr>
          <a:xfrm>
            <a:off x="5804308" y="3634788"/>
            <a:ext cx="340896" cy="388053"/>
          </a:xfrm>
          <a:prstGeom prst="rect">
            <a:avLst/>
          </a:prstGeom>
          <a:noFill/>
          <a:ln>
            <a:noFill/>
          </a:ln>
        </p:spPr>
      </p:pic>
      <p:pic>
        <p:nvPicPr>
          <p:cNvPr id="21" name="Google Shape;388;p38"/>
          <p:cNvPicPr preferRelativeResize="0"/>
          <p:nvPr/>
        </p:nvPicPr>
        <p:blipFill>
          <a:blip r:embed="rId4">
            <a:alphaModFix/>
          </a:blip>
          <a:stretch>
            <a:fillRect/>
          </a:stretch>
        </p:blipFill>
        <p:spPr>
          <a:xfrm>
            <a:off x="7987264" y="512181"/>
            <a:ext cx="340896" cy="388053"/>
          </a:xfrm>
          <a:prstGeom prst="rect">
            <a:avLst/>
          </a:prstGeom>
          <a:noFill/>
          <a:ln>
            <a:noFill/>
          </a:ln>
        </p:spPr>
      </p:pic>
      <p:pic>
        <p:nvPicPr>
          <p:cNvPr id="22" name="Google Shape;388;p38"/>
          <p:cNvPicPr preferRelativeResize="0"/>
          <p:nvPr/>
        </p:nvPicPr>
        <p:blipFill>
          <a:blip r:embed="rId4">
            <a:alphaModFix/>
          </a:blip>
          <a:stretch>
            <a:fillRect/>
          </a:stretch>
        </p:blipFill>
        <p:spPr>
          <a:xfrm>
            <a:off x="6400403" y="843662"/>
            <a:ext cx="340896" cy="388053"/>
          </a:xfrm>
          <a:prstGeom prst="rect">
            <a:avLst/>
          </a:prstGeom>
          <a:noFill/>
          <a:ln>
            <a:noFill/>
          </a:ln>
        </p:spPr>
      </p:pic>
      <p:pic>
        <p:nvPicPr>
          <p:cNvPr id="23" name="Google Shape;388;p38"/>
          <p:cNvPicPr preferRelativeResize="0"/>
          <p:nvPr/>
        </p:nvPicPr>
        <p:blipFill>
          <a:blip r:embed="rId4">
            <a:alphaModFix/>
          </a:blip>
          <a:stretch>
            <a:fillRect/>
          </a:stretch>
        </p:blipFill>
        <p:spPr>
          <a:xfrm>
            <a:off x="6853960" y="4325094"/>
            <a:ext cx="340896" cy="388053"/>
          </a:xfrm>
          <a:prstGeom prst="rect">
            <a:avLst/>
          </a:prstGeom>
          <a:noFill/>
          <a:ln>
            <a:noFill/>
          </a:ln>
        </p:spPr>
      </p:pic>
      <p:pic>
        <p:nvPicPr>
          <p:cNvPr id="24" name="Google Shape;388;p38"/>
          <p:cNvPicPr preferRelativeResize="0"/>
          <p:nvPr/>
        </p:nvPicPr>
        <p:blipFill>
          <a:blip r:embed="rId4">
            <a:alphaModFix/>
          </a:blip>
          <a:stretch>
            <a:fillRect/>
          </a:stretch>
        </p:blipFill>
        <p:spPr>
          <a:xfrm>
            <a:off x="8432584" y="3263359"/>
            <a:ext cx="340896" cy="388053"/>
          </a:xfrm>
          <a:prstGeom prst="rect">
            <a:avLst/>
          </a:prstGeom>
          <a:noFill/>
          <a:ln>
            <a:noFill/>
          </a:ln>
        </p:spPr>
      </p:pic>
      <p:pic>
        <p:nvPicPr>
          <p:cNvPr id="25" name="Google Shape;388;p38"/>
          <p:cNvPicPr preferRelativeResize="0"/>
          <p:nvPr/>
        </p:nvPicPr>
        <p:blipFill>
          <a:blip r:embed="rId4">
            <a:alphaModFix/>
          </a:blip>
          <a:stretch>
            <a:fillRect/>
          </a:stretch>
        </p:blipFill>
        <p:spPr>
          <a:xfrm>
            <a:off x="8564483" y="1915843"/>
            <a:ext cx="340896" cy="388053"/>
          </a:xfrm>
          <a:prstGeom prst="rect">
            <a:avLst/>
          </a:prstGeom>
          <a:noFill/>
          <a:ln>
            <a:noFill/>
          </a:ln>
        </p:spPr>
      </p:pic>
      <p:pic>
        <p:nvPicPr>
          <p:cNvPr id="26" name="Google Shape;381;p38"/>
          <p:cNvPicPr preferRelativeResize="0"/>
          <p:nvPr/>
        </p:nvPicPr>
        <p:blipFill>
          <a:blip r:embed="rId5">
            <a:alphaModFix/>
          </a:blip>
          <a:stretch>
            <a:fillRect/>
          </a:stretch>
        </p:blipFill>
        <p:spPr>
          <a:xfrm>
            <a:off x="5687576" y="2008991"/>
            <a:ext cx="2447391" cy="1278962"/>
          </a:xfrm>
          <a:prstGeom prst="rect">
            <a:avLst/>
          </a:prstGeom>
          <a:noFill/>
          <a:ln>
            <a:noFill/>
          </a:ln>
        </p:spPr>
      </p:pic>
      <p:pic>
        <p:nvPicPr>
          <p:cNvPr id="9" name="Google Shape;387;p38"/>
          <p:cNvPicPr preferRelativeResize="0"/>
          <p:nvPr/>
        </p:nvPicPr>
        <p:blipFill>
          <a:blip r:embed="rId3">
            <a:alphaModFix/>
          </a:blip>
          <a:stretch>
            <a:fillRect/>
          </a:stretch>
        </p:blipFill>
        <p:spPr>
          <a:xfrm>
            <a:off x="5379760" y="360859"/>
            <a:ext cx="2948400" cy="2454224"/>
          </a:xfrm>
          <a:prstGeom prst="rect">
            <a:avLst/>
          </a:prstGeom>
          <a:noFill/>
          <a:ln>
            <a:noFill/>
          </a:ln>
        </p:spPr>
      </p:pic>
      <p:sp>
        <p:nvSpPr>
          <p:cNvPr id="7" name="Rectangle 6"/>
          <p:cNvSpPr/>
          <p:nvPr/>
        </p:nvSpPr>
        <p:spPr>
          <a:xfrm>
            <a:off x="610722" y="1794665"/>
            <a:ext cx="4532715" cy="2783839"/>
          </a:xfrm>
          <a:prstGeom prst="rect">
            <a:avLst/>
          </a:prstGeom>
        </p:spPr>
        <p:txBody>
          <a:bodyPr wrap="square">
            <a:spAutoFit/>
          </a:bodyPr>
          <a:lstStyle/>
          <a:p>
            <a:pPr marL="457200" lvl="0" indent="-381000">
              <a:lnSpc>
                <a:spcPct val="115000"/>
              </a:lnSpc>
              <a:spcBef>
                <a:spcPts val="600"/>
              </a:spcBef>
              <a:buClr>
                <a:srgbClr val="A458FF"/>
              </a:buClr>
              <a:buSzPts val="2400"/>
              <a:buFont typeface="Wingdings" panose="05000000000000000000" pitchFamily="2" charset="2"/>
              <a:buChar char="Ø"/>
            </a:pPr>
            <a:r>
              <a:rPr lang="vi-VN" sz="1800" smtClean="0">
                <a:solidFill>
                  <a:schemeClr val="bg1"/>
                </a:solidFill>
              </a:rPr>
              <a:t>Toke</a:t>
            </a:r>
            <a:r>
              <a:rPr lang="en-US" sz="1800" smtClean="0">
                <a:solidFill>
                  <a:schemeClr val="bg1"/>
                </a:solidFill>
              </a:rPr>
              <a:t>ns</a:t>
            </a:r>
            <a:endParaRPr lang="vi-VN" sz="1800" smtClean="0">
              <a:solidFill>
                <a:schemeClr val="bg1"/>
              </a:solidFill>
            </a:endParaRPr>
          </a:p>
          <a:p>
            <a:pPr marL="457200" lvl="0" indent="-381000">
              <a:lnSpc>
                <a:spcPct val="115000"/>
              </a:lnSpc>
              <a:spcBef>
                <a:spcPts val="600"/>
              </a:spcBef>
              <a:buClr>
                <a:srgbClr val="A458FF"/>
              </a:buClr>
              <a:buSzPts val="2400"/>
              <a:buFont typeface="Wingdings" panose="05000000000000000000" pitchFamily="2" charset="2"/>
              <a:buChar char="Ø"/>
            </a:pPr>
            <a:r>
              <a:rPr lang="en-US" sz="1800">
                <a:solidFill>
                  <a:schemeClr val="bg1"/>
                </a:solidFill>
              </a:rPr>
              <a:t>Access </a:t>
            </a:r>
            <a:r>
              <a:rPr lang="en-US" sz="1800" smtClean="0">
                <a:solidFill>
                  <a:schemeClr val="bg1"/>
                </a:solidFill>
              </a:rPr>
              <a:t>Token</a:t>
            </a:r>
            <a:endParaRPr lang="vi-VN" sz="1800" smtClean="0">
              <a:solidFill>
                <a:schemeClr val="bg1"/>
              </a:solidFill>
            </a:endParaRPr>
          </a:p>
          <a:p>
            <a:pPr marL="457200" indent="-381000">
              <a:lnSpc>
                <a:spcPct val="115000"/>
              </a:lnSpc>
              <a:spcBef>
                <a:spcPts val="600"/>
              </a:spcBef>
              <a:buClr>
                <a:srgbClr val="A458FF"/>
              </a:buClr>
              <a:buSzPts val="2400"/>
              <a:buFont typeface="Wingdings" panose="05000000000000000000" pitchFamily="2" charset="2"/>
              <a:buChar char="Ø"/>
            </a:pPr>
            <a:r>
              <a:rPr lang="en-US" sz="1800">
                <a:solidFill>
                  <a:schemeClr val="bg1"/>
                </a:solidFill>
              </a:rPr>
              <a:t>Refresh Token</a:t>
            </a:r>
          </a:p>
          <a:p>
            <a:pPr marL="457200" indent="-381000">
              <a:lnSpc>
                <a:spcPct val="115000"/>
              </a:lnSpc>
              <a:spcBef>
                <a:spcPts val="600"/>
              </a:spcBef>
              <a:buClr>
                <a:srgbClr val="A458FF"/>
              </a:buClr>
              <a:buSzPts val="2400"/>
              <a:buFont typeface="Wingdings" panose="05000000000000000000" pitchFamily="2" charset="2"/>
              <a:buChar char="Ø"/>
            </a:pPr>
            <a:r>
              <a:rPr lang="en-US" sz="1800">
                <a:solidFill>
                  <a:schemeClr val="bg1"/>
                </a:solidFill>
              </a:rPr>
              <a:t>Authorization "code"</a:t>
            </a:r>
          </a:p>
          <a:p>
            <a:pPr marL="457200" indent="-381000">
              <a:lnSpc>
                <a:spcPct val="115000"/>
              </a:lnSpc>
              <a:spcBef>
                <a:spcPts val="600"/>
              </a:spcBef>
              <a:buClr>
                <a:srgbClr val="A458FF"/>
              </a:buClr>
              <a:buSzPts val="2400"/>
              <a:buFont typeface="Wingdings" panose="05000000000000000000" pitchFamily="2" charset="2"/>
              <a:buChar char="Ø"/>
            </a:pPr>
            <a:r>
              <a:rPr lang="en-US" sz="1800">
                <a:solidFill>
                  <a:schemeClr val="bg1"/>
                </a:solidFill>
              </a:rPr>
              <a:t>Redirect URI</a:t>
            </a:r>
          </a:p>
          <a:p>
            <a:pPr marL="457200" indent="-381000">
              <a:lnSpc>
                <a:spcPct val="115000"/>
              </a:lnSpc>
              <a:spcBef>
                <a:spcPts val="600"/>
              </a:spcBef>
              <a:buClr>
                <a:srgbClr val="A458FF"/>
              </a:buClr>
              <a:buSzPts val="2400"/>
              <a:buFont typeface="Wingdings" panose="05000000000000000000" pitchFamily="2" charset="2"/>
              <a:buChar char="Ø"/>
            </a:pPr>
            <a:r>
              <a:rPr lang="en-US" sz="1800">
                <a:solidFill>
                  <a:schemeClr val="bg1"/>
                </a:solidFill>
              </a:rPr>
              <a:t>Tham số "state" </a:t>
            </a:r>
          </a:p>
          <a:p>
            <a:pPr marL="457200" indent="-381000">
              <a:lnSpc>
                <a:spcPct val="115000"/>
              </a:lnSpc>
              <a:spcBef>
                <a:spcPts val="600"/>
              </a:spcBef>
              <a:buClr>
                <a:srgbClr val="A458FF"/>
              </a:buClr>
              <a:buSzPts val="2400"/>
              <a:buFont typeface="Wingdings" panose="05000000000000000000" pitchFamily="2" charset="2"/>
              <a:buChar char="Ø"/>
            </a:pPr>
            <a:r>
              <a:rPr lang="en-US" sz="1800">
                <a:solidFill>
                  <a:schemeClr val="bg1"/>
                </a:solidFill>
              </a:rPr>
              <a:t>Định danh </a:t>
            </a:r>
            <a:r>
              <a:rPr lang="en-US" sz="1800" smtClean="0">
                <a:solidFill>
                  <a:schemeClr val="bg1"/>
                </a:solidFill>
              </a:rPr>
              <a:t>client</a:t>
            </a:r>
            <a:endParaRPr lang="en-US" sz="180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4" name="Rectangle 3"/>
          <p:cNvSpPr/>
          <p:nvPr/>
        </p:nvSpPr>
        <p:spPr>
          <a:xfrm>
            <a:off x="97539" y="96463"/>
            <a:ext cx="3711272"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lvl="0">
              <a:spcBef>
                <a:spcPts val="200"/>
              </a:spcBef>
            </a:pPr>
            <a:r>
              <a:rPr lang="en-US"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240010" y="714460"/>
            <a:ext cx="1487908" cy="446276"/>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pPr marL="457200" lvl="0" indent="-381000">
              <a:lnSpc>
                <a:spcPct val="115000"/>
              </a:lnSpc>
              <a:spcBef>
                <a:spcPts val="600"/>
              </a:spcBef>
              <a:buClr>
                <a:srgbClr val="A458FF"/>
              </a:buClr>
              <a:buSzPts val="2400"/>
              <a:buFont typeface="Wingdings" panose="05000000000000000000" pitchFamily="2" charset="2"/>
              <a:buChar char="Ø"/>
            </a:pPr>
            <a:r>
              <a:rPr lang="en-US" sz="2000">
                <a:solidFill>
                  <a:schemeClr val="bg1"/>
                </a:solidFill>
              </a:rPr>
              <a:t>Tokens</a:t>
            </a:r>
            <a:endParaRPr lang="vi-VN" sz="2000">
              <a:solidFill>
                <a:schemeClr val="bg1"/>
              </a:solidFill>
            </a:endParaRPr>
          </a:p>
        </p:txBody>
      </p:sp>
      <p:sp>
        <p:nvSpPr>
          <p:cNvPr id="2" name="Rectangle 1"/>
          <p:cNvSpPr/>
          <p:nvPr/>
        </p:nvSpPr>
        <p:spPr>
          <a:xfrm>
            <a:off x="240010" y="1449550"/>
            <a:ext cx="2860078" cy="307777"/>
          </a:xfrm>
          <a:prstGeom prst="rect">
            <a:avLst/>
          </a:prstGeom>
        </p:spPr>
        <p:txBody>
          <a:bodyPr wrap="none">
            <a:spAutoFit/>
          </a:bodyPr>
          <a:lstStyle/>
          <a:p>
            <a:r>
              <a:rPr lang="en-US">
                <a:solidFill>
                  <a:schemeClr val="bg1"/>
                </a:solidFill>
                <a:latin typeface="+mn-lt"/>
                <a:ea typeface="Times New Roman" panose="02020603050405020304" pitchFamily="18" charset="0"/>
              </a:rPr>
              <a:t>Nội dung thông tin của một token </a:t>
            </a:r>
            <a:endParaRPr lang="en-US">
              <a:solidFill>
                <a:schemeClr val="bg1"/>
              </a:solidFill>
              <a:latin typeface="+mn-lt"/>
            </a:endParaRPr>
          </a:p>
        </p:txBody>
      </p:sp>
      <p:sp>
        <p:nvSpPr>
          <p:cNvPr id="5" name="Rectangle 4"/>
          <p:cNvSpPr/>
          <p:nvPr/>
        </p:nvSpPr>
        <p:spPr>
          <a:xfrm>
            <a:off x="240010" y="1893858"/>
            <a:ext cx="752129" cy="307777"/>
          </a:xfrm>
          <a:prstGeom prst="rect">
            <a:avLst/>
          </a:prstGeom>
        </p:spPr>
        <p:txBody>
          <a:bodyPr wrap="none">
            <a:spAutoFit/>
          </a:bodyPr>
          <a:lstStyle/>
          <a:p>
            <a:r>
              <a:rPr lang="en-US">
                <a:solidFill>
                  <a:schemeClr val="bg1"/>
                </a:solidFill>
                <a:latin typeface="+mn-lt"/>
                <a:ea typeface="Times New Roman" panose="02020603050405020304" pitchFamily="18" charset="0"/>
              </a:rPr>
              <a:t>Handle</a:t>
            </a:r>
            <a:endParaRPr lang="en-US">
              <a:solidFill>
                <a:schemeClr val="bg1"/>
              </a:solidFill>
              <a:latin typeface="+mn-lt"/>
            </a:endParaRPr>
          </a:p>
        </p:txBody>
      </p:sp>
      <p:sp>
        <p:nvSpPr>
          <p:cNvPr id="7" name="Rectangle 6"/>
          <p:cNvSpPr/>
          <p:nvPr/>
        </p:nvSpPr>
        <p:spPr>
          <a:xfrm>
            <a:off x="1219280" y="1962818"/>
            <a:ext cx="6854385" cy="3323987"/>
          </a:xfrm>
          <a:prstGeom prst="rect">
            <a:avLst/>
          </a:prstGeom>
        </p:spPr>
        <p:txBody>
          <a:bodyPr wrap="square">
            <a:spAutoFit/>
          </a:bodyPr>
          <a:lstStyle/>
          <a:p>
            <a:pPr marL="285750" indent="-285750">
              <a:buFont typeface="Wingdings" panose="05000000000000000000" pitchFamily="2" charset="2"/>
              <a:buChar char="q"/>
            </a:pPr>
            <a:r>
              <a:rPr lang="en-US">
                <a:solidFill>
                  <a:schemeClr val="bg1"/>
                </a:solidFill>
                <a:ea typeface="Times New Roman" panose="02020603050405020304" pitchFamily="18" charset="0"/>
              </a:rPr>
              <a:t>Một handle là một tham chiếu đến một số cấu trúc dữ liệu nội bộ trong máy chủ ủy quyền (authorization server</a:t>
            </a:r>
            <a:r>
              <a:rPr lang="en-US" smtClean="0">
                <a:solidFill>
                  <a:schemeClr val="bg1"/>
                </a:solidFill>
                <a:ea typeface="Times New Roman" panose="02020603050405020304" pitchFamily="18" charset="0"/>
              </a:rPr>
              <a:t>)</a:t>
            </a:r>
            <a:r>
              <a:rPr lang="vi-VN" smtClean="0">
                <a:solidFill>
                  <a:schemeClr val="bg1"/>
                </a:solidFill>
                <a:ea typeface="Times New Roman" panose="02020603050405020304" pitchFamily="18" charset="0"/>
              </a:rPr>
              <a:t/>
            </a:r>
            <a:br>
              <a:rPr lang="vi-VN" smtClean="0">
                <a:solidFill>
                  <a:schemeClr val="bg1"/>
                </a:solidFill>
                <a:ea typeface="Times New Roman" panose="02020603050405020304" pitchFamily="18" charset="0"/>
              </a:rPr>
            </a:br>
            <a:endParaRPr lang="vi-VN" smtClean="0">
              <a:solidFill>
                <a:schemeClr val="bg1"/>
              </a:solidFill>
              <a:latin typeface="+mn-lt"/>
              <a:ea typeface="Times New Roman" panose="02020603050405020304" pitchFamily="18" charset="0"/>
            </a:endParaRPr>
          </a:p>
          <a:p>
            <a:pPr marL="285750" indent="-285750">
              <a:buFont typeface="Wingdings" panose="05000000000000000000" pitchFamily="2" charset="2"/>
              <a:buChar char="q"/>
            </a:pPr>
            <a:r>
              <a:rPr lang="vi-VN" smtClean="0">
                <a:solidFill>
                  <a:schemeClr val="bg1"/>
                </a:solidFill>
                <a:latin typeface="+mn-lt"/>
                <a:ea typeface="Times New Roman" panose="02020603050405020304" pitchFamily="18" charset="0"/>
              </a:rPr>
              <a:t>C</a:t>
            </a:r>
            <a:r>
              <a:rPr lang="en-US" smtClean="0">
                <a:solidFill>
                  <a:schemeClr val="bg1"/>
                </a:solidFill>
                <a:latin typeface="+mn-lt"/>
                <a:ea typeface="Times New Roman" panose="02020603050405020304" pitchFamily="18" charset="0"/>
              </a:rPr>
              <a:t>ác </a:t>
            </a:r>
            <a:r>
              <a:rPr lang="en-US">
                <a:solidFill>
                  <a:schemeClr val="bg1"/>
                </a:solidFill>
                <a:latin typeface="+mn-lt"/>
                <a:ea typeface="Times New Roman" panose="02020603050405020304" pitchFamily="18" charset="0"/>
              </a:rPr>
              <a:t>handle yêu cầu sự giao tiếp giữa thực thể phát hành và tiêu thụ (ví dụ: máy chủ ủy quyền và máy chủ tài nguyên) để xác thực token và lấy dữ liệu </a:t>
            </a:r>
            <a:r>
              <a:rPr lang="en-US" smtClean="0">
                <a:solidFill>
                  <a:schemeClr val="bg1"/>
                </a:solidFill>
                <a:latin typeface="+mn-lt"/>
                <a:ea typeface="Times New Roman" panose="02020603050405020304" pitchFamily="18" charset="0"/>
              </a:rPr>
              <a:t>token-</a:t>
            </a:r>
            <a:r>
              <a:rPr lang="vi-VN" smtClean="0">
                <a:solidFill>
                  <a:schemeClr val="bg1"/>
                </a:solidFill>
                <a:latin typeface="+mn-lt"/>
                <a:ea typeface="Times New Roman" panose="02020603050405020304" pitchFamily="18" charset="0"/>
              </a:rPr>
              <a:t>bound.</a:t>
            </a:r>
            <a:br>
              <a:rPr lang="vi-VN" smtClean="0">
                <a:solidFill>
                  <a:schemeClr val="bg1"/>
                </a:solidFill>
                <a:latin typeface="+mn-lt"/>
                <a:ea typeface="Times New Roman" panose="02020603050405020304" pitchFamily="18" charset="0"/>
              </a:rPr>
            </a:br>
            <a:endParaRPr lang="vi-VN" smtClean="0">
              <a:solidFill>
                <a:schemeClr val="bg1"/>
              </a:solidFill>
              <a:latin typeface="+mn-lt"/>
              <a:ea typeface="Times New Roman" panose="02020603050405020304" pitchFamily="18" charset="0"/>
            </a:endParaRPr>
          </a:p>
          <a:p>
            <a:pPr marL="285750" indent="-285750">
              <a:buFont typeface="Wingdings" panose="05000000000000000000" pitchFamily="2" charset="2"/>
              <a:buChar char="q"/>
            </a:pPr>
            <a:r>
              <a:rPr lang="en-US">
                <a:solidFill>
                  <a:schemeClr val="bg1"/>
                </a:solidFill>
                <a:latin typeface="+mn-lt"/>
              </a:rPr>
              <a:t>Giao tiếp này có thể có tác động tiêu cực đến hiệu suất và khả năng mở rộng nếu cả hai thực thể ở trên các hệ thống khác nhau. Do đó, handle thường được sử dụng nếu thực thể phát hành và tiêu thụ là như nhau. </a:t>
            </a:r>
            <a:r>
              <a:rPr lang="vi-VN" smtClean="0">
                <a:solidFill>
                  <a:schemeClr val="bg1"/>
                </a:solidFill>
                <a:latin typeface="+mn-lt"/>
              </a:rPr>
              <a:t/>
            </a:r>
            <a:br>
              <a:rPr lang="vi-VN" smtClean="0">
                <a:solidFill>
                  <a:schemeClr val="bg1"/>
                </a:solidFill>
                <a:latin typeface="+mn-lt"/>
              </a:rPr>
            </a:br>
            <a:endParaRPr lang="vi-VN" smtClean="0">
              <a:solidFill>
                <a:schemeClr val="bg1"/>
              </a:solidFill>
              <a:latin typeface="+mn-lt"/>
            </a:endParaRPr>
          </a:p>
          <a:p>
            <a:pPr marL="285750" indent="-285750">
              <a:buFont typeface="Wingdings" panose="05000000000000000000" pitchFamily="2" charset="2"/>
              <a:buChar char="q"/>
            </a:pPr>
            <a:r>
              <a:rPr lang="en-US">
                <a:solidFill>
                  <a:schemeClr val="bg1"/>
                </a:solidFill>
                <a:ea typeface="Times New Roman" panose="02020603050405020304" pitchFamily="18" charset="0"/>
                <a:cs typeface="Calibri" panose="020F0502020204030204" pitchFamily="34" charset="0"/>
              </a:rPr>
              <a:t>Một 'handle' token thường được gọi là một token mã hóa mờ đục vì máy chủ tài nguyên không cần phải giải nghĩa token một cách trực tiếp; nó chỉ đơn giản là sử dụng token.</a:t>
            </a:r>
            <a:endParaRPr lang="en-US" sz="1100">
              <a:solidFill>
                <a:schemeClr val="bg1"/>
              </a:solidFill>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a:solidFill>
                <a:schemeClr val="bg1"/>
              </a:solidFill>
              <a:latin typeface="+mn-lt"/>
            </a:endParaRPr>
          </a:p>
        </p:txBody>
      </p:sp>
    </p:spTree>
    <p:extLst>
      <p:ext uri="{BB962C8B-B14F-4D97-AF65-F5344CB8AC3E}">
        <p14:creationId xmlns:p14="http://schemas.microsoft.com/office/powerpoint/2010/main" val="621753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2" name="Rectangle 1"/>
          <p:cNvSpPr/>
          <p:nvPr/>
        </p:nvSpPr>
        <p:spPr>
          <a:xfrm>
            <a:off x="218238" y="1500366"/>
            <a:ext cx="2860078" cy="307777"/>
          </a:xfrm>
          <a:prstGeom prst="rect">
            <a:avLst/>
          </a:prstGeom>
        </p:spPr>
        <p:txBody>
          <a:bodyPr wrap="none">
            <a:spAutoFit/>
          </a:bodyPr>
          <a:lstStyle/>
          <a:p>
            <a:r>
              <a:rPr lang="en-US">
                <a:solidFill>
                  <a:schemeClr val="bg1"/>
                </a:solidFill>
                <a:latin typeface="+mn-lt"/>
                <a:ea typeface="Times New Roman" panose="02020603050405020304" pitchFamily="18" charset="0"/>
              </a:rPr>
              <a:t>Nội dung thông tin của một token </a:t>
            </a:r>
            <a:endParaRPr lang="en-US">
              <a:solidFill>
                <a:schemeClr val="bg1"/>
              </a:solidFill>
              <a:latin typeface="+mn-lt"/>
            </a:endParaRPr>
          </a:p>
        </p:txBody>
      </p:sp>
      <p:sp>
        <p:nvSpPr>
          <p:cNvPr id="5" name="Rectangle 4"/>
          <p:cNvSpPr/>
          <p:nvPr/>
        </p:nvSpPr>
        <p:spPr>
          <a:xfrm>
            <a:off x="218238" y="2167918"/>
            <a:ext cx="981359" cy="307777"/>
          </a:xfrm>
          <a:prstGeom prst="rect">
            <a:avLst/>
          </a:prstGeom>
        </p:spPr>
        <p:txBody>
          <a:bodyPr wrap="none">
            <a:spAutoFit/>
          </a:bodyPr>
          <a:lstStyle/>
          <a:p>
            <a:r>
              <a:rPr lang="en-US">
                <a:solidFill>
                  <a:schemeClr val="bg1"/>
                </a:solidFill>
              </a:rPr>
              <a:t>Assertion </a:t>
            </a:r>
            <a:endParaRPr lang="en-US">
              <a:solidFill>
                <a:schemeClr val="bg1"/>
              </a:solidFill>
              <a:latin typeface="+mn-lt"/>
            </a:endParaRPr>
          </a:p>
        </p:txBody>
      </p:sp>
      <p:sp>
        <p:nvSpPr>
          <p:cNvPr id="7" name="Rectangle 6"/>
          <p:cNvSpPr/>
          <p:nvPr/>
        </p:nvSpPr>
        <p:spPr>
          <a:xfrm>
            <a:off x="1301197" y="2200335"/>
            <a:ext cx="6854385" cy="2246769"/>
          </a:xfrm>
          <a:prstGeom prst="rect">
            <a:avLst/>
          </a:prstGeom>
        </p:spPr>
        <p:txBody>
          <a:bodyPr wrap="square">
            <a:spAutoFit/>
          </a:bodyPr>
          <a:lstStyle/>
          <a:p>
            <a:pPr marL="285750" indent="-285750">
              <a:buClr>
                <a:schemeClr val="bg1"/>
              </a:buClr>
              <a:buFont typeface="Wingdings" panose="05000000000000000000" pitchFamily="2" charset="2"/>
              <a:buChar char="q"/>
            </a:pPr>
            <a:r>
              <a:rPr lang="vi-VN">
                <a:solidFill>
                  <a:schemeClr val="bg1"/>
                </a:solidFill>
              </a:rPr>
              <a:t>C</a:t>
            </a:r>
            <a:r>
              <a:rPr lang="en-US">
                <a:solidFill>
                  <a:schemeClr val="bg1"/>
                </a:solidFill>
              </a:rPr>
              <a:t>òn </a:t>
            </a:r>
            <a:r>
              <a:rPr lang="vi-VN">
                <a:solidFill>
                  <a:schemeClr val="bg1"/>
                </a:solidFill>
              </a:rPr>
              <a:t> được </a:t>
            </a:r>
            <a:r>
              <a:rPr lang="en-US">
                <a:solidFill>
                  <a:schemeClr val="bg1"/>
                </a:solidFill>
              </a:rPr>
              <a:t>gọi là mã thông báo độc lập - self-contained </a:t>
            </a:r>
            <a:r>
              <a:rPr lang="en-US" smtClean="0">
                <a:solidFill>
                  <a:schemeClr val="bg1"/>
                </a:solidFill>
              </a:rPr>
              <a:t>token</a:t>
            </a:r>
            <a:endParaRPr lang="vi-VN" smtClean="0">
              <a:solidFill>
                <a:schemeClr val="bg1"/>
              </a:solidFill>
            </a:endParaRPr>
          </a:p>
          <a:p>
            <a:pPr>
              <a:buClr>
                <a:schemeClr val="bg1"/>
              </a:buClr>
            </a:pPr>
            <a:endParaRPr lang="vi-VN" smtClean="0">
              <a:solidFill>
                <a:schemeClr val="bg1"/>
              </a:solidFill>
            </a:endParaRPr>
          </a:p>
          <a:p>
            <a:pPr marL="285750" indent="-285750">
              <a:buClr>
                <a:schemeClr val="bg1"/>
              </a:buClr>
              <a:buFont typeface="Wingdings" panose="05000000000000000000" pitchFamily="2" charset="2"/>
              <a:buChar char="q"/>
            </a:pPr>
            <a:r>
              <a:rPr lang="en-US" smtClean="0">
                <a:solidFill>
                  <a:schemeClr val="bg1"/>
                </a:solidFill>
              </a:rPr>
              <a:t>Một </a:t>
            </a:r>
            <a:r>
              <a:rPr lang="en-US">
                <a:solidFill>
                  <a:schemeClr val="bg1"/>
                </a:solidFill>
              </a:rPr>
              <a:t>assertion là một token có thể phân tích cú </a:t>
            </a:r>
            <a:r>
              <a:rPr lang="vi-VN" smtClean="0">
                <a:solidFill>
                  <a:schemeClr val="bg1"/>
                </a:solidFill>
              </a:rPr>
              <a:t>pháp, </a:t>
            </a:r>
            <a:r>
              <a:rPr lang="en-US" smtClean="0">
                <a:solidFill>
                  <a:schemeClr val="bg1"/>
                </a:solidFill>
              </a:rPr>
              <a:t>có </a:t>
            </a:r>
            <a:r>
              <a:rPr lang="en-US">
                <a:solidFill>
                  <a:schemeClr val="bg1"/>
                </a:solidFill>
              </a:rPr>
              <a:t>thời lượng, có đối tượng và được chữ ký số để đảm bảo tính toàn vẹn dữ liệu và xác thực nguồn </a:t>
            </a:r>
            <a:r>
              <a:rPr lang="en-US" smtClean="0">
                <a:solidFill>
                  <a:schemeClr val="bg1"/>
                </a:solidFill>
              </a:rPr>
              <a:t>gốc</a:t>
            </a:r>
            <a:endParaRPr lang="vi-VN" smtClean="0">
              <a:solidFill>
                <a:schemeClr val="bg1"/>
              </a:solidFill>
            </a:endParaRPr>
          </a:p>
          <a:p>
            <a:pPr>
              <a:buClr>
                <a:schemeClr val="bg1"/>
              </a:buClr>
            </a:pPr>
            <a:endParaRPr lang="vi-VN">
              <a:solidFill>
                <a:schemeClr val="bg1"/>
              </a:solidFill>
              <a:latin typeface="+mn-lt"/>
            </a:endParaRPr>
          </a:p>
          <a:p>
            <a:pPr marL="285750" indent="-285750">
              <a:buClr>
                <a:schemeClr val="bg1"/>
              </a:buClr>
              <a:buFont typeface="Wingdings" panose="05000000000000000000" pitchFamily="2" charset="2"/>
              <a:buChar char="q"/>
            </a:pPr>
            <a:r>
              <a:rPr lang="vi-VN">
                <a:solidFill>
                  <a:schemeClr val="bg1"/>
                </a:solidFill>
              </a:rPr>
              <a:t>C</a:t>
            </a:r>
            <a:r>
              <a:rPr lang="en-US" smtClean="0">
                <a:solidFill>
                  <a:schemeClr val="bg1"/>
                </a:solidFill>
              </a:rPr>
              <a:t>hứa </a:t>
            </a:r>
            <a:r>
              <a:rPr lang="en-US">
                <a:solidFill>
                  <a:schemeClr val="bg1"/>
                </a:solidFill>
              </a:rPr>
              <a:t>thông tin về người dùng và khách </a:t>
            </a:r>
            <a:r>
              <a:rPr lang="vi-VN">
                <a:solidFill>
                  <a:schemeClr val="bg1"/>
                </a:solidFill>
              </a:rPr>
              <a:t>hàng</a:t>
            </a:r>
            <a:endParaRPr lang="vi-VN" smtClean="0">
              <a:solidFill>
                <a:schemeClr val="bg1"/>
              </a:solidFill>
            </a:endParaRPr>
          </a:p>
          <a:p>
            <a:pPr marL="285750" indent="-285750">
              <a:buClr>
                <a:schemeClr val="bg1"/>
              </a:buClr>
              <a:buFont typeface="Wingdings" panose="05000000000000000000" pitchFamily="2" charset="2"/>
              <a:buChar char="q"/>
            </a:pPr>
            <a:endParaRPr lang="vi-VN">
              <a:solidFill>
                <a:schemeClr val="bg1"/>
              </a:solidFill>
            </a:endParaRPr>
          </a:p>
          <a:p>
            <a:pPr marL="285750" indent="-285750">
              <a:buClr>
                <a:schemeClr val="bg1"/>
              </a:buClr>
              <a:buFont typeface="Wingdings" panose="05000000000000000000" pitchFamily="2" charset="2"/>
              <a:buChar char="q"/>
            </a:pPr>
            <a:r>
              <a:rPr lang="vi-VN" smtClean="0">
                <a:solidFill>
                  <a:schemeClr val="bg1"/>
                </a:solidFill>
              </a:rPr>
              <a:t>Thường </a:t>
            </a:r>
            <a:r>
              <a:rPr lang="vi-VN">
                <a:solidFill>
                  <a:schemeClr val="bg1"/>
                </a:solidFill>
              </a:rPr>
              <a:t>có thể được xác nhận trực tiếp và được sử dụng bởi một máy chủ tài nguyên mà không cần tương tác với máy chủ ủy quyền</a:t>
            </a:r>
          </a:p>
          <a:p>
            <a:pPr>
              <a:buClr>
                <a:schemeClr val="bg1"/>
              </a:buClr>
            </a:pPr>
            <a:endParaRPr lang="vi-VN" smtClean="0">
              <a:solidFill>
                <a:schemeClr val="bg1"/>
              </a:solidFill>
              <a:latin typeface="+mn-lt"/>
              <a:ea typeface="Times New Roman" panose="02020603050405020304" pitchFamily="18" charset="0"/>
            </a:endParaRPr>
          </a:p>
        </p:txBody>
      </p:sp>
      <p:sp>
        <p:nvSpPr>
          <p:cNvPr id="9" name="Rectangle 8"/>
          <p:cNvSpPr/>
          <p:nvPr/>
        </p:nvSpPr>
        <p:spPr>
          <a:xfrm>
            <a:off x="97539" y="96463"/>
            <a:ext cx="3711272"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lvl="0">
              <a:spcBef>
                <a:spcPts val="200"/>
              </a:spcBef>
            </a:pPr>
            <a:r>
              <a:rPr lang="en-US"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0" name="Rectangle 9"/>
          <p:cNvSpPr/>
          <p:nvPr/>
        </p:nvSpPr>
        <p:spPr>
          <a:xfrm>
            <a:off x="240010" y="714460"/>
            <a:ext cx="1487908" cy="446276"/>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pPr marL="457200" lvl="0" indent="-381000">
              <a:lnSpc>
                <a:spcPct val="115000"/>
              </a:lnSpc>
              <a:spcBef>
                <a:spcPts val="600"/>
              </a:spcBef>
              <a:buClr>
                <a:srgbClr val="A458FF"/>
              </a:buClr>
              <a:buSzPts val="2400"/>
              <a:buFont typeface="Wingdings" panose="05000000000000000000" pitchFamily="2" charset="2"/>
              <a:buChar char="Ø"/>
            </a:pPr>
            <a:r>
              <a:rPr lang="en-US" sz="2000">
                <a:solidFill>
                  <a:schemeClr val="bg1"/>
                </a:solidFill>
              </a:rPr>
              <a:t>Tokens</a:t>
            </a:r>
            <a:endParaRPr lang="vi-VN" sz="2000">
              <a:solidFill>
                <a:schemeClr val="bg1"/>
              </a:solidFill>
            </a:endParaRPr>
          </a:p>
        </p:txBody>
      </p:sp>
    </p:spTree>
    <p:extLst>
      <p:ext uri="{BB962C8B-B14F-4D97-AF65-F5344CB8AC3E}">
        <p14:creationId xmlns:p14="http://schemas.microsoft.com/office/powerpoint/2010/main" val="1410759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2" name="Rectangle 1"/>
          <p:cNvSpPr/>
          <p:nvPr/>
        </p:nvSpPr>
        <p:spPr>
          <a:xfrm>
            <a:off x="2214996" y="783709"/>
            <a:ext cx="1309974" cy="307777"/>
          </a:xfrm>
          <a:prstGeom prst="rect">
            <a:avLst/>
          </a:prstGeom>
        </p:spPr>
        <p:txBody>
          <a:bodyPr wrap="none">
            <a:spAutoFit/>
          </a:bodyPr>
          <a:lstStyle/>
          <a:p>
            <a:r>
              <a:rPr lang="vi-VN" smtClean="0">
                <a:solidFill>
                  <a:schemeClr val="bg1"/>
                </a:solidFill>
                <a:latin typeface="+mn-lt"/>
                <a:ea typeface="Times New Roman" panose="02020603050405020304" pitchFamily="18" charset="0"/>
              </a:rPr>
              <a:t>Cách sử dụng</a:t>
            </a:r>
            <a:endParaRPr lang="en-US">
              <a:solidFill>
                <a:schemeClr val="bg1"/>
              </a:solidFill>
              <a:latin typeface="+mn-lt"/>
            </a:endParaRPr>
          </a:p>
        </p:txBody>
      </p:sp>
      <p:sp>
        <p:nvSpPr>
          <p:cNvPr id="5" name="Rectangle 4"/>
          <p:cNvSpPr/>
          <p:nvPr/>
        </p:nvSpPr>
        <p:spPr>
          <a:xfrm>
            <a:off x="309816" y="1516928"/>
            <a:ext cx="1188146" cy="307777"/>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mtClean="0">
                <a:solidFill>
                  <a:schemeClr val="tx1"/>
                </a:solidFill>
              </a:rPr>
              <a:t>bearer </a:t>
            </a:r>
            <a:r>
              <a:rPr lang="en-US">
                <a:solidFill>
                  <a:schemeClr val="tx1"/>
                </a:solidFill>
              </a:rPr>
              <a:t>token</a:t>
            </a:r>
          </a:p>
        </p:txBody>
      </p:sp>
      <p:sp>
        <p:nvSpPr>
          <p:cNvPr id="7" name="Rectangle 6"/>
          <p:cNvSpPr/>
          <p:nvPr/>
        </p:nvSpPr>
        <p:spPr>
          <a:xfrm>
            <a:off x="1848570" y="1461407"/>
            <a:ext cx="6854385" cy="2246769"/>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285750" indent="-285750">
              <a:buClr>
                <a:schemeClr val="bg1"/>
              </a:buClr>
              <a:buFont typeface="Wingdings" panose="05000000000000000000" pitchFamily="2" charset="2"/>
              <a:buChar char="q"/>
            </a:pPr>
            <a:r>
              <a:rPr lang="vi-VN">
                <a:solidFill>
                  <a:schemeClr val="bg1"/>
                </a:solidFill>
              </a:rPr>
              <a:t>L</a:t>
            </a:r>
            <a:r>
              <a:rPr lang="en-US" smtClean="0">
                <a:solidFill>
                  <a:schemeClr val="bg1"/>
                </a:solidFill>
              </a:rPr>
              <a:t>à </a:t>
            </a:r>
            <a:r>
              <a:rPr lang="en-US">
                <a:solidFill>
                  <a:schemeClr val="bg1"/>
                </a:solidFill>
              </a:rPr>
              <a:t>token có thể được sử dụng bởi bất kỳ client nào đã nhận được token </a:t>
            </a:r>
            <a:endParaRPr lang="vi-VN" smtClean="0">
              <a:solidFill>
                <a:schemeClr val="bg1"/>
              </a:solidFill>
            </a:endParaRPr>
          </a:p>
          <a:p>
            <a:pPr marL="285750" indent="-285750">
              <a:buClr>
                <a:schemeClr val="bg1"/>
              </a:buClr>
              <a:buFont typeface="Wingdings" panose="05000000000000000000" pitchFamily="2" charset="2"/>
              <a:buChar char="q"/>
            </a:pPr>
            <a:endParaRPr lang="vi-VN" smtClean="0">
              <a:solidFill>
                <a:schemeClr val="bg1"/>
              </a:solidFill>
            </a:endParaRPr>
          </a:p>
          <a:p>
            <a:pPr marL="285750" indent="-285750">
              <a:buClr>
                <a:schemeClr val="bg1"/>
              </a:buClr>
              <a:buFont typeface="Wingdings" panose="05000000000000000000" pitchFamily="2" charset="2"/>
              <a:buChar char="q"/>
            </a:pPr>
            <a:r>
              <a:rPr lang="vi-VN">
                <a:solidFill>
                  <a:schemeClr val="bg1"/>
                </a:solidFill>
              </a:rPr>
              <a:t>Đ</a:t>
            </a:r>
            <a:r>
              <a:rPr lang="en-US" smtClean="0">
                <a:solidFill>
                  <a:schemeClr val="bg1"/>
                </a:solidFill>
              </a:rPr>
              <a:t>iều </a:t>
            </a:r>
            <a:r>
              <a:rPr lang="en-US">
                <a:solidFill>
                  <a:schemeClr val="bg1"/>
                </a:solidFill>
              </a:rPr>
              <a:t>quan trọng là giao tiếp giữa các điểm cuối phải được bảo mật để đảm bảo rằng chỉ các điểm cuối được ủy quyền mới có thể nắm bắt </a:t>
            </a:r>
            <a:r>
              <a:rPr lang="en-US" smtClean="0">
                <a:solidFill>
                  <a:schemeClr val="bg1"/>
                </a:solidFill>
              </a:rPr>
              <a:t>token</a:t>
            </a:r>
            <a:endParaRPr lang="vi-VN" smtClean="0">
              <a:solidFill>
                <a:schemeClr val="bg1"/>
              </a:solidFill>
            </a:endParaRPr>
          </a:p>
          <a:p>
            <a:pPr marL="285750" indent="-285750">
              <a:buClr>
                <a:schemeClr val="bg1"/>
              </a:buClr>
              <a:buFont typeface="Wingdings" panose="05000000000000000000" pitchFamily="2" charset="2"/>
              <a:buChar char="q"/>
            </a:pPr>
            <a:endParaRPr lang="vi-VN">
              <a:solidFill>
                <a:schemeClr val="bg1"/>
              </a:solidFill>
              <a:latin typeface="+mn-lt"/>
            </a:endParaRPr>
          </a:p>
          <a:p>
            <a:pPr marL="285750" indent="-285750">
              <a:buClr>
                <a:schemeClr val="bg1"/>
              </a:buClr>
              <a:buFont typeface="Wingdings" panose="05000000000000000000" pitchFamily="2" charset="2"/>
              <a:buChar char="q"/>
            </a:pPr>
            <a:r>
              <a:rPr lang="vi-VN">
                <a:solidFill>
                  <a:schemeClr val="bg1"/>
                </a:solidFill>
              </a:rPr>
              <a:t>T</a:t>
            </a:r>
            <a:r>
              <a:rPr lang="en-US" smtClean="0">
                <a:solidFill>
                  <a:schemeClr val="bg1"/>
                </a:solidFill>
              </a:rPr>
              <a:t>huận </a:t>
            </a:r>
            <a:r>
              <a:rPr lang="en-US">
                <a:solidFill>
                  <a:schemeClr val="bg1"/>
                </a:solidFill>
              </a:rPr>
              <a:t>tiện cho các ứng dụng khách, vì nó không yêu cầu họ làm bất cứ điều gì để sử dụng chúng </a:t>
            </a:r>
            <a:endParaRPr lang="vi-VN" smtClean="0">
              <a:solidFill>
                <a:schemeClr val="bg1"/>
              </a:solidFill>
            </a:endParaRPr>
          </a:p>
          <a:p>
            <a:pPr marL="285750" indent="-285750">
              <a:buClr>
                <a:schemeClr val="bg1"/>
              </a:buClr>
              <a:buFont typeface="Wingdings" panose="05000000000000000000" pitchFamily="2" charset="2"/>
              <a:buChar char="q"/>
            </a:pPr>
            <a:endParaRPr lang="vi-VN">
              <a:solidFill>
                <a:schemeClr val="bg1"/>
              </a:solidFill>
            </a:endParaRPr>
          </a:p>
          <a:p>
            <a:pPr marL="285750" indent="-285750">
              <a:buClr>
                <a:schemeClr val="bg1"/>
              </a:buClr>
              <a:buFont typeface="Wingdings" panose="05000000000000000000" pitchFamily="2" charset="2"/>
              <a:buChar char="q"/>
            </a:pPr>
            <a:r>
              <a:rPr lang="vi-VN">
                <a:solidFill>
                  <a:schemeClr val="bg1"/>
                </a:solidFill>
              </a:rPr>
              <a:t>C</a:t>
            </a:r>
            <a:r>
              <a:rPr lang="en-US" smtClean="0">
                <a:solidFill>
                  <a:schemeClr val="bg1"/>
                </a:solidFill>
              </a:rPr>
              <a:t>ó </a:t>
            </a:r>
            <a:r>
              <a:rPr lang="en-US">
                <a:solidFill>
                  <a:schemeClr val="bg1"/>
                </a:solidFill>
              </a:rPr>
              <a:t>đặc điểm tương tự như cookie đăng nhập một lần (SSO) được sử dụng trong trình duyệt.</a:t>
            </a:r>
            <a:endParaRPr lang="vi-VN" smtClean="0">
              <a:solidFill>
                <a:schemeClr val="bg1"/>
              </a:solidFill>
              <a:latin typeface="+mn-lt"/>
              <a:ea typeface="Times New Roman" panose="02020603050405020304" pitchFamily="18" charset="0"/>
            </a:endParaRPr>
          </a:p>
        </p:txBody>
      </p:sp>
      <p:sp>
        <p:nvSpPr>
          <p:cNvPr id="8" name="Rectangle 7"/>
          <p:cNvSpPr/>
          <p:nvPr/>
        </p:nvSpPr>
        <p:spPr>
          <a:xfrm>
            <a:off x="364318" y="3817002"/>
            <a:ext cx="1079142" cy="307777"/>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t>proof token</a:t>
            </a:r>
            <a:endParaRPr lang="en-US">
              <a:solidFill>
                <a:schemeClr val="tx1"/>
              </a:solidFill>
            </a:endParaRPr>
          </a:p>
        </p:txBody>
      </p:sp>
      <p:sp>
        <p:nvSpPr>
          <p:cNvPr id="6" name="Rectangle 5"/>
          <p:cNvSpPr/>
          <p:nvPr/>
        </p:nvSpPr>
        <p:spPr>
          <a:xfrm>
            <a:off x="1848570" y="3817002"/>
            <a:ext cx="6916861" cy="1169551"/>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285750" indent="-285750">
              <a:buClr>
                <a:schemeClr val="bg1"/>
              </a:buClr>
              <a:buFont typeface="Wingdings" panose="05000000000000000000" pitchFamily="2" charset="2"/>
              <a:buChar char="q"/>
            </a:pPr>
            <a:r>
              <a:rPr lang="en-US"/>
              <a:t>là token mà chỉ một khách hàng cụ thể có thể sử </a:t>
            </a:r>
            <a:r>
              <a:rPr lang="en-US" smtClean="0"/>
              <a:t>dụng</a:t>
            </a:r>
            <a:endParaRPr lang="vi-VN" smtClean="0"/>
          </a:p>
          <a:p>
            <a:pPr marL="285750" indent="-285750">
              <a:buClr>
                <a:schemeClr val="bg1"/>
              </a:buClr>
              <a:buFont typeface="Wingdings" panose="05000000000000000000" pitchFamily="2" charset="2"/>
              <a:buChar char="q"/>
            </a:pPr>
            <a:endParaRPr lang="vi-VN">
              <a:solidFill>
                <a:schemeClr val="bg1"/>
              </a:solidFill>
            </a:endParaRPr>
          </a:p>
          <a:p>
            <a:pPr marL="285750" indent="-285750">
              <a:buClr>
                <a:schemeClr val="bg1"/>
              </a:buClr>
              <a:buFont typeface="Wingdings" panose="05000000000000000000" pitchFamily="2" charset="2"/>
              <a:buChar char="q"/>
            </a:pPr>
            <a:r>
              <a:rPr lang="en-US"/>
              <a:t>Mỗi lần sử dụng token yêu cầu khách hàng thực hiện một số hành động chứng minh rằng đó là người dùng được ủy quyền của token. </a:t>
            </a:r>
            <a:endParaRPr lang="vi-VN">
              <a:solidFill>
                <a:schemeClr val="bg1"/>
              </a:solidFill>
            </a:endParaRPr>
          </a:p>
          <a:p>
            <a:pPr>
              <a:buClr>
                <a:schemeClr val="bg1"/>
              </a:buClr>
            </a:pPr>
            <a:endParaRPr lang="vi-VN">
              <a:solidFill>
                <a:schemeClr val="bg1"/>
              </a:solidFill>
            </a:endParaRPr>
          </a:p>
        </p:txBody>
      </p:sp>
      <p:sp>
        <p:nvSpPr>
          <p:cNvPr id="12" name="Rectangle 11"/>
          <p:cNvSpPr/>
          <p:nvPr/>
        </p:nvSpPr>
        <p:spPr>
          <a:xfrm>
            <a:off x="97539" y="96463"/>
            <a:ext cx="3711272"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lvl="0">
              <a:spcBef>
                <a:spcPts val="200"/>
              </a:spcBef>
            </a:pPr>
            <a:r>
              <a:rPr lang="en-US"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3" name="Rectangle 12"/>
          <p:cNvSpPr/>
          <p:nvPr/>
        </p:nvSpPr>
        <p:spPr>
          <a:xfrm>
            <a:off x="240010" y="714460"/>
            <a:ext cx="1487908" cy="446276"/>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pPr marL="457200" lvl="0" indent="-381000">
              <a:lnSpc>
                <a:spcPct val="115000"/>
              </a:lnSpc>
              <a:spcBef>
                <a:spcPts val="600"/>
              </a:spcBef>
              <a:buClr>
                <a:srgbClr val="A458FF"/>
              </a:buClr>
              <a:buSzPts val="2400"/>
              <a:buFont typeface="Wingdings" panose="05000000000000000000" pitchFamily="2" charset="2"/>
              <a:buChar char="Ø"/>
            </a:pPr>
            <a:r>
              <a:rPr lang="en-US" sz="2000">
                <a:solidFill>
                  <a:schemeClr val="bg1"/>
                </a:solidFill>
              </a:rPr>
              <a:t>Tokens</a:t>
            </a:r>
            <a:endParaRPr lang="vi-VN" sz="2000">
              <a:solidFill>
                <a:schemeClr val="bg1"/>
              </a:solidFill>
            </a:endParaRPr>
          </a:p>
        </p:txBody>
      </p:sp>
    </p:spTree>
    <p:extLst>
      <p:ext uri="{BB962C8B-B14F-4D97-AF65-F5344CB8AC3E}">
        <p14:creationId xmlns:p14="http://schemas.microsoft.com/office/powerpoint/2010/main" val="2524629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85726" y="84239"/>
            <a:ext cx="5952217" cy="4941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0" tIns="0" rIns="0" bIns="0" anchor="b" anchorCtr="0">
            <a:noAutofit/>
          </a:bodyPr>
          <a:lstStyle/>
          <a:p>
            <a:pPr marL="0" lvl="0" indent="0" algn="l" rtl="0">
              <a:spcBef>
                <a:spcPts val="0"/>
              </a:spcBef>
              <a:spcAft>
                <a:spcPts val="0"/>
              </a:spcAft>
              <a:buNone/>
            </a:pPr>
            <a:r>
              <a:rPr lang="vi-VN" smtClean="0"/>
              <a:t>Khái Niệm OAuth2.0 </a:t>
            </a:r>
            <a:endParaRPr/>
          </a:p>
        </p:txBody>
      </p:sp>
      <p:sp>
        <p:nvSpPr>
          <p:cNvPr id="73" name="Google Shape;73;p14"/>
          <p:cNvSpPr txBox="1">
            <a:spLocks noGrp="1"/>
          </p:cNvSpPr>
          <p:nvPr>
            <p:ph type="body" idx="1"/>
          </p:nvPr>
        </p:nvSpPr>
        <p:spPr>
          <a:xfrm>
            <a:off x="201809" y="2122245"/>
            <a:ext cx="5610782" cy="1290638"/>
          </a:xfrm>
          <a:prstGeom prst="rect">
            <a:avLst/>
          </a:prstGeom>
        </p:spPr>
        <p:txBody>
          <a:bodyPr spcFirstLastPara="1" wrap="square" lIns="0" tIns="0" rIns="0" bIns="0" anchor="t" anchorCtr="0">
            <a:noAutofit/>
          </a:bodyPr>
          <a:lstStyle/>
          <a:p>
            <a:pPr marL="0" lvl="0" indent="0">
              <a:buClr>
                <a:schemeClr val="dk1"/>
              </a:buClr>
              <a:buSzPts val="1100"/>
              <a:buNone/>
            </a:pPr>
            <a:r>
              <a:rPr lang="vi-VN" sz="1400">
                <a:solidFill>
                  <a:schemeClr val="bg1"/>
                </a:solidFill>
                <a:latin typeface="+mn-lt"/>
                <a:cs typeface="Microsoft Tai Le" panose="020B0502040204020203" pitchFamily="34" charset="0"/>
              </a:rPr>
              <a:t>OAuth là một </a:t>
            </a:r>
            <a:r>
              <a:rPr lang="vi-VN" sz="1400">
                <a:solidFill>
                  <a:schemeClr val="bg1"/>
                </a:solidFill>
                <a:latin typeface="+mn-lt"/>
                <a:cs typeface="Microsoft Tai Le" panose="020B0502040204020203" pitchFamily="34" charset="0"/>
                <a:hlinkClick r:id="rId3" tooltip="Tiêu chuẩn mở"/>
              </a:rPr>
              <a:t>tiêu chuẩn mở</a:t>
            </a:r>
            <a:r>
              <a:rPr lang="vi-VN" sz="1400">
                <a:solidFill>
                  <a:schemeClr val="bg1"/>
                </a:solidFill>
                <a:latin typeface="+mn-lt"/>
                <a:cs typeface="Microsoft Tai Le" panose="020B0502040204020203" pitchFamily="34" charset="0"/>
              </a:rPr>
              <a:t> cho </a:t>
            </a:r>
            <a:r>
              <a:rPr lang="vi-VN" sz="1400" u="sng">
                <a:solidFill>
                  <a:schemeClr val="bg1"/>
                </a:solidFill>
                <a:latin typeface="+mn-lt"/>
                <a:cs typeface="Microsoft Tai Le" panose="020B0502040204020203" pitchFamily="34" charset="0"/>
              </a:rPr>
              <a:t>ủy quyền</a:t>
            </a:r>
            <a:r>
              <a:rPr lang="vi-VN" sz="1400">
                <a:solidFill>
                  <a:schemeClr val="bg1"/>
                </a:solidFill>
                <a:latin typeface="+mn-lt"/>
                <a:cs typeface="Microsoft Tai Le" panose="020B0502040204020203" pitchFamily="34" charset="0"/>
              </a:rPr>
              <a:t> truy cập, thường được sử dụng như một cách để người dùng Internet cấp cho các trang web hoặc ứng dụng truy cập thông tin của họ trên các trang web khác nhưng không cung cấp cho họ mật khẩu.</a:t>
            </a:r>
            <a:endParaRPr sz="1400">
              <a:solidFill>
                <a:schemeClr val="bg1"/>
              </a:solidFill>
              <a:latin typeface="+mn-lt"/>
              <a:cs typeface="Microsoft Tai Le" panose="020B0502040204020203" pitchFamily="34" charset="0"/>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extBox 1"/>
          <p:cNvSpPr txBox="1"/>
          <p:nvPr/>
        </p:nvSpPr>
        <p:spPr>
          <a:xfrm>
            <a:off x="85726" y="3490437"/>
            <a:ext cx="8157746" cy="954107"/>
          </a:xfrm>
          <a:prstGeom prst="rect">
            <a:avLst/>
          </a:prstGeom>
          <a:noFill/>
        </p:spPr>
        <p:txBody>
          <a:bodyPr wrap="square" rtlCol="0">
            <a:spAutoFit/>
          </a:bodyPr>
          <a:lstStyle/>
          <a:p>
            <a:r>
              <a:rPr lang="vi-VN">
                <a:solidFill>
                  <a:schemeClr val="bg1"/>
                </a:solidFill>
              </a:rPr>
              <a:t>Nói chung, OAuth cung cấp cho khách hàng "quyền truy cập được ủy quyền an toàn" vào tài nguyên máy chủ thay mặt cho chủ sở hữu tài nguyên. Nó chỉ định một quy trình cho chủ sở hữu tài nguyên cho phép truy cập của bên thứ ba vào tài nguyên máy chủ của họ mà không chia sẻ thông tin đăng nhập của họ.</a:t>
            </a:r>
            <a:endParaRPr lang="en-US">
              <a:solidFill>
                <a:schemeClr val="bg1"/>
              </a:solidFill>
            </a:endParaRPr>
          </a:p>
        </p:txBody>
      </p:sp>
      <p:sp>
        <p:nvSpPr>
          <p:cNvPr id="4" name="TextBox 3"/>
          <p:cNvSpPr txBox="1"/>
          <p:nvPr/>
        </p:nvSpPr>
        <p:spPr>
          <a:xfrm>
            <a:off x="2643190" y="1027153"/>
            <a:ext cx="5264942" cy="646331"/>
          </a:xfrm>
          <a:prstGeom prst="rect">
            <a:avLst/>
          </a:prstGeom>
          <a:noFill/>
        </p:spPr>
        <p:txBody>
          <a:bodyPr wrap="square" rtlCol="0">
            <a:spAutoFit/>
          </a:bodyPr>
          <a:lstStyle/>
          <a:p>
            <a:r>
              <a:rPr lang="vi-VN" sz="1800" b="1" smtClean="0">
                <a:solidFill>
                  <a:schemeClr val="bg1"/>
                </a:solidFill>
              </a:rPr>
              <a:t>OAuth      </a:t>
            </a:r>
            <a:r>
              <a:rPr lang="en" sz="1800" smtClean="0">
                <a:solidFill>
                  <a:schemeClr val="bg1"/>
                </a:solidFill>
                <a:latin typeface="Muli Regular"/>
                <a:ea typeface="Muli Regular"/>
                <a:cs typeface="Muli Regular"/>
                <a:sym typeface="Muli Regular"/>
              </a:rPr>
              <a:t>👉</a:t>
            </a:r>
            <a:r>
              <a:rPr lang="vi-VN" sz="1800" smtClean="0">
                <a:solidFill>
                  <a:schemeClr val="bg1"/>
                </a:solidFill>
                <a:latin typeface="Muli Regular"/>
                <a:ea typeface="Muli Regular"/>
                <a:cs typeface="Muli Regular"/>
                <a:sym typeface="Muli Regular"/>
              </a:rPr>
              <a:t> </a:t>
            </a:r>
            <a:r>
              <a:rPr lang="en-US" sz="1800"/>
              <a:t> </a:t>
            </a:r>
            <a:r>
              <a:rPr lang="vi-VN" sz="1800" b="1" u="sng" smtClean="0">
                <a:solidFill>
                  <a:schemeClr val="bg1"/>
                </a:solidFill>
              </a:rPr>
              <a:t>O</a:t>
            </a:r>
            <a:r>
              <a:rPr lang="vi-VN" sz="1800" smtClean="0">
                <a:solidFill>
                  <a:schemeClr val="bg1"/>
                </a:solidFill>
              </a:rPr>
              <a:t>pen </a:t>
            </a:r>
            <a:r>
              <a:rPr lang="en-US" sz="1800" smtClean="0"/>
              <a:t> </a:t>
            </a:r>
            <a:r>
              <a:rPr lang="vi-VN" sz="1800" smtClean="0">
                <a:solidFill>
                  <a:schemeClr val="bg1"/>
                </a:solidFill>
              </a:rPr>
              <a:t>standard</a:t>
            </a:r>
          </a:p>
          <a:p>
            <a:r>
              <a:rPr lang="vi-VN" sz="1800" smtClean="0">
                <a:solidFill>
                  <a:schemeClr val="bg1"/>
                </a:solidFill>
                <a:latin typeface="Muli Regular"/>
                <a:ea typeface="Muli Regular"/>
                <a:cs typeface="Muli Regular"/>
                <a:sym typeface="Muli Regular"/>
              </a:rPr>
              <a:t>                  </a:t>
            </a:r>
            <a:r>
              <a:rPr lang="en" sz="1800" smtClean="0">
                <a:solidFill>
                  <a:schemeClr val="bg1"/>
                </a:solidFill>
                <a:latin typeface="Muli Regular"/>
                <a:ea typeface="Muli Regular"/>
                <a:cs typeface="Muli Regular"/>
                <a:sym typeface="Muli Regular"/>
              </a:rPr>
              <a:t>👉</a:t>
            </a:r>
            <a:r>
              <a:rPr lang="vi-VN" sz="1800" smtClean="0">
                <a:solidFill>
                  <a:schemeClr val="bg1"/>
                </a:solidFill>
                <a:latin typeface="Muli Regular"/>
                <a:ea typeface="Muli Regular"/>
                <a:cs typeface="Muli Regular"/>
                <a:sym typeface="Muli Regular"/>
              </a:rPr>
              <a:t>  </a:t>
            </a:r>
            <a:r>
              <a:rPr lang="vi-VN" sz="1800" b="1" u="sng" smtClean="0">
                <a:solidFill>
                  <a:schemeClr val="bg1"/>
                </a:solidFill>
              </a:rPr>
              <a:t>Auth</a:t>
            </a:r>
            <a:r>
              <a:rPr lang="vi-VN" sz="1800" smtClean="0">
                <a:solidFill>
                  <a:schemeClr val="bg1"/>
                </a:solidFill>
              </a:rPr>
              <a:t>orization</a:t>
            </a:r>
            <a:endParaRPr lang="en-US" sz="1800">
              <a:solidFill>
                <a:schemeClr val="bg1"/>
              </a:solidFill>
            </a:endParaRPr>
          </a:p>
        </p:txBody>
      </p:sp>
    </p:spTree>
    <p:extLst>
      <p:ext uri="{BB962C8B-B14F-4D97-AF65-F5344CB8AC3E}">
        <p14:creationId xmlns:p14="http://schemas.microsoft.com/office/powerpoint/2010/main" val="13922319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10" name="Rectangle 9"/>
          <p:cNvSpPr/>
          <p:nvPr/>
        </p:nvSpPr>
        <p:spPr>
          <a:xfrm>
            <a:off x="126329" y="1271825"/>
            <a:ext cx="742511" cy="307777"/>
          </a:xfrm>
          <a:prstGeom prst="rect">
            <a:avLst/>
          </a:prstGeom>
        </p:spPr>
        <p:txBody>
          <a:bodyPr wrap="none">
            <a:spAutoFit/>
          </a:bodyPr>
          <a:lstStyle/>
          <a:p>
            <a:r>
              <a:rPr lang="en-US">
                <a:solidFill>
                  <a:schemeClr val="bg1"/>
                </a:solidFill>
                <a:latin typeface="+mj-lt"/>
                <a:ea typeface="Times New Roman" panose="02020603050405020304" pitchFamily="18" charset="0"/>
              </a:rPr>
              <a:t>Scope </a:t>
            </a:r>
            <a:endParaRPr lang="en-US">
              <a:solidFill>
                <a:schemeClr val="bg1"/>
              </a:solidFill>
              <a:latin typeface="+mj-lt"/>
            </a:endParaRPr>
          </a:p>
        </p:txBody>
      </p:sp>
      <p:sp>
        <p:nvSpPr>
          <p:cNvPr id="11" name="Rectangle 10"/>
          <p:cNvSpPr/>
          <p:nvPr/>
        </p:nvSpPr>
        <p:spPr>
          <a:xfrm>
            <a:off x="126329" y="3220510"/>
            <a:ext cx="2613216" cy="307777"/>
          </a:xfrm>
          <a:prstGeom prst="rect">
            <a:avLst/>
          </a:prstGeom>
        </p:spPr>
        <p:txBody>
          <a:bodyPr wrap="none">
            <a:spAutoFit/>
          </a:bodyPr>
          <a:lstStyle/>
          <a:p>
            <a:pPr lvl="0" eaLnBrk="0" fontAlgn="base" hangingPunct="0">
              <a:spcBef>
                <a:spcPct val="0"/>
              </a:spcBef>
              <a:spcAft>
                <a:spcPct val="0"/>
              </a:spcAft>
              <a:buClrTx/>
            </a:pPr>
            <a:r>
              <a:rPr lang="en-US" altLang="en-US">
                <a:solidFill>
                  <a:schemeClr val="bg1"/>
                </a:solidFill>
                <a:latin typeface="+mj-lt"/>
                <a:cs typeface="Courier New" panose="02070309020205020404" pitchFamily="49" charset="0"/>
              </a:rPr>
              <a:t>Limited Access Token Lifetime</a:t>
            </a:r>
          </a:p>
        </p:txBody>
      </p:sp>
      <p:sp>
        <p:nvSpPr>
          <p:cNvPr id="12" name="Rectangle 11"/>
          <p:cNvSpPr/>
          <p:nvPr/>
        </p:nvSpPr>
        <p:spPr>
          <a:xfrm>
            <a:off x="693570" y="1519542"/>
            <a:ext cx="6770915" cy="1600438"/>
          </a:xfrm>
          <a:prstGeom prst="rect">
            <a:avLst/>
          </a:prstGeom>
        </p:spPr>
        <p:txBody>
          <a:bodyPr wrap="square">
            <a:spAutoFit/>
          </a:bodyPr>
          <a:lstStyle/>
          <a:p>
            <a:pPr marL="285750" indent="-285750" algn="just">
              <a:buClr>
                <a:schemeClr val="bg1"/>
              </a:buClr>
              <a:buFont typeface="Wingdings" panose="05000000000000000000" pitchFamily="2" charset="2"/>
              <a:buChar char="§"/>
            </a:pPr>
            <a:r>
              <a:rPr lang="vi-VN" smtClean="0">
                <a:solidFill>
                  <a:schemeClr val="bg1"/>
                </a:solidFill>
                <a:latin typeface="Calibri" panose="020F0502020204030204" pitchFamily="34" charset="0"/>
                <a:ea typeface="Times New Roman" panose="02020603050405020304" pitchFamily="18" charset="0"/>
              </a:rPr>
              <a:t>T</a:t>
            </a:r>
            <a:r>
              <a:rPr lang="en-US" smtClean="0">
                <a:solidFill>
                  <a:schemeClr val="bg1"/>
                </a:solidFill>
                <a:latin typeface="Calibri" panose="020F0502020204030204" pitchFamily="34" charset="0"/>
                <a:ea typeface="Times New Roman" panose="02020603050405020304" pitchFamily="18" charset="0"/>
              </a:rPr>
              <a:t>hể </a:t>
            </a:r>
            <a:r>
              <a:rPr lang="en-US">
                <a:solidFill>
                  <a:schemeClr val="bg1"/>
                </a:solidFill>
                <a:latin typeface="Calibri" panose="020F0502020204030204" pitchFamily="34" charset="0"/>
                <a:ea typeface="Times New Roman" panose="02020603050405020304" pitchFamily="18" charset="0"/>
              </a:rPr>
              <a:t>hiện ủy quyền truy cập được liên kết với một token cụ thể đối với các máy chủ tài nguyên, tài nguyên và phương thức trên các tài nguyên </a:t>
            </a:r>
            <a:r>
              <a:rPr lang="en-US" smtClean="0">
                <a:solidFill>
                  <a:schemeClr val="bg1"/>
                </a:solidFill>
                <a:latin typeface="Calibri" panose="020F0502020204030204" pitchFamily="34" charset="0"/>
                <a:ea typeface="Times New Roman" panose="02020603050405020304" pitchFamily="18" charset="0"/>
              </a:rPr>
              <a:t>đó.</a:t>
            </a:r>
            <a:endParaRPr lang="vi-VN" smtClean="0">
              <a:solidFill>
                <a:schemeClr val="bg1"/>
              </a:solidFill>
              <a:latin typeface="Calibri" panose="020F0502020204030204" pitchFamily="34" charset="0"/>
              <a:ea typeface="Times New Roman" panose="02020603050405020304" pitchFamily="18" charset="0"/>
            </a:endParaRPr>
          </a:p>
          <a:p>
            <a:pPr marL="285750" indent="-285750" algn="just">
              <a:buClr>
                <a:schemeClr val="bg1"/>
              </a:buClr>
              <a:buFont typeface="Wingdings" panose="05000000000000000000" pitchFamily="2" charset="2"/>
              <a:buChar char="§"/>
            </a:pPr>
            <a:r>
              <a:rPr lang="en-US" smtClean="0">
                <a:solidFill>
                  <a:schemeClr val="bg1"/>
                </a:solidFill>
              </a:rPr>
              <a:t>Một </a:t>
            </a:r>
            <a:r>
              <a:rPr lang="en-US">
                <a:solidFill>
                  <a:schemeClr val="bg1"/>
                </a:solidFill>
              </a:rPr>
              <a:t>scope có thể được kiểm soát bởi máy chủ ủy quyền và / hoặc người dùng cuối nhằm hạn chế quyền truy cập vào tài nguyên cho các client OAuth mà các bên này cho rằng kém an toàn hoặc đáng tin </a:t>
            </a:r>
            <a:r>
              <a:rPr lang="en-US" smtClean="0">
                <a:solidFill>
                  <a:schemeClr val="bg1"/>
                </a:solidFill>
              </a:rPr>
              <a:t>cậy.</a:t>
            </a:r>
            <a:endParaRPr lang="vi-VN" smtClean="0">
              <a:solidFill>
                <a:schemeClr val="bg1"/>
              </a:solidFill>
            </a:endParaRPr>
          </a:p>
          <a:p>
            <a:pPr marL="285750" indent="-285750" algn="just">
              <a:buClr>
                <a:schemeClr val="bg1"/>
              </a:buClr>
              <a:buFont typeface="Wingdings" panose="05000000000000000000" pitchFamily="2" charset="2"/>
              <a:buChar char="§"/>
            </a:pPr>
            <a:r>
              <a:rPr lang="en-US" smtClean="0">
                <a:solidFill>
                  <a:schemeClr val="bg1"/>
                </a:solidFill>
              </a:rPr>
              <a:t>Theo </a:t>
            </a:r>
            <a:r>
              <a:rPr lang="en-US">
                <a:solidFill>
                  <a:schemeClr val="bg1"/>
                </a:solidFill>
              </a:rPr>
              <a:t>tùy chọn, client có thể yêu cầu phạm vi áp dụng cho token nhưng chỉ với scope nhỏ hơn mức được cấp</a:t>
            </a:r>
          </a:p>
        </p:txBody>
      </p:sp>
      <p:sp>
        <p:nvSpPr>
          <p:cNvPr id="13" name="Rectangle 12"/>
          <p:cNvSpPr/>
          <p:nvPr/>
        </p:nvSpPr>
        <p:spPr>
          <a:xfrm>
            <a:off x="300568" y="3628817"/>
            <a:ext cx="7499786" cy="1337289"/>
          </a:xfrm>
          <a:prstGeom prst="rect">
            <a:avLst/>
          </a:prstGeom>
        </p:spPr>
        <p:txBody>
          <a:bodyPr wrap="square">
            <a:spAutoFit/>
          </a:bodyPr>
          <a:lstStyle/>
          <a:p>
            <a:pPr marL="742950" indent="-285750">
              <a:lnSpc>
                <a:spcPct val="107000"/>
              </a:lnSpc>
              <a:spcAft>
                <a:spcPts val="800"/>
              </a:spcAft>
              <a:buClr>
                <a:schemeClr val="bg1"/>
              </a:buClr>
              <a:buFont typeface="Wingdings" panose="05000000000000000000" pitchFamily="2" charset="2"/>
              <a:buChar char="§"/>
              <a:tabLst>
                <a:tab pos="400050" algn="dec"/>
              </a:tabLst>
            </a:pPr>
            <a:r>
              <a:rPr lang="en-US">
                <a:solidFill>
                  <a:schemeClr val="bg1"/>
                </a:solidFill>
                <a:latin typeface="Calibri" panose="020F0502020204030204" pitchFamily="34" charset="0"/>
                <a:ea typeface="Times New Roman" panose="02020603050405020304" pitchFamily="18" charset="0"/>
                <a:cs typeface="Calibri" panose="020F0502020204030204" pitchFamily="34" charset="0"/>
              </a:rPr>
              <a:t>Tham số giao thức "expires_in" cho phép máy chủ ủy quyền (dựa trên chính sách của nó </a:t>
            </a:r>
            <a:r>
              <a:rPr lang="en-US" smtClean="0">
                <a:solidFill>
                  <a:schemeClr val="bg1"/>
                </a:solidFill>
                <a:latin typeface="Calibri" panose="020F0502020204030204" pitchFamily="34" charset="0"/>
                <a:ea typeface="Times New Roman" panose="02020603050405020304" pitchFamily="18" charset="0"/>
                <a:cs typeface="Calibri" panose="020F0502020204030204" pitchFamily="34" charset="0"/>
              </a:rPr>
              <a:t>hoặc</a:t>
            </a:r>
            <a:r>
              <a:rPr lang="vi-VN" smtClean="0">
                <a:solidFill>
                  <a:schemeClr val="bg1"/>
                </a:solidFill>
                <a:latin typeface="Calibri" panose="020F0502020204030204" pitchFamily="34" charset="0"/>
                <a:ea typeface="Times New Roman" panose="02020603050405020304" pitchFamily="18" charset="0"/>
                <a:cs typeface="Calibri" panose="020F0502020204030204" pitchFamily="34" charset="0"/>
              </a:rPr>
              <a:t> </a:t>
            </a:r>
            <a:r>
              <a:rPr lang="en-US" smtClean="0">
                <a:solidFill>
                  <a:schemeClr val="bg1"/>
                </a:solidFill>
                <a:latin typeface="Calibri" panose="020F0502020204030204" pitchFamily="34" charset="0"/>
                <a:ea typeface="Times New Roman" panose="02020603050405020304" pitchFamily="18" charset="0"/>
                <a:cs typeface="Calibri" panose="020F0502020204030204" pitchFamily="34" charset="0"/>
              </a:rPr>
              <a:t>nhân </a:t>
            </a:r>
            <a:r>
              <a:rPr lang="en-US">
                <a:solidFill>
                  <a:schemeClr val="bg1"/>
                </a:solidFill>
                <a:latin typeface="Calibri" panose="020F0502020204030204" pitchFamily="34" charset="0"/>
                <a:ea typeface="Times New Roman" panose="02020603050405020304" pitchFamily="18" charset="0"/>
                <a:cs typeface="Calibri" panose="020F0502020204030204" pitchFamily="34" charset="0"/>
              </a:rPr>
              <a:t>danh người dùng cuối) để giới hạn thời gian tồn tại của token truy cập và truyền </a:t>
            </a:r>
            <a:r>
              <a:rPr lang="en-US" smtClean="0">
                <a:solidFill>
                  <a:schemeClr val="bg1"/>
                </a:solidFill>
                <a:latin typeface="Calibri" panose="020F0502020204030204" pitchFamily="34" charset="0"/>
                <a:ea typeface="Times New Roman" panose="02020603050405020304" pitchFamily="18" charset="0"/>
                <a:cs typeface="Calibri" panose="020F0502020204030204" pitchFamily="34" charset="0"/>
              </a:rPr>
              <a:t>thông</a:t>
            </a:r>
            <a:r>
              <a:rPr lang="vi-VN" smtClean="0">
                <a:solidFill>
                  <a:schemeClr val="bg1"/>
                </a:solidFill>
                <a:latin typeface="Calibri" panose="020F0502020204030204" pitchFamily="34" charset="0"/>
                <a:ea typeface="Times New Roman" panose="02020603050405020304" pitchFamily="18" charset="0"/>
                <a:cs typeface="Calibri" panose="020F0502020204030204" pitchFamily="34" charset="0"/>
              </a:rPr>
              <a:t> </a:t>
            </a:r>
            <a:r>
              <a:rPr lang="en-US" smtClean="0">
                <a:solidFill>
                  <a:schemeClr val="bg1"/>
                </a:solidFill>
                <a:latin typeface="Calibri" panose="020F0502020204030204" pitchFamily="34" charset="0"/>
                <a:ea typeface="Times New Roman" panose="02020603050405020304" pitchFamily="18" charset="0"/>
                <a:cs typeface="Calibri" panose="020F0502020204030204" pitchFamily="34" charset="0"/>
              </a:rPr>
              <a:t>tin này</a:t>
            </a:r>
            <a:r>
              <a:rPr lang="vi-VN" smtClean="0">
                <a:solidFill>
                  <a:schemeClr val="bg1"/>
                </a:solidFill>
                <a:latin typeface="Calibri" panose="020F0502020204030204" pitchFamily="34" charset="0"/>
                <a:ea typeface="Times New Roman" panose="02020603050405020304" pitchFamily="18" charset="0"/>
                <a:cs typeface="Calibri" panose="020F0502020204030204" pitchFamily="34" charset="0"/>
              </a:rPr>
              <a:t> </a:t>
            </a:r>
            <a:r>
              <a:rPr lang="en-US" smtClean="0">
                <a:solidFill>
                  <a:schemeClr val="bg1"/>
                </a:solidFill>
                <a:latin typeface="Calibri" panose="020F0502020204030204" pitchFamily="34" charset="0"/>
                <a:ea typeface="Times New Roman" panose="02020603050405020304" pitchFamily="18" charset="0"/>
                <a:cs typeface="Calibri" panose="020F0502020204030204" pitchFamily="34" charset="0"/>
              </a:rPr>
              <a:t>cho client.</a:t>
            </a:r>
            <a:endParaRPr lang="vi-VN">
              <a:solidFill>
                <a:schemeClr val="bg1"/>
              </a:solidFill>
              <a:latin typeface="Calibri" panose="020F0502020204030204" pitchFamily="34" charset="0"/>
              <a:ea typeface="Times New Roman" panose="02020603050405020304" pitchFamily="18" charset="0"/>
              <a:cs typeface="Calibri" panose="020F0502020204030204" pitchFamily="34" charset="0"/>
            </a:endParaRPr>
          </a:p>
          <a:p>
            <a:pPr marL="742950" indent="-285750">
              <a:lnSpc>
                <a:spcPct val="107000"/>
              </a:lnSpc>
              <a:spcAft>
                <a:spcPts val="800"/>
              </a:spcAft>
              <a:buClr>
                <a:schemeClr val="bg1"/>
              </a:buClr>
              <a:buFont typeface="Wingdings" panose="05000000000000000000" pitchFamily="2" charset="2"/>
              <a:buChar char="§"/>
              <a:tabLst>
                <a:tab pos="400050" algn="dec"/>
              </a:tabLst>
            </a:pPr>
            <a:r>
              <a:rPr lang="en-US" smtClean="0">
                <a:solidFill>
                  <a:schemeClr val="bg1"/>
                </a:solidFill>
                <a:latin typeface="Calibri" panose="020F0502020204030204" pitchFamily="34" charset="0"/>
                <a:ea typeface="Times New Roman" panose="02020603050405020304" pitchFamily="18" charset="0"/>
                <a:cs typeface="Calibri" panose="020F0502020204030204" pitchFamily="34" charset="0"/>
              </a:rPr>
              <a:t>Cơ </a:t>
            </a:r>
            <a:r>
              <a:rPr lang="en-US">
                <a:solidFill>
                  <a:schemeClr val="bg1"/>
                </a:solidFill>
                <a:latin typeface="Calibri" panose="020F0502020204030204" pitchFamily="34" charset="0"/>
                <a:ea typeface="Times New Roman" panose="02020603050405020304" pitchFamily="18" charset="0"/>
                <a:cs typeface="Calibri" panose="020F0502020204030204" pitchFamily="34" charset="0"/>
              </a:rPr>
              <a:t>chế này có thể được sử dụng để phát hành token ngắn hạn cho các client OAuth mà </a:t>
            </a:r>
            <a:r>
              <a:rPr lang="en-US" smtClean="0">
                <a:solidFill>
                  <a:schemeClr val="bg1"/>
                </a:solidFill>
                <a:latin typeface="Calibri" panose="020F0502020204030204" pitchFamily="34" charset="0"/>
                <a:ea typeface="Times New Roman" panose="02020603050405020304" pitchFamily="18" charset="0"/>
                <a:cs typeface="Calibri" panose="020F0502020204030204" pitchFamily="34" charset="0"/>
              </a:rPr>
              <a:t>máy</a:t>
            </a:r>
            <a:r>
              <a:rPr lang="vi-VN" smtClean="0">
                <a:solidFill>
                  <a:schemeClr val="bg1"/>
                </a:solidFill>
                <a:latin typeface="Calibri" panose="020F0502020204030204" pitchFamily="34" charset="0"/>
                <a:ea typeface="Times New Roman" panose="02020603050405020304" pitchFamily="18" charset="0"/>
                <a:cs typeface="Calibri" panose="020F0502020204030204" pitchFamily="34" charset="0"/>
              </a:rPr>
              <a:t> </a:t>
            </a:r>
            <a:r>
              <a:rPr lang="en-US" smtClean="0">
                <a:solidFill>
                  <a:schemeClr val="bg1"/>
                </a:solidFill>
                <a:latin typeface="Calibri" panose="020F0502020204030204" pitchFamily="34" charset="0"/>
                <a:ea typeface="Times New Roman" panose="02020603050405020304" pitchFamily="18" charset="0"/>
                <a:cs typeface="Calibri" panose="020F0502020204030204" pitchFamily="34" charset="0"/>
              </a:rPr>
              <a:t>chủ </a:t>
            </a:r>
            <a:r>
              <a:rPr lang="en-US">
                <a:solidFill>
                  <a:schemeClr val="bg1"/>
                </a:solidFill>
                <a:latin typeface="Calibri" panose="020F0502020204030204" pitchFamily="34" charset="0"/>
                <a:ea typeface="Times New Roman" panose="02020603050405020304" pitchFamily="18" charset="0"/>
                <a:cs typeface="Calibri" panose="020F0502020204030204" pitchFamily="34" charset="0"/>
              </a:rPr>
              <a:t>ủy quyền cho là kém an toàn hơn hoặc gửi token qua các kênh không an toàn.</a:t>
            </a:r>
            <a:endParaRPr lang="en-US" sz="11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4" name="Rectangle 13"/>
          <p:cNvSpPr/>
          <p:nvPr/>
        </p:nvSpPr>
        <p:spPr>
          <a:xfrm>
            <a:off x="97539" y="96463"/>
            <a:ext cx="3711272"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lvl="0">
              <a:spcBef>
                <a:spcPts val="200"/>
              </a:spcBef>
            </a:pPr>
            <a:r>
              <a:rPr lang="en-US"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5" name="Rectangle 14"/>
          <p:cNvSpPr/>
          <p:nvPr/>
        </p:nvSpPr>
        <p:spPr>
          <a:xfrm>
            <a:off x="240010" y="714460"/>
            <a:ext cx="1487908" cy="446276"/>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pPr marL="457200" lvl="0" indent="-381000">
              <a:lnSpc>
                <a:spcPct val="115000"/>
              </a:lnSpc>
              <a:spcBef>
                <a:spcPts val="600"/>
              </a:spcBef>
              <a:buClr>
                <a:srgbClr val="A458FF"/>
              </a:buClr>
              <a:buSzPts val="2400"/>
              <a:buFont typeface="Wingdings" panose="05000000000000000000" pitchFamily="2" charset="2"/>
              <a:buChar char="Ø"/>
            </a:pPr>
            <a:r>
              <a:rPr lang="en-US" sz="2000">
                <a:solidFill>
                  <a:schemeClr val="bg1"/>
                </a:solidFill>
              </a:rPr>
              <a:t>Tokens</a:t>
            </a:r>
            <a:endParaRPr lang="vi-VN" sz="2000">
              <a:solidFill>
                <a:schemeClr val="bg1"/>
              </a:solidFill>
            </a:endParaRPr>
          </a:p>
        </p:txBody>
      </p:sp>
    </p:spTree>
    <p:extLst>
      <p:ext uri="{BB962C8B-B14F-4D97-AF65-F5344CB8AC3E}">
        <p14:creationId xmlns:p14="http://schemas.microsoft.com/office/powerpoint/2010/main" val="1502947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3" name="Rectangle 2"/>
          <p:cNvSpPr/>
          <p:nvPr/>
        </p:nvSpPr>
        <p:spPr>
          <a:xfrm>
            <a:off x="125218" y="1727788"/>
            <a:ext cx="7581868" cy="2463560"/>
          </a:xfrm>
          <a:prstGeom prst="rect">
            <a:avLst/>
          </a:prstGeom>
        </p:spPr>
        <p:txBody>
          <a:bodyPr wrap="square">
            <a:spAutoFit/>
          </a:bodyPr>
          <a:lstStyle/>
          <a:p>
            <a:pPr marL="742950" indent="-285750">
              <a:lnSpc>
                <a:spcPct val="107000"/>
              </a:lnSpc>
              <a:buClr>
                <a:schemeClr val="accent5"/>
              </a:buClr>
              <a:buFont typeface="Wingdings" panose="05000000000000000000" pitchFamily="2" charset="2"/>
              <a:buChar char="Ø"/>
            </a:pPr>
            <a:r>
              <a:rPr lang="vi-VN" sz="1600">
                <a:solidFill>
                  <a:schemeClr val="bg1"/>
                </a:solidFill>
                <a:latin typeface="Calibri" panose="020F0502020204030204" pitchFamily="34" charset="0"/>
                <a:ea typeface="Times New Roman" panose="02020603050405020304" pitchFamily="18" charset="0"/>
                <a:cs typeface="Calibri" panose="020F0502020204030204" pitchFamily="34" charset="0"/>
              </a:rPr>
              <a:t>Đ</a:t>
            </a:r>
            <a:r>
              <a:rPr lang="en-US" sz="160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ược </a:t>
            </a:r>
            <a:r>
              <a:rPr lang="en-US" sz="1600">
                <a:solidFill>
                  <a:schemeClr val="bg1"/>
                </a:solidFill>
                <a:latin typeface="Calibri" panose="020F0502020204030204" pitchFamily="34" charset="0"/>
                <a:ea typeface="Times New Roman" panose="02020603050405020304" pitchFamily="18" charset="0"/>
                <a:cs typeface="Calibri" panose="020F0502020204030204" pitchFamily="34" charset="0"/>
              </a:rPr>
              <a:t>sử dụng bởi client để truy cập tài nguyên. </a:t>
            </a:r>
            <a:r>
              <a:rPr lang="vi-VN" sz="160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
            </a:r>
            <a:br>
              <a:rPr lang="vi-VN" sz="1600" smtClean="0">
                <a:solidFill>
                  <a:schemeClr val="bg1"/>
                </a:solidFill>
                <a:latin typeface="Calibri" panose="020F0502020204030204" pitchFamily="34" charset="0"/>
                <a:ea typeface="Times New Roman" panose="02020603050405020304" pitchFamily="18" charset="0"/>
                <a:cs typeface="Calibri" panose="020F0502020204030204" pitchFamily="34" charset="0"/>
              </a:rPr>
            </a:br>
            <a:endParaRPr lang="vi-VN" sz="1600" smtClean="0">
              <a:solidFill>
                <a:schemeClr val="bg1"/>
              </a:solidFill>
              <a:latin typeface="Calibri" panose="020F0502020204030204" pitchFamily="34" charset="0"/>
              <a:ea typeface="Times New Roman" panose="02020603050405020304" pitchFamily="18" charset="0"/>
              <a:cs typeface="Calibri" panose="020F0502020204030204" pitchFamily="34" charset="0"/>
            </a:endParaRPr>
          </a:p>
          <a:p>
            <a:pPr marL="742950" indent="-285750">
              <a:lnSpc>
                <a:spcPct val="107000"/>
              </a:lnSpc>
              <a:buClr>
                <a:schemeClr val="accent5"/>
              </a:buClr>
              <a:buFont typeface="Wingdings" panose="05000000000000000000" pitchFamily="2" charset="2"/>
              <a:buChar char="Ø"/>
            </a:pPr>
            <a:r>
              <a:rPr lang="vi-VN" sz="160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Thường </a:t>
            </a:r>
            <a:r>
              <a:rPr lang="en-US" sz="160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có </a:t>
            </a:r>
            <a:r>
              <a:rPr lang="en-US" sz="1600">
                <a:solidFill>
                  <a:schemeClr val="bg1"/>
                </a:solidFill>
                <a:latin typeface="Calibri" panose="020F0502020204030204" pitchFamily="34" charset="0"/>
                <a:ea typeface="Times New Roman" panose="02020603050405020304" pitchFamily="18" charset="0"/>
                <a:cs typeface="Calibri" panose="020F0502020204030204" pitchFamily="34" charset="0"/>
              </a:rPr>
              <a:t>tuổi thọ ngắn (phút hoặc giờ) bao gồm vòng đời phiên thông thường. </a:t>
            </a:r>
            <a:r>
              <a:rPr lang="vi-VN" sz="160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
            </a:r>
            <a:br>
              <a:rPr lang="vi-VN" sz="1600" smtClean="0">
                <a:solidFill>
                  <a:schemeClr val="bg1"/>
                </a:solidFill>
                <a:latin typeface="Calibri" panose="020F0502020204030204" pitchFamily="34" charset="0"/>
                <a:ea typeface="Times New Roman" panose="02020603050405020304" pitchFamily="18" charset="0"/>
                <a:cs typeface="Calibri" panose="020F0502020204030204" pitchFamily="34" charset="0"/>
              </a:rPr>
            </a:br>
            <a:endParaRPr lang="vi-VN" sz="1600" smtClean="0">
              <a:solidFill>
                <a:schemeClr val="bg1"/>
              </a:solidFill>
              <a:latin typeface="Calibri" panose="020F0502020204030204" pitchFamily="34" charset="0"/>
              <a:ea typeface="Times New Roman" panose="02020603050405020304" pitchFamily="18" charset="0"/>
              <a:cs typeface="Calibri" panose="020F0502020204030204" pitchFamily="34" charset="0"/>
            </a:endParaRPr>
          </a:p>
          <a:p>
            <a:pPr marL="742950" indent="-285750">
              <a:lnSpc>
                <a:spcPct val="107000"/>
              </a:lnSpc>
              <a:buClr>
                <a:schemeClr val="accent5"/>
              </a:buClr>
              <a:buFont typeface="Wingdings" panose="05000000000000000000" pitchFamily="2" charset="2"/>
              <a:buChar char="Ø"/>
            </a:pPr>
            <a:r>
              <a:rPr lang="vi-VN" sz="160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Có </a:t>
            </a:r>
            <a:r>
              <a:rPr lang="en-US" sz="160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thể </a:t>
            </a:r>
            <a:r>
              <a:rPr lang="en-US" sz="1600">
                <a:solidFill>
                  <a:schemeClr val="bg1"/>
                </a:solidFill>
                <a:latin typeface="Calibri" panose="020F0502020204030204" pitchFamily="34" charset="0"/>
                <a:ea typeface="Times New Roman" panose="02020603050405020304" pitchFamily="18" charset="0"/>
                <a:cs typeface="Calibri" panose="020F0502020204030204" pitchFamily="34" charset="0"/>
              </a:rPr>
              <a:t>được làm mới thông qua việc sử dụng một refresh token. </a:t>
            </a:r>
            <a:r>
              <a:rPr lang="vi-VN" sz="160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
            </a:r>
            <a:br>
              <a:rPr lang="vi-VN" sz="1600" smtClean="0">
                <a:solidFill>
                  <a:schemeClr val="bg1"/>
                </a:solidFill>
                <a:latin typeface="Calibri" panose="020F0502020204030204" pitchFamily="34" charset="0"/>
                <a:ea typeface="Times New Roman" panose="02020603050405020304" pitchFamily="18" charset="0"/>
                <a:cs typeface="Calibri" panose="020F0502020204030204" pitchFamily="34" charset="0"/>
              </a:rPr>
            </a:br>
            <a:endParaRPr lang="vi-VN" sz="1600" smtClean="0">
              <a:solidFill>
                <a:schemeClr val="bg1"/>
              </a:solidFill>
              <a:latin typeface="Calibri" panose="020F0502020204030204" pitchFamily="34" charset="0"/>
              <a:ea typeface="Times New Roman" panose="02020603050405020304" pitchFamily="18" charset="0"/>
              <a:cs typeface="Calibri" panose="020F0502020204030204" pitchFamily="34" charset="0"/>
            </a:endParaRPr>
          </a:p>
          <a:p>
            <a:pPr marL="742950" indent="-285750">
              <a:lnSpc>
                <a:spcPct val="107000"/>
              </a:lnSpc>
              <a:buClr>
                <a:schemeClr val="accent5"/>
              </a:buClr>
              <a:buFont typeface="Wingdings" panose="05000000000000000000" pitchFamily="2" charset="2"/>
              <a:buChar char="Ø"/>
            </a:pPr>
            <a:r>
              <a:rPr lang="en-US" sz="160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Tuổi </a:t>
            </a:r>
            <a:r>
              <a:rPr lang="en-US" sz="1600">
                <a:solidFill>
                  <a:schemeClr val="bg1"/>
                </a:solidFill>
                <a:latin typeface="Calibri" panose="020F0502020204030204" pitchFamily="34" charset="0"/>
                <a:ea typeface="Times New Roman" panose="02020603050405020304" pitchFamily="18" charset="0"/>
                <a:cs typeface="Calibri" panose="020F0502020204030204" pitchFamily="34" charset="0"/>
              </a:rPr>
              <a:t>thọ ngắn của access token, kết hợp với việc sử dụng một refresh token, cho phép khả năng thu hồi thụ động ủy quyền truy cập khi hết hạn access token hiện tại.</a:t>
            </a:r>
            <a:endParaRPr lang="en-US" sz="12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8" name="Rectangle 27"/>
          <p:cNvSpPr/>
          <p:nvPr/>
        </p:nvSpPr>
        <p:spPr>
          <a:xfrm>
            <a:off x="97539" y="96463"/>
            <a:ext cx="3711272"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lvl="0">
              <a:spcBef>
                <a:spcPts val="200"/>
              </a:spcBef>
            </a:pPr>
            <a:r>
              <a:rPr lang="en-US"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9" name="Rectangle 28"/>
          <p:cNvSpPr/>
          <p:nvPr/>
        </p:nvSpPr>
        <p:spPr>
          <a:xfrm>
            <a:off x="240010" y="714460"/>
            <a:ext cx="2257349" cy="416204"/>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pPr marL="457200" indent="-381000">
              <a:lnSpc>
                <a:spcPct val="115000"/>
              </a:lnSpc>
              <a:spcBef>
                <a:spcPts val="600"/>
              </a:spcBef>
              <a:buClr>
                <a:srgbClr val="A458FF"/>
              </a:buClr>
              <a:buSzPts val="2400"/>
              <a:buFont typeface="Wingdings" panose="05000000000000000000" pitchFamily="2" charset="2"/>
              <a:buChar char="Ø"/>
            </a:pPr>
            <a:r>
              <a:rPr lang="en-US" sz="2000">
                <a:solidFill>
                  <a:schemeClr val="bg1"/>
                </a:solidFill>
              </a:rPr>
              <a:t>Access </a:t>
            </a:r>
            <a:r>
              <a:rPr lang="en-US" sz="2000" smtClean="0">
                <a:solidFill>
                  <a:schemeClr val="bg1"/>
                </a:solidFill>
              </a:rPr>
              <a:t>Token</a:t>
            </a:r>
            <a:endParaRPr lang="vi-VN" sz="2000">
              <a:solidFill>
                <a:schemeClr val="bg1"/>
              </a:solidFill>
            </a:endParaRPr>
          </a:p>
        </p:txBody>
      </p:sp>
    </p:spTree>
    <p:extLst>
      <p:ext uri="{BB962C8B-B14F-4D97-AF65-F5344CB8AC3E}">
        <p14:creationId xmlns:p14="http://schemas.microsoft.com/office/powerpoint/2010/main" val="27808397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4" name="Rectangle 3"/>
          <p:cNvSpPr/>
          <p:nvPr/>
        </p:nvSpPr>
        <p:spPr>
          <a:xfrm>
            <a:off x="117962" y="172240"/>
            <a:ext cx="3711272" cy="400110"/>
          </a:xfrm>
          <a:prstGeom prst="rect">
            <a:avLst/>
          </a:prstGeom>
        </p:spPr>
        <p:txBody>
          <a:bodyPr wrap="none">
            <a:spAutoFit/>
          </a:bodyPr>
          <a:lstStyle/>
          <a:p>
            <a:pPr lvl="0">
              <a:spcBef>
                <a:spcPts val="200"/>
              </a:spcBef>
            </a:pPr>
            <a:r>
              <a:rPr lang="en-US" sz="2000" b="1"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0" y="1359296"/>
            <a:ext cx="8351364" cy="3078792"/>
          </a:xfrm>
          <a:prstGeom prst="rect">
            <a:avLst/>
          </a:prstGeom>
        </p:spPr>
        <p:txBody>
          <a:bodyPr wrap="square">
            <a:spAutoFit/>
          </a:bodyPr>
          <a:lstStyle/>
          <a:p>
            <a:pPr marL="742950" indent="-285750" algn="just">
              <a:lnSpc>
                <a:spcPct val="107000"/>
              </a:lnSpc>
              <a:buClr>
                <a:schemeClr val="accent5"/>
              </a:buClr>
              <a:buFont typeface="Wingdings" panose="05000000000000000000" pitchFamily="2" charset="2"/>
              <a:buChar char="Ø"/>
            </a:pPr>
            <a:r>
              <a:rPr lang="vi-VN">
                <a:solidFill>
                  <a:schemeClr val="bg1"/>
                </a:solidFill>
                <a:latin typeface="+mn-lt"/>
              </a:rPr>
              <a:t>T</a:t>
            </a:r>
            <a:r>
              <a:rPr lang="en-US" smtClean="0">
                <a:solidFill>
                  <a:schemeClr val="bg1"/>
                </a:solidFill>
                <a:latin typeface="+mn-lt"/>
              </a:rPr>
              <a:t>hể </a:t>
            </a:r>
            <a:r>
              <a:rPr lang="en-US">
                <a:solidFill>
                  <a:schemeClr val="bg1"/>
                </a:solidFill>
                <a:latin typeface="+mn-lt"/>
              </a:rPr>
              <a:t>hiện sự ủy quyền lâu dài của một client nhất định để truy cập tài nguyên thay mặt cho chủ sở hữu tài nguyên. </a:t>
            </a:r>
            <a:endParaRPr lang="vi-VN" smtClean="0">
              <a:solidFill>
                <a:schemeClr val="bg1"/>
              </a:solidFill>
              <a:latin typeface="+mn-lt"/>
            </a:endParaRPr>
          </a:p>
          <a:p>
            <a:pPr marL="742950" indent="-285750" algn="just">
              <a:lnSpc>
                <a:spcPct val="107000"/>
              </a:lnSpc>
              <a:buClr>
                <a:schemeClr val="accent5"/>
              </a:buClr>
              <a:buFont typeface="Wingdings" panose="05000000000000000000" pitchFamily="2" charset="2"/>
              <a:buChar char="Ø"/>
            </a:pPr>
            <a:r>
              <a:rPr lang="en-US" smtClean="0">
                <a:solidFill>
                  <a:schemeClr val="bg1"/>
                </a:solidFill>
                <a:latin typeface="+mn-lt"/>
              </a:rPr>
              <a:t>Client </a:t>
            </a:r>
            <a:r>
              <a:rPr lang="en-US">
                <a:solidFill>
                  <a:schemeClr val="bg1"/>
                </a:solidFill>
                <a:latin typeface="+mn-lt"/>
              </a:rPr>
              <a:t>sử dụng loại token này để có được ("làm mới") access token mới được sử dụng cho các yêu cầu máy chủ tài nguyên</a:t>
            </a:r>
            <a:r>
              <a:rPr lang="en-US" smtClean="0">
                <a:solidFill>
                  <a:schemeClr val="bg1"/>
                </a:solidFill>
                <a:latin typeface="+mn-lt"/>
              </a:rPr>
              <a:t>.</a:t>
            </a:r>
            <a:endParaRPr lang="vi-VN" smtClean="0">
              <a:solidFill>
                <a:schemeClr val="bg1"/>
              </a:solidFill>
              <a:latin typeface="+mn-lt"/>
            </a:endParaRPr>
          </a:p>
          <a:p>
            <a:pPr marL="742950" indent="-285750" algn="just">
              <a:lnSpc>
                <a:spcPct val="107000"/>
              </a:lnSpc>
              <a:buClr>
                <a:schemeClr val="accent5"/>
              </a:buClr>
              <a:buFont typeface="Wingdings" panose="05000000000000000000" pitchFamily="2" charset="2"/>
              <a:buChar char="Ø"/>
            </a:pPr>
            <a:r>
              <a:rPr lang="vi-VN">
                <a:solidFill>
                  <a:schemeClr val="bg1"/>
                </a:solidFill>
                <a:latin typeface="+mn-lt"/>
                <a:ea typeface="Times New Roman" panose="02020603050405020304" pitchFamily="18" charset="0"/>
                <a:cs typeface="Times New Roman" panose="02020603050405020304" pitchFamily="18" charset="0"/>
              </a:rPr>
              <a:t>Một refresh token, cùng với access token giới hạn thời gian tồn tại, có thể được sử dụng để cấp quyền truy cập lâu hơn cho các tài nguyên mà không liên quan đến ủy quyền của người dùng cuối</a:t>
            </a:r>
            <a:r>
              <a:rPr lang="vi-VN" smtClean="0">
                <a:solidFill>
                  <a:schemeClr val="bg1"/>
                </a:solidFill>
                <a:latin typeface="+mn-lt"/>
                <a:ea typeface="Times New Roman" panose="02020603050405020304" pitchFamily="18" charset="0"/>
                <a:cs typeface="Times New Roman" panose="02020603050405020304" pitchFamily="18" charset="0"/>
              </a:rPr>
              <a:t>.</a:t>
            </a:r>
          </a:p>
          <a:p>
            <a:pPr marL="742950" indent="-285750" algn="just">
              <a:lnSpc>
                <a:spcPct val="107000"/>
              </a:lnSpc>
              <a:buClr>
                <a:schemeClr val="accent5"/>
              </a:buClr>
              <a:buFont typeface="Wingdings" panose="05000000000000000000" pitchFamily="2" charset="2"/>
              <a:buChar char="Ø"/>
            </a:pPr>
            <a:r>
              <a:rPr lang="vi-VN">
                <a:solidFill>
                  <a:schemeClr val="bg1"/>
                </a:solidFill>
                <a:latin typeface="+mn-lt"/>
                <a:ea typeface="Times New Roman" panose="02020603050405020304" pitchFamily="18" charset="0"/>
                <a:cs typeface="Times New Roman" panose="02020603050405020304" pitchFamily="18" charset="0"/>
              </a:rPr>
              <a:t>Refresh token cũng là một bí mật được ràng buộc với </a:t>
            </a:r>
            <a:r>
              <a:rPr lang="en-US" b="1">
                <a:solidFill>
                  <a:schemeClr val="bg1"/>
                </a:solidFill>
              </a:rPr>
              <a:t>Client </a:t>
            </a:r>
            <a:r>
              <a:rPr lang="en-US" b="1" smtClean="0">
                <a:solidFill>
                  <a:schemeClr val="bg1"/>
                </a:solidFill>
              </a:rPr>
              <a:t>Identifier</a:t>
            </a:r>
            <a:r>
              <a:rPr lang="vi-VN" b="1" smtClean="0">
                <a:solidFill>
                  <a:schemeClr val="bg1"/>
                </a:solidFill>
              </a:rPr>
              <a:t> </a:t>
            </a:r>
            <a:r>
              <a:rPr lang="vi-VN" smtClean="0">
                <a:solidFill>
                  <a:schemeClr val="bg1"/>
                </a:solidFill>
                <a:latin typeface="+mn-lt"/>
                <a:ea typeface="Times New Roman" panose="02020603050405020304" pitchFamily="18" charset="0"/>
                <a:cs typeface="Times New Roman" panose="02020603050405020304" pitchFamily="18" charset="0"/>
              </a:rPr>
              <a:t>và</a:t>
            </a:r>
            <a:r>
              <a:rPr lang="vi-VN" b="1" smtClean="0">
                <a:solidFill>
                  <a:schemeClr val="bg1"/>
                </a:solidFill>
                <a:latin typeface="+mn-lt"/>
                <a:ea typeface="Times New Roman" panose="02020603050405020304" pitchFamily="18" charset="0"/>
                <a:cs typeface="Times New Roman" panose="02020603050405020304" pitchFamily="18" charset="0"/>
              </a:rPr>
              <a:t> </a:t>
            </a:r>
            <a:r>
              <a:rPr lang="en-US" b="1">
                <a:solidFill>
                  <a:schemeClr val="bg1"/>
                </a:solidFill>
              </a:rPr>
              <a:t>Client Secret</a:t>
            </a:r>
            <a:r>
              <a:rPr lang="vi-VN" smtClean="0">
                <a:solidFill>
                  <a:schemeClr val="bg1"/>
                </a:solidFill>
                <a:latin typeface="+mn-lt"/>
                <a:ea typeface="Times New Roman" panose="02020603050405020304" pitchFamily="18" charset="0"/>
                <a:cs typeface="Times New Roman" panose="02020603050405020304" pitchFamily="18" charset="0"/>
              </a:rPr>
              <a:t>. </a:t>
            </a:r>
            <a:r>
              <a:rPr lang="vi-VN">
                <a:solidFill>
                  <a:schemeClr val="bg1"/>
                </a:solidFill>
                <a:latin typeface="+mn-lt"/>
                <a:ea typeface="Times New Roman" panose="02020603050405020304" pitchFamily="18" charset="0"/>
                <a:cs typeface="Times New Roman" panose="02020603050405020304" pitchFamily="18" charset="0"/>
              </a:rPr>
              <a:t>Điều này được đảm bảo bởi quy trình ủy quyền như sau</a:t>
            </a:r>
            <a:r>
              <a:rPr lang="vi-VN" smtClean="0">
                <a:solidFill>
                  <a:schemeClr val="bg1"/>
                </a:solidFill>
                <a:latin typeface="+mn-lt"/>
                <a:ea typeface="Times New Roman" panose="02020603050405020304" pitchFamily="18" charset="0"/>
                <a:cs typeface="Times New Roman" panose="02020603050405020304" pitchFamily="18" charset="0"/>
              </a:rPr>
              <a:t>:</a:t>
            </a:r>
          </a:p>
          <a:p>
            <a:pPr marL="742950" indent="-285750" algn="just">
              <a:lnSpc>
                <a:spcPct val="107000"/>
              </a:lnSpc>
              <a:buClr>
                <a:schemeClr val="accent5"/>
              </a:buClr>
              <a:buFont typeface="Wingdings" panose="05000000000000000000" pitchFamily="2" charset="2"/>
              <a:buChar char="Ø"/>
            </a:pPr>
            <a:endParaRPr lang="vi-VN" smtClean="0">
              <a:solidFill>
                <a:schemeClr val="bg1"/>
              </a:solidFill>
              <a:latin typeface="+mn-lt"/>
              <a:ea typeface="Times New Roman" panose="02020603050405020304" pitchFamily="18" charset="0"/>
              <a:cs typeface="Times New Roman" panose="02020603050405020304" pitchFamily="18" charset="0"/>
            </a:endParaRPr>
          </a:p>
          <a:p>
            <a:pPr marL="742950" indent="-285750" algn="just">
              <a:lnSpc>
                <a:spcPct val="107000"/>
              </a:lnSpc>
              <a:buClr>
                <a:schemeClr val="accent5"/>
              </a:buClr>
              <a:buFont typeface="Wingdings" panose="05000000000000000000" pitchFamily="2" charset="2"/>
              <a:buChar char="Ø"/>
            </a:pPr>
            <a:endParaRPr lang="vi-VN">
              <a:solidFill>
                <a:schemeClr val="bg1"/>
              </a:solidFill>
              <a:latin typeface="+mn-lt"/>
              <a:ea typeface="Times New Roman" panose="02020603050405020304" pitchFamily="18" charset="0"/>
              <a:cs typeface="Times New Roman" panose="02020603050405020304" pitchFamily="18" charset="0"/>
            </a:endParaRPr>
          </a:p>
          <a:p>
            <a:pPr marL="742950" indent="-285750" algn="just">
              <a:lnSpc>
                <a:spcPct val="107000"/>
              </a:lnSpc>
              <a:buClr>
                <a:schemeClr val="accent5"/>
              </a:buClr>
              <a:buFont typeface="Wingdings" panose="05000000000000000000" pitchFamily="2" charset="2"/>
              <a:buChar char="Ø"/>
            </a:pPr>
            <a:endParaRPr lang="vi-VN">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a:p>
            <a:pPr marL="742950" indent="-285750" algn="just">
              <a:lnSpc>
                <a:spcPct val="107000"/>
              </a:lnSpc>
              <a:buClr>
                <a:schemeClr val="accent5"/>
              </a:buClr>
              <a:buFont typeface="Wingdings" panose="05000000000000000000" pitchFamily="2" charset="2"/>
              <a:buChar char="Ø"/>
            </a:pPr>
            <a:endParaRPr lang="en-US">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ctangle 4"/>
          <p:cNvSpPr/>
          <p:nvPr/>
        </p:nvSpPr>
        <p:spPr>
          <a:xfrm>
            <a:off x="1277258" y="3636733"/>
            <a:ext cx="6858000" cy="1384995"/>
          </a:xfrm>
          <a:prstGeom prst="rect">
            <a:avLst/>
          </a:prstGeom>
        </p:spPr>
        <p:txBody>
          <a:bodyPr wrap="square">
            <a:spAutoFit/>
          </a:bodyPr>
          <a:lstStyle/>
          <a:p>
            <a:pPr marL="342900" lvl="6" indent="-342900" algn="just">
              <a:buClr>
                <a:schemeClr val="bg1"/>
              </a:buClr>
              <a:buFont typeface="+mj-lt"/>
              <a:buAutoNum type="arabicPeriod"/>
            </a:pPr>
            <a:r>
              <a:rPr lang="en-US">
                <a:solidFill>
                  <a:schemeClr val="bg1"/>
                </a:solidFill>
              </a:rPr>
              <a:t>Chủ sở hữu tài nguyên và tác nhân người dùng cung cấp "mã" ủy quyền </a:t>
            </a:r>
            <a:r>
              <a:rPr lang="en-US" smtClean="0">
                <a:solidFill>
                  <a:schemeClr val="bg1"/>
                </a:solidFill>
              </a:rPr>
              <a:t>cho </a:t>
            </a:r>
            <a:r>
              <a:rPr lang="en-US">
                <a:solidFill>
                  <a:schemeClr val="bg1"/>
                </a:solidFill>
              </a:rPr>
              <a:t>phiên bản client ban đầu yêu cầu ủy quyền.</a:t>
            </a:r>
          </a:p>
          <a:p>
            <a:pPr marL="342900" lvl="6" indent="-342900" algn="just">
              <a:buClr>
                <a:schemeClr val="bg1"/>
              </a:buClr>
              <a:buFont typeface="+mj-lt"/>
              <a:buAutoNum type="arabicPeriod"/>
            </a:pPr>
            <a:r>
              <a:rPr lang="en-US">
                <a:solidFill>
                  <a:schemeClr val="bg1"/>
                </a:solidFill>
              </a:rPr>
              <a:t>Client sử dụng nó ngay lập tức trong các giao tiếp cấp vận chuyển an toàn đến máy chủ ủy quyền và sau đó lưu trữ một cách an toàn refresh </a:t>
            </a:r>
            <a:r>
              <a:rPr lang="vi-VN" smtClean="0">
                <a:solidFill>
                  <a:schemeClr val="bg1"/>
                </a:solidFill>
              </a:rPr>
              <a:t>token.</a:t>
            </a:r>
            <a:endParaRPr lang="en-US">
              <a:solidFill>
                <a:schemeClr val="bg1"/>
              </a:solidFill>
            </a:endParaRPr>
          </a:p>
          <a:p>
            <a:pPr marL="342900" lvl="6" indent="-342900" algn="just">
              <a:buClr>
                <a:schemeClr val="bg1"/>
              </a:buClr>
              <a:buFont typeface="+mj-lt"/>
              <a:buAutoNum type="arabicPeriod"/>
            </a:pPr>
            <a:r>
              <a:rPr lang="en-US">
                <a:solidFill>
                  <a:schemeClr val="bg1"/>
                </a:solidFill>
              </a:rPr>
              <a:t>Client luôn sử dụng refresh token trong các giao tiếp cấp vận chuyển an toàn đến máy chủ ủy quyền để nhận một access token.</a:t>
            </a:r>
          </a:p>
        </p:txBody>
      </p:sp>
      <p:sp>
        <p:nvSpPr>
          <p:cNvPr id="28" name="Rectangle 27"/>
          <p:cNvSpPr/>
          <p:nvPr/>
        </p:nvSpPr>
        <p:spPr>
          <a:xfrm>
            <a:off x="97539" y="96463"/>
            <a:ext cx="3711272"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lvl="0">
              <a:spcBef>
                <a:spcPts val="200"/>
              </a:spcBef>
            </a:pPr>
            <a:r>
              <a:rPr lang="en-US"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9" name="Rectangle 28"/>
          <p:cNvSpPr/>
          <p:nvPr/>
        </p:nvSpPr>
        <p:spPr>
          <a:xfrm>
            <a:off x="240010" y="714460"/>
            <a:ext cx="2327881" cy="416204"/>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pPr marL="457200" indent="-381000">
              <a:lnSpc>
                <a:spcPct val="115000"/>
              </a:lnSpc>
              <a:spcBef>
                <a:spcPts val="600"/>
              </a:spcBef>
              <a:buClr>
                <a:srgbClr val="A458FF"/>
              </a:buClr>
              <a:buSzPts val="2400"/>
              <a:buFont typeface="Wingdings" panose="05000000000000000000" pitchFamily="2" charset="2"/>
              <a:buChar char="Ø"/>
            </a:pPr>
            <a:r>
              <a:rPr lang="en-US" sz="2000">
                <a:solidFill>
                  <a:schemeClr val="bg1"/>
                </a:solidFill>
              </a:rPr>
              <a:t>Refresh Token</a:t>
            </a:r>
          </a:p>
        </p:txBody>
      </p:sp>
    </p:spTree>
    <p:extLst>
      <p:ext uri="{BB962C8B-B14F-4D97-AF65-F5344CB8AC3E}">
        <p14:creationId xmlns:p14="http://schemas.microsoft.com/office/powerpoint/2010/main" val="22756901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4" name="Rectangle 3"/>
          <p:cNvSpPr/>
          <p:nvPr/>
        </p:nvSpPr>
        <p:spPr>
          <a:xfrm>
            <a:off x="0" y="106734"/>
            <a:ext cx="3711272" cy="400110"/>
          </a:xfrm>
          <a:prstGeom prst="rect">
            <a:avLst/>
          </a:prstGeom>
        </p:spPr>
        <p:txBody>
          <a:bodyPr wrap="none">
            <a:spAutoFit/>
          </a:bodyPr>
          <a:lstStyle/>
          <a:p>
            <a:pPr lvl="0">
              <a:spcBef>
                <a:spcPts val="200"/>
              </a:spcBef>
            </a:pPr>
            <a:r>
              <a:rPr lang="en-US"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351213" y="1297868"/>
            <a:ext cx="7965471" cy="830997"/>
          </a:xfrm>
          <a:prstGeom prst="rect">
            <a:avLst/>
          </a:prstGeom>
        </p:spPr>
        <p:txBody>
          <a:bodyPr wrap="square">
            <a:spAutoFit/>
          </a:bodyPr>
          <a:lstStyle/>
          <a:p>
            <a:r>
              <a:rPr lang="vi-VN" sz="1600" smtClean="0">
                <a:solidFill>
                  <a:schemeClr val="bg1"/>
                </a:solidFill>
                <a:latin typeface="Calibri" panose="020F0502020204030204" pitchFamily="34" charset="0"/>
                <a:ea typeface="Times New Roman" panose="02020603050405020304" pitchFamily="18" charset="0"/>
              </a:rPr>
              <a:t>B</a:t>
            </a:r>
            <a:r>
              <a:rPr lang="en-US" sz="1600" smtClean="0">
                <a:solidFill>
                  <a:schemeClr val="bg1"/>
                </a:solidFill>
                <a:latin typeface="Calibri" panose="020F0502020204030204" pitchFamily="34" charset="0"/>
                <a:ea typeface="Times New Roman" panose="02020603050405020304" pitchFamily="18" charset="0"/>
              </a:rPr>
              <a:t>iểu </a:t>
            </a:r>
            <a:r>
              <a:rPr lang="en-US" sz="1600">
                <a:solidFill>
                  <a:schemeClr val="bg1"/>
                </a:solidFill>
                <a:latin typeface="Calibri" panose="020F0502020204030204" pitchFamily="34" charset="0"/>
                <a:ea typeface="Times New Roman" panose="02020603050405020304" pitchFamily="18" charset="0"/>
              </a:rPr>
              <a:t>thị kết quả trung gian của quy trình ủy quyền người dùng cuối thành công và được client sử dụng để có được access token và refresh token. "Mã" ủy quyền được gửi đến URI chuyển hướng của client thay vì token cho hai mục đích:</a:t>
            </a:r>
            <a:endParaRPr lang="en-US" sz="1600">
              <a:solidFill>
                <a:schemeClr val="bg1"/>
              </a:solidFill>
            </a:endParaRPr>
          </a:p>
        </p:txBody>
      </p:sp>
      <p:sp>
        <p:nvSpPr>
          <p:cNvPr id="5" name="Rectangle 4"/>
          <p:cNvSpPr/>
          <p:nvPr/>
        </p:nvSpPr>
        <p:spPr>
          <a:xfrm>
            <a:off x="629179" y="2296069"/>
            <a:ext cx="7177314" cy="1969385"/>
          </a:xfrm>
          <a:prstGeom prst="rect">
            <a:avLst/>
          </a:prstGeom>
        </p:spPr>
        <p:txBody>
          <a:bodyPr wrap="square">
            <a:spAutoFit/>
          </a:bodyPr>
          <a:lstStyle/>
          <a:p>
            <a:pPr marL="457200" algn="just">
              <a:lnSpc>
                <a:spcPct val="107000"/>
              </a:lnSpc>
            </a:pPr>
            <a:r>
              <a:rPr lang="en-US">
                <a:solidFill>
                  <a:schemeClr val="bg1"/>
                </a:solidFill>
                <a:latin typeface="Calibri" panose="020F0502020204030204" pitchFamily="34" charset="0"/>
                <a:ea typeface="Times New Roman" panose="02020603050405020304" pitchFamily="18" charset="0"/>
                <a:cs typeface="Calibri" panose="020F0502020204030204" pitchFamily="34" charset="0"/>
              </a:rPr>
              <a:t>1. Các luồng dựa trên trình duyệt hiển thị các tham số giao thức cho những kẻ tấn công tiềm năng thông qua các tham số truy vấn URI (tham chiếu HTTP), bộ đệm của trình duyệt hoặc các mục nhập tệp nhật ký và có thể được phát lại. Để giảm mối đe dọa này, "mã" ủy quyền tồn tại trong thời gian ngắn được thông qua thay vì token và đổi lấy các token qua kết nối trực tiếp an toàn hơn giữa máy khách và máy chủ ủy quyền.</a:t>
            </a:r>
            <a:endParaRPr lang="en-US" sz="110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pPr>
            <a:r>
              <a:rPr lang="en-US" sz="1600">
                <a:solidFill>
                  <a:schemeClr val="bg1"/>
                </a:solidFill>
                <a:latin typeface="Calibri" panose="020F0502020204030204" pitchFamily="34" charset="0"/>
                <a:ea typeface="Times New Roman" panose="02020603050405020304" pitchFamily="18" charset="0"/>
                <a:cs typeface="Calibri" panose="020F0502020204030204" pitchFamily="34" charset="0"/>
              </a:rPr>
              <a:t> </a:t>
            </a:r>
            <a:endParaRPr lang="en-US" sz="110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07000"/>
              </a:lnSpc>
            </a:pPr>
            <a:r>
              <a:rPr lang="en-US">
                <a:solidFill>
                  <a:schemeClr val="bg1"/>
                </a:solidFill>
                <a:latin typeface="Calibri" panose="020F0502020204030204" pitchFamily="34" charset="0"/>
                <a:ea typeface="Times New Roman" panose="02020603050405020304" pitchFamily="18" charset="0"/>
                <a:cs typeface="Calibri" panose="020F0502020204030204" pitchFamily="34" charset="0"/>
              </a:rPr>
              <a:t>2. Việc xác thực client trong khi yêu cầu trực tiếp giữa máy khách và máy chủ ủy quyền sẽ đơn giản hơn nhiều so với yêu cầu ủy quyền gián tiếp. Sau này sẽ yêu cầu chữ ký số.</a:t>
            </a:r>
            <a:endParaRPr lang="en-US" sz="11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8" name="Rectangle 27"/>
          <p:cNvSpPr/>
          <p:nvPr/>
        </p:nvSpPr>
        <p:spPr>
          <a:xfrm>
            <a:off x="117962" y="172240"/>
            <a:ext cx="3711272" cy="400110"/>
          </a:xfrm>
          <a:prstGeom prst="rect">
            <a:avLst/>
          </a:prstGeom>
        </p:spPr>
        <p:txBody>
          <a:bodyPr wrap="none">
            <a:spAutoFit/>
          </a:bodyPr>
          <a:lstStyle/>
          <a:p>
            <a:pPr lvl="0">
              <a:spcBef>
                <a:spcPts val="200"/>
              </a:spcBef>
            </a:pPr>
            <a:r>
              <a:rPr lang="en-US" sz="2000" b="1"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9" name="Rectangle 28"/>
          <p:cNvSpPr/>
          <p:nvPr/>
        </p:nvSpPr>
        <p:spPr>
          <a:xfrm>
            <a:off x="97539" y="96463"/>
            <a:ext cx="3711272"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lvl="0">
              <a:spcBef>
                <a:spcPts val="200"/>
              </a:spcBef>
            </a:pPr>
            <a:r>
              <a:rPr lang="en-US"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0" name="Rectangle 29"/>
          <p:cNvSpPr/>
          <p:nvPr/>
        </p:nvSpPr>
        <p:spPr>
          <a:xfrm>
            <a:off x="240010" y="714460"/>
            <a:ext cx="2953053" cy="416204"/>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pPr marL="457200" indent="-381000">
              <a:lnSpc>
                <a:spcPct val="115000"/>
              </a:lnSpc>
              <a:spcBef>
                <a:spcPts val="600"/>
              </a:spcBef>
              <a:buClr>
                <a:srgbClr val="A458FF"/>
              </a:buClr>
              <a:buSzPts val="2400"/>
              <a:buFont typeface="Wingdings" panose="05000000000000000000" pitchFamily="2" charset="2"/>
              <a:buChar char="Ø"/>
            </a:pPr>
            <a:r>
              <a:rPr lang="en-US" sz="2000">
                <a:solidFill>
                  <a:schemeClr val="bg1"/>
                </a:solidFill>
              </a:rPr>
              <a:t>Authorization "code"</a:t>
            </a:r>
          </a:p>
        </p:txBody>
      </p:sp>
    </p:spTree>
    <p:extLst>
      <p:ext uri="{BB962C8B-B14F-4D97-AF65-F5344CB8AC3E}">
        <p14:creationId xmlns:p14="http://schemas.microsoft.com/office/powerpoint/2010/main" val="12129648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4" name="Rectangle 3"/>
          <p:cNvSpPr/>
          <p:nvPr/>
        </p:nvSpPr>
        <p:spPr>
          <a:xfrm>
            <a:off x="23821" y="160804"/>
            <a:ext cx="3711272" cy="400110"/>
          </a:xfrm>
          <a:prstGeom prst="rect">
            <a:avLst/>
          </a:prstGeom>
        </p:spPr>
        <p:txBody>
          <a:bodyPr wrap="none">
            <a:spAutoFit/>
          </a:bodyPr>
          <a:lstStyle/>
          <a:p>
            <a:pPr lvl="0">
              <a:spcBef>
                <a:spcPts val="200"/>
              </a:spcBef>
            </a:pPr>
            <a:r>
              <a:rPr lang="en-US"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6" name="Google Shape;387;p38"/>
          <p:cNvPicPr preferRelativeResize="0"/>
          <p:nvPr/>
        </p:nvPicPr>
        <p:blipFill>
          <a:blip r:embed="rId3">
            <a:alphaModFix/>
          </a:blip>
          <a:stretch>
            <a:fillRect/>
          </a:stretch>
        </p:blipFill>
        <p:spPr>
          <a:xfrm>
            <a:off x="8772155" y="2404604"/>
            <a:ext cx="295985" cy="269286"/>
          </a:xfrm>
          <a:prstGeom prst="rect">
            <a:avLst/>
          </a:prstGeom>
          <a:noFill/>
          <a:ln>
            <a:noFill/>
          </a:ln>
        </p:spPr>
      </p:pic>
      <p:pic>
        <p:nvPicPr>
          <p:cNvPr id="21" name="Google Shape;388;p38"/>
          <p:cNvPicPr preferRelativeResize="0"/>
          <p:nvPr/>
        </p:nvPicPr>
        <p:blipFill>
          <a:blip r:embed="rId4">
            <a:alphaModFix/>
          </a:blip>
          <a:stretch>
            <a:fillRect/>
          </a:stretch>
        </p:blipFill>
        <p:spPr>
          <a:xfrm>
            <a:off x="7987264" y="512181"/>
            <a:ext cx="340896" cy="388053"/>
          </a:xfrm>
          <a:prstGeom prst="rect">
            <a:avLst/>
          </a:prstGeom>
          <a:noFill/>
          <a:ln>
            <a:noFill/>
          </a:ln>
        </p:spPr>
      </p:pic>
      <p:sp>
        <p:nvSpPr>
          <p:cNvPr id="6" name="Rectangle 5"/>
          <p:cNvSpPr/>
          <p:nvPr/>
        </p:nvSpPr>
        <p:spPr>
          <a:xfrm>
            <a:off x="240010" y="1749085"/>
            <a:ext cx="7340470" cy="2372124"/>
          </a:xfrm>
          <a:prstGeom prst="rect">
            <a:avLst/>
          </a:prstGeom>
        </p:spPr>
        <p:txBody>
          <a:bodyPr wrap="square">
            <a:spAutoFit/>
          </a:bodyPr>
          <a:lstStyle/>
          <a:p>
            <a:pPr marL="342900" indent="-1588" algn="just">
              <a:lnSpc>
                <a:spcPct val="107000"/>
              </a:lnSpc>
              <a:spcAft>
                <a:spcPts val="800"/>
              </a:spcAft>
            </a:pPr>
            <a:r>
              <a:rPr lang="en-US">
                <a:solidFill>
                  <a:schemeClr val="bg1"/>
                </a:solidFill>
                <a:latin typeface="Calibri" panose="020F0502020204030204" pitchFamily="34" charset="0"/>
                <a:ea typeface="Times New Roman" panose="02020603050405020304" pitchFamily="18" charset="0"/>
                <a:cs typeface="Calibri" panose="020F0502020204030204" pitchFamily="34" charset="0"/>
              </a:rPr>
              <a:t>URI chuyển hướng giúp phát hiện các client độc hại và ngăn chặn các cuộc tấn công lừa đảo từ các </a:t>
            </a:r>
            <a:r>
              <a:rPr lang="en-US" smtClean="0">
                <a:solidFill>
                  <a:schemeClr val="bg1"/>
                </a:solidFill>
                <a:latin typeface="Calibri" panose="020F0502020204030204" pitchFamily="34" charset="0"/>
                <a:ea typeface="Times New Roman" panose="02020603050405020304" pitchFamily="18" charset="0"/>
                <a:cs typeface="Calibri" panose="020F0502020204030204" pitchFamily="34" charset="0"/>
              </a:rPr>
              <a:t>client. </a:t>
            </a:r>
            <a:endParaRPr lang="vi-VN" smtClean="0">
              <a:solidFill>
                <a:schemeClr val="bg1"/>
              </a:solidFill>
              <a:latin typeface="Calibri" panose="020F0502020204030204" pitchFamily="34" charset="0"/>
              <a:ea typeface="Times New Roman" panose="02020603050405020304" pitchFamily="18" charset="0"/>
              <a:cs typeface="Calibri" panose="020F0502020204030204" pitchFamily="34" charset="0"/>
            </a:endParaRPr>
          </a:p>
          <a:p>
            <a:pPr marL="342900" indent="-1588" algn="just">
              <a:lnSpc>
                <a:spcPct val="107000"/>
              </a:lnSpc>
              <a:spcAft>
                <a:spcPts val="800"/>
              </a:spcAft>
            </a:pPr>
            <a:r>
              <a:rPr lang="en-US" smtClean="0">
                <a:solidFill>
                  <a:schemeClr val="bg1"/>
                </a:solidFill>
                <a:latin typeface="Calibri" panose="020F0502020204030204" pitchFamily="34" charset="0"/>
                <a:ea typeface="Times New Roman" panose="02020603050405020304" pitchFamily="18" charset="0"/>
                <a:cs typeface="Calibri" panose="020F0502020204030204" pitchFamily="34" charset="0"/>
              </a:rPr>
              <a:t>Giá </a:t>
            </a:r>
            <a:r>
              <a:rPr lang="en-US">
                <a:solidFill>
                  <a:schemeClr val="bg1"/>
                </a:solidFill>
                <a:latin typeface="Calibri" panose="020F0502020204030204" pitchFamily="34" charset="0"/>
                <a:ea typeface="Times New Roman" panose="02020603050405020304" pitchFamily="18" charset="0"/>
                <a:cs typeface="Calibri" panose="020F0502020204030204" pitchFamily="34" charset="0"/>
              </a:rPr>
              <a:t>trị của URI chuyển hướng thực tế được sử dụng trong yêu cầu ủy quyền phải được trình bày và được xác minh khi "mã" ủy quyền được trao đổi với các token. Điều này giúp ngăn chặn các cuộc tấn công trong đó "mã" ủy quyền được tiết lộ thông qua các bộ chuyển hướng và client giả mạo ứng dụng web. </a:t>
            </a:r>
            <a:endParaRPr lang="vi-VN" smtClean="0">
              <a:solidFill>
                <a:schemeClr val="bg1"/>
              </a:solidFill>
              <a:latin typeface="Calibri" panose="020F0502020204030204" pitchFamily="34" charset="0"/>
              <a:ea typeface="Times New Roman" panose="02020603050405020304" pitchFamily="18" charset="0"/>
              <a:cs typeface="Calibri" panose="020F0502020204030204" pitchFamily="34" charset="0"/>
            </a:endParaRPr>
          </a:p>
          <a:p>
            <a:pPr marL="342900" indent="-1588" algn="just">
              <a:lnSpc>
                <a:spcPct val="107000"/>
              </a:lnSpc>
              <a:spcAft>
                <a:spcPts val="800"/>
              </a:spcAft>
            </a:pPr>
            <a:r>
              <a:rPr lang="en-US" smtClean="0">
                <a:solidFill>
                  <a:schemeClr val="bg1"/>
                </a:solidFill>
                <a:latin typeface="Calibri" panose="020F0502020204030204" pitchFamily="34" charset="0"/>
                <a:ea typeface="Times New Roman" panose="02020603050405020304" pitchFamily="18" charset="0"/>
                <a:cs typeface="Calibri" panose="020F0502020204030204" pitchFamily="34" charset="0"/>
              </a:rPr>
              <a:t>Máy </a:t>
            </a:r>
            <a:r>
              <a:rPr lang="en-US">
                <a:solidFill>
                  <a:schemeClr val="bg1"/>
                </a:solidFill>
                <a:latin typeface="Calibri" panose="020F0502020204030204" pitchFamily="34" charset="0"/>
                <a:ea typeface="Times New Roman" panose="02020603050405020304" pitchFamily="18" charset="0"/>
                <a:cs typeface="Calibri" panose="020F0502020204030204" pitchFamily="34" charset="0"/>
              </a:rPr>
              <a:t>chủ ủy quyền phải yêu cầu các public client và confidential client sử dụng loại cấp quyền ngầm để đăng ký trước URI chuyển hướng của họ và xác thực đối với URI chuyển hướng đã đăng ký trong yêu cầu ủy quyền.</a:t>
            </a:r>
            <a:endParaRPr lang="en-US" sz="11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8" name="Rectangle 27"/>
          <p:cNvSpPr/>
          <p:nvPr/>
        </p:nvSpPr>
        <p:spPr>
          <a:xfrm>
            <a:off x="0" y="106734"/>
            <a:ext cx="3711272" cy="400110"/>
          </a:xfrm>
          <a:prstGeom prst="rect">
            <a:avLst/>
          </a:prstGeom>
        </p:spPr>
        <p:txBody>
          <a:bodyPr wrap="none">
            <a:spAutoFit/>
          </a:bodyPr>
          <a:lstStyle/>
          <a:p>
            <a:pPr lvl="0">
              <a:spcBef>
                <a:spcPts val="200"/>
              </a:spcBef>
            </a:pPr>
            <a:r>
              <a:rPr lang="en-US"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9" name="Rectangle 28"/>
          <p:cNvSpPr/>
          <p:nvPr/>
        </p:nvSpPr>
        <p:spPr>
          <a:xfrm>
            <a:off x="117962" y="172240"/>
            <a:ext cx="3711272" cy="400110"/>
          </a:xfrm>
          <a:prstGeom prst="rect">
            <a:avLst/>
          </a:prstGeom>
        </p:spPr>
        <p:txBody>
          <a:bodyPr wrap="none">
            <a:spAutoFit/>
          </a:bodyPr>
          <a:lstStyle/>
          <a:p>
            <a:pPr lvl="0">
              <a:spcBef>
                <a:spcPts val="200"/>
              </a:spcBef>
            </a:pPr>
            <a:r>
              <a:rPr lang="en-US" sz="2000" b="1"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0" name="Rectangle 29"/>
          <p:cNvSpPr/>
          <p:nvPr/>
        </p:nvSpPr>
        <p:spPr>
          <a:xfrm>
            <a:off x="97539" y="96463"/>
            <a:ext cx="3711272"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lvl="0">
              <a:spcBef>
                <a:spcPts val="200"/>
              </a:spcBef>
            </a:pPr>
            <a:r>
              <a:rPr lang="en-US"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1" name="Rectangle 30"/>
          <p:cNvSpPr/>
          <p:nvPr/>
        </p:nvSpPr>
        <p:spPr>
          <a:xfrm>
            <a:off x="240010" y="714460"/>
            <a:ext cx="2114681" cy="416204"/>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pPr marL="457200" indent="-381000">
              <a:lnSpc>
                <a:spcPct val="115000"/>
              </a:lnSpc>
              <a:spcBef>
                <a:spcPts val="600"/>
              </a:spcBef>
              <a:buClr>
                <a:srgbClr val="A458FF"/>
              </a:buClr>
              <a:buSzPts val="2400"/>
              <a:buFont typeface="Wingdings" panose="05000000000000000000" pitchFamily="2" charset="2"/>
              <a:buChar char="Ø"/>
            </a:pPr>
            <a:r>
              <a:rPr lang="en-US" sz="2000">
                <a:solidFill>
                  <a:schemeClr val="bg1"/>
                </a:solidFill>
              </a:rPr>
              <a:t>Redirect URI</a:t>
            </a:r>
          </a:p>
        </p:txBody>
      </p:sp>
    </p:spTree>
    <p:extLst>
      <p:ext uri="{BB962C8B-B14F-4D97-AF65-F5344CB8AC3E}">
        <p14:creationId xmlns:p14="http://schemas.microsoft.com/office/powerpoint/2010/main" val="8767049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4" name="Rectangle 3"/>
          <p:cNvSpPr/>
          <p:nvPr/>
        </p:nvSpPr>
        <p:spPr>
          <a:xfrm>
            <a:off x="139059" y="122828"/>
            <a:ext cx="3711272" cy="400110"/>
          </a:xfrm>
          <a:prstGeom prst="rect">
            <a:avLst/>
          </a:prstGeom>
        </p:spPr>
        <p:txBody>
          <a:bodyPr wrap="none">
            <a:spAutoFit/>
          </a:bodyPr>
          <a:lstStyle/>
          <a:p>
            <a:pPr lvl="0">
              <a:spcBef>
                <a:spcPts val="200"/>
              </a:spcBef>
            </a:pPr>
            <a:r>
              <a:rPr lang="en-US"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21" name="Google Shape;388;p38"/>
          <p:cNvPicPr preferRelativeResize="0"/>
          <p:nvPr/>
        </p:nvPicPr>
        <p:blipFill>
          <a:blip r:embed="rId3">
            <a:alphaModFix/>
          </a:blip>
          <a:stretch>
            <a:fillRect/>
          </a:stretch>
        </p:blipFill>
        <p:spPr>
          <a:xfrm>
            <a:off x="7987264" y="512181"/>
            <a:ext cx="340896" cy="388053"/>
          </a:xfrm>
          <a:prstGeom prst="rect">
            <a:avLst/>
          </a:prstGeom>
          <a:noFill/>
          <a:ln>
            <a:noFill/>
          </a:ln>
        </p:spPr>
      </p:pic>
      <p:sp>
        <p:nvSpPr>
          <p:cNvPr id="3" name="Rectangle 2"/>
          <p:cNvSpPr/>
          <p:nvPr/>
        </p:nvSpPr>
        <p:spPr>
          <a:xfrm>
            <a:off x="576084" y="1662600"/>
            <a:ext cx="7411180" cy="1798313"/>
          </a:xfrm>
          <a:prstGeom prst="rect">
            <a:avLst/>
          </a:prstGeom>
        </p:spPr>
        <p:txBody>
          <a:bodyPr wrap="square">
            <a:spAutoFit/>
          </a:bodyPr>
          <a:lstStyle/>
          <a:p>
            <a:pPr marL="342900" indent="-1588" algn="just">
              <a:lnSpc>
                <a:spcPct val="107000"/>
              </a:lnSpc>
              <a:spcAft>
                <a:spcPts val="800"/>
              </a:spcAft>
            </a:pPr>
            <a:r>
              <a:rPr lang="en-US">
                <a:solidFill>
                  <a:schemeClr val="bg1"/>
                </a:solidFill>
                <a:latin typeface="Calibri" panose="020F0502020204030204" pitchFamily="34" charset="0"/>
                <a:ea typeface="Times New Roman" panose="02020603050405020304" pitchFamily="18" charset="0"/>
                <a:cs typeface="Calibri" panose="020F0502020204030204" pitchFamily="34" charset="0"/>
              </a:rPr>
              <a:t>Tham số "state" được sử dụng để liên kết các yêu cầu và lời gọi lại để ngăn chặn các cuộc tấn công giả mạo yêu cầu giữa các trang web trong đó kẻ tấn công cho phép truy cập vào tài nguyên của </a:t>
            </a:r>
            <a:r>
              <a:rPr lang="en-US" smtClean="0">
                <a:solidFill>
                  <a:schemeClr val="bg1"/>
                </a:solidFill>
                <a:latin typeface="Calibri" panose="020F0502020204030204" pitchFamily="34" charset="0"/>
                <a:ea typeface="Times New Roman" panose="02020603050405020304" pitchFamily="18" charset="0"/>
                <a:cs typeface="Calibri" panose="020F0502020204030204" pitchFamily="34" charset="0"/>
              </a:rPr>
              <a:t>mình </a:t>
            </a:r>
            <a:r>
              <a:rPr lang="en-US">
                <a:solidFill>
                  <a:schemeClr val="bg1"/>
                </a:solidFill>
                <a:latin typeface="Calibri" panose="020F0502020204030204" pitchFamily="34" charset="0"/>
                <a:ea typeface="Times New Roman" panose="02020603050405020304" pitchFamily="18" charset="0"/>
                <a:cs typeface="Calibri" panose="020F0502020204030204" pitchFamily="34" charset="0"/>
              </a:rPr>
              <a:t>và sau đó lừa người dùng tiếp tục một chuyển hướng với token của kẻ tấn công. </a:t>
            </a:r>
            <a:endParaRPr lang="vi-VN" smtClean="0">
              <a:solidFill>
                <a:schemeClr val="bg1"/>
              </a:solidFill>
              <a:latin typeface="Calibri" panose="020F0502020204030204" pitchFamily="34" charset="0"/>
              <a:ea typeface="Times New Roman" panose="02020603050405020304" pitchFamily="18" charset="0"/>
              <a:cs typeface="Calibri" panose="020F0502020204030204" pitchFamily="34" charset="0"/>
            </a:endParaRPr>
          </a:p>
          <a:p>
            <a:pPr marL="342900" indent="-1588" algn="just">
              <a:lnSpc>
                <a:spcPct val="107000"/>
              </a:lnSpc>
              <a:spcAft>
                <a:spcPts val="800"/>
              </a:spcAft>
            </a:pPr>
            <a:r>
              <a:rPr lang="en-US" smtClean="0">
                <a:solidFill>
                  <a:schemeClr val="bg1"/>
                </a:solidFill>
                <a:latin typeface="Calibri" panose="020F0502020204030204" pitchFamily="34" charset="0"/>
                <a:ea typeface="Times New Roman" panose="02020603050405020304" pitchFamily="18" charset="0"/>
                <a:cs typeface="Calibri" panose="020F0502020204030204" pitchFamily="34" charset="0"/>
              </a:rPr>
              <a:t>Tham </a:t>
            </a:r>
            <a:r>
              <a:rPr lang="en-US">
                <a:solidFill>
                  <a:schemeClr val="bg1"/>
                </a:solidFill>
                <a:latin typeface="Calibri" panose="020F0502020204030204" pitchFamily="34" charset="0"/>
                <a:ea typeface="Times New Roman" panose="02020603050405020304" pitchFamily="18" charset="0"/>
                <a:cs typeface="Calibri" panose="020F0502020204030204" pitchFamily="34" charset="0"/>
              </a:rPr>
              <a:t>số này phải liên kết với trạng thái được xác thực trong tác nhân người dùng </a:t>
            </a:r>
            <a:r>
              <a:rPr lang="en-US" smtClean="0">
                <a:solidFill>
                  <a:schemeClr val="bg1"/>
                </a:solidFill>
                <a:latin typeface="Calibri" panose="020F0502020204030204" pitchFamily="34" charset="0"/>
                <a:ea typeface="Times New Roman" panose="02020603050405020304" pitchFamily="18" charset="0"/>
                <a:cs typeface="Calibri" panose="020F0502020204030204" pitchFamily="34" charset="0"/>
              </a:rPr>
              <a:t>và người </a:t>
            </a:r>
            <a:r>
              <a:rPr lang="en-US">
                <a:solidFill>
                  <a:schemeClr val="bg1"/>
                </a:solidFill>
                <a:latin typeface="Calibri" panose="020F0502020204030204" pitchFamily="34" charset="0"/>
                <a:ea typeface="Times New Roman" panose="02020603050405020304" pitchFamily="18" charset="0"/>
                <a:cs typeface="Calibri" panose="020F0502020204030204" pitchFamily="34" charset="0"/>
              </a:rPr>
              <a:t>dùng phải có khả năng giữ nó ở vị trí chỉ có thể truy cập bởi client và </a:t>
            </a:r>
            <a:r>
              <a:rPr lang="vi-VN" smtClean="0">
                <a:solidFill>
                  <a:schemeClr val="bg1"/>
                </a:solidFill>
                <a:latin typeface="Calibri" panose="020F0502020204030204" pitchFamily="34" charset="0"/>
                <a:ea typeface="Times New Roman" panose="02020603050405020304" pitchFamily="18" charset="0"/>
                <a:cs typeface="Calibri" panose="020F0502020204030204" pitchFamily="34" charset="0"/>
              </a:rPr>
              <a:t>bản thân </a:t>
            </a:r>
            <a:r>
              <a:rPr lang="en-US" smtClean="0">
                <a:solidFill>
                  <a:schemeClr val="bg1"/>
                </a:solidFill>
                <a:latin typeface="Calibri" panose="020F0502020204030204" pitchFamily="34" charset="0"/>
                <a:ea typeface="Times New Roman" panose="02020603050405020304" pitchFamily="18" charset="0"/>
                <a:cs typeface="Calibri" panose="020F0502020204030204" pitchFamily="34" charset="0"/>
              </a:rPr>
              <a:t>người </a:t>
            </a:r>
            <a:r>
              <a:rPr lang="en-US">
                <a:solidFill>
                  <a:schemeClr val="bg1"/>
                </a:solidFill>
                <a:latin typeface="Calibri" panose="020F0502020204030204" pitchFamily="34" charset="0"/>
                <a:ea typeface="Times New Roman" panose="02020603050405020304" pitchFamily="18" charset="0"/>
                <a:cs typeface="Calibri" panose="020F0502020204030204" pitchFamily="34" charset="0"/>
              </a:rPr>
              <a:t>dùng, nghĩa là được bảo vệ bởi chính sách cùng nguồn gốc.</a:t>
            </a:r>
            <a:endParaRPr lang="en-US" sz="11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8" name="Rectangle 27"/>
          <p:cNvSpPr/>
          <p:nvPr/>
        </p:nvSpPr>
        <p:spPr>
          <a:xfrm>
            <a:off x="23821" y="160804"/>
            <a:ext cx="3711272" cy="400110"/>
          </a:xfrm>
          <a:prstGeom prst="rect">
            <a:avLst/>
          </a:prstGeom>
        </p:spPr>
        <p:txBody>
          <a:bodyPr wrap="none">
            <a:spAutoFit/>
          </a:bodyPr>
          <a:lstStyle/>
          <a:p>
            <a:pPr lvl="0">
              <a:spcBef>
                <a:spcPts val="200"/>
              </a:spcBef>
            </a:pPr>
            <a:r>
              <a:rPr lang="en-US"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9" name="Rectangle 28"/>
          <p:cNvSpPr/>
          <p:nvPr/>
        </p:nvSpPr>
        <p:spPr>
          <a:xfrm>
            <a:off x="0" y="106734"/>
            <a:ext cx="3711272" cy="400110"/>
          </a:xfrm>
          <a:prstGeom prst="rect">
            <a:avLst/>
          </a:prstGeom>
        </p:spPr>
        <p:txBody>
          <a:bodyPr wrap="none">
            <a:spAutoFit/>
          </a:bodyPr>
          <a:lstStyle/>
          <a:p>
            <a:pPr lvl="0">
              <a:spcBef>
                <a:spcPts val="200"/>
              </a:spcBef>
            </a:pPr>
            <a:r>
              <a:rPr lang="en-US"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0" name="Rectangle 29"/>
          <p:cNvSpPr/>
          <p:nvPr/>
        </p:nvSpPr>
        <p:spPr>
          <a:xfrm>
            <a:off x="117962" y="172240"/>
            <a:ext cx="3711272" cy="400110"/>
          </a:xfrm>
          <a:prstGeom prst="rect">
            <a:avLst/>
          </a:prstGeom>
        </p:spPr>
        <p:txBody>
          <a:bodyPr wrap="none">
            <a:spAutoFit/>
          </a:bodyPr>
          <a:lstStyle/>
          <a:p>
            <a:pPr lvl="0">
              <a:spcBef>
                <a:spcPts val="200"/>
              </a:spcBef>
            </a:pPr>
            <a:r>
              <a:rPr lang="en-US" sz="2000" b="1"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1" name="Rectangle 30"/>
          <p:cNvSpPr/>
          <p:nvPr/>
        </p:nvSpPr>
        <p:spPr>
          <a:xfrm>
            <a:off x="97539" y="96463"/>
            <a:ext cx="3711272"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lvl="0">
              <a:spcBef>
                <a:spcPts val="200"/>
              </a:spcBef>
            </a:pPr>
            <a:r>
              <a:rPr lang="en-US"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2" name="Rectangle 31"/>
          <p:cNvSpPr/>
          <p:nvPr/>
        </p:nvSpPr>
        <p:spPr>
          <a:xfrm>
            <a:off x="240010" y="714460"/>
            <a:ext cx="2521844" cy="416204"/>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pPr marL="457200" indent="-381000">
              <a:lnSpc>
                <a:spcPct val="115000"/>
              </a:lnSpc>
              <a:spcBef>
                <a:spcPts val="600"/>
              </a:spcBef>
              <a:buClr>
                <a:srgbClr val="A458FF"/>
              </a:buClr>
              <a:buSzPts val="2400"/>
              <a:buFont typeface="Wingdings" panose="05000000000000000000" pitchFamily="2" charset="2"/>
              <a:buChar char="Ø"/>
            </a:pPr>
            <a:r>
              <a:rPr lang="en-US" sz="2000">
                <a:solidFill>
                  <a:schemeClr val="bg1"/>
                </a:solidFill>
              </a:rPr>
              <a:t>Tham số "state" </a:t>
            </a:r>
          </a:p>
        </p:txBody>
      </p:sp>
    </p:spTree>
    <p:extLst>
      <p:ext uri="{BB962C8B-B14F-4D97-AF65-F5344CB8AC3E}">
        <p14:creationId xmlns:p14="http://schemas.microsoft.com/office/powerpoint/2010/main" val="7781942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4" name="Rectangle 3"/>
          <p:cNvSpPr/>
          <p:nvPr/>
        </p:nvSpPr>
        <p:spPr>
          <a:xfrm>
            <a:off x="139059" y="122828"/>
            <a:ext cx="3711272" cy="400110"/>
          </a:xfrm>
          <a:prstGeom prst="rect">
            <a:avLst/>
          </a:prstGeom>
        </p:spPr>
        <p:txBody>
          <a:bodyPr wrap="none">
            <a:spAutoFit/>
          </a:bodyPr>
          <a:lstStyle/>
          <a:p>
            <a:pPr lvl="0">
              <a:spcBef>
                <a:spcPts val="200"/>
              </a:spcBef>
            </a:pPr>
            <a:r>
              <a:rPr lang="en-US" sz="2000" b="1"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0" y="1792862"/>
            <a:ext cx="8157208" cy="2935740"/>
          </a:xfrm>
          <a:prstGeom prst="rect">
            <a:avLst/>
          </a:prstGeom>
        </p:spPr>
        <p:txBody>
          <a:bodyPr wrap="square">
            <a:spAutoFit/>
          </a:bodyPr>
          <a:lstStyle/>
          <a:p>
            <a:pPr marL="627062" indent="-285750" algn="just">
              <a:lnSpc>
                <a:spcPct val="107000"/>
              </a:lnSpc>
              <a:spcAft>
                <a:spcPts val="800"/>
              </a:spcAft>
              <a:buClr>
                <a:schemeClr val="bg1"/>
              </a:buClr>
              <a:buFont typeface="Wingdings" panose="05000000000000000000" pitchFamily="2" charset="2"/>
              <a:buChar char="Ø"/>
            </a:pPr>
            <a:r>
              <a:rPr lang="en-US">
                <a:solidFill>
                  <a:schemeClr val="bg1"/>
                </a:solidFill>
                <a:latin typeface="+mj-lt"/>
                <a:ea typeface="Times New Roman" panose="02020603050405020304" pitchFamily="18" charset="0"/>
                <a:cs typeface="Calibri" panose="020F0502020204030204" pitchFamily="34" charset="0"/>
              </a:rPr>
              <a:t>Các giao thức xác thực thường không tính đến danh tính của thành phần phần mềm thay mặt cho người dùng cuối. OAuth thực hiện điều này để tăng mức độ bảo mật trong các tình huống ủy quyền và vì client sẽ có thể hành động mà không cần sự có mặt của người dùng</a:t>
            </a:r>
            <a:r>
              <a:rPr lang="en-US" smtClean="0">
                <a:solidFill>
                  <a:schemeClr val="bg1"/>
                </a:solidFill>
                <a:latin typeface="+mj-lt"/>
                <a:ea typeface="Times New Roman" panose="02020603050405020304" pitchFamily="18" charset="0"/>
                <a:cs typeface="Calibri" panose="020F0502020204030204" pitchFamily="34" charset="0"/>
              </a:rPr>
              <a:t>.</a:t>
            </a:r>
            <a:r>
              <a:rPr lang="vi-VN" smtClean="0">
                <a:solidFill>
                  <a:schemeClr val="bg1"/>
                </a:solidFill>
                <a:latin typeface="+mj-lt"/>
                <a:ea typeface="Times New Roman" panose="02020603050405020304" pitchFamily="18" charset="0"/>
                <a:cs typeface="Calibri" panose="020F0502020204030204" pitchFamily="34" charset="0"/>
              </a:rPr>
              <a:t/>
            </a:r>
            <a:br>
              <a:rPr lang="vi-VN" smtClean="0">
                <a:solidFill>
                  <a:schemeClr val="bg1"/>
                </a:solidFill>
                <a:latin typeface="+mj-lt"/>
                <a:ea typeface="Times New Roman" panose="02020603050405020304" pitchFamily="18" charset="0"/>
                <a:cs typeface="Calibri" panose="020F0502020204030204" pitchFamily="34" charset="0"/>
              </a:rPr>
            </a:br>
            <a:endParaRPr lang="vi-VN" smtClean="0">
              <a:solidFill>
                <a:schemeClr val="bg1"/>
              </a:solidFill>
              <a:latin typeface="+mj-lt"/>
              <a:ea typeface="Times New Roman" panose="02020603050405020304" pitchFamily="18" charset="0"/>
              <a:cs typeface="Calibri" panose="020F0502020204030204" pitchFamily="34" charset="0"/>
            </a:endParaRPr>
          </a:p>
          <a:p>
            <a:pPr marL="627062" indent="-285750" algn="just">
              <a:lnSpc>
                <a:spcPct val="107000"/>
              </a:lnSpc>
              <a:spcAft>
                <a:spcPts val="800"/>
              </a:spcAft>
              <a:buClr>
                <a:schemeClr val="bg1"/>
              </a:buClr>
              <a:buFont typeface="Wingdings" panose="05000000000000000000" pitchFamily="2" charset="2"/>
              <a:buChar char="Ø"/>
            </a:pPr>
            <a:r>
              <a:rPr lang="en-US">
                <a:solidFill>
                  <a:schemeClr val="bg1"/>
                </a:solidFill>
                <a:latin typeface="+mj-lt"/>
              </a:rPr>
              <a:t>OAuth sử dụng định danh client để đối chiếu các yêu cầu liên quan đến cùng một người khởi </a:t>
            </a:r>
            <a:r>
              <a:rPr lang="vi-VN" smtClean="0">
                <a:solidFill>
                  <a:schemeClr val="bg1"/>
                </a:solidFill>
                <a:latin typeface="+mj-lt"/>
              </a:rPr>
              <a:t>tạo.</a:t>
            </a:r>
          </a:p>
          <a:p>
            <a:pPr marL="341312" algn="just">
              <a:lnSpc>
                <a:spcPct val="107000"/>
              </a:lnSpc>
              <a:spcAft>
                <a:spcPts val="800"/>
              </a:spcAft>
              <a:buClr>
                <a:schemeClr val="bg1"/>
              </a:buClr>
            </a:pPr>
            <a:endParaRPr lang="vi-VN" smtClean="0">
              <a:solidFill>
                <a:schemeClr val="bg1"/>
              </a:solidFill>
              <a:latin typeface="+mj-lt"/>
            </a:endParaRPr>
          </a:p>
          <a:p>
            <a:pPr marL="627062" indent="-285750" algn="just">
              <a:lnSpc>
                <a:spcPct val="107000"/>
              </a:lnSpc>
              <a:spcAft>
                <a:spcPts val="800"/>
              </a:spcAft>
              <a:buClr>
                <a:schemeClr val="bg1"/>
              </a:buClr>
              <a:buFont typeface="Wingdings" panose="05000000000000000000" pitchFamily="2" charset="2"/>
              <a:buChar char="Ø"/>
            </a:pPr>
            <a:r>
              <a:rPr lang="en-US">
                <a:solidFill>
                  <a:schemeClr val="bg1"/>
                </a:solidFill>
                <a:latin typeface="+mj-lt"/>
              </a:rPr>
              <a:t>Mã định danh này cũng có thể được sử dụng bởi máy chủ ủy quyền để hiển thị thông tin đăng ký có liên quan cho người dùng khi yêu cầu đồng ý cho một phạm vi được yêu cầu bởi một client cụ thể</a:t>
            </a:r>
            <a:r>
              <a:rPr lang="en-US" smtClean="0">
                <a:solidFill>
                  <a:schemeClr val="bg1"/>
                </a:solidFill>
                <a:latin typeface="+mj-lt"/>
              </a:rPr>
              <a:t>.</a:t>
            </a:r>
            <a:r>
              <a:rPr lang="en-US">
                <a:solidFill>
                  <a:schemeClr val="bg1"/>
                </a:solidFill>
                <a:latin typeface="+mj-lt"/>
              </a:rPr>
              <a:t> Ngoài ra, có thể hữu ích để phân biệt quyền truy cập của các client khác nhau.</a:t>
            </a:r>
            <a:endParaRPr lang="en-US">
              <a:solidFill>
                <a:schemeClr val="bg1"/>
              </a:solidFill>
              <a:effectLst/>
              <a:latin typeface="+mj-lt"/>
              <a:ea typeface="Times New Roman" panose="02020603050405020304" pitchFamily="18" charset="0"/>
              <a:cs typeface="Times New Roman" panose="02020603050405020304" pitchFamily="18" charset="0"/>
            </a:endParaRPr>
          </a:p>
        </p:txBody>
      </p:sp>
      <p:sp>
        <p:nvSpPr>
          <p:cNvPr id="28" name="Rectangle 27"/>
          <p:cNvSpPr/>
          <p:nvPr/>
        </p:nvSpPr>
        <p:spPr>
          <a:xfrm>
            <a:off x="23821" y="160804"/>
            <a:ext cx="3711272" cy="400110"/>
          </a:xfrm>
          <a:prstGeom prst="rect">
            <a:avLst/>
          </a:prstGeom>
        </p:spPr>
        <p:txBody>
          <a:bodyPr wrap="none">
            <a:spAutoFit/>
          </a:bodyPr>
          <a:lstStyle/>
          <a:p>
            <a:pPr lvl="0">
              <a:spcBef>
                <a:spcPts val="200"/>
              </a:spcBef>
            </a:pPr>
            <a:r>
              <a:rPr lang="en-US"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9" name="Rectangle 28"/>
          <p:cNvSpPr/>
          <p:nvPr/>
        </p:nvSpPr>
        <p:spPr>
          <a:xfrm>
            <a:off x="0" y="106734"/>
            <a:ext cx="3711272" cy="400110"/>
          </a:xfrm>
          <a:prstGeom prst="rect">
            <a:avLst/>
          </a:prstGeom>
        </p:spPr>
        <p:txBody>
          <a:bodyPr wrap="none">
            <a:spAutoFit/>
          </a:bodyPr>
          <a:lstStyle/>
          <a:p>
            <a:pPr lvl="0">
              <a:spcBef>
                <a:spcPts val="200"/>
              </a:spcBef>
            </a:pPr>
            <a:r>
              <a:rPr lang="en-US"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0" name="Rectangle 29"/>
          <p:cNvSpPr/>
          <p:nvPr/>
        </p:nvSpPr>
        <p:spPr>
          <a:xfrm>
            <a:off x="117962" y="172240"/>
            <a:ext cx="3711272" cy="400110"/>
          </a:xfrm>
          <a:prstGeom prst="rect">
            <a:avLst/>
          </a:prstGeom>
        </p:spPr>
        <p:txBody>
          <a:bodyPr wrap="none">
            <a:spAutoFit/>
          </a:bodyPr>
          <a:lstStyle/>
          <a:p>
            <a:pPr lvl="0">
              <a:spcBef>
                <a:spcPts val="200"/>
              </a:spcBef>
            </a:pPr>
            <a:r>
              <a:rPr lang="en-US" sz="2000" b="1"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1" name="Rectangle 30"/>
          <p:cNvSpPr/>
          <p:nvPr/>
        </p:nvSpPr>
        <p:spPr>
          <a:xfrm>
            <a:off x="97539" y="96463"/>
            <a:ext cx="3711272"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lvl="0">
              <a:spcBef>
                <a:spcPts val="200"/>
              </a:spcBef>
            </a:pPr>
            <a:r>
              <a:rPr lang="en-US"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Tính năng bảo mật của ủy quyền</a:t>
            </a:r>
            <a:r>
              <a:rPr lang="vi-VN" sz="2000" b="1">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b="1">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2" name="Rectangle 31"/>
          <p:cNvSpPr/>
          <p:nvPr/>
        </p:nvSpPr>
        <p:spPr>
          <a:xfrm>
            <a:off x="240010" y="714460"/>
            <a:ext cx="2486578" cy="416204"/>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pPr marL="457200" indent="-381000">
              <a:lnSpc>
                <a:spcPct val="115000"/>
              </a:lnSpc>
              <a:spcBef>
                <a:spcPts val="600"/>
              </a:spcBef>
              <a:buClr>
                <a:srgbClr val="A458FF"/>
              </a:buClr>
              <a:buSzPts val="2400"/>
              <a:buFont typeface="Wingdings" panose="05000000000000000000" pitchFamily="2" charset="2"/>
              <a:buChar char="Ø"/>
            </a:pPr>
            <a:r>
              <a:rPr lang="en-US" sz="2000">
                <a:solidFill>
                  <a:schemeClr val="bg1"/>
                </a:solidFill>
              </a:rPr>
              <a:t>Định danh client</a:t>
            </a:r>
          </a:p>
        </p:txBody>
      </p:sp>
    </p:spTree>
    <p:extLst>
      <p:ext uri="{BB962C8B-B14F-4D97-AF65-F5344CB8AC3E}">
        <p14:creationId xmlns:p14="http://schemas.microsoft.com/office/powerpoint/2010/main" val="12461177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351" name="Google Shape;351;p35"/>
          <p:cNvSpPr txBox="1">
            <a:spLocks noGrp="1"/>
          </p:cNvSpPr>
          <p:nvPr>
            <p:ph type="ctrTitle" idx="4294967295"/>
          </p:nvPr>
        </p:nvSpPr>
        <p:spPr>
          <a:xfrm>
            <a:off x="635000" y="870036"/>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Thanks!</a:t>
            </a:r>
            <a:endParaRPr sz="7200"/>
          </a:p>
        </p:txBody>
      </p:sp>
      <p:pic>
        <p:nvPicPr>
          <p:cNvPr id="353" name="Google Shape;353;p35"/>
          <p:cNvPicPr preferRelativeResize="0"/>
          <p:nvPr/>
        </p:nvPicPr>
        <p:blipFill>
          <a:blip r:embed="rId3">
            <a:alphaModFix/>
          </a:blip>
          <a:stretch>
            <a:fillRect/>
          </a:stretch>
        </p:blipFill>
        <p:spPr>
          <a:xfrm>
            <a:off x="4171643" y="2024380"/>
            <a:ext cx="3171324" cy="1889775"/>
          </a:xfrm>
          <a:prstGeom prst="rect">
            <a:avLst/>
          </a:prstGeom>
          <a:noFill/>
          <a:ln>
            <a:noFill/>
          </a:ln>
        </p:spPr>
      </p:pic>
      <p:pic>
        <p:nvPicPr>
          <p:cNvPr id="354" name="Google Shape;354;p35"/>
          <p:cNvPicPr preferRelativeResize="0"/>
          <p:nvPr/>
        </p:nvPicPr>
        <p:blipFill>
          <a:blip r:embed="rId4">
            <a:alphaModFix/>
          </a:blip>
          <a:stretch>
            <a:fillRect/>
          </a:stretch>
        </p:blipFill>
        <p:spPr>
          <a:xfrm>
            <a:off x="5406757" y="1258335"/>
            <a:ext cx="548700" cy="1597701"/>
          </a:xfrm>
          <a:prstGeom prst="rect">
            <a:avLst/>
          </a:prstGeom>
          <a:noFill/>
          <a:ln>
            <a:noFill/>
          </a:ln>
        </p:spPr>
      </p:pic>
      <p:pic>
        <p:nvPicPr>
          <p:cNvPr id="355" name="Google Shape;355;p35"/>
          <p:cNvPicPr preferRelativeResize="0"/>
          <p:nvPr/>
        </p:nvPicPr>
        <p:blipFill>
          <a:blip r:embed="rId5">
            <a:alphaModFix/>
          </a:blip>
          <a:stretch>
            <a:fillRect/>
          </a:stretch>
        </p:blipFill>
        <p:spPr>
          <a:xfrm>
            <a:off x="5193652" y="-75045"/>
            <a:ext cx="1279700" cy="1498275"/>
          </a:xfrm>
          <a:prstGeom prst="rect">
            <a:avLst/>
          </a:prstGeom>
          <a:noFill/>
          <a:ln>
            <a:noFill/>
          </a:ln>
        </p:spPr>
      </p:pic>
    </p:spTree>
    <p:extLst>
      <p:ext uri="{BB962C8B-B14F-4D97-AF65-F5344CB8AC3E}">
        <p14:creationId xmlns:p14="http://schemas.microsoft.com/office/powerpoint/2010/main" val="903966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4" name="Rectangle 3"/>
          <p:cNvSpPr/>
          <p:nvPr/>
        </p:nvSpPr>
        <p:spPr>
          <a:xfrm>
            <a:off x="0" y="705490"/>
            <a:ext cx="7272669" cy="4241161"/>
          </a:xfrm>
          <a:prstGeom prst="rect">
            <a:avLst/>
          </a:prstGeom>
        </p:spPr>
        <p:txBody>
          <a:bodyPr wrap="square">
            <a:spAutoFit/>
          </a:bodyPr>
          <a:lstStyle/>
          <a:p>
            <a:pPr marL="76200" lvl="0">
              <a:lnSpc>
                <a:spcPct val="115000"/>
              </a:lnSpc>
              <a:spcBef>
                <a:spcPts val="600"/>
              </a:spcBef>
              <a:buClr>
                <a:srgbClr val="A458FF"/>
              </a:buClr>
              <a:buSzPts val="2400"/>
            </a:pPr>
            <a:r>
              <a:rPr lang="vi-VN" sz="1600" smtClean="0">
                <a:solidFill>
                  <a:schemeClr val="bg1"/>
                </a:solidFill>
                <a:latin typeface="+mn-lt"/>
              </a:rPr>
              <a:t>Một </a:t>
            </a:r>
            <a:r>
              <a:rPr lang="vi-VN" sz="1600">
                <a:solidFill>
                  <a:schemeClr val="bg1"/>
                </a:solidFill>
                <a:latin typeface="+mn-lt"/>
              </a:rPr>
              <a:t>vài điểm nhấn về lịch sử hình thành của </a:t>
            </a:r>
            <a:r>
              <a:rPr lang="vi-VN" sz="1600" b="1">
                <a:solidFill>
                  <a:schemeClr val="bg1"/>
                </a:solidFill>
                <a:latin typeface="+mn-lt"/>
              </a:rPr>
              <a:t>OAuth</a:t>
            </a:r>
            <a:r>
              <a:rPr lang="vi-VN" sz="1600">
                <a:solidFill>
                  <a:schemeClr val="bg1"/>
                </a:solidFill>
                <a:latin typeface="+mn-lt"/>
              </a:rPr>
              <a:t> </a:t>
            </a:r>
            <a:endParaRPr lang="vi-VN" sz="1600" smtClean="0">
              <a:solidFill>
                <a:schemeClr val="bg1"/>
              </a:solidFill>
              <a:latin typeface="+mn-lt"/>
            </a:endParaRPr>
          </a:p>
          <a:p>
            <a:pPr marL="76200" lvl="0">
              <a:lnSpc>
                <a:spcPct val="115000"/>
              </a:lnSpc>
              <a:spcBef>
                <a:spcPts val="600"/>
              </a:spcBef>
              <a:buClr>
                <a:srgbClr val="A458FF"/>
              </a:buClr>
              <a:buSzPts val="2400"/>
            </a:pPr>
            <a:endParaRPr lang="vi-VN">
              <a:solidFill>
                <a:schemeClr val="bg1"/>
              </a:solidFill>
              <a:latin typeface="+mn-lt"/>
            </a:endParaRPr>
          </a:p>
          <a:p>
            <a:pPr marL="361950" lvl="0" indent="-285750">
              <a:lnSpc>
                <a:spcPct val="115000"/>
              </a:lnSpc>
              <a:spcBef>
                <a:spcPts val="600"/>
              </a:spcBef>
              <a:buClr>
                <a:srgbClr val="A458FF"/>
              </a:buClr>
              <a:buSzPts val="2400"/>
              <a:buFont typeface="Wingdings" panose="05000000000000000000" pitchFamily="2" charset="2"/>
              <a:buChar char="q"/>
            </a:pPr>
            <a:r>
              <a:rPr lang="vi-VN" sz="1600" b="1" smtClean="0">
                <a:solidFill>
                  <a:schemeClr val="bg1"/>
                </a:solidFill>
                <a:latin typeface="+mn-lt"/>
              </a:rPr>
              <a:t>Năm </a:t>
            </a:r>
            <a:r>
              <a:rPr lang="vi-VN" sz="1600" b="1">
                <a:solidFill>
                  <a:schemeClr val="bg1"/>
                </a:solidFill>
                <a:latin typeface="+mn-lt"/>
              </a:rPr>
              <a:t>2006</a:t>
            </a:r>
            <a:r>
              <a:rPr lang="vi-VN">
                <a:solidFill>
                  <a:schemeClr val="bg1"/>
                </a:solidFill>
                <a:latin typeface="+mn-lt"/>
              </a:rPr>
              <a:t>, Twitter đưa ra chuẩn OAuth đầu tiên có tên là OpenID, điểm yếu đó là yêu cầu người dùng phải cung cấp thông tin cá nhân (username + password</a:t>
            </a:r>
            <a:r>
              <a:rPr lang="vi-VN" smtClean="0">
                <a:solidFill>
                  <a:schemeClr val="bg1"/>
                </a:solidFill>
                <a:latin typeface="+mn-lt"/>
              </a:rPr>
              <a:t>).</a:t>
            </a:r>
            <a:br>
              <a:rPr lang="vi-VN" smtClean="0">
                <a:solidFill>
                  <a:schemeClr val="bg1"/>
                </a:solidFill>
                <a:latin typeface="+mn-lt"/>
              </a:rPr>
            </a:br>
            <a:endParaRPr lang="vi-VN" smtClean="0">
              <a:solidFill>
                <a:schemeClr val="bg1"/>
              </a:solidFill>
              <a:latin typeface="+mn-lt"/>
            </a:endParaRPr>
          </a:p>
          <a:p>
            <a:pPr marL="361950" indent="-285750">
              <a:lnSpc>
                <a:spcPct val="115000"/>
              </a:lnSpc>
              <a:spcBef>
                <a:spcPts val="600"/>
              </a:spcBef>
              <a:buClr>
                <a:srgbClr val="A458FF"/>
              </a:buClr>
              <a:buSzPts val="2400"/>
              <a:buFont typeface="Wingdings" panose="05000000000000000000" pitchFamily="2" charset="2"/>
              <a:buChar char="q"/>
            </a:pPr>
            <a:r>
              <a:rPr lang="vi-VN" sz="1600" b="1">
                <a:solidFill>
                  <a:schemeClr val="bg1"/>
                </a:solidFill>
                <a:latin typeface="+mn-lt"/>
              </a:rPr>
              <a:t>Năm 2010</a:t>
            </a:r>
            <a:r>
              <a:rPr lang="vi-VN">
                <a:solidFill>
                  <a:schemeClr val="bg1"/>
                </a:solidFill>
                <a:latin typeface="+mn-lt"/>
              </a:rPr>
              <a:t>, phát hành phiên bản chính thức đầu tiên của Oauth 1.0 (</a:t>
            </a:r>
            <a:r>
              <a:rPr lang="vi-VN">
                <a:solidFill>
                  <a:schemeClr val="bg1"/>
                </a:solidFill>
                <a:latin typeface="+mn-lt"/>
                <a:hlinkClick r:id="rId3"/>
              </a:rPr>
              <a:t>RFC 5849</a:t>
            </a:r>
            <a:r>
              <a:rPr lang="vi-VN" smtClean="0">
                <a:solidFill>
                  <a:schemeClr val="bg1"/>
                </a:solidFill>
                <a:latin typeface="+mn-lt"/>
              </a:rPr>
              <a:t>).</a:t>
            </a:r>
            <a:r>
              <a:rPr lang="vi-VN">
                <a:solidFill>
                  <a:schemeClr val="bg1"/>
                </a:solidFill>
                <a:latin typeface="+mn-lt"/>
              </a:rPr>
              <a:t> Sau đó lỗi bảo mật nghiêm trọng được phát hiện với tên gọi </a:t>
            </a:r>
            <a:r>
              <a:rPr lang="vi-VN">
                <a:solidFill>
                  <a:schemeClr val="bg1"/>
                </a:solidFill>
                <a:latin typeface="+mn-lt"/>
                <a:hlinkClick r:id="rId4"/>
              </a:rPr>
              <a:t>Session Fixation</a:t>
            </a:r>
            <a:r>
              <a:rPr lang="vi-VN">
                <a:solidFill>
                  <a:schemeClr val="bg1"/>
                </a:solidFill>
                <a:latin typeface="+mn-lt"/>
              </a:rPr>
              <a:t> cho phép Hacker chiếm quyền truy cập vào tài nguyên của người dùng</a:t>
            </a:r>
            <a:r>
              <a:rPr lang="vi-VN" smtClean="0">
                <a:solidFill>
                  <a:schemeClr val="bg1"/>
                </a:solidFill>
                <a:latin typeface="+mn-lt"/>
              </a:rPr>
              <a:t>.</a:t>
            </a:r>
            <a:br>
              <a:rPr lang="vi-VN" smtClean="0">
                <a:solidFill>
                  <a:schemeClr val="bg1"/>
                </a:solidFill>
                <a:latin typeface="+mn-lt"/>
              </a:rPr>
            </a:br>
            <a:endParaRPr lang="vi-VN" smtClean="0">
              <a:solidFill>
                <a:schemeClr val="bg1"/>
              </a:solidFill>
              <a:latin typeface="+mn-lt"/>
            </a:endParaRPr>
          </a:p>
          <a:p>
            <a:pPr marL="361950" indent="-285750">
              <a:lnSpc>
                <a:spcPct val="115000"/>
              </a:lnSpc>
              <a:spcBef>
                <a:spcPts val="600"/>
              </a:spcBef>
              <a:buClr>
                <a:srgbClr val="A458FF"/>
              </a:buClr>
              <a:buSzPts val="2400"/>
              <a:buFont typeface="Wingdings" panose="05000000000000000000" pitchFamily="2" charset="2"/>
              <a:buChar char="q"/>
            </a:pPr>
            <a:r>
              <a:rPr lang="vi-VN" sz="1600" b="1">
                <a:solidFill>
                  <a:schemeClr val="bg1"/>
                </a:solidFill>
                <a:latin typeface="+mn-lt"/>
              </a:rPr>
              <a:t>Năm 2012</a:t>
            </a:r>
            <a:r>
              <a:rPr lang="vi-VN">
                <a:solidFill>
                  <a:schemeClr val="bg1"/>
                </a:solidFill>
                <a:latin typeface="+mn-lt"/>
              </a:rPr>
              <a:t>, </a:t>
            </a:r>
            <a:r>
              <a:rPr lang="vi-VN" b="1">
                <a:solidFill>
                  <a:schemeClr val="bg1"/>
                </a:solidFill>
                <a:latin typeface="+mn-lt"/>
              </a:rPr>
              <a:t>OAuth2</a:t>
            </a:r>
            <a:r>
              <a:rPr lang="vi-VN">
                <a:solidFill>
                  <a:schemeClr val="bg1"/>
                </a:solidFill>
                <a:latin typeface="+mn-lt"/>
              </a:rPr>
              <a:t> ra đời, tuy vẫn còn những lỗi bảo mật như dùng </a:t>
            </a:r>
            <a:r>
              <a:rPr lang="vi-VN" i="1">
                <a:solidFill>
                  <a:schemeClr val="bg1"/>
                </a:solidFill>
                <a:latin typeface="+mn-lt"/>
              </a:rPr>
              <a:t>Chrome</a:t>
            </a:r>
            <a:r>
              <a:rPr lang="vi-VN">
                <a:solidFill>
                  <a:schemeClr val="bg1"/>
                </a:solidFill>
                <a:latin typeface="+mn-lt"/>
              </a:rPr>
              <a:t> để </a:t>
            </a:r>
            <a:r>
              <a:rPr lang="vi-VN">
                <a:solidFill>
                  <a:schemeClr val="bg1"/>
                </a:solidFill>
                <a:latin typeface="+mn-lt"/>
                <a:hlinkClick r:id="rId5"/>
              </a:rPr>
              <a:t>Hack Facebook</a:t>
            </a:r>
            <a:r>
              <a:rPr lang="vi-VN">
                <a:solidFill>
                  <a:schemeClr val="bg1"/>
                </a:solidFill>
                <a:latin typeface="+mn-lt"/>
              </a:rPr>
              <a:t> nhưng hiện vẫn đang được sử dụng khá rộng rãi.</a:t>
            </a:r>
          </a:p>
          <a:p>
            <a:pPr marL="76200">
              <a:lnSpc>
                <a:spcPct val="115000"/>
              </a:lnSpc>
              <a:spcBef>
                <a:spcPts val="600"/>
              </a:spcBef>
              <a:buClr>
                <a:srgbClr val="A458FF"/>
              </a:buClr>
              <a:buSzPts val="2400"/>
            </a:pPr>
            <a:endParaRPr lang="vi-VN">
              <a:solidFill>
                <a:schemeClr val="bg1"/>
              </a:solidFill>
              <a:latin typeface="+mn-lt"/>
            </a:endParaRPr>
          </a:p>
          <a:p>
            <a:pPr marL="457200" lvl="0" indent="-381000">
              <a:lnSpc>
                <a:spcPct val="115000"/>
              </a:lnSpc>
              <a:spcBef>
                <a:spcPts val="600"/>
              </a:spcBef>
              <a:buClr>
                <a:srgbClr val="A458FF"/>
              </a:buClr>
              <a:buSzPts val="2400"/>
              <a:buFont typeface="Wingdings" panose="05000000000000000000" pitchFamily="2" charset="2"/>
              <a:buChar char="Ø"/>
            </a:pPr>
            <a:endParaRPr lang="vi-VN" smtClean="0">
              <a:solidFill>
                <a:schemeClr val="bg1"/>
              </a:solidFill>
              <a:latin typeface="+mn-lt"/>
            </a:endParaRPr>
          </a:p>
          <a:p>
            <a:pPr marL="457200" lvl="0" indent="-381000">
              <a:lnSpc>
                <a:spcPct val="115000"/>
              </a:lnSpc>
              <a:spcBef>
                <a:spcPts val="600"/>
              </a:spcBef>
              <a:buClr>
                <a:srgbClr val="A458FF"/>
              </a:buClr>
              <a:buSzPts val="2400"/>
              <a:buFont typeface="Wingdings" panose="05000000000000000000" pitchFamily="2" charset="2"/>
              <a:buChar char="Ø"/>
            </a:pPr>
            <a:endParaRPr lang="vi-VN">
              <a:solidFill>
                <a:schemeClr val="bg1"/>
              </a:solidFill>
              <a:latin typeface="+mn-lt"/>
            </a:endParaRPr>
          </a:p>
        </p:txBody>
      </p:sp>
      <p:graphicFrame>
        <p:nvGraphicFramePr>
          <p:cNvPr id="6" name="Diagram 5"/>
          <p:cNvGraphicFramePr/>
          <p:nvPr>
            <p:extLst>
              <p:ext uri="{D42A27DB-BD31-4B8C-83A1-F6EECF244321}">
                <p14:modId xmlns:p14="http://schemas.microsoft.com/office/powerpoint/2010/main" val="301357485"/>
              </p:ext>
            </p:extLst>
          </p:nvPr>
        </p:nvGraphicFramePr>
        <p:xfrm>
          <a:off x="1060194" y="4076073"/>
          <a:ext cx="6892315" cy="87057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7" name="Google Shape;71;p14"/>
          <p:cNvSpPr txBox="1">
            <a:spLocks/>
          </p:cNvSpPr>
          <p:nvPr/>
        </p:nvSpPr>
        <p:spPr>
          <a:xfrm>
            <a:off x="85727" y="84239"/>
            <a:ext cx="2896960" cy="4941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vi-VN"/>
              <a:t>Lịch sử OAuth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mn-lt"/>
              </a:rPr>
              <a:t>4</a:t>
            </a:fld>
            <a:endParaRPr>
              <a:latin typeface="+mn-lt"/>
            </a:endParaRPr>
          </a:p>
        </p:txBody>
      </p:sp>
      <p:sp>
        <p:nvSpPr>
          <p:cNvPr id="2" name="TextBox 1"/>
          <p:cNvSpPr txBox="1"/>
          <p:nvPr/>
        </p:nvSpPr>
        <p:spPr>
          <a:xfrm>
            <a:off x="183456" y="1024028"/>
            <a:ext cx="2560319" cy="461665"/>
          </a:xfrm>
          <a:prstGeom prst="rect">
            <a:avLst/>
          </a:prstGeom>
          <a:noFill/>
        </p:spPr>
        <p:txBody>
          <a:bodyPr wrap="square" rtlCol="0">
            <a:spAutoFit/>
          </a:bodyPr>
          <a:lstStyle/>
          <a:p>
            <a:r>
              <a:rPr lang="vi-VN" sz="2400" u="sng" smtClean="0">
                <a:solidFill>
                  <a:schemeClr val="bg1"/>
                </a:solidFill>
              </a:rPr>
              <a:t>Các tác nhân </a:t>
            </a:r>
            <a:endParaRPr lang="en-US" sz="2400" u="sng">
              <a:solidFill>
                <a:schemeClr val="bg1"/>
              </a:solidFill>
            </a:endParaRPr>
          </a:p>
        </p:txBody>
      </p:sp>
      <p:pic>
        <p:nvPicPr>
          <p:cNvPr id="6" name="Google Shape;119;p19"/>
          <p:cNvPicPr preferRelativeResize="0"/>
          <p:nvPr/>
        </p:nvPicPr>
        <p:blipFill>
          <a:blip r:embed="rId3">
            <a:alphaModFix/>
          </a:blip>
          <a:stretch>
            <a:fillRect/>
          </a:stretch>
        </p:blipFill>
        <p:spPr>
          <a:xfrm>
            <a:off x="869789" y="3654931"/>
            <a:ext cx="1247505" cy="644986"/>
          </a:xfrm>
          <a:prstGeom prst="rect">
            <a:avLst/>
          </a:prstGeom>
          <a:noFill/>
          <a:ln>
            <a:noFill/>
          </a:ln>
        </p:spPr>
      </p:pic>
      <p:pic>
        <p:nvPicPr>
          <p:cNvPr id="7" name="Google Shape;122;p19"/>
          <p:cNvPicPr preferRelativeResize="0"/>
          <p:nvPr/>
        </p:nvPicPr>
        <p:blipFill>
          <a:blip r:embed="rId4">
            <a:alphaModFix/>
          </a:blip>
          <a:stretch>
            <a:fillRect/>
          </a:stretch>
        </p:blipFill>
        <p:spPr>
          <a:xfrm>
            <a:off x="1323411" y="3172409"/>
            <a:ext cx="280408" cy="644986"/>
          </a:xfrm>
          <a:prstGeom prst="rect">
            <a:avLst/>
          </a:prstGeom>
          <a:noFill/>
          <a:ln>
            <a:noFill/>
          </a:ln>
        </p:spPr>
      </p:pic>
      <p:sp>
        <p:nvSpPr>
          <p:cNvPr id="3" name="TextBox 2"/>
          <p:cNvSpPr txBox="1"/>
          <p:nvPr/>
        </p:nvSpPr>
        <p:spPr>
          <a:xfrm>
            <a:off x="752168" y="4442074"/>
            <a:ext cx="2324675" cy="307777"/>
          </a:xfrm>
          <a:prstGeom prst="rect">
            <a:avLst/>
          </a:prstGeom>
          <a:noFill/>
        </p:spPr>
        <p:txBody>
          <a:bodyPr wrap="none" rtlCol="0">
            <a:spAutoFit/>
          </a:bodyPr>
          <a:lstStyle/>
          <a:p>
            <a:r>
              <a:rPr lang="en-US" b="1">
                <a:solidFill>
                  <a:schemeClr val="bg1"/>
                </a:solidFill>
                <a:latin typeface="+mn-lt"/>
              </a:rPr>
              <a:t>Resource Owner (User</a:t>
            </a:r>
            <a:r>
              <a:rPr lang="en-US" b="1" smtClean="0">
                <a:solidFill>
                  <a:schemeClr val="bg1"/>
                </a:solidFill>
                <a:latin typeface="+mn-lt"/>
              </a:rPr>
              <a:t>)</a:t>
            </a:r>
            <a:r>
              <a:rPr lang="vi-VN" smtClean="0">
                <a:solidFill>
                  <a:schemeClr val="bg1"/>
                </a:solidFill>
                <a:latin typeface="+mn-lt"/>
              </a:rPr>
              <a:t> </a:t>
            </a:r>
            <a:r>
              <a:rPr lang="en-US">
                <a:solidFill>
                  <a:schemeClr val="bg1"/>
                </a:solidFill>
                <a:latin typeface="+mn-lt"/>
              </a:rPr>
              <a:t> </a:t>
            </a:r>
          </a:p>
        </p:txBody>
      </p:sp>
      <p:sp>
        <p:nvSpPr>
          <p:cNvPr id="4" name="Rectangle 3"/>
          <p:cNvSpPr/>
          <p:nvPr/>
        </p:nvSpPr>
        <p:spPr>
          <a:xfrm>
            <a:off x="2765900" y="2591613"/>
            <a:ext cx="1822935" cy="307777"/>
          </a:xfrm>
          <a:prstGeom prst="rect">
            <a:avLst/>
          </a:prstGeom>
        </p:spPr>
        <p:txBody>
          <a:bodyPr wrap="none">
            <a:spAutoFit/>
          </a:bodyPr>
          <a:lstStyle/>
          <a:p>
            <a:r>
              <a:rPr lang="en-US" b="1">
                <a:solidFill>
                  <a:schemeClr val="bg1"/>
                </a:solidFill>
                <a:latin typeface="+mn-lt"/>
              </a:rPr>
              <a:t>Client (Application)</a:t>
            </a:r>
            <a:endParaRPr lang="en-US">
              <a:solidFill>
                <a:schemeClr val="bg1"/>
              </a:solidFill>
              <a:latin typeface="+mn-lt"/>
            </a:endParaRPr>
          </a:p>
        </p:txBody>
      </p:sp>
      <p:pic>
        <p:nvPicPr>
          <p:cNvPr id="10" name="Google Shape;378;p38"/>
          <p:cNvPicPr preferRelativeResize="0"/>
          <p:nvPr/>
        </p:nvPicPr>
        <p:blipFill>
          <a:blip r:embed="rId5">
            <a:alphaModFix/>
          </a:blip>
          <a:stretch>
            <a:fillRect/>
          </a:stretch>
        </p:blipFill>
        <p:spPr>
          <a:xfrm>
            <a:off x="2743775" y="912016"/>
            <a:ext cx="1733272" cy="1635714"/>
          </a:xfrm>
          <a:prstGeom prst="rect">
            <a:avLst/>
          </a:prstGeom>
          <a:noFill/>
          <a:ln>
            <a:noFill/>
          </a:ln>
        </p:spPr>
      </p:pic>
      <p:pic>
        <p:nvPicPr>
          <p:cNvPr id="11" name="Google Shape;390;p38"/>
          <p:cNvPicPr preferRelativeResize="0"/>
          <p:nvPr/>
        </p:nvPicPr>
        <p:blipFill>
          <a:blip r:embed="rId6">
            <a:alphaModFix/>
          </a:blip>
          <a:stretch>
            <a:fillRect/>
          </a:stretch>
        </p:blipFill>
        <p:spPr>
          <a:xfrm>
            <a:off x="3123055" y="1139513"/>
            <a:ext cx="1108623" cy="1074873"/>
          </a:xfrm>
          <a:prstGeom prst="rect">
            <a:avLst/>
          </a:prstGeom>
          <a:noFill/>
          <a:ln>
            <a:noFill/>
          </a:ln>
        </p:spPr>
      </p:pic>
      <p:sp>
        <p:nvSpPr>
          <p:cNvPr id="8" name="Rectangle 7"/>
          <p:cNvSpPr/>
          <p:nvPr/>
        </p:nvSpPr>
        <p:spPr>
          <a:xfrm>
            <a:off x="4261553" y="4670298"/>
            <a:ext cx="2077813" cy="307777"/>
          </a:xfrm>
          <a:prstGeom prst="rect">
            <a:avLst/>
          </a:prstGeom>
        </p:spPr>
        <p:txBody>
          <a:bodyPr wrap="none">
            <a:spAutoFit/>
          </a:bodyPr>
          <a:lstStyle/>
          <a:p>
            <a:r>
              <a:rPr lang="en-US" b="1">
                <a:solidFill>
                  <a:schemeClr val="bg1"/>
                </a:solidFill>
                <a:latin typeface="+mn-lt"/>
              </a:rPr>
              <a:t>Resource Server (API)</a:t>
            </a:r>
            <a:endParaRPr lang="en-US">
              <a:solidFill>
                <a:schemeClr val="bg1"/>
              </a:solidFill>
              <a:latin typeface="+mn-lt"/>
            </a:endParaRPr>
          </a:p>
        </p:txBody>
      </p:sp>
      <p:sp>
        <p:nvSpPr>
          <p:cNvPr id="9" name="Rectangle 8"/>
          <p:cNvSpPr/>
          <p:nvPr/>
        </p:nvSpPr>
        <p:spPr>
          <a:xfrm>
            <a:off x="5304094" y="2633197"/>
            <a:ext cx="2414444" cy="307777"/>
          </a:xfrm>
          <a:prstGeom prst="rect">
            <a:avLst/>
          </a:prstGeom>
        </p:spPr>
        <p:txBody>
          <a:bodyPr wrap="none">
            <a:spAutoFit/>
          </a:bodyPr>
          <a:lstStyle/>
          <a:p>
            <a:r>
              <a:rPr lang="en-US" b="1">
                <a:solidFill>
                  <a:schemeClr val="bg1"/>
                </a:solidFill>
                <a:latin typeface="+mn-lt"/>
              </a:rPr>
              <a:t>Authorization Server (API)</a:t>
            </a:r>
            <a:endParaRPr lang="en-US">
              <a:solidFill>
                <a:schemeClr val="bg1"/>
              </a:solidFill>
              <a:latin typeface="+mn-lt"/>
            </a:endParaRPr>
          </a:p>
        </p:txBody>
      </p:sp>
      <p:pic>
        <p:nvPicPr>
          <p:cNvPr id="14" name="Google Shape;116;p19"/>
          <p:cNvPicPr preferRelativeResize="0"/>
          <p:nvPr/>
        </p:nvPicPr>
        <p:blipFill>
          <a:blip r:embed="rId7">
            <a:alphaModFix/>
          </a:blip>
          <a:stretch>
            <a:fillRect/>
          </a:stretch>
        </p:blipFill>
        <p:spPr>
          <a:xfrm>
            <a:off x="4588835" y="3700140"/>
            <a:ext cx="1111472" cy="961913"/>
          </a:xfrm>
          <a:prstGeom prst="rect">
            <a:avLst/>
          </a:prstGeom>
          <a:noFill/>
          <a:ln>
            <a:noFill/>
          </a:ln>
        </p:spPr>
      </p:pic>
      <p:pic>
        <p:nvPicPr>
          <p:cNvPr id="15" name="Google Shape;117;p19"/>
          <p:cNvPicPr preferRelativeResize="0"/>
          <p:nvPr/>
        </p:nvPicPr>
        <p:blipFill>
          <a:blip r:embed="rId7">
            <a:alphaModFix/>
          </a:blip>
          <a:stretch>
            <a:fillRect/>
          </a:stretch>
        </p:blipFill>
        <p:spPr>
          <a:xfrm>
            <a:off x="4588835" y="3307574"/>
            <a:ext cx="1111472" cy="961913"/>
          </a:xfrm>
          <a:prstGeom prst="rect">
            <a:avLst/>
          </a:prstGeom>
          <a:noFill/>
          <a:ln>
            <a:noFill/>
          </a:ln>
        </p:spPr>
      </p:pic>
      <p:pic>
        <p:nvPicPr>
          <p:cNvPr id="17" name="Google Shape;387;p38"/>
          <p:cNvPicPr preferRelativeResize="0"/>
          <p:nvPr/>
        </p:nvPicPr>
        <p:blipFill>
          <a:blip r:embed="rId8">
            <a:alphaModFix/>
          </a:blip>
          <a:stretch>
            <a:fillRect/>
          </a:stretch>
        </p:blipFill>
        <p:spPr>
          <a:xfrm>
            <a:off x="4477047" y="3606014"/>
            <a:ext cx="831110" cy="911453"/>
          </a:xfrm>
          <a:prstGeom prst="rect">
            <a:avLst/>
          </a:prstGeom>
          <a:noFill/>
          <a:ln>
            <a:noFill/>
          </a:ln>
        </p:spPr>
      </p:pic>
      <p:pic>
        <p:nvPicPr>
          <p:cNvPr id="18" name="Google Shape;377;p38"/>
          <p:cNvPicPr preferRelativeResize="0"/>
          <p:nvPr/>
        </p:nvPicPr>
        <p:blipFill>
          <a:blip r:embed="rId9">
            <a:alphaModFix/>
          </a:blip>
          <a:stretch>
            <a:fillRect/>
          </a:stretch>
        </p:blipFill>
        <p:spPr>
          <a:xfrm>
            <a:off x="5304094" y="845326"/>
            <a:ext cx="2556404" cy="1523341"/>
          </a:xfrm>
          <a:prstGeom prst="rect">
            <a:avLst/>
          </a:prstGeom>
          <a:noFill/>
          <a:ln>
            <a:noFill/>
          </a:ln>
        </p:spPr>
      </p:pic>
      <p:pic>
        <p:nvPicPr>
          <p:cNvPr id="19" name="Google Shape;381;p38"/>
          <p:cNvPicPr preferRelativeResize="0"/>
          <p:nvPr/>
        </p:nvPicPr>
        <p:blipFill>
          <a:blip r:embed="rId10">
            <a:alphaModFix/>
          </a:blip>
          <a:stretch>
            <a:fillRect/>
          </a:stretch>
        </p:blipFill>
        <p:spPr>
          <a:xfrm>
            <a:off x="5810070" y="988667"/>
            <a:ext cx="1717628" cy="897601"/>
          </a:xfrm>
          <a:prstGeom prst="rect">
            <a:avLst/>
          </a:prstGeom>
          <a:noFill/>
          <a:ln>
            <a:noFill/>
          </a:ln>
        </p:spPr>
      </p:pic>
      <p:sp>
        <p:nvSpPr>
          <p:cNvPr id="20" name="Google Shape;71;p14"/>
          <p:cNvSpPr txBox="1">
            <a:spLocks/>
          </p:cNvSpPr>
          <p:nvPr/>
        </p:nvSpPr>
        <p:spPr>
          <a:xfrm>
            <a:off x="85727" y="84239"/>
            <a:ext cx="4391320" cy="4941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vi-VN"/>
              <a:t> Nguyên lý hoạt động</a:t>
            </a:r>
          </a:p>
        </p:txBody>
      </p:sp>
    </p:spTree>
    <p:extLst>
      <p:ext uri="{BB962C8B-B14F-4D97-AF65-F5344CB8AC3E}">
        <p14:creationId xmlns:p14="http://schemas.microsoft.com/office/powerpoint/2010/main" val="4231941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mn-lt"/>
              </a:rPr>
              <a:t>5</a:t>
            </a:fld>
            <a:endParaRPr>
              <a:latin typeface="+mn-lt"/>
            </a:endParaRPr>
          </a:p>
        </p:txBody>
      </p:sp>
      <p:pic>
        <p:nvPicPr>
          <p:cNvPr id="5" name="Picture 4" descr="abstract_flow.png"/>
          <p:cNvPicPr/>
          <p:nvPr/>
        </p:nvPicPr>
        <p:blipFill>
          <a:blip r:embed="rId3">
            <a:extLst>
              <a:ext uri="{28A0092B-C50C-407E-A947-70E740481C1C}">
                <a14:useLocalDpi xmlns:a14="http://schemas.microsoft.com/office/drawing/2010/main" val="0"/>
              </a:ext>
            </a:extLst>
          </a:blip>
          <a:srcRect/>
          <a:stretch>
            <a:fillRect/>
          </a:stretch>
        </p:blipFill>
        <p:spPr bwMode="auto">
          <a:xfrm>
            <a:off x="2441843" y="960120"/>
            <a:ext cx="6472888" cy="3986531"/>
          </a:xfrm>
          <a:prstGeom prst="rect">
            <a:avLst/>
          </a:prstGeom>
          <a:noFill/>
          <a:ln>
            <a:noFill/>
          </a:ln>
          <a:effectLst>
            <a:glow>
              <a:schemeClr val="accent3">
                <a:satMod val="175000"/>
              </a:schemeClr>
            </a:glow>
            <a:softEdge rad="50800"/>
          </a:effectLst>
        </p:spPr>
      </p:pic>
      <p:sp>
        <p:nvSpPr>
          <p:cNvPr id="2" name="TextBox 1"/>
          <p:cNvSpPr txBox="1"/>
          <p:nvPr/>
        </p:nvSpPr>
        <p:spPr>
          <a:xfrm>
            <a:off x="116250" y="1313411"/>
            <a:ext cx="5127890" cy="830997"/>
          </a:xfrm>
          <a:prstGeom prst="rect">
            <a:avLst/>
          </a:prstGeom>
          <a:noFill/>
        </p:spPr>
        <p:txBody>
          <a:bodyPr wrap="square" rtlCol="0">
            <a:spAutoFit/>
          </a:bodyPr>
          <a:lstStyle/>
          <a:p>
            <a:r>
              <a:rPr lang="vi-VN" sz="2400" smtClean="0">
                <a:solidFill>
                  <a:schemeClr val="bg1"/>
                </a:solidFill>
                <a:latin typeface="+mn-lt"/>
              </a:rPr>
              <a:t>Sơ đồ </a:t>
            </a:r>
            <a:br>
              <a:rPr lang="vi-VN" sz="2400" smtClean="0">
                <a:solidFill>
                  <a:schemeClr val="bg1"/>
                </a:solidFill>
                <a:latin typeface="+mn-lt"/>
              </a:rPr>
            </a:br>
            <a:r>
              <a:rPr lang="vi-VN" sz="2400" smtClean="0">
                <a:solidFill>
                  <a:schemeClr val="bg1"/>
                </a:solidFill>
                <a:latin typeface="+mn-lt"/>
              </a:rPr>
              <a:t>luồng hoạt động </a:t>
            </a:r>
            <a:endParaRPr lang="en-US" sz="2400">
              <a:solidFill>
                <a:schemeClr val="bg1"/>
              </a:solidFill>
              <a:latin typeface="+mn-lt"/>
            </a:endParaRPr>
          </a:p>
        </p:txBody>
      </p:sp>
      <p:sp>
        <p:nvSpPr>
          <p:cNvPr id="6" name="Google Shape;71;p14"/>
          <p:cNvSpPr txBox="1">
            <a:spLocks/>
          </p:cNvSpPr>
          <p:nvPr/>
        </p:nvSpPr>
        <p:spPr>
          <a:xfrm>
            <a:off x="85727" y="84239"/>
            <a:ext cx="4391320" cy="4941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vi-VN"/>
              <a:t> Nguyên lý hoạt động</a:t>
            </a:r>
          </a:p>
        </p:txBody>
      </p:sp>
    </p:spTree>
    <p:extLst>
      <p:ext uri="{BB962C8B-B14F-4D97-AF65-F5344CB8AC3E}">
        <p14:creationId xmlns:p14="http://schemas.microsoft.com/office/powerpoint/2010/main" val="2710755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bg1"/>
                </a:solidFill>
              </a:rPr>
              <a:t>6</a:t>
            </a:fld>
            <a:endParaRPr>
              <a:solidFill>
                <a:schemeClr val="bg1"/>
              </a:solidFill>
            </a:endParaRPr>
          </a:p>
        </p:txBody>
      </p:sp>
      <p:sp>
        <p:nvSpPr>
          <p:cNvPr id="2" name="TextBox 1"/>
          <p:cNvSpPr txBox="1"/>
          <p:nvPr/>
        </p:nvSpPr>
        <p:spPr>
          <a:xfrm>
            <a:off x="197144" y="760351"/>
            <a:ext cx="4048279" cy="461665"/>
          </a:xfrm>
          <a:prstGeom prst="rect">
            <a:avLst/>
          </a:prstGeom>
          <a:noFill/>
        </p:spPr>
        <p:txBody>
          <a:bodyPr wrap="square" rtlCol="0">
            <a:spAutoFit/>
          </a:bodyPr>
          <a:lstStyle/>
          <a:p>
            <a:r>
              <a:rPr lang="vi-VN" sz="2400">
                <a:solidFill>
                  <a:schemeClr val="bg1"/>
                </a:solidFill>
              </a:rPr>
              <a:t>L</a:t>
            </a:r>
            <a:r>
              <a:rPr lang="vi-VN" sz="2400" smtClean="0">
                <a:solidFill>
                  <a:schemeClr val="bg1"/>
                </a:solidFill>
              </a:rPr>
              <a:t>uồng hoạt động </a:t>
            </a:r>
            <a:endParaRPr lang="en-US" sz="2400">
              <a:solidFill>
                <a:schemeClr val="bg1"/>
              </a:solidFill>
            </a:endParaRPr>
          </a:p>
        </p:txBody>
      </p:sp>
      <p:sp>
        <p:nvSpPr>
          <p:cNvPr id="6" name="Rectangle 5"/>
          <p:cNvSpPr/>
          <p:nvPr/>
        </p:nvSpPr>
        <p:spPr>
          <a:xfrm>
            <a:off x="113169" y="966923"/>
            <a:ext cx="8832140" cy="3527119"/>
          </a:xfrm>
          <a:prstGeom prst="rect">
            <a:avLst/>
          </a:prstGeom>
          <a:noFill/>
        </p:spPr>
        <p:txBody>
          <a:bodyPr wrap="square">
            <a:spAutoFit/>
          </a:bodyPr>
          <a:lstStyle/>
          <a:p>
            <a:pPr marL="76200">
              <a:lnSpc>
                <a:spcPct val="115000"/>
              </a:lnSpc>
              <a:spcBef>
                <a:spcPts val="600"/>
              </a:spcBef>
              <a:buClr>
                <a:srgbClr val="A458FF"/>
              </a:buClr>
              <a:buSzPts val="2400"/>
            </a:pPr>
            <a:endParaRPr lang="vi-VN" smtClean="0">
              <a:solidFill>
                <a:schemeClr val="bg1"/>
              </a:solidFill>
              <a:latin typeface="+mn-lt"/>
            </a:endParaRPr>
          </a:p>
          <a:p>
            <a:pPr marL="419100" indent="-342900">
              <a:lnSpc>
                <a:spcPct val="115000"/>
              </a:lnSpc>
              <a:spcBef>
                <a:spcPts val="600"/>
              </a:spcBef>
              <a:buClr>
                <a:srgbClr val="A458FF"/>
              </a:buClr>
              <a:buSzPts val="2400"/>
              <a:buFont typeface="+mj-lt"/>
              <a:buAutoNum type="arabicPeriod"/>
            </a:pPr>
            <a:r>
              <a:rPr lang="en-US" smtClean="0">
                <a:solidFill>
                  <a:schemeClr val="bg1"/>
                </a:solidFill>
                <a:latin typeface="+mn-lt"/>
              </a:rPr>
              <a:t>Application</a:t>
            </a:r>
            <a:r>
              <a:rPr lang="en-US">
                <a:solidFill>
                  <a:schemeClr val="bg1"/>
                </a:solidFill>
                <a:latin typeface="+mn-lt"/>
              </a:rPr>
              <a:t> yêu cầu ủy quyền để truy cập vào Resource Server thông qua User</a:t>
            </a:r>
            <a:r>
              <a:rPr lang="vi-VN" smtClean="0">
                <a:solidFill>
                  <a:schemeClr val="bg1"/>
                </a:solidFill>
                <a:latin typeface="+mn-lt"/>
              </a:rPr>
              <a:t>.</a:t>
            </a:r>
          </a:p>
          <a:p>
            <a:pPr marL="419100" indent="-342900">
              <a:lnSpc>
                <a:spcPct val="115000"/>
              </a:lnSpc>
              <a:spcBef>
                <a:spcPts val="600"/>
              </a:spcBef>
              <a:buClr>
                <a:srgbClr val="A458FF"/>
              </a:buClr>
              <a:buSzPts val="2400"/>
              <a:buFont typeface="+mj-lt"/>
              <a:buAutoNum type="arabicPeriod"/>
            </a:pPr>
            <a:r>
              <a:rPr lang="vi-VN">
                <a:solidFill>
                  <a:schemeClr val="bg1"/>
                </a:solidFill>
                <a:latin typeface="+mn-lt"/>
              </a:rPr>
              <a:t>Nếu User ủy quyền cho yêu cầu trên, Application sẽ nhận được giấy ủy quyền từ phía User (dưới dạng một token string nào đó chẳng hạn)</a:t>
            </a:r>
          </a:p>
          <a:p>
            <a:pPr marL="419100" indent="-342900">
              <a:lnSpc>
                <a:spcPct val="115000"/>
              </a:lnSpc>
              <a:spcBef>
                <a:spcPts val="600"/>
              </a:spcBef>
              <a:buClr>
                <a:srgbClr val="A458FF"/>
              </a:buClr>
              <a:buSzPts val="2400"/>
              <a:buFont typeface="+mj-lt"/>
              <a:buAutoNum type="arabicPeriod"/>
            </a:pPr>
            <a:r>
              <a:rPr lang="vi-VN">
                <a:solidFill>
                  <a:schemeClr val="bg1"/>
                </a:solidFill>
                <a:latin typeface="+mn-lt"/>
              </a:rPr>
              <a:t>Application gửi thông tin định danh (ID) của mình kèm theo giấy ủy quyền của User tới Authorization Server</a:t>
            </a:r>
          </a:p>
          <a:p>
            <a:pPr marL="419100" indent="-342900">
              <a:lnSpc>
                <a:spcPct val="115000"/>
              </a:lnSpc>
              <a:spcBef>
                <a:spcPts val="600"/>
              </a:spcBef>
              <a:buClr>
                <a:srgbClr val="A458FF"/>
              </a:buClr>
              <a:buSzPts val="2400"/>
              <a:buFont typeface="+mj-lt"/>
              <a:buAutoNum type="arabicPeriod"/>
            </a:pPr>
            <a:r>
              <a:rPr lang="vi-VN">
                <a:solidFill>
                  <a:schemeClr val="bg1"/>
                </a:solidFill>
                <a:latin typeface="+mn-lt"/>
              </a:rPr>
              <a:t>Nếu thông tin định danh được xác thực và giấy ủy quyền hợp lệ, Authorization Server sẽ trả về cho Application access_token. Đến đây quá trình ủy quyền hoàn tất.</a:t>
            </a:r>
          </a:p>
          <a:p>
            <a:pPr marL="419100" indent="-342900">
              <a:lnSpc>
                <a:spcPct val="115000"/>
              </a:lnSpc>
              <a:spcBef>
                <a:spcPts val="600"/>
              </a:spcBef>
              <a:buClr>
                <a:srgbClr val="A458FF"/>
              </a:buClr>
              <a:buSzPts val="2400"/>
              <a:buFont typeface="+mj-lt"/>
              <a:buAutoNum type="arabicPeriod"/>
            </a:pPr>
            <a:r>
              <a:rPr lang="vi-VN">
                <a:solidFill>
                  <a:schemeClr val="bg1"/>
                </a:solidFill>
                <a:latin typeface="+mn-lt"/>
              </a:rPr>
              <a:t>Để truy cập vào tài nguyên (resource) từ Resource Server và lấy thông tin, Application sẽ phải đưa ra access_token để xác thực.</a:t>
            </a:r>
          </a:p>
          <a:p>
            <a:pPr marL="419100" indent="-342900">
              <a:lnSpc>
                <a:spcPct val="115000"/>
              </a:lnSpc>
              <a:spcBef>
                <a:spcPts val="600"/>
              </a:spcBef>
              <a:buClr>
                <a:srgbClr val="A458FF"/>
              </a:buClr>
              <a:buSzPts val="2400"/>
              <a:buFont typeface="+mj-lt"/>
              <a:buAutoNum type="arabicPeriod"/>
            </a:pPr>
            <a:r>
              <a:rPr lang="vi-VN">
                <a:solidFill>
                  <a:schemeClr val="bg1"/>
                </a:solidFill>
                <a:latin typeface="+mn-lt"/>
              </a:rPr>
              <a:t>Nếu access_token hợp lệ, Resource Server sẽ trả về dữ liệu của tài nguyên đã được yêu cầu cho Application</a:t>
            </a:r>
            <a:r>
              <a:rPr lang="vi-VN" smtClean="0">
                <a:solidFill>
                  <a:schemeClr val="bg1"/>
                </a:solidFill>
                <a:latin typeface="+mn-lt"/>
              </a:rPr>
              <a:t>.</a:t>
            </a:r>
            <a:endParaRPr lang="vi-VN">
              <a:solidFill>
                <a:schemeClr val="bg1"/>
              </a:solidFill>
              <a:latin typeface="+mn-lt"/>
            </a:endParaRPr>
          </a:p>
        </p:txBody>
      </p:sp>
      <p:sp>
        <p:nvSpPr>
          <p:cNvPr id="7" name="Google Shape;71;p14"/>
          <p:cNvSpPr txBox="1">
            <a:spLocks/>
          </p:cNvSpPr>
          <p:nvPr/>
        </p:nvSpPr>
        <p:spPr>
          <a:xfrm>
            <a:off x="85727" y="84239"/>
            <a:ext cx="4391320" cy="4941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vi-VN"/>
              <a:t> Nguyên lý hoạt động</a:t>
            </a:r>
          </a:p>
        </p:txBody>
      </p:sp>
    </p:spTree>
    <p:extLst>
      <p:ext uri="{BB962C8B-B14F-4D97-AF65-F5344CB8AC3E}">
        <p14:creationId xmlns:p14="http://schemas.microsoft.com/office/powerpoint/2010/main" val="219986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7" name="Rectangle 6"/>
          <p:cNvSpPr/>
          <p:nvPr/>
        </p:nvSpPr>
        <p:spPr>
          <a:xfrm>
            <a:off x="1575657" y="1154641"/>
            <a:ext cx="2313454" cy="369332"/>
          </a:xfrm>
          <a:prstGeom prst="rect">
            <a:avLst/>
          </a:prstGeom>
        </p:spPr>
        <p:txBody>
          <a:bodyPr wrap="none">
            <a:spAutoFit/>
          </a:bodyPr>
          <a:lstStyle/>
          <a:p>
            <a:r>
              <a:rPr lang="en-US" sz="1800" b="1">
                <a:solidFill>
                  <a:schemeClr val="bg1"/>
                </a:solidFill>
              </a:rPr>
              <a:t>Authorization Code</a:t>
            </a:r>
            <a:endParaRPr lang="en-US" sz="1800">
              <a:solidFill>
                <a:schemeClr val="bg1"/>
              </a:solidFill>
            </a:endParaRPr>
          </a:p>
        </p:txBody>
      </p:sp>
      <p:sp>
        <p:nvSpPr>
          <p:cNvPr id="8" name="Right Arrow 7"/>
          <p:cNvSpPr/>
          <p:nvPr/>
        </p:nvSpPr>
        <p:spPr>
          <a:xfrm>
            <a:off x="619125" y="1172633"/>
            <a:ext cx="647700" cy="36933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1" name="Rectangle 20"/>
          <p:cNvSpPr/>
          <p:nvPr/>
        </p:nvSpPr>
        <p:spPr>
          <a:xfrm>
            <a:off x="1739805" y="1893918"/>
            <a:ext cx="992579" cy="369332"/>
          </a:xfrm>
          <a:prstGeom prst="rect">
            <a:avLst/>
          </a:prstGeom>
        </p:spPr>
        <p:txBody>
          <a:bodyPr wrap="none">
            <a:spAutoFit/>
          </a:bodyPr>
          <a:lstStyle/>
          <a:p>
            <a:r>
              <a:rPr lang="en-US" sz="1800" b="1">
                <a:solidFill>
                  <a:schemeClr val="bg1"/>
                </a:solidFill>
              </a:rPr>
              <a:t>Implicit</a:t>
            </a:r>
            <a:endParaRPr lang="en-US" sz="1800">
              <a:solidFill>
                <a:schemeClr val="bg1"/>
              </a:solidFill>
            </a:endParaRPr>
          </a:p>
        </p:txBody>
      </p:sp>
      <p:sp>
        <p:nvSpPr>
          <p:cNvPr id="22" name="Rectangle 21"/>
          <p:cNvSpPr/>
          <p:nvPr/>
        </p:nvSpPr>
        <p:spPr>
          <a:xfrm>
            <a:off x="1739805" y="3557871"/>
            <a:ext cx="4493538" cy="369332"/>
          </a:xfrm>
          <a:prstGeom prst="rect">
            <a:avLst/>
          </a:prstGeom>
        </p:spPr>
        <p:txBody>
          <a:bodyPr wrap="none">
            <a:spAutoFit/>
          </a:bodyPr>
          <a:lstStyle/>
          <a:p>
            <a:r>
              <a:rPr lang="en-US" sz="1800" b="1">
                <a:solidFill>
                  <a:schemeClr val="bg1"/>
                </a:solidFill>
              </a:rPr>
              <a:t>Resource Owner Password Credentials</a:t>
            </a:r>
            <a:endParaRPr lang="en-US" sz="1800">
              <a:solidFill>
                <a:schemeClr val="bg1"/>
              </a:solidFill>
            </a:endParaRPr>
          </a:p>
        </p:txBody>
      </p:sp>
      <p:sp>
        <p:nvSpPr>
          <p:cNvPr id="23" name="Rectangle 22"/>
          <p:cNvSpPr/>
          <p:nvPr/>
        </p:nvSpPr>
        <p:spPr>
          <a:xfrm>
            <a:off x="1769653" y="2725894"/>
            <a:ext cx="2146742" cy="369332"/>
          </a:xfrm>
          <a:prstGeom prst="rect">
            <a:avLst/>
          </a:prstGeom>
        </p:spPr>
        <p:txBody>
          <a:bodyPr wrap="none">
            <a:spAutoFit/>
          </a:bodyPr>
          <a:lstStyle/>
          <a:p>
            <a:r>
              <a:rPr lang="en-US" sz="1800" b="1">
                <a:solidFill>
                  <a:schemeClr val="bg1"/>
                </a:solidFill>
              </a:rPr>
              <a:t>Client Credentials</a:t>
            </a:r>
            <a:endParaRPr lang="en-US" sz="1800">
              <a:solidFill>
                <a:schemeClr val="bg1"/>
              </a:solidFill>
            </a:endParaRPr>
          </a:p>
        </p:txBody>
      </p:sp>
      <p:sp>
        <p:nvSpPr>
          <p:cNvPr id="26" name="Right Arrow 25"/>
          <p:cNvSpPr/>
          <p:nvPr/>
        </p:nvSpPr>
        <p:spPr>
          <a:xfrm>
            <a:off x="781050" y="1935785"/>
            <a:ext cx="647700" cy="36933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Right Arrow 26"/>
          <p:cNvSpPr/>
          <p:nvPr/>
        </p:nvSpPr>
        <p:spPr>
          <a:xfrm>
            <a:off x="640191" y="2820458"/>
            <a:ext cx="647700" cy="36933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8" name="Right Arrow 27"/>
          <p:cNvSpPr/>
          <p:nvPr/>
        </p:nvSpPr>
        <p:spPr>
          <a:xfrm>
            <a:off x="781050" y="3520465"/>
            <a:ext cx="647700" cy="36933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 name="Google Shape;71;p14"/>
          <p:cNvSpPr txBox="1">
            <a:spLocks/>
          </p:cNvSpPr>
          <p:nvPr/>
        </p:nvSpPr>
        <p:spPr>
          <a:xfrm>
            <a:off x="85727" y="84239"/>
            <a:ext cx="4638674" cy="4941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n-US"/>
              <a:t>Các mô hình ủy quyền</a:t>
            </a:r>
            <a:endParaRPr lang="vi-VN"/>
          </a:p>
        </p:txBody>
      </p:sp>
    </p:spTree>
    <p:extLst>
      <p:ext uri="{BB962C8B-B14F-4D97-AF65-F5344CB8AC3E}">
        <p14:creationId xmlns:p14="http://schemas.microsoft.com/office/powerpoint/2010/main" val="845451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7" name="Rectangle 6"/>
          <p:cNvSpPr/>
          <p:nvPr/>
        </p:nvSpPr>
        <p:spPr>
          <a:xfrm>
            <a:off x="742950" y="1006814"/>
            <a:ext cx="2313454" cy="369332"/>
          </a:xfrm>
          <a:prstGeom prst="rect">
            <a:avLst/>
          </a:prstGeom>
        </p:spPr>
        <p:txBody>
          <a:bodyPr wrap="none">
            <a:spAutoFit/>
          </a:bodyPr>
          <a:lstStyle/>
          <a:p>
            <a:r>
              <a:rPr lang="en-US" sz="1800" b="1">
                <a:solidFill>
                  <a:schemeClr val="bg1"/>
                </a:solidFill>
              </a:rPr>
              <a:t>Authorization Code</a:t>
            </a:r>
            <a:endParaRPr lang="en-US" sz="1800">
              <a:solidFill>
                <a:schemeClr val="bg1"/>
              </a:solidFill>
            </a:endParaRPr>
          </a:p>
        </p:txBody>
      </p:sp>
      <p:sp>
        <p:nvSpPr>
          <p:cNvPr id="8" name="Right Arrow 7"/>
          <p:cNvSpPr/>
          <p:nvPr/>
        </p:nvSpPr>
        <p:spPr>
          <a:xfrm>
            <a:off x="95250" y="1006814"/>
            <a:ext cx="647700" cy="36933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1500607"/>
            <a:ext cx="5943600" cy="3441065"/>
          </a:xfrm>
          <a:prstGeom prst="rect">
            <a:avLst/>
          </a:prstGeom>
          <a:noFill/>
          <a:ln>
            <a:noFill/>
          </a:ln>
        </p:spPr>
      </p:pic>
      <p:sp>
        <p:nvSpPr>
          <p:cNvPr id="9" name="Google Shape;71;p14"/>
          <p:cNvSpPr txBox="1">
            <a:spLocks/>
          </p:cNvSpPr>
          <p:nvPr/>
        </p:nvSpPr>
        <p:spPr>
          <a:xfrm>
            <a:off x="85727" y="84239"/>
            <a:ext cx="4638674" cy="4941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n-US"/>
              <a:t>Các mô hình ủy quyền</a:t>
            </a:r>
            <a:endParaRPr lang="vi-VN"/>
          </a:p>
        </p:txBody>
      </p:sp>
    </p:spTree>
    <p:extLst>
      <p:ext uri="{BB962C8B-B14F-4D97-AF65-F5344CB8AC3E}">
        <p14:creationId xmlns:p14="http://schemas.microsoft.com/office/powerpoint/2010/main" val="28958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7" name="Rectangle 6"/>
          <p:cNvSpPr/>
          <p:nvPr/>
        </p:nvSpPr>
        <p:spPr>
          <a:xfrm>
            <a:off x="742950" y="1006814"/>
            <a:ext cx="2313454" cy="369332"/>
          </a:xfrm>
          <a:prstGeom prst="rect">
            <a:avLst/>
          </a:prstGeom>
        </p:spPr>
        <p:txBody>
          <a:bodyPr wrap="none">
            <a:spAutoFit/>
          </a:bodyPr>
          <a:lstStyle/>
          <a:p>
            <a:r>
              <a:rPr lang="en-US" sz="1800" b="1">
                <a:solidFill>
                  <a:schemeClr val="bg1"/>
                </a:solidFill>
              </a:rPr>
              <a:t>Authorization Code</a:t>
            </a:r>
            <a:endParaRPr lang="en-US" sz="1800">
              <a:solidFill>
                <a:schemeClr val="bg1"/>
              </a:solidFill>
            </a:endParaRPr>
          </a:p>
        </p:txBody>
      </p:sp>
      <p:sp>
        <p:nvSpPr>
          <p:cNvPr id="8" name="Right Arrow 7"/>
          <p:cNvSpPr/>
          <p:nvPr/>
        </p:nvSpPr>
        <p:spPr>
          <a:xfrm>
            <a:off x="95250" y="1006814"/>
            <a:ext cx="647700" cy="36933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 name="Google Shape;71;p14"/>
          <p:cNvSpPr txBox="1">
            <a:spLocks/>
          </p:cNvSpPr>
          <p:nvPr/>
        </p:nvSpPr>
        <p:spPr>
          <a:xfrm>
            <a:off x="85727" y="84239"/>
            <a:ext cx="4638674" cy="4941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n-US"/>
              <a:t>Các mô hình ủy quyền</a:t>
            </a:r>
            <a:endParaRPr lang="vi-VN"/>
          </a:p>
        </p:txBody>
      </p:sp>
      <p:sp>
        <p:nvSpPr>
          <p:cNvPr id="2" name="Rectangle 1"/>
          <p:cNvSpPr/>
          <p:nvPr/>
        </p:nvSpPr>
        <p:spPr>
          <a:xfrm>
            <a:off x="958150" y="1659487"/>
            <a:ext cx="7796784" cy="2677656"/>
          </a:xfrm>
          <a:prstGeom prst="rect">
            <a:avLst/>
          </a:prstGeom>
        </p:spPr>
        <p:txBody>
          <a:bodyPr wrap="square">
            <a:spAutoFit/>
          </a:bodyPr>
          <a:lstStyle/>
          <a:p>
            <a:pPr marL="285750" indent="-285750">
              <a:buClr>
                <a:schemeClr val="bg1"/>
              </a:buClr>
              <a:buFont typeface="Wingdings" panose="05000000000000000000" pitchFamily="2" charset="2"/>
              <a:buChar char="q"/>
            </a:pPr>
            <a:r>
              <a:rPr lang="en-US">
                <a:solidFill>
                  <a:schemeClr val="bg1"/>
                </a:solidFill>
              </a:rPr>
              <a:t>Ứng dụng gửi một link đến authorization server cho người dùng để bắt đầu quá trình nhận authorization_code. Link này bao gồm các thông tin cho phép authorization server định danh và phản hồi lại cho ứng dụng.</a:t>
            </a:r>
          </a:p>
          <a:p>
            <a:pPr marL="285750" indent="-285750">
              <a:buClr>
                <a:schemeClr val="bg1"/>
              </a:buClr>
              <a:buFont typeface="Wingdings" panose="05000000000000000000" pitchFamily="2" charset="2"/>
              <a:buChar char="q"/>
            </a:pPr>
            <a:r>
              <a:rPr lang="en-US">
                <a:solidFill>
                  <a:schemeClr val="bg1"/>
                </a:solidFill>
              </a:rPr>
              <a:t>Người dùng điền thông tin đăng nhập.</a:t>
            </a:r>
          </a:p>
          <a:p>
            <a:pPr marL="285750" indent="-285750">
              <a:buClr>
                <a:schemeClr val="bg1"/>
              </a:buClr>
              <a:buFont typeface="Wingdings" panose="05000000000000000000" pitchFamily="2" charset="2"/>
              <a:buChar char="q"/>
            </a:pPr>
            <a:r>
              <a:rPr lang="en-US">
                <a:solidFill>
                  <a:schemeClr val="bg1"/>
                </a:solidFill>
              </a:rPr>
              <a:t>Thông tin đăng nhập được gửi đến authorization server.</a:t>
            </a:r>
          </a:p>
          <a:p>
            <a:pPr marL="285750" indent="-285750">
              <a:buClr>
                <a:schemeClr val="bg1"/>
              </a:buClr>
              <a:buFont typeface="Wingdings" panose="05000000000000000000" pitchFamily="2" charset="2"/>
              <a:buChar char="q"/>
            </a:pPr>
            <a:r>
              <a:rPr lang="en-US">
                <a:solidFill>
                  <a:schemeClr val="bg1"/>
                </a:solidFill>
              </a:rPr>
              <a:t>Authorization server xác thực thông tin của đăng nhập và điều hướng người dùng đến uri  của ứng dụng cùng với một  mã authorization. Tại đây ứng</a:t>
            </a:r>
            <a:r>
              <a:rPr lang="en-US" b="1">
                <a:solidFill>
                  <a:schemeClr val="bg1"/>
                </a:solidFill>
              </a:rPr>
              <a:t> </a:t>
            </a:r>
            <a:r>
              <a:rPr lang="en-US">
                <a:solidFill>
                  <a:schemeClr val="bg1"/>
                </a:solidFill>
              </a:rPr>
              <a:t>dụng sẽ phải thực hiện thao tác lưu lại authorization_code</a:t>
            </a:r>
          </a:p>
          <a:p>
            <a:pPr marL="285750" indent="-285750">
              <a:buClr>
                <a:schemeClr val="bg1"/>
              </a:buClr>
              <a:buFont typeface="Wingdings" panose="05000000000000000000" pitchFamily="2" charset="2"/>
              <a:buChar char="q"/>
            </a:pPr>
            <a:r>
              <a:rPr lang="en-US">
                <a:solidFill>
                  <a:schemeClr val="bg1"/>
                </a:solidFill>
              </a:rPr>
              <a:t>Ứng dụng gửi yêu cầu đến authorization server cùng mã authorization để nhận access token cùng refresh token (nếu có).User không cần thao tác thêm gì nữa. </a:t>
            </a:r>
          </a:p>
          <a:p>
            <a:pPr marL="285750" indent="-285750">
              <a:buClr>
                <a:schemeClr val="bg1"/>
              </a:buClr>
              <a:buFont typeface="Wingdings" panose="05000000000000000000" pitchFamily="2" charset="2"/>
              <a:buChar char="q"/>
            </a:pPr>
            <a:r>
              <a:rPr lang="en-US">
                <a:solidFill>
                  <a:schemeClr val="bg1"/>
                </a:solidFill>
              </a:rPr>
              <a:t>Tới đây Ứng dụng đã được User ủy quyền truy cập. Ứng dụng có thể sử dụng access_token để truy cập những tài nguyên của dịch vụ mà User cho phép</a:t>
            </a:r>
          </a:p>
        </p:txBody>
      </p:sp>
    </p:spTree>
    <p:extLst>
      <p:ext uri="{BB962C8B-B14F-4D97-AF65-F5344CB8AC3E}">
        <p14:creationId xmlns:p14="http://schemas.microsoft.com/office/powerpoint/2010/main" val="4106318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1332</TotalTime>
  <Words>2833</Words>
  <Application>Microsoft Office PowerPoint</Application>
  <PresentationFormat>On-screen Show (16:9)</PresentationFormat>
  <Paragraphs>364</Paragraphs>
  <Slides>27</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Lexend Deca</vt:lpstr>
      <vt:lpstr>Calibri</vt:lpstr>
      <vt:lpstr>Courier New</vt:lpstr>
      <vt:lpstr>Wingdings</vt:lpstr>
      <vt:lpstr>Times New Roman</vt:lpstr>
      <vt:lpstr>Arial</vt:lpstr>
      <vt:lpstr>Muli Regular</vt:lpstr>
      <vt:lpstr>Calibri Light</vt:lpstr>
      <vt:lpstr>Microsoft Tai Le</vt:lpstr>
      <vt:lpstr>Aliena template</vt:lpstr>
      <vt:lpstr>Đăng nhập 1 lần  với Oauth 2.0</vt:lpstr>
      <vt:lpstr>Khái Niệm OAuth2.0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Đăng nhập 1 lần  với Oauth 2.0</dc:title>
  <cp:lastModifiedBy>Hoạt Nguyễn Xuân</cp:lastModifiedBy>
  <cp:revision>53</cp:revision>
  <dcterms:modified xsi:type="dcterms:W3CDTF">2020-06-08T06:20:40Z</dcterms:modified>
</cp:coreProperties>
</file>