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9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59" r:id="rId14"/>
    <p:sldId id="260" r:id="rId15"/>
    <p:sldId id="261" r:id="rId16"/>
    <p:sldId id="262" r:id="rId17"/>
    <p:sldId id="263" r:id="rId18"/>
    <p:sldId id="264" r:id="rId19"/>
    <p:sldId id="296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98" r:id="rId32"/>
    <p:sldId id="276" r:id="rId33"/>
    <p:sldId id="299" r:id="rId34"/>
    <p:sldId id="300" r:id="rId35"/>
    <p:sldId id="277" r:id="rId36"/>
    <p:sldId id="278" r:id="rId37"/>
    <p:sldId id="279" r:id="rId38"/>
    <p:sldId id="281" r:id="rId39"/>
    <p:sldId id="280" r:id="rId40"/>
    <p:sldId id="282" r:id="rId41"/>
    <p:sldId id="283" r:id="rId42"/>
    <p:sldId id="25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1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1285"/>
            <a:ext cx="6858000" cy="21536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5400" dirty="0"/>
              <a:t>PHÁT HIỆN TẤN CÔNG PORT SCANNING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899" y="4491832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/>
              <a:t>GVHD: </a:t>
            </a:r>
            <a:r>
              <a:rPr lang="en-US" dirty="0" err="1"/>
              <a:t>PGS.TS.Nguyễn</a:t>
            </a:r>
            <a:r>
              <a:rPr lang="en-US" dirty="0"/>
              <a:t> Linh </a:t>
            </a:r>
            <a:r>
              <a:rPr lang="en-US" dirty="0" err="1"/>
              <a:t>Giang</a:t>
            </a:r>
            <a:endParaRPr lang="en-US" dirty="0"/>
          </a:p>
          <a:p>
            <a:pPr algn="l"/>
            <a:r>
              <a:rPr lang="en-US" dirty="0" err="1"/>
              <a:t>Nhóm</a:t>
            </a:r>
            <a:r>
              <a:rPr lang="en-US" dirty="0"/>
              <a:t> SV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 20173098</a:t>
            </a:r>
          </a:p>
          <a:p>
            <a:pPr algn="l"/>
            <a:r>
              <a:rPr lang="en-AU" dirty="0"/>
              <a:t>				    Lê </a:t>
            </a:r>
            <a:r>
              <a:rPr lang="en-AU" dirty="0" err="1"/>
              <a:t>Đức</a:t>
            </a:r>
            <a:r>
              <a:rPr lang="en-AU" dirty="0"/>
              <a:t> Huy 20141938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6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B8F48A-72FD-4E87-8C9C-E2BEFBAB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So sánh UDP và TCP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0AA8F9-4B46-44D4-B75C-69E01961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lvl="0" fontAlgn="base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/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TCP/IP,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….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BD131878-7E53-40D7-B2C8-78B438F8258D}"/>
              </a:ext>
            </a:extLst>
          </p:cNvPr>
          <p:cNvGraphicFramePr>
            <a:graphicFrameLocks noGrp="1"/>
          </p:cNvGraphicFramePr>
          <p:nvPr/>
        </p:nvGraphicFramePr>
        <p:xfrm>
          <a:off x="1091565" y="3429000"/>
          <a:ext cx="6821170" cy="2752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0585">
                  <a:extLst>
                    <a:ext uri="{9D8B030D-6E8A-4147-A177-3AD203B41FA5}">
                      <a16:colId xmlns:a16="http://schemas.microsoft.com/office/drawing/2014/main" val="4283242366"/>
                    </a:ext>
                  </a:extLst>
                </a:gridCol>
                <a:gridCol w="3410585">
                  <a:extLst>
                    <a:ext uri="{9D8B030D-6E8A-4147-A177-3AD203B41FA5}">
                      <a16:colId xmlns:a16="http://schemas.microsoft.com/office/drawing/2014/main" val="1802419709"/>
                    </a:ext>
                  </a:extLst>
                </a:gridCol>
              </a:tblGrid>
              <a:tr h="344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TCP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UDP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972426471"/>
                  </a:ext>
                </a:extLst>
              </a:tr>
              <a:tr h="3448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Hướng kết nối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Hướng không kết nối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73382660"/>
                  </a:ext>
                </a:extLst>
              </a:tr>
              <a:tr h="3448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Độ tin cậy cao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Độ tin cậy thấp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621223462"/>
                  </a:ext>
                </a:extLst>
              </a:tr>
              <a:tr h="3448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Gửi dữ liệu dạng luồng byte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Gửi đi Datagram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9160908"/>
                  </a:ext>
                </a:extLst>
              </a:tr>
              <a:tr h="3448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Không cho phép mất gói tin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Cho phép mất gói tin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8637069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Đảm bảo việc truyền dữ liệu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Không đảm bảo việc truyền dữ liệu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597929508"/>
                  </a:ext>
                </a:extLst>
              </a:tr>
              <a:tr h="3448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Có sắp xếp thứ tự các gói tin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Không sắp xếp thứ tự các gói tin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338648272"/>
                  </a:ext>
                </a:extLst>
              </a:tr>
              <a:tr h="3448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Tốc độ truyền thấp hơn UDP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 err="1">
                          <a:effectLst/>
                        </a:rPr>
                        <a:t>Tốc</a:t>
                      </a:r>
                      <a:r>
                        <a:rPr lang="en-US" sz="1350" dirty="0">
                          <a:effectLst/>
                        </a:rPr>
                        <a:t> </a:t>
                      </a:r>
                      <a:r>
                        <a:rPr lang="en-US" sz="1350" dirty="0" err="1">
                          <a:effectLst/>
                        </a:rPr>
                        <a:t>độ</a:t>
                      </a:r>
                      <a:r>
                        <a:rPr lang="en-US" sz="1350" dirty="0">
                          <a:effectLst/>
                        </a:rPr>
                        <a:t> </a:t>
                      </a:r>
                      <a:r>
                        <a:rPr lang="en-US" sz="1350" dirty="0" err="1">
                          <a:effectLst/>
                        </a:rPr>
                        <a:t>truyền</a:t>
                      </a:r>
                      <a:r>
                        <a:rPr lang="en-US" sz="1350" dirty="0">
                          <a:effectLst/>
                        </a:rPr>
                        <a:t> </a:t>
                      </a:r>
                      <a:r>
                        <a:rPr lang="en-US" sz="1350" dirty="0" err="1">
                          <a:effectLst/>
                        </a:rPr>
                        <a:t>cao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61692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1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C97BC0-7B85-4A3A-A52E-1B32FA7A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3. Cổng dịch vụ (Port)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4E862A-7E2A-4B7E-9D69-2085AC0E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2015105"/>
            <a:ext cx="3948826" cy="4233293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 </a:t>
            </a:r>
            <a:r>
              <a:rPr lang="en-US" dirty="0" err="1"/>
              <a:t>và</a:t>
            </a:r>
            <a:r>
              <a:rPr lang="en-US" dirty="0"/>
              <a:t> UDP,</a:t>
            </a:r>
            <a:r>
              <a:rPr lang="en-US" b="1" dirty="0"/>
              <a:t> port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16 bit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(header)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Port là gì ? Tìm hiểu danh sách các port thông dụng">
            <a:extLst>
              <a:ext uri="{FF2B5EF4-FFF2-40B4-BE49-F238E27FC236}">
                <a16:creationId xmlns:a16="http://schemas.microsoft.com/office/drawing/2014/main" id="{C0F46DB0-AD58-496D-B5D4-CE6C9934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5106"/>
            <a:ext cx="42481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0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8C2DD-97E0-4B0A-805B-2F31F626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A. TẤN CÔNG QUÉT CỔNG</a:t>
            </a:r>
          </a:p>
        </p:txBody>
      </p:sp>
    </p:spTree>
    <p:extLst>
      <p:ext uri="{BB962C8B-B14F-4D97-AF65-F5344CB8AC3E}">
        <p14:creationId xmlns:p14="http://schemas.microsoft.com/office/powerpoint/2010/main" val="68733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CB79-DF93-4A06-8874-44AAFC29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(Probe Attack)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0C98-5551-4575-9D65-B182723D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hosts</a:t>
            </a:r>
          </a:p>
          <a:p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Network scanning: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Port Scanning: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Vulnerability scanning: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pic>
        <p:nvPicPr>
          <p:cNvPr id="1026" name="Hình ảnh 5">
            <a:extLst>
              <a:ext uri="{FF2B5EF4-FFF2-40B4-BE49-F238E27FC236}">
                <a16:creationId xmlns:a16="http://schemas.microsoft.com/office/drawing/2014/main" id="{0370C272-9CB7-44AF-B85C-DE47BF56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80" y="3305226"/>
            <a:ext cx="5054340" cy="266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5BD1-3C41-42FB-927A-9588DFAC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(Port scan)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FB54-81F7-4358-BD6A-0B4FC027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vận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UDP/TCP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quét</a:t>
            </a:r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31B07-86E3-4014-9055-B3D1C58E0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70117"/>
              </p:ext>
            </p:extLst>
          </p:nvPr>
        </p:nvGraphicFramePr>
        <p:xfrm>
          <a:off x="2345054" y="2999845"/>
          <a:ext cx="4675178" cy="317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934">
                  <a:extLst>
                    <a:ext uri="{9D8B030D-6E8A-4147-A177-3AD203B41FA5}">
                      <a16:colId xmlns:a16="http://schemas.microsoft.com/office/drawing/2014/main" val="2581642954"/>
                    </a:ext>
                  </a:extLst>
                </a:gridCol>
                <a:gridCol w="1558622">
                  <a:extLst>
                    <a:ext uri="{9D8B030D-6E8A-4147-A177-3AD203B41FA5}">
                      <a16:colId xmlns:a16="http://schemas.microsoft.com/office/drawing/2014/main" val="1775555827"/>
                    </a:ext>
                  </a:extLst>
                </a:gridCol>
                <a:gridCol w="1558622">
                  <a:extLst>
                    <a:ext uri="{9D8B030D-6E8A-4147-A177-3AD203B41FA5}">
                      <a16:colId xmlns:a16="http://schemas.microsoft.com/office/drawing/2014/main" val="1991472475"/>
                    </a:ext>
                  </a:extLst>
                </a:gridCol>
              </a:tblGrid>
              <a:tr h="5359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effectLst/>
                        </a:rPr>
                        <a:t>Cổng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Giao thức tầng giao vận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Dịch vụ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853539"/>
                  </a:ext>
                </a:extLst>
              </a:tr>
              <a:tr h="25904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20, 21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TCP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FTP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0146452"/>
                  </a:ext>
                </a:extLst>
              </a:tr>
              <a:tr h="2654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TCP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SMTP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4370548"/>
                  </a:ext>
                </a:extLst>
              </a:tr>
              <a:tr h="25904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TCP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SSH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2141182"/>
                  </a:ext>
                </a:extLst>
              </a:tr>
              <a:tr h="2654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TCP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Telnet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2668125"/>
                  </a:ext>
                </a:extLst>
              </a:tr>
              <a:tr h="2654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53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UDP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DNS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9584483"/>
                  </a:ext>
                </a:extLst>
              </a:tr>
              <a:tr h="25904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80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TCP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HTTP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9827426"/>
                  </a:ext>
                </a:extLst>
              </a:tr>
              <a:tr h="2654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TCP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POP3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8719802"/>
                  </a:ext>
                </a:extLst>
              </a:tr>
              <a:tr h="2654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123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UDP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NTP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5529318"/>
                  </a:ext>
                </a:extLst>
              </a:tr>
              <a:tr h="2654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161,162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TCP/UDP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SNMP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4189451"/>
                  </a:ext>
                </a:extLst>
              </a:tr>
              <a:tr h="2654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443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TCP/UDP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HTTPS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455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7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E28C-1184-44CA-85A2-A6604CE9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D468-B228-4B38-AE0C-E6681DE1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189001" cy="4902199"/>
          </a:xfrm>
        </p:spPr>
        <p:txBody>
          <a:bodyPr/>
          <a:lstStyle/>
          <a:p>
            <a:r>
              <a:rPr lang="en-US" dirty="0"/>
              <a:t>TCP: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TCP </a:t>
            </a:r>
            <a:r>
              <a:rPr lang="en-US" dirty="0" err="1"/>
              <a:t>với</a:t>
            </a:r>
            <a:r>
              <a:rPr lang="en-US" dirty="0"/>
              <a:t> flag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SYN Flag)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,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  <p:pic>
        <p:nvPicPr>
          <p:cNvPr id="3076" name="Picture 4" descr="Port Scanning | Penetration Testing and Network Defense">
            <a:extLst>
              <a:ext uri="{FF2B5EF4-FFF2-40B4-BE49-F238E27FC236}">
                <a16:creationId xmlns:a16="http://schemas.microsoft.com/office/drawing/2014/main" id="{13456D5F-92C0-4AE0-B9AC-CF9B1D06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01" y="2602537"/>
            <a:ext cx="7818549" cy="26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C785-EC51-49DD-9E51-A84C33AC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91C6-B968-41E8-9EB3-412FB1A5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783467"/>
          </a:xfrm>
        </p:spPr>
        <p:txBody>
          <a:bodyPr/>
          <a:lstStyle/>
          <a:p>
            <a:r>
              <a:rPr lang="en-US" dirty="0"/>
              <a:t>UDP: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UDP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.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  <p:pic>
        <p:nvPicPr>
          <p:cNvPr id="4100" name="Picture 4" descr="Port Scanners">
            <a:extLst>
              <a:ext uri="{FF2B5EF4-FFF2-40B4-BE49-F238E27FC236}">
                <a16:creationId xmlns:a16="http://schemas.microsoft.com/office/drawing/2014/main" id="{DF75259C-9E68-467D-81C7-C8C194A3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95" y="2237619"/>
            <a:ext cx="5500809" cy="19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4. IP Network Scanning - Network Security Assessment, 2nd Edition ...">
            <a:extLst>
              <a:ext uri="{FF2B5EF4-FFF2-40B4-BE49-F238E27FC236}">
                <a16:creationId xmlns:a16="http://schemas.microsoft.com/office/drawing/2014/main" id="{6B554B55-B5BF-4653-B025-37E6994D3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95" y="4343037"/>
            <a:ext cx="5284568" cy="15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4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0C8E-203A-4238-A59C-7AD63ABC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0C65-2DB7-4245-B57A-91C31A2E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7852738" cy="925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Decoy Scan: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-&gt;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hacker</a:t>
            </a:r>
          </a:p>
          <a:p>
            <a:r>
              <a:rPr lang="en-US" dirty="0"/>
              <a:t>Idle Scan: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endParaRPr lang="en-US" dirty="0"/>
          </a:p>
        </p:txBody>
      </p:sp>
      <p:pic>
        <p:nvPicPr>
          <p:cNvPr id="5124" name="Picture 4" descr="TCP Idle Scan in IPv4 | Download Scientific Diagram">
            <a:extLst>
              <a:ext uri="{FF2B5EF4-FFF2-40B4-BE49-F238E27FC236}">
                <a16:creationId xmlns:a16="http://schemas.microsoft.com/office/drawing/2014/main" id="{22BE3F64-7C45-4451-A9A9-0BB22F33C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76" y="2528810"/>
            <a:ext cx="4522439" cy="37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92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E34C-9503-46CF-B45C-3EE63984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1CE9-BB4E-40AD-BDBF-77C25AF7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Probe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b="1" dirty="0" err="1"/>
              <a:t>Netcat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TCP/UDP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Linux, Unix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8C2DD-97E0-4B0A-805B-2F31F626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8124855" cy="28740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B. HỆ THỐNG PHÁT HIỆN XÂM NHẬP BẤT 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ỜNG (IDS)</a:t>
            </a:r>
          </a:p>
        </p:txBody>
      </p:sp>
    </p:spTree>
    <p:extLst>
      <p:ext uri="{BB962C8B-B14F-4D97-AF65-F5344CB8AC3E}">
        <p14:creationId xmlns:p14="http://schemas.microsoft.com/office/powerpoint/2010/main" val="3253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80F8-54EB-4B93-A56A-5FE5DF9D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EADA-9D1B-4801-BF47-822BD770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D.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565C-D793-43B6-BEDB-36E7F037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0CA1-07AA-4A8D-B298-65E74975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86060"/>
            <a:ext cx="8026400" cy="4962340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(Intrusion Detection System – IDS)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3F9AC-15EE-48A7-93EF-83C6EEDC42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62" y="3589071"/>
            <a:ext cx="4711875" cy="2233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4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446D-4039-4D81-B69B-04EE50AB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IDS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75F9-6CB4-4983-BDCE-4EFEB26F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497289"/>
          </a:xfrm>
        </p:spPr>
        <p:txBody>
          <a:bodyPr/>
          <a:lstStyle/>
          <a:p>
            <a:r>
              <a:rPr lang="en-US" dirty="0"/>
              <a:t>Host-based IDS: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endParaRPr lang="en-US" dirty="0"/>
          </a:p>
          <a:p>
            <a:r>
              <a:rPr lang="en-US" dirty="0"/>
              <a:t>Network-based IDS: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/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 descr="What is IDS and IPS? | Juniper Networks">
            <a:extLst>
              <a:ext uri="{FF2B5EF4-FFF2-40B4-BE49-F238E27FC236}">
                <a16:creationId xmlns:a16="http://schemas.microsoft.com/office/drawing/2014/main" id="{643E505C-2068-445C-832D-04C58BEA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00" y="2951441"/>
            <a:ext cx="7964570" cy="33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5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6EE3-DCAF-42A7-99B4-2487F5F6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IDS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EB4F-472C-45E1-AF7A-15C94E352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253894" cy="4902199"/>
          </a:xfrm>
        </p:spPr>
        <p:txBody>
          <a:bodyPr/>
          <a:lstStyle/>
          <a:p>
            <a:r>
              <a:rPr lang="en-US" dirty="0"/>
              <a:t>Signature-based IDS: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r>
              <a:rPr lang="en-US" dirty="0"/>
              <a:t>Anomaly-based IDS: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26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FBF2-A3F6-47CA-863C-2F3E2ACF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CBA3-5612-43A2-B865-D993369A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(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TCP + SYN flag)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reply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(UDP)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TCP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flag (TCP FIN, URG)</a:t>
            </a:r>
          </a:p>
        </p:txBody>
      </p:sp>
    </p:spTree>
    <p:extLst>
      <p:ext uri="{BB962C8B-B14F-4D97-AF65-F5344CB8AC3E}">
        <p14:creationId xmlns:p14="http://schemas.microsoft.com/office/powerpoint/2010/main" val="252691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8DD1-544E-4BAF-ACAC-4CCE12EF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690D-81B3-480F-AEB1-B9F3D7EF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GrIDS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vector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node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TCP-SYN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PSD: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flag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tới</a:t>
            </a:r>
            <a:r>
              <a:rPr lang="en-US" dirty="0"/>
              <a:t> host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TCP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ỡng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2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2BF6-2BCC-4491-AB60-2A900511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9" y="-87315"/>
            <a:ext cx="8542963" cy="1325563"/>
          </a:xfrm>
        </p:spPr>
        <p:txBody>
          <a:bodyPr/>
          <a:lstStyle/>
          <a:p>
            <a:r>
              <a:rPr lang="en-US" dirty="0"/>
              <a:t>IDS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ỡng</a:t>
            </a:r>
            <a:r>
              <a:rPr lang="en-US" dirty="0"/>
              <a:t> (Threshold-based)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F29D-44BF-4407-B6B0-67E013BB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2152117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endParaRPr lang="en-US" dirty="0"/>
          </a:p>
        </p:txBody>
      </p:sp>
      <p:pic>
        <p:nvPicPr>
          <p:cNvPr id="4" name="Picture 3" descr="Threshold Selection process ">
            <a:extLst>
              <a:ext uri="{FF2B5EF4-FFF2-40B4-BE49-F238E27FC236}">
                <a16:creationId xmlns:a16="http://schemas.microsoft.com/office/drawing/2014/main" id="{D36046E8-9997-4EFA-A90D-96EC0CDD26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7" y="3265528"/>
            <a:ext cx="4556125" cy="341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486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FD7D-FC24-43A9-9C2C-254E3C8D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601956" cy="1325563"/>
          </a:xfrm>
        </p:spPr>
        <p:txBody>
          <a:bodyPr/>
          <a:lstStyle/>
          <a:p>
            <a:r>
              <a:rPr lang="en-US" dirty="0"/>
              <a:t>IDS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ỡng</a:t>
            </a:r>
            <a:r>
              <a:rPr lang="en-US" dirty="0"/>
              <a:t> (Threshold-based)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D1E0-402B-4554-B9A6-B8C69945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ỡng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8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2B96-00BB-4029-A14A-2F279CC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(Rule-based)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F567-E318-40C6-B569-A6AB1AD8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76276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Rule-based IDS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lượng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flow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2" name="Picture 4" descr="An Integrated Intrusion Detection System for Cluster-based ...">
            <a:extLst>
              <a:ext uri="{FF2B5EF4-FFF2-40B4-BE49-F238E27FC236}">
                <a16:creationId xmlns:a16="http://schemas.microsoft.com/office/drawing/2014/main" id="{31E63BCE-7383-451D-A0D8-AFBF10CF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429000"/>
            <a:ext cx="5724651" cy="23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8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3F2-8875-4CF6-80C5-517F5FEB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(Rule-based)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D8DC-FFE3-4B8D-9D44-A4D4345A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</a:t>
            </a:r>
            <a:r>
              <a:rPr lang="en-US" dirty="0" err="1"/>
              <a:t>luật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7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DE64-596E-4587-B100-ECB2C3AD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40" y="-87315"/>
            <a:ext cx="8733586" cy="1325563"/>
          </a:xfrm>
        </p:spPr>
        <p:txBody>
          <a:bodyPr/>
          <a:lstStyle/>
          <a:p>
            <a:r>
              <a:rPr lang="en-US" dirty="0"/>
              <a:t>IDS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</a:t>
            </a:r>
            <a:r>
              <a:rPr lang="en-US" dirty="0" err="1"/>
              <a:t>MachineLearning</a:t>
            </a:r>
            <a:r>
              <a:rPr lang="en-US" dirty="0"/>
              <a:t>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6763-3B62-4105-AD03-D5D08BD0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4484206" cy="4458765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: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8198" name="Picture 6" descr="Classification Approach for Intrusion Detection in Vehicle Systems">
            <a:extLst>
              <a:ext uri="{FF2B5EF4-FFF2-40B4-BE49-F238E27FC236}">
                <a16:creationId xmlns:a16="http://schemas.microsoft.com/office/drawing/2014/main" id="{E143ADBF-D822-4DB1-AEE9-D23464EAF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32" y="1238248"/>
            <a:ext cx="2100908" cy="537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9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8C2DD-97E0-4B0A-805B-2F31F626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A. CƠ SỞ LÝ THUYẾT</a:t>
            </a:r>
          </a:p>
        </p:txBody>
      </p:sp>
    </p:spTree>
    <p:extLst>
      <p:ext uri="{BB962C8B-B14F-4D97-AF65-F5344CB8AC3E}">
        <p14:creationId xmlns:p14="http://schemas.microsoft.com/office/powerpoint/2010/main" val="1540455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86CF-9119-408D-816D-095D3C79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655050" cy="1325563"/>
          </a:xfrm>
        </p:spPr>
        <p:txBody>
          <a:bodyPr/>
          <a:lstStyle/>
          <a:p>
            <a:r>
              <a:rPr lang="en-US" dirty="0"/>
              <a:t>IDS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</a:t>
            </a:r>
            <a:r>
              <a:rPr lang="en-US" dirty="0" err="1"/>
              <a:t>MachineLearning</a:t>
            </a:r>
            <a:r>
              <a:rPr lang="en-US" dirty="0"/>
              <a:t>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E2C8-304C-44D9-BA44-32438C57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Trên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, </a:t>
            </a:r>
            <a:r>
              <a:rPr lang="en-US" dirty="0" err="1"/>
              <a:t>lọc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(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9102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8C2DD-97E0-4B0A-805B-2F31F626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26128"/>
            <a:ext cx="7886700" cy="120574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D. DEMO</a:t>
            </a:r>
          </a:p>
        </p:txBody>
      </p:sp>
    </p:spTree>
    <p:extLst>
      <p:ext uri="{BB962C8B-B14F-4D97-AF65-F5344CB8AC3E}">
        <p14:creationId xmlns:p14="http://schemas.microsoft.com/office/powerpoint/2010/main" val="1115380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9F73-DC6E-48B6-804C-98BF4CC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Demo1 (Snort)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0805-5A73-4D6D-AB48-8FE504E3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IP: 192.168.56.1) </a:t>
            </a:r>
          </a:p>
          <a:p>
            <a:pPr lvl="0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IP: 192.168.137.57)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0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030B-F3B7-4F19-9336-CB51D17C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Demo1 (Snort)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8F60-22CD-41E6-8FCE-5D537E34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43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Hình ảnh 3">
            <a:extLst>
              <a:ext uri="{FF2B5EF4-FFF2-40B4-BE49-F238E27FC236}">
                <a16:creationId xmlns:a16="http://schemas.microsoft.com/office/drawing/2014/main" id="{E8CB1FBC-E687-4D19-A142-BE3446B95C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2880" y="2428824"/>
            <a:ext cx="5978239" cy="30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09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56B9-88AB-4133-B033-CA2416FA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Demo1 (Snort)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387F-A34E-45A9-8544-E69465B5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6418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snort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Hình ảnh 5">
            <a:extLst>
              <a:ext uri="{FF2B5EF4-FFF2-40B4-BE49-F238E27FC236}">
                <a16:creationId xmlns:a16="http://schemas.microsoft.com/office/drawing/2014/main" id="{EEAFBAF2-AEC3-4B83-99B3-53D796C538BE}"/>
              </a:ext>
            </a:extLst>
          </p:cNvPr>
          <p:cNvPicPr/>
          <p:nvPr/>
        </p:nvPicPr>
        <p:blipFill rotWithShape="1">
          <a:blip r:embed="rId2"/>
          <a:srcRect b="20827"/>
          <a:stretch/>
        </p:blipFill>
        <p:spPr bwMode="auto">
          <a:xfrm>
            <a:off x="2014220" y="2096035"/>
            <a:ext cx="5115560" cy="4149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7061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0945-1AF9-4635-82BE-D964B854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Demo2 (SDN-IDS)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D08A-37DB-4794-B573-04E40938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SDN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Mininet</a:t>
            </a:r>
            <a:r>
              <a:rPr lang="en-US" dirty="0"/>
              <a:t> 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SDN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POX : Controller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SDN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Nmap: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8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E9AE-C3DA-454F-A8E4-0E15AC37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Demo2 (SDN-IDS)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581A-D7E7-4095-B52D-EE087BF5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1"/>
            <a:ext cx="8177202" cy="1809954"/>
          </a:xfrm>
        </p:spPr>
        <p:txBody>
          <a:bodyPr>
            <a:normAutofit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SDN (Software Defined Network):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+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dang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  <p:pic>
        <p:nvPicPr>
          <p:cNvPr id="4" name="Picture 3" descr="3.2 The SDN Approach | Foundations of Modern Networking ...">
            <a:extLst>
              <a:ext uri="{FF2B5EF4-FFF2-40B4-BE49-F238E27FC236}">
                <a16:creationId xmlns:a16="http://schemas.microsoft.com/office/drawing/2014/main" id="{E63FD509-0C42-4FA7-8353-99D8994D10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15" y="3265804"/>
            <a:ext cx="4052570" cy="224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742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B292-7097-4546-BF6A-9BFBCC0A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Demo2 (SDN-IDS)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2077-B623-4F11-9016-B97D9300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3693693" cy="45826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SDN: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D8D0E-047E-4FE0-81E3-A61BE40263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94860" y="1887795"/>
            <a:ext cx="4060190" cy="384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13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7B55-7A44-454B-B48A-9DC7CBB1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Demo2 (SDN-IDS)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E5A6-EA03-4331-83E4-ABE38435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0E3E6-F467-45B1-9A79-72A50FCB94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61" y="2269806"/>
            <a:ext cx="3665415" cy="317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26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647D-E610-4906-B676-410EA77A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Demo2 (SDN-IDS)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84B3-6B48-4A0B-ABA7-AAC74652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7079922" cy="52389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0C7D1E-BE5F-4B75-A9A9-E2D5A067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99734"/>
              </p:ext>
            </p:extLst>
          </p:nvPr>
        </p:nvGraphicFramePr>
        <p:xfrm>
          <a:off x="1316017" y="2396934"/>
          <a:ext cx="6376744" cy="303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186">
                  <a:extLst>
                    <a:ext uri="{9D8B030D-6E8A-4147-A177-3AD203B41FA5}">
                      <a16:colId xmlns:a16="http://schemas.microsoft.com/office/drawing/2014/main" val="4286842776"/>
                    </a:ext>
                  </a:extLst>
                </a:gridCol>
                <a:gridCol w="1594186">
                  <a:extLst>
                    <a:ext uri="{9D8B030D-6E8A-4147-A177-3AD203B41FA5}">
                      <a16:colId xmlns:a16="http://schemas.microsoft.com/office/drawing/2014/main" val="1192448333"/>
                    </a:ext>
                  </a:extLst>
                </a:gridCol>
                <a:gridCol w="1594186">
                  <a:extLst>
                    <a:ext uri="{9D8B030D-6E8A-4147-A177-3AD203B41FA5}">
                      <a16:colId xmlns:a16="http://schemas.microsoft.com/office/drawing/2014/main" val="3534549941"/>
                    </a:ext>
                  </a:extLst>
                </a:gridCol>
                <a:gridCol w="1594186">
                  <a:extLst>
                    <a:ext uri="{9D8B030D-6E8A-4147-A177-3AD203B41FA5}">
                      <a16:colId xmlns:a16="http://schemas.microsoft.com/office/drawing/2014/main" val="1043522881"/>
                    </a:ext>
                  </a:extLst>
                </a:gridCol>
              </a:tblGrid>
              <a:tr h="783726">
                <a:tc gridSpan="2"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Model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Validating loss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Validating accuracy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812523"/>
                  </a:ext>
                </a:extLst>
              </a:tr>
              <a:tr h="374458">
                <a:tc rowSpan="2"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CNN Conv1D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 loop 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0.0107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99.76%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916352"/>
                  </a:ext>
                </a:extLst>
              </a:tr>
              <a:tr h="374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 loops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0.0088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99.90%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662371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CNN Conv2D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0.0281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99.52%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792853"/>
                  </a:ext>
                </a:extLst>
              </a:tr>
              <a:tr h="374458">
                <a:tc rowSpan="2"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Naïve Bayes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GaussianNB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91.16%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752886"/>
                  </a:ext>
                </a:extLst>
              </a:tr>
              <a:tr h="374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CategoricalNB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98.05%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903743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KNN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k = 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99.43%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79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41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8B274C-B1D4-4875-A30E-A62F5371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KHÁI NIỆM VỀ MẠNG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6025F2-58EA-4118-8147-E5FDF091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TCP/IP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tầng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vận</a:t>
            </a:r>
            <a:r>
              <a:rPr lang="en-US" sz="3600" dirty="0"/>
              <a:t> (TCP/UDP)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/>
              <a:t>Cổng</a:t>
            </a:r>
            <a:r>
              <a:rPr lang="en-US" sz="3600" dirty="0"/>
              <a:t> </a:t>
            </a:r>
            <a:r>
              <a:rPr lang="en-US" sz="3600" dirty="0" err="1"/>
              <a:t>dịch</a:t>
            </a:r>
            <a:r>
              <a:rPr lang="en-US" sz="3600" dirty="0"/>
              <a:t> </a:t>
            </a:r>
            <a:r>
              <a:rPr lang="en-US" sz="3600" dirty="0" err="1"/>
              <a:t>vụ</a:t>
            </a:r>
            <a:r>
              <a:rPr lang="en-US" sz="3600" dirty="0"/>
              <a:t> (Port)</a:t>
            </a:r>
          </a:p>
        </p:txBody>
      </p:sp>
    </p:spTree>
    <p:extLst>
      <p:ext uri="{BB962C8B-B14F-4D97-AF65-F5344CB8AC3E}">
        <p14:creationId xmlns:p14="http://schemas.microsoft.com/office/powerpoint/2010/main" val="1685270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647D-E610-4906-B676-410EA77A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Demo2 (SDN-IDS)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84B3-6B48-4A0B-ABA7-AAC74652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1"/>
            <a:ext cx="7315896" cy="5946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12A28D-3BB9-4901-90AB-6BB22CC9E9E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2"/>
          <a:stretch/>
        </p:blipFill>
        <p:spPr>
          <a:xfrm>
            <a:off x="2802572" y="2460819"/>
            <a:ext cx="3538855" cy="29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9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1147-5552-4EF1-90C8-2CC266B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Demo2 (SDN-IDS)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3F0F-318C-4E6E-A74B-9CF474C8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7823241" cy="1485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host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nmap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Nmap -</a:t>
            </a:r>
            <a:r>
              <a:rPr lang="en-US" i="1" dirty="0" err="1"/>
              <a:t>Pn</a:t>
            </a:r>
            <a:r>
              <a:rPr lang="en-US" i="1" dirty="0"/>
              <a:t> -</a:t>
            </a:r>
            <a:r>
              <a:rPr lang="en-US" i="1" dirty="0" err="1"/>
              <a:t>sS</a:t>
            </a:r>
            <a:r>
              <a:rPr lang="en-US" i="1" dirty="0"/>
              <a:t> 10.0.0.2 -p 22-180</a:t>
            </a:r>
          </a:p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SDN-IDS: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D6BD9-7773-49A8-A587-CCF1C14850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7432" y="3429000"/>
            <a:ext cx="5348707" cy="22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71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8B23CE-D29F-457D-91A5-59E92104C20B}"/>
              </a:ext>
            </a:extLst>
          </p:cNvPr>
          <p:cNvSpPr txBox="1"/>
          <p:nvPr/>
        </p:nvSpPr>
        <p:spPr>
          <a:xfrm>
            <a:off x="1274260" y="2707803"/>
            <a:ext cx="77871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CẢM </a:t>
            </a:r>
            <a:r>
              <a:rPr lang="vi-VN" sz="3300" dirty="0"/>
              <a:t>Ơ</a:t>
            </a:r>
            <a:r>
              <a:rPr lang="en-US" sz="3300" dirty="0"/>
              <a:t>N THẦY VÀ CÁC BẠN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094ADE-85FF-4AAF-9DC2-B07E01D3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TCP/IP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0B4DA1-6092-4427-986E-F7555B8A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866895"/>
            <a:ext cx="4083050" cy="4381504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TCP/IP: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TCP/IP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166">
            <a:extLst>
              <a:ext uri="{FF2B5EF4-FFF2-40B4-BE49-F238E27FC236}">
                <a16:creationId xmlns:a16="http://schemas.microsoft.com/office/drawing/2014/main" id="{294445A7-E824-4571-82C8-5812E4D6BB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866895"/>
            <a:ext cx="3943350" cy="37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3130AF-97CA-4975-8093-18509606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TCP/IP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A55D93-C1D8-4964-BE07-9221AE8B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(Application):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(web,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file…)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(Transport):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truyền-nhận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(Network Interface Layer):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CC1F25-40EE-4B70-A431-09A8AB2D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vận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9388AC-9AF3-45D1-9E26-42DB8B87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 (UDP)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 (TCP)</a:t>
            </a:r>
          </a:p>
        </p:txBody>
      </p:sp>
    </p:spTree>
    <p:extLst>
      <p:ext uri="{BB962C8B-B14F-4D97-AF65-F5344CB8AC3E}">
        <p14:creationId xmlns:p14="http://schemas.microsoft.com/office/powerpoint/2010/main" val="364571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D00B1F-08E6-4A7A-9DC7-73A733D4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06EE8B-A5AC-416B-8B02-3DAADD42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“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best-effort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UDP?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cơ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Dồn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kênh/phân kênh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6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2DF241-4F20-4670-AC6F-690EEDB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E50239-BE7F-449B-985B-5671924D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644242"/>
            <a:ext cx="4083050" cy="46041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(connection-oriented),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TCP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threeway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handshake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D57BF4D-5D67-45B3-B019-862FB875C8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644243"/>
            <a:ext cx="4387443" cy="3569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07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850</TotalTime>
  <Words>2235</Words>
  <Application>Microsoft Office PowerPoint</Application>
  <PresentationFormat>On-screen Show (4:3)</PresentationFormat>
  <Paragraphs>251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Theme</vt:lpstr>
      <vt:lpstr>PHÁT HIỆN TẤN CÔNG PORT SCANNING</vt:lpstr>
      <vt:lpstr>Các nội dung chính</vt:lpstr>
      <vt:lpstr>A. CƠ SỞ LÝ THUYẾT</vt:lpstr>
      <vt:lpstr>CÁC KHÁI NIỆM VỀ MẠNG</vt:lpstr>
      <vt:lpstr>Mô hình TCP/IP</vt:lpstr>
      <vt:lpstr>Mô hình TCP/IP</vt:lpstr>
      <vt:lpstr>Các giao thức tầng giao vận</vt:lpstr>
      <vt:lpstr>User Datagram Protocol</vt:lpstr>
      <vt:lpstr>Transmission Control Protocol (TCP)</vt:lpstr>
      <vt:lpstr>So sánh UDP và TCP</vt:lpstr>
      <vt:lpstr>3. Cổng dịch vụ (Port)</vt:lpstr>
      <vt:lpstr>A. TẤN CÔNG QUÉT CỔNG</vt:lpstr>
      <vt:lpstr>Tấn công thăm dò (Probe Attack)</vt:lpstr>
      <vt:lpstr>2.2 Tấn công quét cổng (Port scan)</vt:lpstr>
      <vt:lpstr>Nguyên lý hoạt động </vt:lpstr>
      <vt:lpstr>Nguyên lý hoạt động</vt:lpstr>
      <vt:lpstr>Một số kỹ thuật nâng cao</vt:lpstr>
      <vt:lpstr>Các công cụ tấn công</vt:lpstr>
      <vt:lpstr>B. HỆ THỐNG PHÁT HIỆN XÂM NHẬP BẤT THƯỜNG (IDS)</vt:lpstr>
      <vt:lpstr>Hệ thống phát hiện xâm nhập bất thường</vt:lpstr>
      <vt:lpstr>Phân loại IDS theo vị trí</vt:lpstr>
      <vt:lpstr>Phân loại IDS theo cách hoạt động</vt:lpstr>
      <vt:lpstr>Phát hiện tấn công quét cổng</vt:lpstr>
      <vt:lpstr>IDS sử dụng thuật toán</vt:lpstr>
      <vt:lpstr>IDS sử dụng ngưỡng (Threshold-based)</vt:lpstr>
      <vt:lpstr>IDS sử dụng ngưỡng (Threshold-based)</vt:lpstr>
      <vt:lpstr>IDS sử dụng luật (Rule-based)</vt:lpstr>
      <vt:lpstr>IDS sử dụng luật (Rule-based)</vt:lpstr>
      <vt:lpstr>IDS sử dụng học máy (MachineLearning-based)</vt:lpstr>
      <vt:lpstr>IDS sử dụng học máy (MachineLearning-based)</vt:lpstr>
      <vt:lpstr>D. DEMO</vt:lpstr>
      <vt:lpstr>Demo1 (Snort)</vt:lpstr>
      <vt:lpstr>Demo1 (Snort)</vt:lpstr>
      <vt:lpstr>Demo1 (Snort)</vt:lpstr>
      <vt:lpstr>Demo2 (SDN-IDS)</vt:lpstr>
      <vt:lpstr>Demo2 (SDN-IDS) </vt:lpstr>
      <vt:lpstr>Demo2 (SDN-IDS) </vt:lpstr>
      <vt:lpstr>Demo2 (SDN-IDS) </vt:lpstr>
      <vt:lpstr>Demo2 (SDN-IDS) </vt:lpstr>
      <vt:lpstr>Demo2 (SDN-IDS) </vt:lpstr>
      <vt:lpstr>Demo2 (SDN-IDS)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Le Duc Huy 20141938</cp:lastModifiedBy>
  <cp:revision>176</cp:revision>
  <dcterms:created xsi:type="dcterms:W3CDTF">2016-07-25T07:53:11Z</dcterms:created>
  <dcterms:modified xsi:type="dcterms:W3CDTF">2020-06-09T20:16:18Z</dcterms:modified>
</cp:coreProperties>
</file>