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4"/>
  </p:sldMasterIdLst>
  <p:notesMasterIdLst>
    <p:notesMasterId r:id="rId25"/>
  </p:notesMasterIdLst>
  <p:handoutMasterIdLst>
    <p:handoutMasterId r:id="rId26"/>
  </p:handoutMasterIdLst>
  <p:sldIdLst>
    <p:sldId id="529" r:id="rId5"/>
    <p:sldId id="508" r:id="rId6"/>
    <p:sldId id="511" r:id="rId7"/>
    <p:sldId id="530" r:id="rId8"/>
    <p:sldId id="532" r:id="rId9"/>
    <p:sldId id="531" r:id="rId10"/>
    <p:sldId id="533" r:id="rId11"/>
    <p:sldId id="534" r:id="rId12"/>
    <p:sldId id="535" r:id="rId13"/>
    <p:sldId id="536" r:id="rId14"/>
    <p:sldId id="537" r:id="rId15"/>
    <p:sldId id="539" r:id="rId16"/>
    <p:sldId id="510" r:id="rId17"/>
    <p:sldId id="540" r:id="rId18"/>
    <p:sldId id="541" r:id="rId19"/>
    <p:sldId id="542" r:id="rId20"/>
    <p:sldId id="543" r:id="rId21"/>
    <p:sldId id="544" r:id="rId22"/>
    <p:sldId id="538" r:id="rId23"/>
    <p:sldId id="545" r:id="rId24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" initials="W" lastIdx="1" clrIdx="0">
    <p:extLst>
      <p:ext uri="{19B8F6BF-5375-455C-9EA6-DF929625EA0E}">
        <p15:presenceInfo xmlns:p15="http://schemas.microsoft.com/office/powerpoint/2012/main" userId="Win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99" autoAdjust="0"/>
  </p:normalViewPr>
  <p:slideViewPr>
    <p:cSldViewPr>
      <p:cViewPr varScale="1">
        <p:scale>
          <a:sx n="62" d="100"/>
          <a:sy n="62" d="100"/>
        </p:scale>
        <p:origin x="103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ến Dũng Nguyễn" userId="41b13d81b3adac17" providerId="LiveId" clId="{4FBB5C71-F124-4658-ADFC-9521D2F0E0BE}"/>
    <pc:docChg chg="custSel addSld delSld modSld">
      <pc:chgData name="Tiến Dũng Nguyễn" userId="41b13d81b3adac17" providerId="LiveId" clId="{4FBB5C71-F124-4658-ADFC-9521D2F0E0BE}" dt="2019-07-30T15:36:53.720" v="299" actId="2696"/>
      <pc:docMkLst>
        <pc:docMk/>
      </pc:docMkLst>
      <pc:sldChg chg="modSp">
        <pc:chgData name="Tiến Dũng Nguyễn" userId="41b13d81b3adac17" providerId="LiveId" clId="{4FBB5C71-F124-4658-ADFC-9521D2F0E0BE}" dt="2019-07-30T15:32:28.960" v="35" actId="403"/>
        <pc:sldMkLst>
          <pc:docMk/>
          <pc:sldMk cId="3170030942" sldId="439"/>
        </pc:sldMkLst>
        <pc:spChg chg="mod">
          <ac:chgData name="Tiến Dũng Nguyễn" userId="41b13d81b3adac17" providerId="LiveId" clId="{4FBB5C71-F124-4658-ADFC-9521D2F0E0BE}" dt="2019-07-30T15:32:28.960" v="35" actId="403"/>
          <ac:spMkLst>
            <pc:docMk/>
            <pc:sldMk cId="3170030942" sldId="439"/>
            <ac:spMk id="2" creationId="{00000000-0000-0000-0000-000000000000}"/>
          </ac:spMkLst>
        </pc:spChg>
      </pc:sldChg>
      <pc:sldChg chg="modSp">
        <pc:chgData name="Tiến Dũng Nguyễn" userId="41b13d81b3adac17" providerId="LiveId" clId="{4FBB5C71-F124-4658-ADFC-9521D2F0E0BE}" dt="2019-07-30T15:35:37.263" v="262" actId="20577"/>
        <pc:sldMkLst>
          <pc:docMk/>
          <pc:sldMk cId="1667828127" sldId="443"/>
        </pc:sldMkLst>
        <pc:spChg chg="mod">
          <ac:chgData name="Tiến Dũng Nguyễn" userId="41b13d81b3adac17" providerId="LiveId" clId="{4FBB5C71-F124-4658-ADFC-9521D2F0E0BE}" dt="2019-07-30T15:35:37.263" v="262" actId="20577"/>
          <ac:spMkLst>
            <pc:docMk/>
            <pc:sldMk cId="1667828127" sldId="443"/>
            <ac:spMk id="3" creationId="{FDCE3AD5-63E8-49F7-80CD-566B104B1E52}"/>
          </ac:spMkLst>
        </pc:spChg>
      </pc:sldChg>
      <pc:sldChg chg="modSp del">
        <pc:chgData name="Tiến Dũng Nguyễn" userId="41b13d81b3adac17" providerId="LiveId" clId="{4FBB5C71-F124-4658-ADFC-9521D2F0E0BE}" dt="2019-07-30T15:34:58.338" v="129" actId="2696"/>
        <pc:sldMkLst>
          <pc:docMk/>
          <pc:sldMk cId="1459517827" sldId="444"/>
        </pc:sldMkLst>
        <pc:spChg chg="mod">
          <ac:chgData name="Tiến Dũng Nguyễn" userId="41b13d81b3adac17" providerId="LiveId" clId="{4FBB5C71-F124-4658-ADFC-9521D2F0E0BE}" dt="2019-07-30T15:14:42.754" v="10" actId="20577"/>
          <ac:spMkLst>
            <pc:docMk/>
            <pc:sldMk cId="1459517827" sldId="444"/>
            <ac:spMk id="2" creationId="{A103D18A-3ED0-41FB-A71C-912555DBB2FF}"/>
          </ac:spMkLst>
        </pc:spChg>
      </pc:sldChg>
      <pc:sldChg chg="del">
        <pc:chgData name="Tiến Dũng Nguyễn" userId="41b13d81b3adac17" providerId="LiveId" clId="{4FBB5C71-F124-4658-ADFC-9521D2F0E0BE}" dt="2019-07-30T15:34:56.870" v="128" actId="2696"/>
        <pc:sldMkLst>
          <pc:docMk/>
          <pc:sldMk cId="2319495137" sldId="446"/>
        </pc:sldMkLst>
      </pc:sldChg>
      <pc:sldChg chg="modSp">
        <pc:chgData name="Tiến Dũng Nguyễn" userId="41b13d81b3adac17" providerId="LiveId" clId="{4FBB5C71-F124-4658-ADFC-9521D2F0E0BE}" dt="2019-07-30T15:35:07.829" v="171" actId="20577"/>
        <pc:sldMkLst>
          <pc:docMk/>
          <pc:sldMk cId="1675501322" sldId="447"/>
        </pc:sldMkLst>
        <pc:spChg chg="mod">
          <ac:chgData name="Tiến Dũng Nguyễn" userId="41b13d81b3adac17" providerId="LiveId" clId="{4FBB5C71-F124-4658-ADFC-9521D2F0E0BE}" dt="2019-07-30T15:35:07.829" v="171" actId="20577"/>
          <ac:spMkLst>
            <pc:docMk/>
            <pc:sldMk cId="1675501322" sldId="447"/>
            <ac:spMk id="3" creationId="{AF2B8D05-A482-46D7-A832-C8E113582115}"/>
          </ac:spMkLst>
        </pc:spChg>
      </pc:sldChg>
      <pc:sldChg chg="modSp">
        <pc:chgData name="Tiến Dũng Nguyễn" userId="41b13d81b3adac17" providerId="LiveId" clId="{4FBB5C71-F124-4658-ADFC-9521D2F0E0BE}" dt="2019-07-30T15:32:42.247" v="82" actId="6549"/>
        <pc:sldMkLst>
          <pc:docMk/>
          <pc:sldMk cId="3428091815" sldId="448"/>
        </pc:sldMkLst>
        <pc:spChg chg="mod">
          <ac:chgData name="Tiến Dũng Nguyễn" userId="41b13d81b3adac17" providerId="LiveId" clId="{4FBB5C71-F124-4658-ADFC-9521D2F0E0BE}" dt="2019-07-30T15:32:42.247" v="82" actId="6549"/>
          <ac:spMkLst>
            <pc:docMk/>
            <pc:sldMk cId="3428091815" sldId="448"/>
            <ac:spMk id="3" creationId="{15A2C4B8-0190-4A42-98E9-178D1F552805}"/>
          </ac:spMkLst>
        </pc:spChg>
      </pc:sldChg>
      <pc:sldChg chg="del">
        <pc:chgData name="Tiến Dũng Nguyễn" userId="41b13d81b3adac17" providerId="LiveId" clId="{4FBB5C71-F124-4658-ADFC-9521D2F0E0BE}" dt="2019-07-30T15:36:53.720" v="299" actId="2696"/>
        <pc:sldMkLst>
          <pc:docMk/>
          <pc:sldMk cId="2402663002" sldId="449"/>
        </pc:sldMkLst>
      </pc:sldChg>
      <pc:sldChg chg="del">
        <pc:chgData name="Tiến Dũng Nguyễn" userId="41b13d81b3adac17" providerId="LiveId" clId="{4FBB5C71-F124-4658-ADFC-9521D2F0E0BE}" dt="2019-07-30T15:34:55.211" v="127" actId="2696"/>
        <pc:sldMkLst>
          <pc:docMk/>
          <pc:sldMk cId="490198771" sldId="452"/>
        </pc:sldMkLst>
      </pc:sldChg>
      <pc:sldChg chg="modSp add modAnim">
        <pc:chgData name="Tiến Dũng Nguyễn" userId="41b13d81b3adac17" providerId="LiveId" clId="{4FBB5C71-F124-4658-ADFC-9521D2F0E0BE}" dt="2019-07-30T15:36:49.728" v="298" actId="20577"/>
        <pc:sldMkLst>
          <pc:docMk/>
          <pc:sldMk cId="4127646527" sldId="453"/>
        </pc:sldMkLst>
        <pc:spChg chg="mod">
          <ac:chgData name="Tiến Dũng Nguyễn" userId="41b13d81b3adac17" providerId="LiveId" clId="{4FBB5C71-F124-4658-ADFC-9521D2F0E0BE}" dt="2019-07-30T15:36:49.728" v="298" actId="20577"/>
          <ac:spMkLst>
            <pc:docMk/>
            <pc:sldMk cId="4127646527" sldId="453"/>
            <ac:spMk id="3" creationId="{C598CF8D-96BB-46EA-8321-AE38A8DC9806}"/>
          </ac:spMkLst>
        </pc:spChg>
      </pc:sldChg>
      <pc:sldChg chg="delSp modSp add modAnim">
        <pc:chgData name="Tiến Dũng Nguyễn" userId="41b13d81b3adac17" providerId="LiveId" clId="{4FBB5C71-F124-4658-ADFC-9521D2F0E0BE}" dt="2019-07-30T15:36:06.243" v="269" actId="20577"/>
        <pc:sldMkLst>
          <pc:docMk/>
          <pc:sldMk cId="717043567" sldId="454"/>
        </pc:sldMkLst>
        <pc:spChg chg="mod">
          <ac:chgData name="Tiến Dũng Nguyễn" userId="41b13d81b3adac17" providerId="LiveId" clId="{4FBB5C71-F124-4658-ADFC-9521D2F0E0BE}" dt="2019-07-30T15:36:04.351" v="268" actId="20577"/>
          <ac:spMkLst>
            <pc:docMk/>
            <pc:sldMk cId="717043567" sldId="454"/>
            <ac:spMk id="3" creationId="{AC25CC79-29DF-4524-A861-95EBD52DAE68}"/>
          </ac:spMkLst>
        </pc:spChg>
        <pc:picChg chg="del">
          <ac:chgData name="Tiến Dũng Nguyễn" userId="41b13d81b3adac17" providerId="LiveId" clId="{4FBB5C71-F124-4658-ADFC-9521D2F0E0BE}" dt="2019-07-30T15:35:51.370" v="265" actId="478"/>
          <ac:picMkLst>
            <pc:docMk/>
            <pc:sldMk cId="717043567" sldId="454"/>
            <ac:picMk id="6146" creationId="{00000000-0000-0000-0000-000000000000}"/>
          </ac:picMkLst>
        </pc:picChg>
      </pc:sldChg>
      <pc:sldChg chg="add">
        <pc:chgData name="Tiến Dũng Nguyễn" userId="41b13d81b3adac17" providerId="LiveId" clId="{4FBB5C71-F124-4658-ADFC-9521D2F0E0BE}" dt="2019-07-30T15:34:51.691" v="126"/>
        <pc:sldMkLst>
          <pc:docMk/>
          <pc:sldMk cId="1592065950" sldId="492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4T01:12:23.531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4T01:12:23.531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4T01:12:23.531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4T01:12:23.531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4T01:12:23.531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88B6816-51E8-41C3-89ED-579E87671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05892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D829925-E414-427C-A484-3D8FD32F1B4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220969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294666"/>
            <a:ext cx="12192000" cy="357449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3" y="4869160"/>
            <a:ext cx="11521277" cy="1152128"/>
          </a:xfrm>
        </p:spPr>
        <p:txBody>
          <a:bodyPr>
            <a:normAutofit/>
          </a:bodyPr>
          <a:lstStyle>
            <a:lvl1pPr marL="0" indent="0" algn="ctr">
              <a:buNone/>
              <a:defRPr lang="en-GB" sz="240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5" name="Picture 4" descr="https://760a0bba-a-62cb3a1a-s-sites.googlegroups.com/site/nguyentiendungbkhn/Home/SEM_logo_2015%20%28Large%29.png?attachauth=ANoY7cqGMGN8XyPO6GpoGzRLFBNE2Q0awGtRjmmkjA660yuGKAsUiEqM6guDLVzoEKZXJ8TplMMIxQdr5bbcWq8DUDDjMdwx5lvPU1WYyycyp3JZ8lbs66jaJY3uDN-TyCj1kRVJ6_--JW4iFJGgFM2nEsun9yBafhSrlvZw4uKs0IZe9r_bew41B2pXpEmKS0Wggx-WWsKMCAlT4A23YjB7j2tJ65dLi3ejHocP35hsvJ7vW7su5I0MOcwtk5X8tOP99R0LHFb4&amp;attredirects=0">
            <a:extLst>
              <a:ext uri="{FF2B5EF4-FFF2-40B4-BE49-F238E27FC236}">
                <a16:creationId xmlns:a16="http://schemas.microsoft.com/office/drawing/2014/main" id="{C1CD0E83-E10A-4BFB-A2AD-F964A19E71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64" y="158425"/>
            <a:ext cx="1480402" cy="109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nguyentiendung.yolasite.com/resources/LogoBKchuan.jpg">
            <a:extLst>
              <a:ext uri="{FF2B5EF4-FFF2-40B4-BE49-F238E27FC236}">
                <a16:creationId xmlns:a16="http://schemas.microsoft.com/office/drawing/2014/main" id="{7DB7E11E-C024-4972-8CC8-DCC23AD951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7" y="217084"/>
            <a:ext cx="676021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1A6871-C27F-48E5-8AA5-194553EE0015}"/>
              </a:ext>
            </a:extLst>
          </p:cNvPr>
          <p:cNvSpPr txBox="1"/>
          <p:nvPr userDrawn="1"/>
        </p:nvSpPr>
        <p:spPr>
          <a:xfrm>
            <a:off x="1487488" y="260648"/>
            <a:ext cx="89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  <a:latin typeface="+mj-lt"/>
              </a:rPr>
              <a:t>TRƯỜNG ĐẠI HỌC BÁCH KHOA HÀ NỘI</a:t>
            </a:r>
          </a:p>
          <a:p>
            <a:pPr algn="ctr"/>
            <a:r>
              <a:rPr lang="en-US" sz="2400" b="1">
                <a:solidFill>
                  <a:schemeClr val="tx2">
                    <a:lumMod val="75000"/>
                  </a:schemeClr>
                </a:solidFill>
                <a:latin typeface="+mj-lt"/>
              </a:rPr>
              <a:t>VIỆN KINH TẾ VÀ QUẢN LÝ</a:t>
            </a:r>
            <a:endParaRPr lang="vi-VN" sz="24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043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EM 3211 Nguyên lý marketing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8B96-6C17-404C-B209-86071FBA20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92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42913" indent="-442913">
              <a:buFont typeface="Arial" pitchFamily="34" charset="0"/>
              <a:buChar char="●"/>
              <a:tabLst>
                <a:tab pos="442913" algn="l"/>
              </a:tabLst>
              <a:defRPr lang="en-US" sz="3600" smtClean="0">
                <a:solidFill>
                  <a:schemeClr val="tx2">
                    <a:lumMod val="50000"/>
                  </a:schemeClr>
                </a:solidFill>
              </a:defRPr>
            </a:lvl1pPr>
            <a:lvl2pPr marL="895350" indent="-452438">
              <a:buFont typeface="Arial" pitchFamily="34" charset="0"/>
              <a:buChar char="●"/>
              <a:defRPr lang="en-US" sz="3200" smtClean="0">
                <a:solidFill>
                  <a:schemeClr val="accent2">
                    <a:lumMod val="50000"/>
                  </a:schemeClr>
                </a:solidFill>
              </a:defRPr>
            </a:lvl2pPr>
            <a:lvl3pPr marL="1255713" indent="-360363">
              <a:buFont typeface="Arial" pitchFamily="34" charset="0"/>
              <a:buChar char="●"/>
              <a:defRPr lang="en-US" sz="2800" smtClean="0">
                <a:solidFill>
                  <a:schemeClr val="tx2">
                    <a:lumMod val="50000"/>
                  </a:schemeClr>
                </a:solidFill>
              </a:defRPr>
            </a:lvl3pPr>
            <a:lvl4pPr marL="1700213" indent="-352425">
              <a:buFont typeface="Arial" pitchFamily="34" charset="0"/>
              <a:buChar char="●"/>
              <a:defRPr lang="en-US" sz="2400" smtClean="0">
                <a:solidFill>
                  <a:schemeClr val="tx2">
                    <a:lumMod val="50000"/>
                  </a:schemeClr>
                </a:solidFill>
              </a:defRPr>
            </a:lvl4pPr>
            <a:lvl5pPr marL="2152650" indent="-360363">
              <a:buFont typeface="Arial" pitchFamily="34" charset="0"/>
              <a:buChar char="●"/>
              <a:tabLst>
                <a:tab pos="2152650" algn="l"/>
              </a:tabLst>
              <a:defRPr lang="en-GB" sz="2000"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86EE1A6-3A19-4544-AD6C-E0E611248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4552" y="6597384"/>
            <a:ext cx="792088" cy="288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fld id="{A70E8B96-6C17-404C-B209-86071FBA20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B35AAD1-D69B-4682-ABC0-9D7324530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5359" y="6597384"/>
            <a:ext cx="9361041" cy="288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l"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vi-VN"/>
              <a:t>EM 3211 Nguyên lý marketing</a:t>
            </a:r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07FC018-23B7-4646-97FC-363313B8F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96400" y="6597384"/>
            <a:ext cx="1368152" cy="288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10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EM 3211 Nguyên lý marketing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8B96-6C17-404C-B209-86071FBA20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13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EM 3211 Nguyên lý marketing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8B96-6C17-404C-B209-86071FBA20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37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EM 3211 Nguyên lý marketing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8B96-6C17-404C-B209-86071FBA20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94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EM 3211 Nguyên lý marketing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8B96-6C17-404C-B209-86071FBA20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01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EM 3211 Nguyên lý marketing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8B96-6C17-404C-B209-86071FBA20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3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EM 3211 Nguyên lý marketing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8B96-6C17-404C-B209-86071FBA20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5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EM 3211 Nguyên lý marketing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8B96-6C17-404C-B209-86071FBA20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60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0" y="44624"/>
            <a:ext cx="1152128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7FD602-296B-411E-9ED8-8935DFBCD82B}"/>
              </a:ext>
            </a:extLst>
          </p:cNvPr>
          <p:cNvSpPr/>
          <p:nvPr/>
        </p:nvSpPr>
        <p:spPr>
          <a:xfrm>
            <a:off x="0" y="6597384"/>
            <a:ext cx="12192000" cy="288000"/>
          </a:xfrm>
          <a:prstGeom prst="rect">
            <a:avLst/>
          </a:prstGeom>
          <a:solidFill>
            <a:srgbClr val="B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615" y="1196752"/>
            <a:ext cx="1152128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5359" y="6597384"/>
            <a:ext cx="9361041" cy="288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l"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vi-VN"/>
              <a:t>EM 3211 Nguyên lý marketing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6400" y="6597384"/>
            <a:ext cx="1368152" cy="288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64552" y="6597384"/>
            <a:ext cx="792088" cy="288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fld id="{A70E8B96-6C17-404C-B209-86071FBA20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E88F83-9762-4A75-BB32-90A68AB5688E}"/>
              </a:ext>
            </a:extLst>
          </p:cNvPr>
          <p:cNvSpPr/>
          <p:nvPr/>
        </p:nvSpPr>
        <p:spPr>
          <a:xfrm>
            <a:off x="-12254" y="6525344"/>
            <a:ext cx="12216507" cy="4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497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Segoe UI" panose="020B0502040204020203" pitchFamily="34" charset="0"/>
        </a:defRPr>
      </a:lvl1pPr>
    </p:titleStyle>
    <p:bodyStyle>
      <a:lvl1pPr marL="442913" indent="-442913" algn="l" defTabSz="914400" rtl="0" eaLnBrk="1" latinLnBrk="0" hangingPunct="1">
        <a:spcBef>
          <a:spcPts val="600"/>
        </a:spcBef>
        <a:buFont typeface="Arial" pitchFamily="34" charset="0"/>
        <a:buChar char="●"/>
        <a:tabLst>
          <a:tab pos="442913" algn="l"/>
        </a:tabLst>
        <a:defRPr lang="en-US" sz="3600" kern="1200" smtClean="0">
          <a:solidFill>
            <a:schemeClr val="bg2">
              <a:lumMod val="1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Arimo" panose="020B0604020202020204" pitchFamily="34" charset="0"/>
          <a:cs typeface="Arial" pitchFamily="34" charset="0"/>
        </a:defRPr>
      </a:lvl1pPr>
      <a:lvl2pPr marL="895350" indent="-438150" algn="l" defTabSz="1163638" rtl="0" eaLnBrk="1" latinLnBrk="0" hangingPunct="1">
        <a:spcBef>
          <a:spcPts val="600"/>
        </a:spcBef>
        <a:buFont typeface="Arial" pitchFamily="34" charset="0"/>
        <a:buChar char="●"/>
        <a:tabLst>
          <a:tab pos="895350" algn="l"/>
        </a:tabLst>
        <a:defRPr lang="en-US" sz="3200" kern="1200" smtClean="0">
          <a:solidFill>
            <a:schemeClr val="accent2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Arimo" panose="020B0604020202020204" pitchFamily="34" charset="0"/>
          <a:cs typeface="Arial" pitchFamily="34" charset="0"/>
        </a:defRPr>
      </a:lvl2pPr>
      <a:lvl3pPr marL="1255713" indent="-360363" algn="l" defTabSz="914400" rtl="0" eaLnBrk="1" latinLnBrk="0" hangingPunct="1">
        <a:spcBef>
          <a:spcPts val="600"/>
        </a:spcBef>
        <a:buFont typeface="Arial" pitchFamily="34" charset="0"/>
        <a:buChar char="●"/>
        <a:tabLst>
          <a:tab pos="1255713" algn="l"/>
        </a:tabLst>
        <a:defRPr lang="en-US" sz="2800" kern="1200" smtClean="0">
          <a:solidFill>
            <a:schemeClr val="tx2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Arimo" panose="020B0604020202020204" pitchFamily="34" charset="0"/>
          <a:cs typeface="Arial" pitchFamily="34" charset="0"/>
        </a:defRPr>
      </a:lvl3pPr>
      <a:lvl4pPr marL="1700213" indent="-352425" algn="l" defTabSz="914400" rtl="0" eaLnBrk="1" latinLnBrk="0" hangingPunct="1">
        <a:spcBef>
          <a:spcPts val="600"/>
        </a:spcBef>
        <a:buFont typeface="Arial" pitchFamily="34" charset="0"/>
        <a:buChar char="●"/>
        <a:tabLst>
          <a:tab pos="1700213" algn="l"/>
        </a:tabLst>
        <a:defRPr lang="en-US" sz="2400" kern="1200" smtClean="0"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Arimo" panose="020B0604020202020204" pitchFamily="34" charset="0"/>
          <a:cs typeface="Arial" pitchFamily="34" charset="0"/>
        </a:defRPr>
      </a:lvl4pPr>
      <a:lvl5pPr marL="2152650" indent="-323850" algn="l" defTabSz="914400" rtl="0" eaLnBrk="1" latinLnBrk="0" hangingPunct="1">
        <a:spcBef>
          <a:spcPts val="600"/>
        </a:spcBef>
        <a:buFont typeface="Arial" pitchFamily="34" charset="0"/>
        <a:buChar char="●"/>
        <a:tabLst>
          <a:tab pos="2152650" algn="l"/>
        </a:tabLst>
        <a:defRPr lang="en-GB" sz="2000" kern="1200" dirty="0">
          <a:solidFill>
            <a:schemeClr val="accent2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Arimo" panose="020B0604020202020204" pitchFamily="34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AC195F-74C1-4B84-A206-1F795321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bách</a:t>
            </a:r>
            <a:r>
              <a:rPr lang="en-US" dirty="0"/>
              <a:t> khoa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Viện</a:t>
            </a:r>
            <a:r>
              <a:rPr lang="en-US" dirty="0"/>
              <a:t> CNTT-TT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829D02-AF26-42A6-A2D3-40A26965D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0E8B96-6C17-404C-B209-86071FBA2009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A582A0A-9391-429E-A72C-69688CB0E7C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vi-VN"/>
              <a:t>EM 3211 Nguyên lý marketing</a:t>
            </a:r>
            <a:endParaRPr lang="en-GB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2E49B78-47AD-49FD-9263-6FC09A55A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59B541A-28FA-4C92-B3D2-E375B9C61B6D}"/>
              </a:ext>
            </a:extLst>
          </p:cNvPr>
          <p:cNvSpPr txBox="1">
            <a:spLocks noChangeArrowheads="1"/>
          </p:cNvSpPr>
          <p:nvPr/>
        </p:nvSpPr>
        <p:spPr>
          <a:xfrm>
            <a:off x="108488" y="1164698"/>
            <a:ext cx="12192000" cy="3704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ANTT</a:t>
            </a:r>
            <a:br>
              <a:rPr lang="en-US" dirty="0"/>
            </a:b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tay</a:t>
            </a:r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EDAA485D-80F2-406E-A297-8F99EB77AC2B}"/>
              </a:ext>
            </a:extLst>
          </p:cNvPr>
          <p:cNvSpPr>
            <a:spLocks/>
          </p:cNvSpPr>
          <p:nvPr/>
        </p:nvSpPr>
        <p:spPr bwMode="gray">
          <a:xfrm>
            <a:off x="2641600" y="1743075"/>
            <a:ext cx="7071784" cy="806450"/>
          </a:xfrm>
          <a:custGeom>
            <a:avLst/>
            <a:gdLst/>
            <a:ahLst/>
            <a:cxnLst>
              <a:cxn ang="0">
                <a:pos x="1" y="492"/>
              </a:cxn>
              <a:cxn ang="0">
                <a:pos x="1707" y="20"/>
              </a:cxn>
              <a:cxn ang="0">
                <a:pos x="3340" y="482"/>
              </a:cxn>
              <a:cxn ang="0">
                <a:pos x="1734" y="74"/>
              </a:cxn>
              <a:cxn ang="0">
                <a:pos x="1" y="492"/>
              </a:cxn>
            </a:cxnLst>
            <a:rect l="0" t="0" r="r" b="b"/>
            <a:pathLst>
              <a:path w="3341" h="508">
                <a:moveTo>
                  <a:pt x="1" y="492"/>
                </a:moveTo>
                <a:cubicBezTo>
                  <a:pt x="0" y="477"/>
                  <a:pt x="710" y="0"/>
                  <a:pt x="1707" y="20"/>
                </a:cubicBezTo>
                <a:cubicBezTo>
                  <a:pt x="2704" y="40"/>
                  <a:pt x="3339" y="467"/>
                  <a:pt x="3340" y="482"/>
                </a:cubicBezTo>
                <a:cubicBezTo>
                  <a:pt x="3341" y="496"/>
                  <a:pt x="2608" y="93"/>
                  <a:pt x="1734" y="74"/>
                </a:cubicBezTo>
                <a:cubicBezTo>
                  <a:pt x="860" y="54"/>
                  <a:pt x="2" y="508"/>
                  <a:pt x="1" y="492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45882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8F72BEBE-EDAE-4CCD-A834-1C4DBDFA395D}"/>
              </a:ext>
            </a:extLst>
          </p:cNvPr>
          <p:cNvSpPr txBox="1">
            <a:spLocks/>
          </p:cNvSpPr>
          <p:nvPr/>
        </p:nvSpPr>
        <p:spPr>
          <a:xfrm>
            <a:off x="9093332" y="6637338"/>
            <a:ext cx="2844800" cy="168275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defPPr>
              <a:defRPr lang="en-US"/>
            </a:defPPr>
            <a:lvl1pPr marL="0" algn="r" defTabSz="914400" rtl="0" eaLnBrk="0" latinLnBrk="0" hangingPunct="0">
              <a:defRPr sz="1200" b="1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1pPr>
            <a:lvl2pPr marL="742950" indent="-285750" algn="l" defTabSz="914400" rtl="0" eaLnBrk="0" latinLnBrk="0" hangingPunct="0">
              <a:defRPr sz="1200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2pPr>
            <a:lvl3pPr marL="1143000" indent="-228600" algn="l" defTabSz="914400" rtl="0" eaLnBrk="0" latinLnBrk="0" hangingPunct="0">
              <a:defRPr sz="1200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3pPr>
            <a:lvl4pPr marL="1600200" indent="-228600" algn="l" defTabSz="914400" rtl="0" eaLnBrk="0" latinLnBrk="0" hangingPunct="0">
              <a:defRPr sz="1200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4pPr>
            <a:lvl5pPr marL="2057400" indent="-228600" algn="l" defTabSz="914400" rtl="0" eaLnBrk="0" latinLnBrk="0" hangingPunct="0">
              <a:defRPr sz="1200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9pPr>
          </a:lstStyle>
          <a:p>
            <a:pPr eaLnBrk="1" hangingPunct="1">
              <a:defRPr/>
            </a:pPr>
            <a:fld id="{6C23FE56-5876-384A-95E7-D614F17C7BD2}" type="slidenum">
              <a:rPr lang="en-US" sz="1400" smtClean="0">
                <a:solidFill>
                  <a:schemeClr val="bg1"/>
                </a:solidFill>
                <a:latin typeface="Times New Roman" charset="0"/>
              </a:rPr>
              <a:pPr eaLnBrk="1" hangingPunct="1">
                <a:defRPr/>
              </a:pPr>
              <a:t>1</a:t>
            </a:fld>
            <a:endParaRPr lang="en-US" sz="1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1" name="Date Placeholder 8">
            <a:extLst>
              <a:ext uri="{FF2B5EF4-FFF2-40B4-BE49-F238E27FC236}">
                <a16:creationId xmlns:a16="http://schemas.microsoft.com/office/drawing/2014/main" id="{14744C1D-9D8D-4F73-9B57-BEA783B264D1}"/>
              </a:ext>
            </a:extLst>
          </p:cNvPr>
          <p:cNvSpPr txBox="1">
            <a:spLocks/>
          </p:cNvSpPr>
          <p:nvPr/>
        </p:nvSpPr>
        <p:spPr>
          <a:xfrm>
            <a:off x="551384" y="6621462"/>
            <a:ext cx="2844800" cy="168275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defPPr>
              <a:defRPr lang="en-US"/>
            </a:defPPr>
            <a:lvl1pPr marL="0" algn="l" defTabSz="914400" rtl="0" eaLnBrk="0" latinLnBrk="0" hangingPunct="0">
              <a:defRPr sz="1200" b="0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1pPr>
            <a:lvl2pPr marL="742950" indent="-285750" algn="l" defTabSz="914400" rtl="0" eaLnBrk="0" latinLnBrk="0" hangingPunct="0">
              <a:defRPr sz="1200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2pPr>
            <a:lvl3pPr marL="1143000" indent="-228600" algn="l" defTabSz="914400" rtl="0" eaLnBrk="0" latinLnBrk="0" hangingPunct="0">
              <a:defRPr sz="1200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3pPr>
            <a:lvl4pPr marL="1600200" indent="-228600" algn="l" defTabSz="914400" rtl="0" eaLnBrk="0" latinLnBrk="0" hangingPunct="0">
              <a:defRPr sz="1200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4pPr>
            <a:lvl5pPr marL="2057400" indent="-228600" algn="l" defTabSz="914400" rtl="0" eaLnBrk="0" latinLnBrk="0" hangingPunct="0">
              <a:defRPr sz="1200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chemeClr val="bg1"/>
                </a:solidFill>
                <a:latin typeface="Times New Roman" charset="0"/>
              </a:rPr>
              <a:t>09/06/2020</a:t>
            </a:r>
            <a:endParaRPr lang="en-US" sz="1400" dirty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18769FD-47B9-4631-BCCD-FD6E3FC7EC2B}"/>
              </a:ext>
            </a:extLst>
          </p:cNvPr>
          <p:cNvSpPr txBox="1">
            <a:spLocks/>
          </p:cNvSpPr>
          <p:nvPr/>
        </p:nvSpPr>
        <p:spPr>
          <a:xfrm>
            <a:off x="416852" y="3806911"/>
            <a:ext cx="11521280" cy="1512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Font typeface="Arial" pitchFamily="34" charset="0"/>
              <a:buNone/>
              <a:tabLst>
                <a:tab pos="442913" algn="l"/>
              </a:tabLst>
              <a:defRPr lang="en-GB" sz="2400" kern="1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mo" panose="020B0604020202020204" pitchFamily="34" charset="0"/>
                <a:cs typeface="Arial" pitchFamily="34" charset="0"/>
              </a:defRPr>
            </a:lvl1pPr>
            <a:lvl2pPr marL="457200" indent="0" algn="ctr" defTabSz="1163638" rtl="0" eaLnBrk="1" latinLnBrk="0" hangingPunct="1">
              <a:spcBef>
                <a:spcPts val="600"/>
              </a:spcBef>
              <a:buFont typeface="Arial" pitchFamily="34" charset="0"/>
              <a:buNone/>
              <a:tabLst>
                <a:tab pos="895350" algn="l"/>
              </a:tabLst>
              <a:defRPr lang="en-US" sz="3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mo" panose="020B0604020202020204" pitchFamily="34" charset="0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 typeface="Arial" pitchFamily="34" charset="0"/>
              <a:buNone/>
              <a:tabLst>
                <a:tab pos="1255713" algn="l"/>
              </a:tabLst>
              <a:defRPr lang="en-US" sz="2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mo" panose="020B0604020202020204" pitchFamily="34" charset="0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 typeface="Arial" pitchFamily="34" charset="0"/>
              <a:buNone/>
              <a:tabLst>
                <a:tab pos="1700213" algn="l"/>
              </a:tabLst>
              <a:defRPr lang="en-US" sz="2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mo" panose="020B0604020202020204" pitchFamily="34" charset="0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 typeface="Arial" pitchFamily="34" charset="0"/>
              <a:buNone/>
              <a:tabLst>
                <a:tab pos="2152650" algn="l"/>
              </a:tabLst>
              <a:defRPr lang="en-GB" sz="20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mo" panose="020B0604020202020204" pitchFamily="34" charset="0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00" dirty="0"/>
              <a:t>GV h</a:t>
            </a:r>
            <a:r>
              <a:rPr lang="vi-VN" sz="2300" dirty="0"/>
              <a:t>ư</a:t>
            </a:r>
            <a:r>
              <a:rPr lang="en-US" sz="2300" dirty="0" err="1"/>
              <a:t>ớng</a:t>
            </a:r>
            <a:r>
              <a:rPr lang="en-US" sz="2300" dirty="0"/>
              <a:t> </a:t>
            </a:r>
            <a:r>
              <a:rPr lang="en-US" sz="2300" dirty="0" err="1"/>
              <a:t>dẫn</a:t>
            </a:r>
            <a:r>
              <a:rPr lang="en-US" sz="2300" dirty="0"/>
              <a:t>: </a:t>
            </a:r>
            <a:r>
              <a:rPr lang="en-GB" sz="2300" dirty="0"/>
              <a:t>PGS-TS: </a:t>
            </a:r>
            <a:r>
              <a:rPr lang="en-GB" sz="2300" dirty="0" err="1"/>
              <a:t>Nguyễn</a:t>
            </a:r>
            <a:r>
              <a:rPr lang="en-GB" sz="2300" dirty="0"/>
              <a:t> </a:t>
            </a:r>
            <a:r>
              <a:rPr lang="en-GB" sz="2300" dirty="0" err="1"/>
              <a:t>Linh</a:t>
            </a:r>
            <a:r>
              <a:rPr lang="en-GB" sz="2300" dirty="0"/>
              <a:t> </a:t>
            </a:r>
            <a:r>
              <a:rPr lang="en-GB" sz="2300" dirty="0" err="1" smtClean="0"/>
              <a:t>Giang</a:t>
            </a:r>
            <a:r>
              <a:rPr lang="en-US" sz="2300" dirty="0" smtClean="0"/>
              <a:t> 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7433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11176000" cy="9144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II. </a:t>
            </a:r>
            <a:r>
              <a:rPr lang="en-US" dirty="0">
                <a:latin typeface="Verdana" charset="0"/>
              </a:rPr>
              <a:t>Ph</a:t>
            </a:r>
            <a:r>
              <a:rPr lang="vi-VN" dirty="0">
                <a:latin typeface="Verdana" charset="0"/>
              </a:rPr>
              <a:t>ư</a:t>
            </a:r>
            <a:r>
              <a:rPr lang="en-US" dirty="0" err="1">
                <a:latin typeface="Verdana" charset="0"/>
              </a:rPr>
              <a:t>ơng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pháp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nhận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dạng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vân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tay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275" y="1945385"/>
            <a:ext cx="11379200" cy="46085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000" dirty="0">
                <a:effectLst/>
              </a:rPr>
              <a:t>	2.3 </a:t>
            </a:r>
            <a:r>
              <a:rPr lang="en-US" sz="3000" dirty="0" err="1">
                <a:effectLst/>
              </a:rPr>
              <a:t>Làm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nổi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ảnh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vân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tay</a:t>
            </a:r>
            <a:endParaRPr lang="en-US" sz="3000" dirty="0">
              <a:effectLst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Các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b</a:t>
            </a:r>
            <a:r>
              <a:rPr lang="vi-VN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ư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ớc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thực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hiện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Chuẩn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hóa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mức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xám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: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000" dirty="0">
              <a:solidFill>
                <a:schemeClr val="tx1"/>
              </a:solidFill>
              <a:latin typeface="Times New Roman" charset="0"/>
              <a:sym typeface="Wingding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192344" y="6585170"/>
            <a:ext cx="2844800" cy="320675"/>
          </a:xfrm>
          <a:prstGeom prst="rect">
            <a:avLst/>
          </a:prstGeom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E5C950CE-D6E5-AD4C-919F-5C29C37E4ED7}" type="slidenum">
              <a:rPr lang="en-US" smtClean="0">
                <a:solidFill>
                  <a:schemeClr val="bg1"/>
                </a:solidFill>
              </a:rPr>
              <a:pPr eaLnBrk="1" hangingPunct="1"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93CBB57-4811-4913-8D75-166D37B2F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4" y="2636912"/>
            <a:ext cx="18288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D25283F-65CE-4408-834E-A78AF710D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2492896"/>
            <a:ext cx="18288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567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11176000" cy="9144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II. </a:t>
            </a:r>
            <a:r>
              <a:rPr lang="en-US" dirty="0">
                <a:latin typeface="Verdana" charset="0"/>
              </a:rPr>
              <a:t>Ph</a:t>
            </a:r>
            <a:r>
              <a:rPr lang="vi-VN" dirty="0">
                <a:latin typeface="Verdana" charset="0"/>
              </a:rPr>
              <a:t>ư</a:t>
            </a:r>
            <a:r>
              <a:rPr lang="en-US" dirty="0" err="1">
                <a:latin typeface="Verdana" charset="0"/>
              </a:rPr>
              <a:t>ơng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pháp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nhận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dạng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vân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tay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275" y="1945385"/>
            <a:ext cx="11379200" cy="46085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000" dirty="0">
                <a:effectLst/>
              </a:rPr>
              <a:t>	2.3 </a:t>
            </a:r>
            <a:r>
              <a:rPr lang="en-US" sz="3000" dirty="0" err="1">
                <a:effectLst/>
              </a:rPr>
              <a:t>Làm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nổi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ảnh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vân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tay</a:t>
            </a:r>
            <a:endParaRPr lang="en-US" sz="3000" dirty="0">
              <a:effectLst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Các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b</a:t>
            </a:r>
            <a:r>
              <a:rPr lang="vi-VN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ư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ớc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thực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hiện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B1:Chuẩn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hóa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mức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xám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B2: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Xác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định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các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tr</a:t>
            </a:r>
            <a:r>
              <a:rPr lang="vi-VN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ư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ờng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B3: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Sử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dụng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hàm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lọc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Gabor</a:t>
            </a:r>
            <a:r>
              <a:rPr lang="en-US" sz="3200" dirty="0"/>
              <a:t/>
            </a:r>
            <a:br>
              <a:rPr lang="en-US" sz="3200" dirty="0"/>
            </a:br>
            <a:endParaRPr lang="en-US" sz="3000" dirty="0">
              <a:solidFill>
                <a:schemeClr val="tx1"/>
              </a:solidFill>
              <a:latin typeface="Times New Roman" charset="0"/>
              <a:sym typeface="Wingding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192344" y="6585170"/>
            <a:ext cx="2844800" cy="320675"/>
          </a:xfrm>
          <a:prstGeom prst="rect">
            <a:avLst/>
          </a:prstGeom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E5C950CE-D6E5-AD4C-919F-5C29C37E4ED7}" type="slidenum">
              <a:rPr lang="en-US" smtClean="0">
                <a:solidFill>
                  <a:schemeClr val="bg1"/>
                </a:solidFill>
              </a:rPr>
              <a:pPr eaLnBrk="1" hangingPunct="1"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93CBB57-4811-4913-8D75-166D37B2F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2548508"/>
            <a:ext cx="18288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D25283F-65CE-4408-834E-A78AF710D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706" y="2617516"/>
            <a:ext cx="18288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038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11176000" cy="9144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II. </a:t>
            </a:r>
            <a:r>
              <a:rPr lang="en-US" dirty="0">
                <a:latin typeface="Verdana" charset="0"/>
              </a:rPr>
              <a:t>Ph</a:t>
            </a:r>
            <a:r>
              <a:rPr lang="vi-VN" dirty="0">
                <a:latin typeface="Verdana" charset="0"/>
              </a:rPr>
              <a:t>ư</a:t>
            </a:r>
            <a:r>
              <a:rPr lang="en-US" dirty="0" err="1">
                <a:latin typeface="Verdana" charset="0"/>
              </a:rPr>
              <a:t>ơng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pháp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nhận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dạng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vân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tay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2275" y="1945385"/>
                <a:ext cx="11379200" cy="46085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buFont typeface="Wingdings" charset="0"/>
                  <a:buNone/>
                </a:pPr>
                <a:r>
                  <a:rPr lang="en-US" sz="3000" dirty="0">
                    <a:effectLst/>
                  </a:rPr>
                  <a:t>	2.4 </a:t>
                </a:r>
                <a:r>
                  <a:rPr lang="en-US" sz="3000" dirty="0" err="1">
                    <a:effectLst/>
                  </a:rPr>
                  <a:t>Đối</a:t>
                </a:r>
                <a:r>
                  <a:rPr lang="en-US" sz="3000" dirty="0">
                    <a:effectLst/>
                  </a:rPr>
                  <a:t> </a:t>
                </a:r>
                <a:r>
                  <a:rPr lang="en-US" sz="3000" dirty="0" err="1">
                    <a:effectLst/>
                  </a:rPr>
                  <a:t>sánh</a:t>
                </a:r>
                <a:r>
                  <a:rPr lang="en-US" sz="3000" dirty="0">
                    <a:effectLst/>
                  </a:rPr>
                  <a:t> </a:t>
                </a:r>
              </a:p>
              <a:p>
                <a:pPr>
                  <a:lnSpc>
                    <a:spcPct val="90000"/>
                  </a:lnSpc>
                  <a:buFont typeface="Wingdings" charset="0"/>
                  <a:buNone/>
                </a:pPr>
                <a:r>
                  <a:rPr lang="en-US" sz="3000" dirty="0" err="1">
                    <a:effectLst/>
                  </a:rPr>
                  <a:t>Hàm</a:t>
                </a:r>
                <a:r>
                  <a:rPr lang="en-US" sz="3000" dirty="0">
                    <a:effectLst/>
                  </a:rPr>
                  <a:t> matching  </a:t>
                </a:r>
                <a:r>
                  <a:rPr lang="en-US" sz="3000" dirty="0" err="1">
                    <a:effectLst/>
                  </a:rPr>
                  <a:t>thực</a:t>
                </a:r>
                <a:r>
                  <a:rPr lang="en-US" sz="3000" dirty="0">
                    <a:effectLst/>
                  </a:rPr>
                  <a:t> </a:t>
                </a:r>
                <a:r>
                  <a:rPr lang="en-US" sz="3000" dirty="0" err="1">
                    <a:effectLst/>
                  </a:rPr>
                  <a:t>hiện</a:t>
                </a:r>
                <a:r>
                  <a:rPr lang="en-US" sz="3000" dirty="0">
                    <a:effectLst/>
                  </a:rPr>
                  <a:t> </a:t>
                </a:r>
                <a:r>
                  <a:rPr lang="en-US" sz="3000" dirty="0" err="1">
                    <a:effectLst/>
                  </a:rPr>
                  <a:t>đối</a:t>
                </a:r>
                <a:r>
                  <a:rPr lang="en-US" sz="3000" dirty="0">
                    <a:effectLst/>
                  </a:rPr>
                  <a:t> </a:t>
                </a:r>
                <a:r>
                  <a:rPr lang="en-US" sz="3000" dirty="0" err="1">
                    <a:effectLst/>
                  </a:rPr>
                  <a:t>sánh</a:t>
                </a:r>
                <a:r>
                  <a:rPr lang="en-US" sz="3000" dirty="0">
                    <a:effectLst/>
                  </a:rPr>
                  <a:t> </a:t>
                </a:r>
                <a:r>
                  <a:rPr lang="en-US" sz="3000" dirty="0" err="1">
                    <a:effectLst/>
                  </a:rPr>
                  <a:t>theo</a:t>
                </a:r>
                <a:r>
                  <a:rPr lang="en-US" sz="3000" dirty="0">
                    <a:effectLst/>
                  </a:rPr>
                  <a:t> </a:t>
                </a:r>
                <a:r>
                  <a:rPr lang="en-US" sz="3000" dirty="0" err="1">
                    <a:effectLst/>
                  </a:rPr>
                  <a:t>ph</a:t>
                </a:r>
                <a:r>
                  <a:rPr lang="vi-VN" sz="3000" dirty="0">
                    <a:effectLst/>
                  </a:rPr>
                  <a:t>ư</a:t>
                </a:r>
                <a:r>
                  <a:rPr lang="en-US" sz="3000" dirty="0" err="1">
                    <a:effectLst/>
                  </a:rPr>
                  <a:t>ơng</a:t>
                </a:r>
                <a:r>
                  <a:rPr lang="en-US" sz="3000" dirty="0">
                    <a:effectLst/>
                  </a:rPr>
                  <a:t> </a:t>
                </a:r>
                <a:r>
                  <a:rPr lang="en-US" sz="3000" dirty="0" err="1">
                    <a:effectLst/>
                  </a:rPr>
                  <a:t>pháp</a:t>
                </a:r>
                <a:r>
                  <a:rPr lang="en-US" sz="3000" dirty="0">
                    <a:effectLst/>
                  </a:rPr>
                  <a:t> </a:t>
                </a:r>
                <a:r>
                  <a:rPr lang="en-US" sz="3000" dirty="0" err="1">
                    <a:effectLst/>
                  </a:rPr>
                  <a:t>này</a:t>
                </a:r>
                <a:endParaRPr lang="en-US" sz="3000" dirty="0">
                  <a:effectLst/>
                </a:endParaRPr>
              </a:p>
              <a:p>
                <a:pPr>
                  <a:lnSpc>
                    <a:spcPct val="90000"/>
                  </a:lnSpc>
                  <a:buFont typeface="Wingdings" charset="0"/>
                  <a:buNone/>
                </a:pPr>
                <a:r>
                  <a:rPr lang="en-US" sz="3000" dirty="0">
                    <a:effectLst/>
                  </a:rPr>
                  <a:t> </a:t>
                </a:r>
              </a:p>
              <a:p>
                <a:pPr algn="ctr">
                  <a:lnSpc>
                    <a:spcPct val="90000"/>
                  </a:lnSpc>
                  <a:buFont typeface="Wingdings" charset="0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ổ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𝑛𝑔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ố đ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ể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ủ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ố đ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ể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𝑔𝑖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ố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𝑛𝑔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𝑎𝑢</m:t>
                        </m:r>
                      </m:num>
                      <m:den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ổ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𝑛𝑔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ố đ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ể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ủ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r>
                  <a:rPr lang="en-US" sz="3000" dirty="0">
                    <a:effectLst/>
                  </a:rPr>
                  <a:t>&lt;</a:t>
                </a:r>
                <a:r>
                  <a:rPr lang="en-US" sz="3000" dirty="0" err="1">
                    <a:effectLst/>
                  </a:rPr>
                  <a:t>Ngưỡng</a:t>
                </a:r>
                <a:r>
                  <a:rPr lang="en-US" sz="3000" dirty="0">
                    <a:effectLst/>
                  </a:rPr>
                  <a:t> T </a:t>
                </a:r>
              </a:p>
              <a:p>
                <a:pPr algn="ctr">
                  <a:lnSpc>
                    <a:spcPct val="90000"/>
                  </a:lnSpc>
                  <a:buFont typeface="Wingdings" charset="0"/>
                  <a:buNone/>
                </a:pPr>
                <a:endParaRPr lang="en-US" sz="3000" dirty="0">
                  <a:effectLst/>
                </a:endParaRPr>
              </a:p>
              <a:p>
                <a:pPr>
                  <a:lnSpc>
                    <a:spcPct val="90000"/>
                  </a:lnSpc>
                  <a:buFont typeface="Wingdings" charset="0"/>
                  <a:buNone/>
                </a:pPr>
                <a:r>
                  <a:rPr lang="en-US" sz="3000" dirty="0" err="1">
                    <a:effectLst/>
                  </a:rPr>
                  <a:t>Thì</a:t>
                </a:r>
                <a:r>
                  <a:rPr lang="en-US" sz="3000" dirty="0">
                    <a:effectLst/>
                  </a:rPr>
                  <a:t> </a:t>
                </a:r>
                <a:r>
                  <a:rPr lang="en-US" sz="3000" dirty="0" err="1">
                    <a:effectLst/>
                  </a:rPr>
                  <a:t>chấp</a:t>
                </a:r>
                <a:r>
                  <a:rPr lang="en-US" sz="3000" dirty="0">
                    <a:effectLst/>
                  </a:rPr>
                  <a:t> </a:t>
                </a:r>
                <a:r>
                  <a:rPr lang="en-US" sz="3000" dirty="0" err="1">
                    <a:effectLst/>
                  </a:rPr>
                  <a:t>nhận</a:t>
                </a:r>
                <a:r>
                  <a:rPr lang="en-US" sz="3000" dirty="0">
                    <a:effectLst/>
                  </a:rPr>
                  <a:t> </a:t>
                </a:r>
                <a:r>
                  <a:rPr lang="en-US" sz="3000" dirty="0" err="1">
                    <a:effectLst/>
                  </a:rPr>
                  <a:t>kết</a:t>
                </a:r>
                <a:r>
                  <a:rPr lang="en-US" sz="3000" dirty="0">
                    <a:effectLst/>
                  </a:rPr>
                  <a:t> </a:t>
                </a:r>
                <a:r>
                  <a:rPr lang="en-US" sz="3000" dirty="0" err="1">
                    <a:effectLst/>
                  </a:rPr>
                  <a:t>quả</a:t>
                </a:r>
                <a:r>
                  <a:rPr lang="en-US" sz="3000" dirty="0">
                    <a:effectLst/>
                  </a:rPr>
                  <a:t> </a:t>
                </a:r>
              </a:p>
              <a:p>
                <a:pPr>
                  <a:lnSpc>
                    <a:spcPct val="90000"/>
                  </a:lnSpc>
                  <a:buFont typeface="Wingdings" charset="0"/>
                  <a:buNone/>
                </a:pPr>
                <a:r>
                  <a:rPr lang="en-US" sz="3000" dirty="0">
                    <a:solidFill>
                      <a:schemeClr val="tx1"/>
                    </a:solidFill>
                    <a:latin typeface="Times New Roman" charset="0"/>
                    <a:sym typeface="Wingdings" charset="0"/>
                  </a:rPr>
                  <a:t>					</a:t>
                </a:r>
              </a:p>
            </p:txBody>
          </p:sp>
        </mc:Choice>
        <mc:Fallback xmlns="">
          <p:sp>
            <p:nvSpPr>
              <p:cNvPr id="3379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2275" y="1945385"/>
                <a:ext cx="11379200" cy="4608512"/>
              </a:xfrm>
              <a:blipFill>
                <a:blip r:embed="rId2"/>
                <a:stretch>
                  <a:fillRect l="-1232"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192344" y="6585170"/>
            <a:ext cx="2844800" cy="320675"/>
          </a:xfrm>
          <a:prstGeom prst="rect">
            <a:avLst/>
          </a:prstGeom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E5C950CE-D6E5-AD4C-919F-5C29C37E4ED7}" type="slidenum">
              <a:rPr lang="en-US" smtClean="0">
                <a:solidFill>
                  <a:schemeClr val="bg1"/>
                </a:solidFill>
              </a:rPr>
              <a:pPr eaLnBrk="1" hangingPunct="1"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87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11176000" cy="9144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III. </a:t>
            </a:r>
            <a:r>
              <a:rPr lang="en-US" dirty="0" err="1"/>
              <a:t>Mạng</a:t>
            </a:r>
            <a:r>
              <a:rPr lang="en-US" dirty="0"/>
              <a:t> NEURAL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844824"/>
            <a:ext cx="11379200" cy="34598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000" dirty="0">
                <a:effectLst/>
              </a:rPr>
              <a:t>	3.1Tổng </a:t>
            </a:r>
            <a:r>
              <a:rPr lang="en-US" sz="3000" dirty="0" err="1">
                <a:effectLst/>
              </a:rPr>
              <a:t>quan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về</a:t>
            </a:r>
            <a:r>
              <a:rPr lang="en-US" sz="3000" dirty="0">
                <a:effectLst/>
              </a:rPr>
              <a:t> NEWRAL.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dây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kinh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dây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kinh ra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thông qua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cơ.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/>
              <a:t/>
            </a:r>
            <a:br>
              <a:rPr lang="vi-VN" sz="3200" dirty="0"/>
            </a:br>
            <a:endParaRPr lang="en-US" sz="3000" dirty="0">
              <a:solidFill>
                <a:schemeClr val="tx1"/>
              </a:solidFill>
              <a:latin typeface="Times New Roman" charset="0"/>
              <a:sym typeface="Wingding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192344" y="6585170"/>
            <a:ext cx="2844800" cy="320675"/>
          </a:xfrm>
          <a:prstGeom prst="rect">
            <a:avLst/>
          </a:prstGeom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E5C950CE-D6E5-AD4C-919F-5C29C37E4ED7}" type="slidenum">
              <a:rPr lang="en-US" smtClean="0">
                <a:solidFill>
                  <a:schemeClr val="bg1"/>
                </a:solidFill>
              </a:rPr>
              <a:pPr eaLnBrk="1" hangingPunct="1"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618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11176000" cy="9144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III. </a:t>
            </a:r>
            <a:r>
              <a:rPr lang="en-US" dirty="0" err="1"/>
              <a:t>Mạng</a:t>
            </a:r>
            <a:r>
              <a:rPr lang="en-US" dirty="0"/>
              <a:t> NEURAL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437" y="1838547"/>
            <a:ext cx="13135642" cy="45832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000" dirty="0">
                <a:effectLst/>
              </a:rPr>
              <a:t>	3.2 </a:t>
            </a:r>
            <a:r>
              <a:rPr lang="en-US" sz="3000" dirty="0" err="1">
                <a:effectLst/>
              </a:rPr>
              <a:t>Mô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hình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mạng</a:t>
            </a:r>
            <a:r>
              <a:rPr lang="en-US" sz="3000" dirty="0">
                <a:effectLst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neuron</a:t>
            </a:r>
            <a:r>
              <a:rPr lang="en-US" sz="3200" dirty="0"/>
              <a:t>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200" dirty="0"/>
              <a:t/>
            </a:r>
            <a:br>
              <a:rPr lang="en-US" sz="3200" dirty="0"/>
            </a:br>
            <a:endParaRPr lang="en-US" sz="3000" dirty="0">
              <a:solidFill>
                <a:schemeClr val="tx1"/>
              </a:solidFill>
              <a:latin typeface="Times New Roman" charset="0"/>
              <a:sym typeface="Wingding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192344" y="6585170"/>
            <a:ext cx="2844800" cy="320675"/>
          </a:xfrm>
          <a:prstGeom prst="rect">
            <a:avLst/>
          </a:prstGeom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E5C950CE-D6E5-AD4C-919F-5C29C37E4ED7}" type="slidenum">
              <a:rPr lang="en-US" smtClean="0">
                <a:solidFill>
                  <a:schemeClr val="bg1"/>
                </a:solidFill>
              </a:rPr>
              <a:pPr eaLnBrk="1" hangingPunct="1"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2CDB7FB-BA91-4E7B-B515-E39D59A35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00" y="2636912"/>
            <a:ext cx="6851528" cy="208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281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11176000" cy="9144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III. </a:t>
            </a:r>
            <a:r>
              <a:rPr lang="en-US" dirty="0" err="1"/>
              <a:t>Mạng</a:t>
            </a:r>
            <a:r>
              <a:rPr lang="en-US" dirty="0"/>
              <a:t> NEURAL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437" y="1838547"/>
            <a:ext cx="13135642" cy="45832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000" dirty="0">
                <a:effectLst/>
              </a:rPr>
              <a:t>	3.2 </a:t>
            </a:r>
            <a:r>
              <a:rPr lang="en-US" sz="3000" dirty="0" err="1">
                <a:effectLst/>
              </a:rPr>
              <a:t>Một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số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mô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hình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mạng</a:t>
            </a:r>
            <a:r>
              <a:rPr lang="en-US" sz="3000" dirty="0">
                <a:effectLst/>
              </a:rPr>
              <a:t> NEURAL</a:t>
            </a:r>
          </a:p>
          <a:p>
            <a:pPr marL="514350" indent="-514350">
              <a:lnSpc>
                <a:spcPct val="90000"/>
              </a:lnSpc>
              <a:buFont typeface="Wingdings" charset="0"/>
              <a:buAutoNum type="arabicPeriod"/>
            </a:pPr>
            <a:r>
              <a:rPr lang="en-US" sz="3000" dirty="0" err="1">
                <a:effectLst/>
              </a:rPr>
              <a:t>Truyền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thẳng</a:t>
            </a:r>
            <a:r>
              <a:rPr lang="en-US" sz="3000" dirty="0">
                <a:effectLst/>
              </a:rPr>
              <a:t> </a:t>
            </a:r>
          </a:p>
          <a:p>
            <a:pPr marL="514350" indent="-514350">
              <a:lnSpc>
                <a:spcPct val="90000"/>
              </a:lnSpc>
              <a:buFont typeface="Wingdings" charset="0"/>
              <a:buAutoNum type="arabicPeriod"/>
            </a:pPr>
            <a:endParaRPr lang="en-US" sz="32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200" dirty="0"/>
              <a:t/>
            </a:r>
            <a:br>
              <a:rPr lang="en-US" sz="3200" dirty="0"/>
            </a:br>
            <a:endParaRPr lang="en-US" sz="3000" dirty="0">
              <a:solidFill>
                <a:schemeClr val="tx1"/>
              </a:solidFill>
              <a:latin typeface="Times New Roman" charset="0"/>
              <a:sym typeface="Wingding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192344" y="6585170"/>
            <a:ext cx="2844800" cy="320675"/>
          </a:xfrm>
          <a:prstGeom prst="rect">
            <a:avLst/>
          </a:prstGeom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E5C950CE-D6E5-AD4C-919F-5C29C37E4ED7}" type="slidenum">
              <a:rPr lang="en-US" smtClean="0">
                <a:solidFill>
                  <a:schemeClr val="bg1"/>
                </a:solidFill>
              </a:rPr>
              <a:pPr eaLnBrk="1" hangingPunct="1"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6E9E1806-E8E7-447F-8990-C93558C16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15" y="2996952"/>
            <a:ext cx="5326485" cy="278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A4A37961-D672-4557-95BF-6646318E1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436" y="2663343"/>
            <a:ext cx="37719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685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11176000" cy="9144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IV.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 </a:t>
            </a:r>
            <a:r>
              <a:rPr lang="en-US" dirty="0" err="1"/>
              <a:t>mạng</a:t>
            </a:r>
            <a:r>
              <a:rPr lang="en-US" dirty="0"/>
              <a:t> NEURAL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437" y="2060848"/>
            <a:ext cx="11646707" cy="43609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4.1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Giới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thiệu</a:t>
            </a:r>
            <a:endParaRPr lang="en-US" sz="3000" dirty="0">
              <a:solidFill>
                <a:schemeClr val="tx1"/>
              </a:solidFill>
              <a:effectLst/>
              <a:latin typeface="Times New Roman" charset="0"/>
              <a:sym typeface="Wingdings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Ph</a:t>
            </a:r>
            <a:r>
              <a:rPr lang="vi-VN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ư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ơng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pháp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sẽ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huấn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luyện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mạng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neural qua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vị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trí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đặc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tr</a:t>
            </a:r>
            <a:r>
              <a:rPr lang="vi-VN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ư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ng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của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vân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tay.Mạng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neural đ</a:t>
            </a:r>
            <a:r>
              <a:rPr lang="vi-VN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ư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ợc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huấn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luyện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sẽ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đối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sánh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các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mẫu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vân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tay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cần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nhận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dạng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3000" dirty="0">
              <a:solidFill>
                <a:schemeClr val="tx1"/>
              </a:solidFill>
              <a:effectLst/>
              <a:latin typeface="Times New Roman" charset="0"/>
              <a:sym typeface="Wingding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192344" y="6585170"/>
            <a:ext cx="2844800" cy="320675"/>
          </a:xfrm>
          <a:prstGeom prst="rect">
            <a:avLst/>
          </a:prstGeom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E5C950CE-D6E5-AD4C-919F-5C29C37E4ED7}" type="slidenum">
              <a:rPr lang="en-US" smtClean="0">
                <a:solidFill>
                  <a:schemeClr val="bg1"/>
                </a:solidFill>
              </a:rPr>
              <a:pPr eaLnBrk="1" hangingPunct="1"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EB2A24D0-8602-4475-8D74-4647D51BA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054" y="3504575"/>
            <a:ext cx="7055891" cy="291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91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11176000" cy="9144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IV.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 </a:t>
            </a:r>
            <a:r>
              <a:rPr lang="en-US" dirty="0" err="1"/>
              <a:t>mạng</a:t>
            </a:r>
            <a:r>
              <a:rPr lang="en-US" dirty="0"/>
              <a:t> NEURAL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437" y="2060848"/>
            <a:ext cx="11646707" cy="43609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4.2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Thuật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toán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để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huấn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luyện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neural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Sử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dụng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thuật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toán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ng</a:t>
            </a:r>
            <a:r>
              <a:rPr lang="vi-VN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ư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ợc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suy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giảm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sai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số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gradient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3000" dirty="0">
              <a:solidFill>
                <a:schemeClr val="tx1"/>
              </a:solidFill>
              <a:effectLst/>
              <a:latin typeface="Times New Roman" charset="0"/>
              <a:sym typeface="Wingding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192344" y="6585170"/>
            <a:ext cx="2844800" cy="320675"/>
          </a:xfrm>
          <a:prstGeom prst="rect">
            <a:avLst/>
          </a:prstGeom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E5C950CE-D6E5-AD4C-919F-5C29C37E4ED7}" type="slidenum">
              <a:rPr lang="en-US" smtClean="0">
                <a:solidFill>
                  <a:schemeClr val="bg1"/>
                </a:solidFill>
              </a:rPr>
              <a:pPr eaLnBrk="1" hangingPunct="1"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9561A53E-2DA0-458C-ACAE-4ED671392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3140968"/>
            <a:ext cx="5208438" cy="303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15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11176000" cy="9144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V: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F0B62C11-2F92-42E6-91FD-0711F3CF4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936" y="2345978"/>
            <a:ext cx="6048375" cy="4067175"/>
          </a:xfrm>
          <a:prstGeom prst="rect">
            <a:avLst/>
          </a:prstGeom>
        </p:spPr>
      </p:pic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437" y="2060848"/>
            <a:ext cx="11646707" cy="43609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Giao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diện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để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nhận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diên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2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vân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tay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192344" y="6585170"/>
            <a:ext cx="2844800" cy="320675"/>
          </a:xfrm>
          <a:prstGeom prst="rect">
            <a:avLst/>
          </a:prstGeom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E5C950CE-D6E5-AD4C-919F-5C29C37E4ED7}" type="slidenum">
              <a:rPr lang="en-US" smtClean="0">
                <a:solidFill>
                  <a:schemeClr val="bg1"/>
                </a:solidFill>
              </a:rPr>
              <a:pPr eaLnBrk="1" hangingPunct="1"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971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11176000" cy="9144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V: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844824"/>
            <a:ext cx="11379200" cy="34598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000" dirty="0" err="1">
                <a:solidFill>
                  <a:schemeClr val="tx1"/>
                </a:solidFill>
                <a:latin typeface="Times New Roman" charset="0"/>
                <a:sym typeface="Wingdings" charset="0"/>
              </a:rPr>
              <a:t>Kết</a:t>
            </a:r>
            <a:r>
              <a:rPr lang="en-US" sz="3000" dirty="0">
                <a:solidFill>
                  <a:schemeClr val="tx1"/>
                </a:solidFill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charset="0"/>
                <a:sym typeface="Wingdings" charset="0"/>
              </a:rPr>
              <a:t>quả</a:t>
            </a:r>
            <a:r>
              <a:rPr lang="en-US" sz="3000" dirty="0">
                <a:solidFill>
                  <a:schemeClr val="tx1"/>
                </a:solidFill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charset="0"/>
                <a:sym typeface="Wingdings" charset="0"/>
              </a:rPr>
              <a:t>lấy</a:t>
            </a:r>
            <a:r>
              <a:rPr lang="en-US" sz="3000" dirty="0">
                <a:solidFill>
                  <a:schemeClr val="tx1"/>
                </a:solidFill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charset="0"/>
                <a:sym typeface="Wingdings" charset="0"/>
              </a:rPr>
              <a:t>trên</a:t>
            </a:r>
            <a:r>
              <a:rPr lang="en-US" sz="3000" dirty="0">
                <a:solidFill>
                  <a:schemeClr val="tx1"/>
                </a:solidFill>
                <a:latin typeface="Times New Roman" charset="0"/>
                <a:sym typeface="Wingdings" charset="0"/>
              </a:rPr>
              <a:t> 1 c</a:t>
            </a:r>
            <a:r>
              <a:rPr lang="vi-VN" sz="3000" dirty="0">
                <a:solidFill>
                  <a:schemeClr val="tx1"/>
                </a:solidFill>
                <a:latin typeface="Times New Roman" charset="0"/>
                <a:sym typeface="Wingdings" charset="0"/>
              </a:rPr>
              <a:t>ơ</a:t>
            </a:r>
            <a:r>
              <a:rPr lang="en-US" sz="3000" dirty="0">
                <a:solidFill>
                  <a:schemeClr val="tx1"/>
                </a:solidFill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charset="0"/>
                <a:sym typeface="Wingdings" charset="0"/>
              </a:rPr>
              <a:t>sở</a:t>
            </a:r>
            <a:r>
              <a:rPr lang="en-US" sz="3000" dirty="0">
                <a:solidFill>
                  <a:schemeClr val="tx1"/>
                </a:solidFill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charset="0"/>
                <a:sym typeface="Wingdings" charset="0"/>
              </a:rPr>
              <a:t>dữ</a:t>
            </a:r>
            <a:r>
              <a:rPr lang="en-US" sz="3000" dirty="0">
                <a:solidFill>
                  <a:schemeClr val="tx1"/>
                </a:solidFill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charset="0"/>
                <a:sym typeface="Wingdings" charset="0"/>
              </a:rPr>
              <a:t>liệu</a:t>
            </a:r>
            <a:r>
              <a:rPr lang="en-US" sz="3000" dirty="0">
                <a:solidFill>
                  <a:schemeClr val="tx1"/>
                </a:solidFill>
                <a:latin typeface="Times New Roman" charset="0"/>
                <a:sym typeface="Wingdings" charset="0"/>
              </a:rPr>
              <a:t> 200 </a:t>
            </a:r>
            <a:r>
              <a:rPr lang="en-US" sz="3000" dirty="0" err="1">
                <a:solidFill>
                  <a:schemeClr val="tx1"/>
                </a:solidFill>
                <a:latin typeface="Times New Roman" charset="0"/>
                <a:sym typeface="Wingdings" charset="0"/>
              </a:rPr>
              <a:t>ảnh</a:t>
            </a:r>
            <a:r>
              <a:rPr lang="en-US" sz="3000" dirty="0">
                <a:solidFill>
                  <a:schemeClr val="tx1"/>
                </a:solidFill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charset="0"/>
                <a:sym typeface="Wingdings" charset="0"/>
              </a:rPr>
              <a:t>từ</a:t>
            </a:r>
            <a:r>
              <a:rPr lang="en-US" sz="3000" dirty="0">
                <a:solidFill>
                  <a:schemeClr val="tx1"/>
                </a:solidFill>
                <a:latin typeface="Times New Roman" charset="0"/>
                <a:sym typeface="Wingdings" charset="0"/>
              </a:rPr>
              <a:t> 50 </a:t>
            </a:r>
            <a:r>
              <a:rPr lang="en-US" sz="3000" dirty="0" err="1">
                <a:solidFill>
                  <a:schemeClr val="tx1"/>
                </a:solidFill>
                <a:latin typeface="Times New Roman" charset="0"/>
                <a:sym typeface="Wingdings" charset="0"/>
              </a:rPr>
              <a:t>ngón</a:t>
            </a:r>
            <a:r>
              <a:rPr lang="en-US" sz="3000" dirty="0">
                <a:solidFill>
                  <a:schemeClr val="tx1"/>
                </a:solidFill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charset="0"/>
                <a:sym typeface="Wingdings" charset="0"/>
              </a:rPr>
              <a:t>tay</a:t>
            </a:r>
            <a:endParaRPr lang="en-US" sz="3000" dirty="0">
              <a:solidFill>
                <a:schemeClr val="tx1"/>
              </a:solidFill>
              <a:latin typeface="Times New Roman" charset="0"/>
              <a:sym typeface="Wingdings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000" dirty="0" err="1">
                <a:solidFill>
                  <a:schemeClr val="tx1"/>
                </a:solidFill>
                <a:latin typeface="Times New Roman" charset="0"/>
                <a:sym typeface="Wingdings" charset="0"/>
              </a:rPr>
              <a:t>Hình</a:t>
            </a:r>
            <a:r>
              <a:rPr lang="en-US" sz="3000" dirty="0">
                <a:solidFill>
                  <a:schemeClr val="tx1"/>
                </a:solidFill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charset="0"/>
                <a:sym typeface="Wingdings" charset="0"/>
              </a:rPr>
              <a:t>bên</a:t>
            </a:r>
            <a:r>
              <a:rPr lang="en-US" sz="3000" dirty="0">
                <a:solidFill>
                  <a:schemeClr val="tx1"/>
                </a:solidFill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charset="0"/>
                <a:sym typeface="Wingdings" charset="0"/>
              </a:rPr>
              <a:t>cho</a:t>
            </a:r>
            <a:r>
              <a:rPr lang="en-US" sz="3000" dirty="0">
                <a:solidFill>
                  <a:schemeClr val="tx1"/>
                </a:solidFill>
                <a:latin typeface="Times New Roman" charset="0"/>
                <a:sym typeface="Wingdings" charset="0"/>
              </a:rPr>
              <a:t> ta </a:t>
            </a:r>
            <a:r>
              <a:rPr lang="en-US" sz="3000" dirty="0" err="1">
                <a:solidFill>
                  <a:schemeClr val="tx1"/>
                </a:solidFill>
                <a:latin typeface="Times New Roman" charset="0"/>
                <a:sym typeface="Wingdings" charset="0"/>
              </a:rPr>
              <a:t>thấy</a:t>
            </a:r>
            <a:r>
              <a:rPr lang="en-US" sz="3000" dirty="0">
                <a:solidFill>
                  <a:schemeClr val="tx1"/>
                </a:solidFill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charset="0"/>
                <a:sym typeface="Wingdings" charset="0"/>
              </a:rPr>
              <a:t>tỉ</a:t>
            </a:r>
            <a:r>
              <a:rPr lang="en-US" sz="3000" dirty="0">
                <a:solidFill>
                  <a:schemeClr val="tx1"/>
                </a:solidFill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charset="0"/>
                <a:sym typeface="Wingdings" charset="0"/>
              </a:rPr>
              <a:t>lệ</a:t>
            </a:r>
            <a:r>
              <a:rPr lang="en-US" sz="3000" dirty="0">
                <a:solidFill>
                  <a:schemeClr val="tx1"/>
                </a:solidFill>
                <a:latin typeface="Times New Roman" charset="0"/>
                <a:sym typeface="Wingdings" charset="0"/>
              </a:rPr>
              <a:t>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000" dirty="0">
                <a:solidFill>
                  <a:schemeClr val="tx1"/>
                </a:solidFill>
                <a:latin typeface="Times New Roman" charset="0"/>
                <a:sym typeface="Wingdings" charset="0"/>
              </a:rPr>
              <a:t>FAR </a:t>
            </a:r>
            <a:r>
              <a:rPr lang="en-US" sz="3000" dirty="0" err="1">
                <a:solidFill>
                  <a:schemeClr val="tx1"/>
                </a:solidFill>
                <a:latin typeface="Times New Roman" charset="0"/>
                <a:sym typeface="Wingdings" charset="0"/>
              </a:rPr>
              <a:t>và</a:t>
            </a:r>
            <a:r>
              <a:rPr lang="en-US" sz="3000" dirty="0">
                <a:solidFill>
                  <a:schemeClr val="tx1"/>
                </a:solidFill>
                <a:latin typeface="Times New Roman" charset="0"/>
                <a:sym typeface="Wingdings" charset="0"/>
              </a:rPr>
              <a:t> FRR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000" dirty="0" err="1">
                <a:solidFill>
                  <a:schemeClr val="tx1"/>
                </a:solidFill>
                <a:latin typeface="Times New Roman" charset="0"/>
                <a:sym typeface="Wingdings" charset="0"/>
              </a:rPr>
              <a:t>Và</a:t>
            </a:r>
            <a:r>
              <a:rPr lang="en-US" sz="3000" dirty="0">
                <a:solidFill>
                  <a:schemeClr val="tx1"/>
                </a:solidFill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charset="0"/>
                <a:sym typeface="Wingdings" charset="0"/>
              </a:rPr>
              <a:t>tổng</a:t>
            </a:r>
            <a:r>
              <a:rPr lang="en-US" sz="3000" dirty="0">
                <a:solidFill>
                  <a:schemeClr val="tx1"/>
                </a:solidFill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charset="0"/>
                <a:sym typeface="Wingdings" charset="0"/>
              </a:rPr>
              <a:t>sai</a:t>
            </a:r>
            <a:r>
              <a:rPr lang="en-US" sz="3000" dirty="0">
                <a:solidFill>
                  <a:schemeClr val="tx1"/>
                </a:solidFill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charset="0"/>
                <a:sym typeface="Wingdings" charset="0"/>
              </a:rPr>
              <a:t>lệch</a:t>
            </a:r>
            <a:r>
              <a:rPr lang="en-US" sz="3000" dirty="0">
                <a:solidFill>
                  <a:schemeClr val="tx1"/>
                </a:solidFill>
                <a:latin typeface="Times New Roman" charset="0"/>
                <a:sym typeface="Wingdings" charset="0"/>
              </a:rPr>
              <a:t> </a:t>
            </a:r>
            <a:r>
              <a:rPr lang="en-US" sz="3000">
                <a:solidFill>
                  <a:schemeClr val="tx1"/>
                </a:solidFill>
                <a:latin typeface="Times New Roman" charset="0"/>
                <a:sym typeface="Wingdings" charset="0"/>
              </a:rPr>
              <a:t>SUm</a:t>
            </a:r>
            <a:endParaRPr lang="en-US" sz="3000" dirty="0">
              <a:solidFill>
                <a:schemeClr val="tx1"/>
              </a:solidFill>
              <a:latin typeface="Times New Roman" charset="0"/>
              <a:sym typeface="Wingding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192344" y="6585170"/>
            <a:ext cx="2844800" cy="320675"/>
          </a:xfrm>
          <a:prstGeom prst="rect">
            <a:avLst/>
          </a:prstGeom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E5C950CE-D6E5-AD4C-919F-5C29C37E4ED7}" type="slidenum">
              <a:rPr lang="en-US" smtClean="0">
                <a:solidFill>
                  <a:schemeClr val="bg1"/>
                </a:solidFill>
              </a:rPr>
              <a:pPr eaLnBrk="1" hangingPunct="1"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23A542C1-2164-4F3C-BEB6-8A898174D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076" y="2404559"/>
            <a:ext cx="6644038" cy="264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89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363200" cy="1447800"/>
          </a:xfrm>
        </p:spPr>
        <p:txBody>
          <a:bodyPr>
            <a:normAutofit/>
          </a:bodyPr>
          <a:lstStyle/>
          <a:p>
            <a:r>
              <a:rPr lang="en-US" dirty="0" err="1">
                <a:cs typeface="Times New Roman" charset="0"/>
              </a:rPr>
              <a:t>Mục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lục</a:t>
            </a:r>
            <a:endParaRPr lang="en-US" dirty="0">
              <a:cs typeface="Times New Roman" charset="0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Verdana" charset="0"/>
              </a:rPr>
              <a:t>   </a:t>
            </a:r>
            <a:r>
              <a:rPr lang="en-US" sz="3200" dirty="0">
                <a:latin typeface="Verdana" charset="0"/>
              </a:rPr>
              <a:t>I. </a:t>
            </a:r>
            <a:r>
              <a:rPr lang="en-US" sz="3200" dirty="0" err="1">
                <a:latin typeface="Verdana" charset="0"/>
              </a:rPr>
              <a:t>Giới</a:t>
            </a:r>
            <a:r>
              <a:rPr lang="en-US" sz="3200" dirty="0">
                <a:latin typeface="Verdana" charset="0"/>
              </a:rPr>
              <a:t> </a:t>
            </a:r>
            <a:r>
              <a:rPr lang="en-US" sz="3200" dirty="0" err="1">
                <a:latin typeface="Verdana" charset="0"/>
              </a:rPr>
              <a:t>thiệu</a:t>
            </a:r>
            <a:r>
              <a:rPr lang="en-US" sz="3200" dirty="0">
                <a:latin typeface="Verdana" charset="0"/>
              </a:rPr>
              <a:t> </a:t>
            </a:r>
            <a:r>
              <a:rPr lang="en-US" sz="3200" dirty="0" err="1">
                <a:latin typeface="Verdana" charset="0"/>
              </a:rPr>
              <a:t>về</a:t>
            </a:r>
            <a:r>
              <a:rPr lang="en-US" sz="3200" dirty="0">
                <a:latin typeface="Verdana" charset="0"/>
              </a:rPr>
              <a:t> </a:t>
            </a:r>
            <a:r>
              <a:rPr lang="en-US" sz="3200" dirty="0" err="1">
                <a:latin typeface="Verdana" charset="0"/>
              </a:rPr>
              <a:t>chủ</a:t>
            </a:r>
            <a:r>
              <a:rPr lang="en-US" sz="3200" dirty="0">
                <a:latin typeface="Verdana" charset="0"/>
              </a:rPr>
              <a:t> </a:t>
            </a:r>
            <a:r>
              <a:rPr lang="en-US" sz="3200" dirty="0" err="1">
                <a:latin typeface="Verdana" charset="0"/>
              </a:rPr>
              <a:t>đề</a:t>
            </a:r>
            <a:endParaRPr lang="en-US" sz="3200" dirty="0">
              <a:latin typeface="Verdana" charset="0"/>
            </a:endParaRPr>
          </a:p>
          <a:p>
            <a:pPr marL="0" indent="0">
              <a:buNone/>
            </a:pPr>
            <a:r>
              <a:rPr lang="en-US" sz="3200" dirty="0">
                <a:latin typeface="Verdana" charset="0"/>
              </a:rPr>
              <a:t>	II. Ph</a:t>
            </a:r>
            <a:r>
              <a:rPr lang="vi-VN" sz="3200" dirty="0">
                <a:latin typeface="Verdana" charset="0"/>
              </a:rPr>
              <a:t>ư</a:t>
            </a:r>
            <a:r>
              <a:rPr lang="en-US" sz="3200" dirty="0" err="1">
                <a:latin typeface="Verdana" charset="0"/>
              </a:rPr>
              <a:t>ơng</a:t>
            </a:r>
            <a:r>
              <a:rPr lang="en-US" sz="3200" dirty="0">
                <a:latin typeface="Verdana" charset="0"/>
              </a:rPr>
              <a:t> </a:t>
            </a:r>
            <a:r>
              <a:rPr lang="en-US" sz="3200" dirty="0" err="1">
                <a:latin typeface="Verdana" charset="0"/>
              </a:rPr>
              <a:t>pháp</a:t>
            </a:r>
            <a:r>
              <a:rPr lang="en-US" sz="3200" dirty="0">
                <a:latin typeface="Verdana" charset="0"/>
              </a:rPr>
              <a:t> </a:t>
            </a:r>
            <a:r>
              <a:rPr lang="en-US" sz="3200" dirty="0" err="1">
                <a:latin typeface="Verdana" charset="0"/>
              </a:rPr>
              <a:t>nhận</a:t>
            </a:r>
            <a:r>
              <a:rPr lang="en-US" sz="3200" dirty="0">
                <a:latin typeface="Verdana" charset="0"/>
              </a:rPr>
              <a:t> </a:t>
            </a:r>
            <a:r>
              <a:rPr lang="en-US" sz="3200" dirty="0" err="1">
                <a:latin typeface="Verdana" charset="0"/>
              </a:rPr>
              <a:t>dạng</a:t>
            </a:r>
            <a:r>
              <a:rPr lang="en-US" sz="3200" dirty="0">
                <a:latin typeface="Verdana" charset="0"/>
              </a:rPr>
              <a:t> </a:t>
            </a:r>
            <a:r>
              <a:rPr lang="en-US" sz="3200" dirty="0" err="1">
                <a:latin typeface="Verdana" charset="0"/>
              </a:rPr>
              <a:t>vân</a:t>
            </a:r>
            <a:r>
              <a:rPr lang="en-US" sz="3200" dirty="0">
                <a:latin typeface="Verdana" charset="0"/>
              </a:rPr>
              <a:t> </a:t>
            </a:r>
            <a:r>
              <a:rPr lang="en-US" sz="3200" dirty="0" err="1">
                <a:latin typeface="Verdana" charset="0"/>
              </a:rPr>
              <a:t>tay</a:t>
            </a:r>
            <a:endParaRPr lang="en-US" sz="3200" dirty="0">
              <a:latin typeface="Verdana" charset="0"/>
            </a:endParaRPr>
          </a:p>
          <a:p>
            <a:pPr marL="0" indent="0">
              <a:buNone/>
            </a:pPr>
            <a:r>
              <a:rPr lang="en-US" sz="3200" dirty="0">
                <a:latin typeface="Verdana" charset="0"/>
              </a:rPr>
              <a:t>	III. </a:t>
            </a:r>
            <a:r>
              <a:rPr lang="en-US" sz="3200" dirty="0" err="1">
                <a:latin typeface="Verdana" charset="0"/>
              </a:rPr>
              <a:t>Mạng</a:t>
            </a:r>
            <a:r>
              <a:rPr lang="en-US" sz="3200" dirty="0">
                <a:latin typeface="Verdana" charset="0"/>
              </a:rPr>
              <a:t> NEURAL </a:t>
            </a:r>
            <a:r>
              <a:rPr lang="en-US" sz="3200" dirty="0" err="1">
                <a:latin typeface="Verdana" charset="0"/>
              </a:rPr>
              <a:t>nhân</a:t>
            </a:r>
            <a:r>
              <a:rPr lang="en-US" sz="3200" dirty="0">
                <a:latin typeface="Verdana" charset="0"/>
              </a:rPr>
              <a:t> </a:t>
            </a:r>
            <a:r>
              <a:rPr lang="en-US" sz="3200" dirty="0" err="1">
                <a:latin typeface="Verdana" charset="0"/>
              </a:rPr>
              <a:t>tạo</a:t>
            </a:r>
            <a:endParaRPr lang="en-US" sz="3200" dirty="0">
              <a:latin typeface="Verdana" charset="0"/>
            </a:endParaRPr>
          </a:p>
          <a:p>
            <a:pPr marL="0" indent="0">
              <a:buNone/>
            </a:pPr>
            <a:r>
              <a:rPr lang="en-US" sz="3200" dirty="0">
                <a:latin typeface="Verdana" charset="0"/>
              </a:rPr>
              <a:t>	IV. </a:t>
            </a:r>
            <a:r>
              <a:rPr lang="en-US" sz="3200" dirty="0" err="1">
                <a:latin typeface="Verdana" charset="0"/>
              </a:rPr>
              <a:t>Nhận</a:t>
            </a:r>
            <a:r>
              <a:rPr lang="en-US" sz="3200" dirty="0">
                <a:latin typeface="Verdana" charset="0"/>
              </a:rPr>
              <a:t> </a:t>
            </a:r>
            <a:r>
              <a:rPr lang="en-US" sz="3200" dirty="0" err="1">
                <a:latin typeface="Verdana" charset="0"/>
              </a:rPr>
              <a:t>dạng</a:t>
            </a:r>
            <a:r>
              <a:rPr lang="en-US" sz="3200" dirty="0">
                <a:latin typeface="Verdana" charset="0"/>
              </a:rPr>
              <a:t> </a:t>
            </a:r>
            <a:r>
              <a:rPr lang="en-US" sz="3200" dirty="0" err="1">
                <a:latin typeface="Verdana" charset="0"/>
              </a:rPr>
              <a:t>vân</a:t>
            </a:r>
            <a:r>
              <a:rPr lang="en-US" sz="3200" dirty="0">
                <a:latin typeface="Verdana" charset="0"/>
              </a:rPr>
              <a:t> </a:t>
            </a:r>
            <a:r>
              <a:rPr lang="en-US" sz="3200" dirty="0" err="1">
                <a:latin typeface="Verdana" charset="0"/>
              </a:rPr>
              <a:t>tay</a:t>
            </a:r>
            <a:r>
              <a:rPr lang="en-US" sz="3200" dirty="0">
                <a:latin typeface="Verdana" charset="0"/>
              </a:rPr>
              <a:t> </a:t>
            </a:r>
            <a:r>
              <a:rPr lang="en-US" sz="3200" dirty="0" err="1">
                <a:latin typeface="Verdana" charset="0"/>
              </a:rPr>
              <a:t>bằng</a:t>
            </a:r>
            <a:r>
              <a:rPr lang="en-US" sz="3200" dirty="0">
                <a:latin typeface="Verdana" charset="0"/>
              </a:rPr>
              <a:t> </a:t>
            </a:r>
            <a:r>
              <a:rPr lang="en-US" sz="3200" dirty="0" err="1">
                <a:latin typeface="Verdana" charset="0"/>
              </a:rPr>
              <a:t>mạng</a:t>
            </a:r>
            <a:r>
              <a:rPr lang="en-US" sz="3200" dirty="0">
                <a:latin typeface="Verdana" charset="0"/>
              </a:rPr>
              <a:t> NEURAL</a:t>
            </a:r>
          </a:p>
          <a:p>
            <a:pPr marL="0" indent="0">
              <a:buNone/>
            </a:pPr>
            <a:r>
              <a:rPr lang="en-US" sz="3200" dirty="0">
                <a:latin typeface="Verdana" charset="0"/>
              </a:rPr>
              <a:t>	V. </a:t>
            </a:r>
            <a:r>
              <a:rPr lang="en-US" sz="3200" dirty="0" err="1">
                <a:latin typeface="Verdana" charset="0"/>
              </a:rPr>
              <a:t>Thực</a:t>
            </a:r>
            <a:r>
              <a:rPr lang="en-US" sz="3200" dirty="0">
                <a:latin typeface="Verdana" charset="0"/>
              </a:rPr>
              <a:t> </a:t>
            </a:r>
            <a:r>
              <a:rPr lang="en-US" sz="3200" dirty="0" err="1">
                <a:latin typeface="Verdana" charset="0"/>
              </a:rPr>
              <a:t>nghiệm</a:t>
            </a:r>
            <a:r>
              <a:rPr lang="en-US" sz="3200" dirty="0">
                <a:latin typeface="Verdana" charset="0"/>
              </a:rPr>
              <a:t> </a:t>
            </a:r>
            <a:r>
              <a:rPr lang="en-US" sz="3200" dirty="0" err="1">
                <a:latin typeface="Verdana" charset="0"/>
              </a:rPr>
              <a:t>và</a:t>
            </a:r>
            <a:r>
              <a:rPr lang="en-US" sz="3200" dirty="0">
                <a:latin typeface="Verdana" charset="0"/>
              </a:rPr>
              <a:t> </a:t>
            </a:r>
            <a:r>
              <a:rPr lang="en-US" sz="3200" dirty="0" err="1">
                <a:latin typeface="Verdana" charset="0"/>
              </a:rPr>
              <a:t>kết</a:t>
            </a:r>
            <a:r>
              <a:rPr lang="en-US" sz="3200" dirty="0">
                <a:latin typeface="Verdana" charset="0"/>
              </a:rPr>
              <a:t> </a:t>
            </a:r>
            <a:r>
              <a:rPr lang="en-US" sz="3200" dirty="0" err="1">
                <a:latin typeface="Verdana" charset="0"/>
              </a:rPr>
              <a:t>quả</a:t>
            </a:r>
            <a:endParaRPr lang="en-US" sz="3200" dirty="0">
              <a:latin typeface="Verdana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Verdan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192344" y="6545262"/>
            <a:ext cx="2844800" cy="320675"/>
          </a:xfrm>
          <a:prstGeom prst="rect">
            <a:avLst/>
          </a:prstGeom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905EE811-BD8A-C946-B3FA-C00150A1CF58}" type="slidenum">
              <a:rPr lang="en-US" smtClean="0">
                <a:solidFill>
                  <a:schemeClr val="bg1"/>
                </a:solidFill>
              </a:rPr>
              <a:pPr eaLnBrk="1" hangingPunct="1"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you for watching.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0E8B96-6C17-404C-B209-86071FBA2009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vi-VN" smtClean="0"/>
              <a:t>EM 3211 Nguyên lý marketing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28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CCE281-C34F-437F-A75F-7E205A56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tay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FB525EE-7046-406A-9BBA-441219CC0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effectLst/>
              </a:rPr>
              <a:t>Ngày</a:t>
            </a:r>
            <a:r>
              <a:rPr lang="en-US" sz="2800" dirty="0">
                <a:effectLst/>
              </a:rPr>
              <a:t> nay </a:t>
            </a:r>
            <a:r>
              <a:rPr lang="en-US" sz="2800" dirty="0" err="1">
                <a:effectLst/>
              </a:rPr>
              <a:t>các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kỹ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thuật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để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bảo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mật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càng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hiện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đại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thì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bảo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mật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vân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tay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là</a:t>
            </a:r>
            <a:r>
              <a:rPr lang="en-US" sz="2800" dirty="0">
                <a:effectLst/>
              </a:rPr>
              <a:t> 1 </a:t>
            </a:r>
            <a:r>
              <a:rPr lang="en-US" sz="2800" dirty="0" err="1">
                <a:effectLst/>
              </a:rPr>
              <a:t>kỹ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thuật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không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thể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thiếu</a:t>
            </a:r>
            <a:r>
              <a:rPr lang="en-US" sz="2800" dirty="0">
                <a:effectLst/>
              </a:rPr>
              <a:t> đ</a:t>
            </a:r>
            <a:r>
              <a:rPr lang="vi-VN" sz="2800" dirty="0">
                <a:effectLst/>
              </a:rPr>
              <a:t>ư</a:t>
            </a:r>
            <a:r>
              <a:rPr lang="en-US" sz="2800" dirty="0" err="1" smtClean="0">
                <a:effectLst/>
              </a:rPr>
              <a:t>ợc</a:t>
            </a:r>
            <a:r>
              <a:rPr lang="en-US" sz="2800" dirty="0" smtClean="0">
                <a:effectLst/>
              </a:rPr>
              <a:t>. </a:t>
            </a:r>
            <a:endParaRPr lang="en-US" sz="2800" dirty="0">
              <a:effectLst/>
            </a:endParaRPr>
          </a:p>
          <a:p>
            <a:r>
              <a:rPr lang="en-US" sz="2800" dirty="0" err="1">
                <a:effectLst/>
              </a:rPr>
              <a:t>D</a:t>
            </a:r>
            <a:r>
              <a:rPr lang="en-US" sz="2800" dirty="0" err="1" smtClean="0">
                <a:effectLst/>
              </a:rPr>
              <a:t>ấu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>
                <a:effectLst/>
              </a:rPr>
              <a:t>vân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tay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đc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chụp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lai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và</a:t>
            </a:r>
            <a:r>
              <a:rPr lang="en-US" sz="2800" dirty="0">
                <a:effectLst/>
              </a:rPr>
              <a:t> l</a:t>
            </a:r>
            <a:r>
              <a:rPr lang="vi-VN" sz="2800" dirty="0">
                <a:effectLst/>
              </a:rPr>
              <a:t>ư</a:t>
            </a:r>
            <a:r>
              <a:rPr lang="en-US" sz="2800" dirty="0">
                <a:effectLst/>
              </a:rPr>
              <a:t>u </a:t>
            </a:r>
            <a:r>
              <a:rPr lang="en-US" sz="2800" dirty="0" err="1">
                <a:effectLst/>
              </a:rPr>
              <a:t>vào</a:t>
            </a:r>
            <a:r>
              <a:rPr lang="en-US" sz="2800" dirty="0">
                <a:effectLst/>
              </a:rPr>
              <a:t> c</a:t>
            </a:r>
            <a:r>
              <a:rPr lang="vi-VN" sz="2800" dirty="0">
                <a:effectLst/>
              </a:rPr>
              <a:t>ơ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sở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dữ</a:t>
            </a:r>
            <a:r>
              <a:rPr lang="en-US" sz="2800" dirty="0">
                <a:effectLst/>
              </a:rPr>
              <a:t> </a:t>
            </a:r>
            <a:r>
              <a:rPr lang="en-US" sz="2800" dirty="0" err="1" smtClean="0">
                <a:effectLst/>
              </a:rPr>
              <a:t>liệu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làm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mẫu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vân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tay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mẫu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cho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các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lần</a:t>
            </a:r>
            <a:r>
              <a:rPr lang="en-US" sz="2800" dirty="0" smtClean="0">
                <a:effectLst/>
              </a:rPr>
              <a:t> so </a:t>
            </a:r>
            <a:r>
              <a:rPr lang="en-US" sz="2800" dirty="0" err="1" smtClean="0">
                <a:effectLst/>
              </a:rPr>
              <a:t>sánh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tiếp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theo.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>
                <a:effectLst/>
              </a:rPr>
              <a:t>Sau </a:t>
            </a:r>
            <a:r>
              <a:rPr lang="en-US" sz="2800" dirty="0" err="1">
                <a:effectLst/>
              </a:rPr>
              <a:t>đó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khi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cần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xác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nhận</a:t>
            </a:r>
            <a:r>
              <a:rPr lang="en-US" sz="2800" dirty="0">
                <a:effectLst/>
              </a:rPr>
              <a:t> ng</a:t>
            </a:r>
            <a:r>
              <a:rPr lang="vi-VN" sz="2800" dirty="0">
                <a:effectLst/>
              </a:rPr>
              <a:t>ư</a:t>
            </a:r>
            <a:r>
              <a:rPr lang="en-US" sz="2800" dirty="0" err="1">
                <a:effectLst/>
              </a:rPr>
              <a:t>ời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đó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cung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cấp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thêm</a:t>
            </a:r>
            <a:r>
              <a:rPr lang="en-US" sz="2800" dirty="0">
                <a:effectLst/>
              </a:rPr>
              <a:t> 1 </a:t>
            </a:r>
            <a:r>
              <a:rPr lang="en-US" sz="2800" dirty="0" err="1">
                <a:effectLst/>
              </a:rPr>
              <a:t>dấu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vân</a:t>
            </a:r>
            <a:r>
              <a:rPr lang="en-US" sz="2800" dirty="0">
                <a:effectLst/>
              </a:rPr>
              <a:t> </a:t>
            </a:r>
            <a:r>
              <a:rPr lang="en-US" sz="2800" dirty="0" err="1" smtClean="0">
                <a:effectLst/>
              </a:rPr>
              <a:t>tay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hiện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tại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>
                <a:effectLst/>
              </a:rPr>
              <a:t>để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xác</a:t>
            </a:r>
            <a:r>
              <a:rPr lang="en-US" sz="2800" dirty="0">
                <a:effectLst/>
              </a:rPr>
              <a:t> </a:t>
            </a:r>
            <a:r>
              <a:rPr lang="en-US" sz="2800" dirty="0" err="1" smtClean="0">
                <a:effectLst/>
              </a:rPr>
              <a:t>nhận</a:t>
            </a:r>
            <a:r>
              <a:rPr lang="en-US" sz="2800" dirty="0" smtClean="0">
                <a:effectLst/>
              </a:rPr>
              <a:t>, </a:t>
            </a:r>
            <a:r>
              <a:rPr lang="en-US" sz="2800" dirty="0" err="1" smtClean="0">
                <a:effectLst/>
              </a:rPr>
              <a:t>nếu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dấu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vân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tay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hiện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tại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trùng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khớp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với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mẫu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vân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tay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mẫu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thi</a:t>
            </a:r>
            <a:r>
              <a:rPr lang="en-US" sz="2800" dirty="0" smtClean="0">
                <a:effectLst/>
              </a:rPr>
              <a:t>̀  </a:t>
            </a:r>
            <a:r>
              <a:rPr lang="en-US" sz="2800" dirty="0" err="1" smtClean="0">
                <a:effectLst/>
              </a:rPr>
              <a:t>người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đo</a:t>
            </a:r>
            <a:r>
              <a:rPr lang="en-US" sz="2800" dirty="0" smtClean="0">
                <a:effectLst/>
              </a:rPr>
              <a:t>́ là </a:t>
            </a:r>
            <a:r>
              <a:rPr lang="en-US" sz="2800" dirty="0" err="1" smtClean="0">
                <a:effectLst/>
              </a:rPr>
              <a:t>một</a:t>
            </a:r>
            <a:r>
              <a:rPr lang="en-US" sz="2800" dirty="0">
                <a:effectLst/>
              </a:rPr>
              <a:t> </a:t>
            </a:r>
            <a:r>
              <a:rPr lang="en-US" sz="2800" dirty="0" err="1" smtClean="0">
                <a:effectLst/>
              </a:rPr>
              <a:t>va</a:t>
            </a:r>
            <a:r>
              <a:rPr lang="en-US" sz="2800" dirty="0" smtClean="0">
                <a:effectLst/>
              </a:rPr>
              <a:t>̀ </a:t>
            </a:r>
            <a:r>
              <a:rPr lang="en-US" sz="2800" dirty="0" err="1" smtClean="0">
                <a:effectLst/>
              </a:rPr>
              <a:t>ngược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lại</a:t>
            </a:r>
            <a:r>
              <a:rPr lang="en-US" sz="2800" dirty="0" smtClean="0">
                <a:effectLst/>
              </a:rPr>
              <a:t>.</a:t>
            </a:r>
            <a:endParaRPr lang="en-US" sz="2800" dirty="0">
              <a:effectLst/>
            </a:endParaRPr>
          </a:p>
          <a:p>
            <a:pPr marL="0" indent="0">
              <a:buNone/>
            </a:pPr>
            <a:endParaRPr lang="en-US" sz="2800" dirty="0">
              <a:effectLst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A079072-33FD-49C4-8DD1-B0417A00E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0E8B96-6C17-404C-B209-86071FBA200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A6C9AE3-4A7B-4225-A385-5FFA3AD4F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4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CCE281-C34F-437F-A75F-7E205A56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tay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FB525EE-7046-406A-9BBA-441219CC0A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800" b="1" dirty="0">
                    <a:effectLst/>
                  </a:rPr>
                  <a:t> </a:t>
                </a:r>
                <a:r>
                  <a:rPr lang="en-US" sz="2800" b="1" dirty="0" err="1">
                    <a:effectLst/>
                  </a:rPr>
                  <a:t>Lỗi</a:t>
                </a:r>
                <a:r>
                  <a:rPr lang="en-US" sz="2800" b="1" dirty="0">
                    <a:effectLst/>
                  </a:rPr>
                  <a:t>  </a:t>
                </a:r>
                <a:r>
                  <a:rPr lang="en-US" sz="2800" b="1" dirty="0" err="1">
                    <a:effectLst/>
                  </a:rPr>
                  <a:t>từ</a:t>
                </a:r>
                <a:r>
                  <a:rPr lang="en-US" sz="2800" b="1" dirty="0">
                    <a:effectLst/>
                  </a:rPr>
                  <a:t> </a:t>
                </a:r>
                <a:r>
                  <a:rPr lang="en-US" sz="2800" b="1" dirty="0" err="1">
                    <a:effectLst/>
                  </a:rPr>
                  <a:t>chối</a:t>
                </a:r>
                <a:r>
                  <a:rPr lang="en-US" sz="2800" b="1" dirty="0">
                    <a:effectLst/>
                  </a:rPr>
                  <a:t> </a:t>
                </a:r>
                <a:r>
                  <a:rPr lang="en-US" sz="2800" b="1" dirty="0" err="1">
                    <a:effectLst/>
                  </a:rPr>
                  <a:t>nhầm</a:t>
                </a:r>
                <a:r>
                  <a:rPr lang="en-US" sz="2800" b="1" dirty="0">
                    <a:effectLst/>
                  </a:rPr>
                  <a:t> (FAR)</a:t>
                </a:r>
              </a:p>
              <a:p>
                <a:pPr marL="0" indent="0" algn="ctr">
                  <a:buNone/>
                </a:pPr>
                <a:endParaRPr lang="en-US" sz="2800" dirty="0">
                  <a:effectLst/>
                </a:endParaRPr>
              </a:p>
              <a:p>
                <a:pPr marL="0" indent="0" algn="ctr">
                  <a:buNone/>
                </a:pPr>
                <a:r>
                  <a:rPr lang="en-US" sz="2800" dirty="0">
                    <a:effectLst/>
                  </a:rPr>
                  <a:t>FAR=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ố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ỗ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ch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ấ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nh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ậ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nh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ầ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ủ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á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â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tay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kh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á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nhau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ổ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ng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ố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ầ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đố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á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nh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ủ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á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â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tay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kh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á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nhau</m:t>
                        </m:r>
                      </m:den>
                    </m:f>
                  </m:oMath>
                </a14:m>
                <a:endParaRPr lang="en-US" sz="2800" dirty="0">
                  <a:effectLst/>
                </a:endParaRPr>
              </a:p>
              <a:p>
                <a:pPr marL="0" indent="0" algn="ctr">
                  <a:buNone/>
                </a:pPr>
                <a:r>
                  <a:rPr lang="en-US" sz="2800" b="1" dirty="0">
                    <a:effectLst/>
                  </a:rPr>
                  <a:t> </a:t>
                </a:r>
                <a:r>
                  <a:rPr lang="en-US" sz="2800" b="1" dirty="0" err="1">
                    <a:effectLst/>
                  </a:rPr>
                  <a:t>Lỗi</a:t>
                </a:r>
                <a:r>
                  <a:rPr lang="en-US" sz="2800" b="1" dirty="0">
                    <a:effectLst/>
                  </a:rPr>
                  <a:t>  </a:t>
                </a:r>
                <a:r>
                  <a:rPr lang="en-US" sz="2800" b="1" dirty="0" err="1">
                    <a:effectLst/>
                  </a:rPr>
                  <a:t>chấp</a:t>
                </a:r>
                <a:r>
                  <a:rPr lang="en-US" sz="2800" b="1" dirty="0">
                    <a:effectLst/>
                  </a:rPr>
                  <a:t> </a:t>
                </a:r>
                <a:r>
                  <a:rPr lang="en-US" sz="2800" b="1" dirty="0" err="1">
                    <a:effectLst/>
                  </a:rPr>
                  <a:t>nhận</a:t>
                </a:r>
                <a:r>
                  <a:rPr lang="en-US" sz="2800" b="1" dirty="0">
                    <a:effectLst/>
                  </a:rPr>
                  <a:t> </a:t>
                </a:r>
                <a:r>
                  <a:rPr lang="en-US" sz="2800" b="1" dirty="0" err="1">
                    <a:effectLst/>
                  </a:rPr>
                  <a:t>nhầm</a:t>
                </a:r>
                <a:r>
                  <a:rPr lang="en-US" sz="2800" b="1" dirty="0">
                    <a:effectLst/>
                  </a:rPr>
                  <a:t> (FRR)</a:t>
                </a:r>
              </a:p>
              <a:p>
                <a:pPr marL="0" indent="0" algn="ctr">
                  <a:buNone/>
                </a:pPr>
                <a:r>
                  <a:rPr lang="en-US" sz="2800" dirty="0">
                    <a:effectLst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sz="2800" dirty="0">
                    <a:effectLst/>
                  </a:rPr>
                  <a:t>FRR=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ố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ỗ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ừ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ch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ố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nh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ầ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ủ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á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â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tay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kh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á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nhau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ổ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ng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ố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ầ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đố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á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nh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ủ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á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â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tay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kh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á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effectLst/>
                          </a:rPr>
                          <m:t>nhau</m:t>
                        </m:r>
                      </m:den>
                    </m:f>
                  </m:oMath>
                </a14:m>
                <a:r>
                  <a:rPr lang="en-US" sz="2800" dirty="0">
                    <a:effectLst/>
                  </a:rPr>
                  <a:t> 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FB525EE-7046-406A-9BBA-441219CC0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A079072-33FD-49C4-8DD1-B0417A00E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0E8B96-6C17-404C-B209-86071FBA2009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A6C9AE3-4A7B-4225-A385-5FFA3AD4F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65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CCE281-C34F-437F-A75F-7E205A56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tay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FB525EE-7046-406A-9BBA-441219CC0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err="1">
                <a:effectLst/>
              </a:rPr>
              <a:t>Tổng</a:t>
            </a:r>
            <a:r>
              <a:rPr lang="en-US" sz="2800" b="1" dirty="0">
                <a:effectLst/>
              </a:rPr>
              <a:t> </a:t>
            </a:r>
            <a:r>
              <a:rPr lang="en-US" sz="2800" b="1" dirty="0" err="1">
                <a:effectLst/>
              </a:rPr>
              <a:t>quan</a:t>
            </a:r>
            <a:r>
              <a:rPr lang="en-US" sz="2800" b="1" dirty="0">
                <a:effectLst/>
              </a:rPr>
              <a:t> </a:t>
            </a:r>
            <a:r>
              <a:rPr lang="en-US" sz="2800" b="1" dirty="0" err="1">
                <a:effectLst/>
              </a:rPr>
              <a:t>đề</a:t>
            </a:r>
            <a:r>
              <a:rPr lang="en-US" sz="2800" b="1" dirty="0">
                <a:effectLst/>
              </a:rPr>
              <a:t> </a:t>
            </a:r>
            <a:r>
              <a:rPr lang="en-US" sz="2800" b="1" dirty="0" err="1">
                <a:effectLst/>
              </a:rPr>
              <a:t>tài</a:t>
            </a:r>
            <a:r>
              <a:rPr lang="en-US" sz="2800" b="1" dirty="0">
                <a:effectLst/>
              </a:rPr>
              <a:t> </a:t>
            </a:r>
          </a:p>
          <a:p>
            <a:pPr marL="0" indent="0" algn="ctr">
              <a:buNone/>
            </a:pPr>
            <a:endParaRPr lang="en-US" sz="2800" b="1" dirty="0">
              <a:effectLst/>
            </a:endParaRPr>
          </a:p>
          <a:p>
            <a:pPr marL="0" indent="0">
              <a:buNone/>
            </a:pPr>
            <a:r>
              <a:rPr lang="en-US" sz="2800" dirty="0" err="1">
                <a:effectLst/>
              </a:rPr>
              <a:t>Các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ph</a:t>
            </a:r>
            <a:r>
              <a:rPr lang="vi-VN" sz="2800" dirty="0">
                <a:effectLst/>
              </a:rPr>
              <a:t>ư</a:t>
            </a:r>
            <a:r>
              <a:rPr lang="en-US" sz="2800" dirty="0" err="1">
                <a:effectLst/>
              </a:rPr>
              <a:t>ơng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pháp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nhận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dạng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vân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tay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điển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hình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là</a:t>
            </a:r>
            <a:r>
              <a:rPr lang="en-US" sz="2800" dirty="0">
                <a:effectLst/>
              </a:rPr>
              <a:t> matching </a:t>
            </a:r>
            <a:r>
              <a:rPr lang="en-US" sz="2800" dirty="0" err="1">
                <a:effectLst/>
              </a:rPr>
              <a:t>và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đặc</a:t>
            </a:r>
            <a:r>
              <a:rPr lang="en-US" sz="2800" dirty="0">
                <a:effectLst/>
              </a:rPr>
              <a:t> tr</a:t>
            </a:r>
            <a:r>
              <a:rPr lang="vi-VN" sz="2800" dirty="0">
                <a:effectLst/>
              </a:rPr>
              <a:t>ư</a:t>
            </a:r>
            <a:r>
              <a:rPr lang="en-US" sz="2800" dirty="0">
                <a:effectLst/>
              </a:rPr>
              <a:t>ng </a:t>
            </a:r>
            <a:r>
              <a:rPr lang="en-US" sz="2800" dirty="0" err="1">
                <a:effectLst/>
              </a:rPr>
              <a:t>là</a:t>
            </a:r>
            <a:r>
              <a:rPr lang="en-US" sz="2800" dirty="0">
                <a:effectLst/>
              </a:rPr>
              <a:t>  feature … </a:t>
            </a:r>
            <a:r>
              <a:rPr lang="en-US" sz="2800" dirty="0" err="1">
                <a:effectLst/>
              </a:rPr>
              <a:t>Trong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bài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này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chúng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em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tìm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hiểu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về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ph</a:t>
            </a:r>
            <a:r>
              <a:rPr lang="vi-VN" sz="2800" dirty="0">
                <a:effectLst/>
              </a:rPr>
              <a:t>ư</a:t>
            </a:r>
            <a:r>
              <a:rPr lang="en-US" sz="2800" dirty="0" err="1">
                <a:effectLst/>
              </a:rPr>
              <a:t>ơng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pháp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đối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sánh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nhân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tạo</a:t>
            </a:r>
            <a:r>
              <a:rPr lang="en-US" sz="2800" dirty="0">
                <a:effectLst/>
              </a:rPr>
              <a:t> </a:t>
            </a:r>
            <a:r>
              <a:rPr lang="en-US" sz="2800" b="1" dirty="0">
                <a:effectLst/>
              </a:rPr>
              <a:t>neural </a:t>
            </a:r>
          </a:p>
          <a:p>
            <a:pPr marL="0" indent="0" algn="ctr">
              <a:buNone/>
            </a:pPr>
            <a:endParaRPr lang="en-US" sz="2800" dirty="0">
              <a:effectLst/>
            </a:endParaRPr>
          </a:p>
          <a:p>
            <a:pPr marL="0" indent="0" algn="ctr">
              <a:buNone/>
            </a:pPr>
            <a:r>
              <a:rPr lang="en-US" sz="2800" b="1" dirty="0">
                <a:effectLst/>
              </a:rPr>
              <a:t>Ý </a:t>
            </a:r>
            <a:r>
              <a:rPr lang="en-US" sz="2800" b="1" dirty="0" err="1">
                <a:effectLst/>
              </a:rPr>
              <a:t>nghĩa</a:t>
            </a:r>
            <a:r>
              <a:rPr lang="en-US" sz="2800" b="1" dirty="0">
                <a:effectLst/>
              </a:rPr>
              <a:t> </a:t>
            </a:r>
            <a:r>
              <a:rPr lang="en-US" sz="2800" b="1" dirty="0" err="1">
                <a:effectLst/>
              </a:rPr>
              <a:t>đề</a:t>
            </a:r>
            <a:r>
              <a:rPr lang="en-US" sz="2800" b="1" dirty="0">
                <a:effectLst/>
              </a:rPr>
              <a:t> </a:t>
            </a:r>
            <a:r>
              <a:rPr lang="en-US" sz="2800" b="1" dirty="0" err="1">
                <a:effectLst/>
              </a:rPr>
              <a:t>tài</a:t>
            </a:r>
            <a:endParaRPr lang="en-US" sz="2800" b="1" dirty="0">
              <a:effectLst/>
            </a:endParaRPr>
          </a:p>
          <a:p>
            <a:pPr marL="0" indent="0">
              <a:buNone/>
            </a:pPr>
            <a:r>
              <a:rPr lang="en-US" sz="2800" dirty="0" err="1">
                <a:effectLst/>
              </a:rPr>
              <a:t>Đề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tài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giới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thiệu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một</a:t>
            </a:r>
            <a:r>
              <a:rPr lang="en-US" sz="2800" dirty="0">
                <a:effectLst/>
              </a:rPr>
              <a:t> h</a:t>
            </a:r>
            <a:r>
              <a:rPr lang="vi-VN" sz="2800" dirty="0">
                <a:effectLst/>
              </a:rPr>
              <a:t>ư</a:t>
            </a:r>
            <a:r>
              <a:rPr lang="en-US" sz="2800" dirty="0" err="1">
                <a:effectLst/>
              </a:rPr>
              <a:t>ớng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nghiên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cứu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và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ứng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dụng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lĩnh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vực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nhận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dạng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vân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tay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đã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khá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phổ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biến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trên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thế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giới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nh</a:t>
            </a:r>
            <a:r>
              <a:rPr lang="vi-VN" sz="2800" dirty="0">
                <a:effectLst/>
              </a:rPr>
              <a:t>ư</a:t>
            </a:r>
            <a:r>
              <a:rPr lang="en-US" sz="2800" dirty="0">
                <a:effectLst/>
              </a:rPr>
              <a:t>ng </a:t>
            </a:r>
            <a:r>
              <a:rPr lang="en-US" sz="2800" dirty="0" err="1">
                <a:effectLst/>
              </a:rPr>
              <a:t>còn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hạn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chế</a:t>
            </a:r>
            <a:r>
              <a:rPr lang="en-US" sz="2800" dirty="0">
                <a:effectLst/>
              </a:rPr>
              <a:t> ở </a:t>
            </a:r>
            <a:r>
              <a:rPr lang="en-US" sz="2800" dirty="0" err="1">
                <a:effectLst/>
              </a:rPr>
              <a:t>việt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nam</a:t>
            </a:r>
            <a:endParaRPr lang="en-US" sz="2800" dirty="0">
              <a:effectLst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A079072-33FD-49C4-8DD1-B0417A00E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0E8B96-6C17-404C-B209-86071FBA200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A6C9AE3-4A7B-4225-A385-5FFA3AD4F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73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11176000" cy="9144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II. </a:t>
            </a:r>
            <a:r>
              <a:rPr lang="en-US" dirty="0">
                <a:latin typeface="Verdana" charset="0"/>
              </a:rPr>
              <a:t>Ph</a:t>
            </a:r>
            <a:r>
              <a:rPr lang="vi-VN" dirty="0">
                <a:latin typeface="Verdana" charset="0"/>
              </a:rPr>
              <a:t>ư</a:t>
            </a:r>
            <a:r>
              <a:rPr lang="en-US" dirty="0" err="1">
                <a:latin typeface="Verdana" charset="0"/>
              </a:rPr>
              <a:t>ơng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pháp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nhận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dạng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vân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tay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844824"/>
            <a:ext cx="11379200" cy="34598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000" dirty="0">
                <a:effectLst/>
              </a:rPr>
              <a:t>	2.1 </a:t>
            </a:r>
            <a:r>
              <a:rPr lang="en-US" sz="3000" dirty="0" err="1">
                <a:effectLst/>
              </a:rPr>
              <a:t>Các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đặc</a:t>
            </a:r>
            <a:r>
              <a:rPr lang="en-US" sz="3000" dirty="0">
                <a:effectLst/>
              </a:rPr>
              <a:t> tr</a:t>
            </a:r>
            <a:r>
              <a:rPr lang="vi-VN" sz="3000" dirty="0">
                <a:effectLst/>
              </a:rPr>
              <a:t>ư</a:t>
            </a:r>
            <a:r>
              <a:rPr lang="en-US" sz="3000" dirty="0">
                <a:effectLst/>
              </a:rPr>
              <a:t>ng </a:t>
            </a:r>
            <a:r>
              <a:rPr lang="en-US" sz="3000" dirty="0" err="1">
                <a:effectLst/>
              </a:rPr>
              <a:t>trên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vân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tay</a:t>
            </a:r>
            <a:endParaRPr lang="en-US" sz="300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   </a:t>
            </a:r>
            <a:r>
              <a:rPr lang="en-US" dirty="0" smtClean="0">
                <a:effectLst/>
              </a:rPr>
              <a:t>Singularity</a:t>
            </a:r>
            <a:r>
              <a:rPr lang="en-US" sz="3200" dirty="0" smtClean="0"/>
              <a:t>: </a:t>
            </a:r>
            <a:r>
              <a:rPr lang="en-US" sz="3200" dirty="0" err="1" smtClean="0"/>
              <a:t>Trên</a:t>
            </a:r>
            <a:r>
              <a:rPr lang="en-US" sz="3200" dirty="0" smtClean="0"/>
              <a:t> </a:t>
            </a:r>
            <a:r>
              <a:rPr lang="en-US" sz="3200" dirty="0" err="1" smtClean="0"/>
              <a:t>vân</a:t>
            </a:r>
            <a:r>
              <a:rPr lang="en-US" sz="3200" dirty="0" smtClean="0"/>
              <a:t> </a:t>
            </a:r>
            <a:r>
              <a:rPr lang="en-US" sz="3200" dirty="0" err="1" smtClean="0"/>
              <a:t>tay</a:t>
            </a:r>
            <a:r>
              <a:rPr lang="en-US" sz="3200" dirty="0" smtClean="0"/>
              <a:t> có </a:t>
            </a:r>
            <a:r>
              <a:rPr lang="en-US" sz="3200" dirty="0" err="1" smtClean="0"/>
              <a:t>những</a:t>
            </a:r>
            <a:r>
              <a:rPr lang="en-US" sz="3200" dirty="0" smtClean="0"/>
              <a:t> </a:t>
            </a:r>
            <a:r>
              <a:rPr lang="en-US" sz="3200" dirty="0" err="1" smtClean="0"/>
              <a:t>vùng</a:t>
            </a:r>
            <a:r>
              <a:rPr lang="en-US" sz="3200" dirty="0" smtClean="0"/>
              <a:t> có </a:t>
            </a:r>
            <a:r>
              <a:rPr lang="en-US" sz="3200" dirty="0" err="1" smtClean="0"/>
              <a:t>cấu</a:t>
            </a:r>
            <a:r>
              <a:rPr lang="en-US" sz="3200" dirty="0" smtClean="0"/>
              <a:t> </a:t>
            </a:r>
            <a:r>
              <a:rPr lang="en-US" sz="3200" dirty="0" err="1" smtClean="0"/>
              <a:t>trúc</a:t>
            </a:r>
            <a:r>
              <a:rPr lang="en-US" sz="3200" dirty="0" smtClean="0"/>
              <a:t> </a:t>
            </a:r>
            <a:r>
              <a:rPr lang="en-US" sz="3200" dirty="0" err="1" smtClean="0"/>
              <a:t>khác</a:t>
            </a:r>
            <a:r>
              <a:rPr lang="en-US" sz="3200" dirty="0" smtClean="0"/>
              <a:t> </a:t>
            </a:r>
            <a:r>
              <a:rPr lang="en-US" sz="3200" dirty="0" err="1" smtClean="0"/>
              <a:t>thường</a:t>
            </a:r>
            <a:r>
              <a:rPr lang="en-US" sz="3200" dirty="0" smtClean="0"/>
              <a:t> so </a:t>
            </a:r>
            <a:r>
              <a:rPr lang="en-US" sz="3200" dirty="0" err="1" smtClean="0"/>
              <a:t>với</a:t>
            </a:r>
            <a:r>
              <a:rPr lang="en-US" sz="3200" dirty="0" smtClean="0"/>
              <a:t> </a:t>
            </a:r>
            <a:r>
              <a:rPr lang="en-US" sz="3200" dirty="0" err="1" smtClean="0"/>
              <a:t>những</a:t>
            </a:r>
            <a:r>
              <a:rPr lang="en-US" sz="3200" dirty="0" smtClean="0"/>
              <a:t> </a:t>
            </a:r>
            <a:r>
              <a:rPr lang="en-US" sz="3200" dirty="0" err="1" smtClean="0"/>
              <a:t>vùng</a:t>
            </a:r>
            <a:r>
              <a:rPr lang="en-US" sz="3200" dirty="0" smtClean="0"/>
              <a:t> </a:t>
            </a:r>
            <a:r>
              <a:rPr lang="en-US" sz="3200" dirty="0" err="1" smtClean="0"/>
              <a:t>bình</a:t>
            </a:r>
            <a:r>
              <a:rPr lang="en-US" sz="3200" dirty="0" smtClean="0"/>
              <a:t> </a:t>
            </a:r>
            <a:r>
              <a:rPr lang="en-US" sz="3200" dirty="0" err="1" smtClean="0"/>
              <a:t>thường</a:t>
            </a:r>
            <a:r>
              <a:rPr lang="en-US" sz="3200" dirty="0" smtClean="0"/>
              <a:t> </a:t>
            </a:r>
            <a:r>
              <a:rPr lang="en-US" sz="3200" dirty="0" err="1" smtClean="0"/>
              <a:t>khác</a:t>
            </a:r>
            <a:r>
              <a:rPr lang="en-US" sz="3200" dirty="0" smtClean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32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effectLst/>
              </a:rPr>
              <a:t>	</a:t>
            </a:r>
            <a:r>
              <a:rPr lang="en-US" dirty="0" smtClean="0">
                <a:effectLst/>
              </a:rPr>
              <a:t>Minutiae</a:t>
            </a:r>
            <a:r>
              <a:rPr lang="en-US" sz="3200" dirty="0" smtClean="0"/>
              <a:t>: </a:t>
            </a:r>
            <a:r>
              <a:rPr lang="en-US" sz="3200" dirty="0" err="1" smtClean="0"/>
              <a:t>Khi</a:t>
            </a:r>
            <a:r>
              <a:rPr lang="en-US" sz="3200" dirty="0" smtClean="0"/>
              <a:t> dò </a:t>
            </a:r>
            <a:r>
              <a:rPr lang="en-US" sz="3200" dirty="0" err="1" smtClean="0"/>
              <a:t>theo</a:t>
            </a:r>
            <a:r>
              <a:rPr lang="en-US" sz="3200" dirty="0" smtClean="0"/>
              <a:t> </a:t>
            </a:r>
            <a:r>
              <a:rPr lang="en-US" sz="3200" dirty="0" err="1" smtClean="0"/>
              <a:t>từng</a:t>
            </a:r>
            <a:r>
              <a:rPr lang="en-US" sz="3200" dirty="0" smtClean="0"/>
              <a:t> </a:t>
            </a:r>
            <a:r>
              <a:rPr lang="en-US" sz="3200" dirty="0" err="1" smtClean="0"/>
              <a:t>đường</a:t>
            </a:r>
            <a:r>
              <a:rPr lang="en-US" sz="3200" dirty="0" smtClean="0"/>
              <a:t> </a:t>
            </a:r>
            <a:r>
              <a:rPr lang="en-US" sz="3200" dirty="0" err="1" smtClean="0"/>
              <a:t>vân</a:t>
            </a:r>
            <a:r>
              <a:rPr lang="en-US" sz="3200" dirty="0" smtClean="0"/>
              <a:t> </a:t>
            </a:r>
            <a:r>
              <a:rPr lang="en-US" sz="3200" dirty="0" err="1" smtClean="0"/>
              <a:t>tay</a:t>
            </a:r>
            <a:r>
              <a:rPr lang="en-US" sz="3200" dirty="0" smtClean="0"/>
              <a:t> ta sẽ </a:t>
            </a:r>
            <a:r>
              <a:rPr lang="en-US" sz="3200" dirty="0" err="1" smtClean="0"/>
              <a:t>thấy</a:t>
            </a:r>
            <a:r>
              <a:rPr lang="en-US" sz="3200" dirty="0" smtClean="0"/>
              <a:t> có </a:t>
            </a:r>
            <a:r>
              <a:rPr lang="en-US" sz="3200" dirty="0" err="1" smtClean="0"/>
              <a:t>những</a:t>
            </a:r>
            <a:r>
              <a:rPr lang="en-US" sz="3200" dirty="0" smtClean="0"/>
              <a:t> </a:t>
            </a:r>
            <a:r>
              <a:rPr lang="en-US" sz="3200" dirty="0" err="1" smtClean="0"/>
              <a:t>điểm</a:t>
            </a:r>
            <a:r>
              <a:rPr lang="en-US" sz="3200" dirty="0" smtClean="0"/>
              <a:t> </a:t>
            </a:r>
            <a:r>
              <a:rPr lang="en-US" sz="3200" dirty="0" err="1" smtClean="0"/>
              <a:t>vân</a:t>
            </a:r>
            <a:r>
              <a:rPr lang="en-US" sz="3200" dirty="0" smtClean="0"/>
              <a:t> </a:t>
            </a:r>
            <a:r>
              <a:rPr lang="en-US" sz="3200" dirty="0" err="1" smtClean="0"/>
              <a:t>kết</a:t>
            </a:r>
            <a:r>
              <a:rPr lang="en-US" sz="3200" dirty="0" smtClean="0"/>
              <a:t> </a:t>
            </a:r>
            <a:r>
              <a:rPr lang="en-US" sz="3200" dirty="0" err="1" smtClean="0"/>
              <a:t>thúc</a:t>
            </a:r>
            <a:r>
              <a:rPr lang="en-US" sz="3200" dirty="0" smtClean="0"/>
              <a:t> </a:t>
            </a:r>
            <a:r>
              <a:rPr lang="en-US" sz="3200" dirty="0" err="1" smtClean="0"/>
              <a:t>hoặc</a:t>
            </a:r>
            <a:r>
              <a:rPr lang="en-US" sz="3200" dirty="0" smtClean="0"/>
              <a:t> rẽ </a:t>
            </a:r>
            <a:r>
              <a:rPr lang="en-US" sz="3200" dirty="0" err="1" smtClean="0"/>
              <a:t>nhánh</a:t>
            </a:r>
            <a:r>
              <a:rPr lang="en-US" sz="3200" dirty="0" smtClean="0"/>
              <a:t>.</a:t>
            </a:r>
            <a:r>
              <a:rPr lang="en-US" sz="3200" dirty="0"/>
              <a:t/>
            </a:r>
            <a:br>
              <a:rPr lang="en-US" sz="3200" dirty="0"/>
            </a:br>
            <a:endParaRPr lang="en-US" sz="3000" dirty="0">
              <a:solidFill>
                <a:schemeClr val="tx1"/>
              </a:solidFill>
              <a:latin typeface="Times New Roman" charset="0"/>
              <a:sym typeface="Wingding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192344" y="6585170"/>
            <a:ext cx="2844800" cy="320675"/>
          </a:xfrm>
          <a:prstGeom prst="rect">
            <a:avLst/>
          </a:prstGeom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E5C950CE-D6E5-AD4C-919F-5C29C37E4ED7}" type="slidenum">
              <a:rPr lang="en-US" smtClean="0">
                <a:solidFill>
                  <a:schemeClr val="bg1"/>
                </a:solidFill>
              </a:rPr>
              <a:pPr eaLnBrk="1" hangingPunct="1"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281" y="2755214"/>
            <a:ext cx="1000125" cy="1190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24" y="4548272"/>
            <a:ext cx="30194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80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11176000" cy="9144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II. </a:t>
            </a:r>
            <a:r>
              <a:rPr lang="en-US" dirty="0">
                <a:latin typeface="Verdana" charset="0"/>
              </a:rPr>
              <a:t>Ph</a:t>
            </a:r>
            <a:r>
              <a:rPr lang="vi-VN" dirty="0">
                <a:latin typeface="Verdana" charset="0"/>
              </a:rPr>
              <a:t>ư</a:t>
            </a:r>
            <a:r>
              <a:rPr lang="en-US" dirty="0" err="1">
                <a:latin typeface="Verdana" charset="0"/>
              </a:rPr>
              <a:t>ơng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pháp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nhận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dạng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vân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tay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844824"/>
            <a:ext cx="11379200" cy="34598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000" dirty="0">
                <a:effectLst/>
              </a:rPr>
              <a:t>	2.1 </a:t>
            </a:r>
            <a:r>
              <a:rPr lang="en-US" sz="3000" dirty="0" err="1">
                <a:effectLst/>
              </a:rPr>
              <a:t>Trích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các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điểm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đặc</a:t>
            </a:r>
            <a:r>
              <a:rPr lang="en-US" sz="3000" dirty="0">
                <a:effectLst/>
              </a:rPr>
              <a:t> tr</a:t>
            </a:r>
            <a:r>
              <a:rPr lang="vi-VN" sz="3000" dirty="0">
                <a:effectLst/>
              </a:rPr>
              <a:t>ư</a:t>
            </a:r>
            <a:r>
              <a:rPr lang="en-US" sz="3000" dirty="0">
                <a:effectLst/>
              </a:rPr>
              <a:t>ng </a:t>
            </a:r>
            <a:r>
              <a:rPr lang="en-US" sz="3000" dirty="0" smtClean="0">
                <a:effectLst/>
              </a:rPr>
              <a:t>singularity</a:t>
            </a:r>
            <a:endParaRPr lang="en-US" sz="3000" dirty="0">
              <a:effectLst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000" dirty="0" err="1">
                <a:effectLst/>
              </a:rPr>
              <a:t>Ảnh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vân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là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ảnh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định</a:t>
            </a:r>
            <a:r>
              <a:rPr lang="en-US" sz="3000" dirty="0">
                <a:effectLst/>
              </a:rPr>
              <a:t> h</a:t>
            </a:r>
            <a:r>
              <a:rPr lang="vi-VN" sz="3000" dirty="0">
                <a:effectLst/>
              </a:rPr>
              <a:t>ư</a:t>
            </a:r>
            <a:r>
              <a:rPr lang="en-US" sz="3000" dirty="0" err="1">
                <a:effectLst/>
              </a:rPr>
              <a:t>ớng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các</a:t>
            </a:r>
            <a:r>
              <a:rPr lang="en-US" sz="3000" dirty="0">
                <a:effectLst/>
              </a:rPr>
              <a:t> đ</a:t>
            </a:r>
            <a:r>
              <a:rPr lang="vi-VN" sz="3000" dirty="0">
                <a:effectLst/>
              </a:rPr>
              <a:t>ư</a:t>
            </a:r>
            <a:r>
              <a:rPr lang="en-US" sz="3000" dirty="0" err="1">
                <a:effectLst/>
              </a:rPr>
              <a:t>ờng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vân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theo</a:t>
            </a:r>
            <a:r>
              <a:rPr lang="en-US" sz="3000" dirty="0">
                <a:effectLst/>
              </a:rPr>
              <a:t> h</a:t>
            </a:r>
            <a:r>
              <a:rPr lang="vi-VN" sz="3000" dirty="0">
                <a:effectLst/>
              </a:rPr>
              <a:t>ư</a:t>
            </a:r>
            <a:r>
              <a:rPr lang="en-US" sz="3000" dirty="0" err="1">
                <a:effectLst/>
              </a:rPr>
              <a:t>ớng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xác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định</a:t>
            </a:r>
            <a:r>
              <a:rPr lang="en-US" sz="3000" dirty="0">
                <a:effectLst/>
              </a:rPr>
              <a:t> 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000" dirty="0" err="1">
                <a:effectLst/>
              </a:rPr>
              <a:t>Góc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hợp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bởi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của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một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điểm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nằm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ngang</a:t>
            </a:r>
            <a:r>
              <a:rPr lang="en-US" sz="3000" dirty="0">
                <a:effectLst/>
              </a:rPr>
              <a:t> đ</a:t>
            </a:r>
            <a:r>
              <a:rPr lang="vi-VN" sz="3000" dirty="0">
                <a:effectLst/>
              </a:rPr>
              <a:t>ư</a:t>
            </a:r>
            <a:r>
              <a:rPr lang="en-US" sz="3000" dirty="0" err="1">
                <a:effectLst/>
              </a:rPr>
              <a:t>ợc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gọi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là</a:t>
            </a:r>
            <a:r>
              <a:rPr lang="en-US" sz="3000" dirty="0">
                <a:effectLst/>
              </a:rPr>
              <a:t> h</a:t>
            </a:r>
            <a:r>
              <a:rPr lang="vi-VN" sz="3000" dirty="0">
                <a:effectLst/>
              </a:rPr>
              <a:t>ư</a:t>
            </a:r>
            <a:r>
              <a:rPr lang="en-US" sz="3000" dirty="0" err="1">
                <a:effectLst/>
              </a:rPr>
              <a:t>ớng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của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điểm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đó</a:t>
            </a:r>
            <a:endParaRPr lang="en-US" sz="3000" dirty="0">
              <a:effectLst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3000" dirty="0">
              <a:effectLst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200" dirty="0"/>
              <a:t/>
            </a:r>
            <a:br>
              <a:rPr lang="en-US" sz="3200" dirty="0"/>
            </a:br>
            <a:endParaRPr lang="en-US" sz="3000" dirty="0">
              <a:effectLst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200" dirty="0"/>
              <a:t/>
            </a:r>
            <a:br>
              <a:rPr lang="en-US" sz="3200" dirty="0"/>
            </a:br>
            <a:endParaRPr lang="en-US" sz="3000" dirty="0">
              <a:solidFill>
                <a:schemeClr val="tx1"/>
              </a:solidFill>
              <a:latin typeface="Times New Roman" charset="0"/>
              <a:sym typeface="Wingding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192344" y="6585170"/>
            <a:ext cx="2844800" cy="320675"/>
          </a:xfrm>
          <a:prstGeom prst="rect">
            <a:avLst/>
          </a:prstGeom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E5C950CE-D6E5-AD4C-919F-5C29C37E4ED7}" type="slidenum">
              <a:rPr lang="en-US" smtClean="0">
                <a:solidFill>
                  <a:schemeClr val="bg1"/>
                </a:solidFill>
              </a:rPr>
              <a:pPr eaLnBrk="1" hangingPunct="1"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0CB3F9B-1CD1-4788-89FB-EB9FB1A9D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3285356"/>
            <a:ext cx="162877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75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11176000" cy="9144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II. </a:t>
            </a:r>
            <a:r>
              <a:rPr lang="en-US" dirty="0">
                <a:latin typeface="Verdana" charset="0"/>
              </a:rPr>
              <a:t>Ph</a:t>
            </a:r>
            <a:r>
              <a:rPr lang="vi-VN" dirty="0">
                <a:latin typeface="Verdana" charset="0"/>
              </a:rPr>
              <a:t>ư</a:t>
            </a:r>
            <a:r>
              <a:rPr lang="en-US" dirty="0" err="1">
                <a:latin typeface="Verdana" charset="0"/>
              </a:rPr>
              <a:t>ơng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pháp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nhận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dạng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vân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tay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844824"/>
            <a:ext cx="11379200" cy="46085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000" dirty="0">
                <a:effectLst/>
              </a:rPr>
              <a:t>	2.2 </a:t>
            </a:r>
            <a:r>
              <a:rPr lang="en-US" sz="3000" dirty="0" err="1">
                <a:effectLst/>
              </a:rPr>
              <a:t>Trích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các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điểm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đặc</a:t>
            </a:r>
            <a:r>
              <a:rPr lang="en-US" sz="3000" dirty="0">
                <a:effectLst/>
              </a:rPr>
              <a:t> tr</a:t>
            </a:r>
            <a:r>
              <a:rPr lang="vi-VN" sz="3000" dirty="0">
                <a:effectLst/>
              </a:rPr>
              <a:t>ư</a:t>
            </a:r>
            <a:r>
              <a:rPr lang="en-US" sz="3000" dirty="0">
                <a:effectLst/>
              </a:rPr>
              <a:t>ng singularity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000" dirty="0" err="1">
                <a:effectLst/>
              </a:rPr>
              <a:t>Ảnh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vân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là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ảnh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định</a:t>
            </a:r>
            <a:r>
              <a:rPr lang="en-US" sz="3000" dirty="0">
                <a:effectLst/>
              </a:rPr>
              <a:t> h</a:t>
            </a:r>
            <a:r>
              <a:rPr lang="vi-VN" sz="3000" dirty="0">
                <a:effectLst/>
              </a:rPr>
              <a:t>ư</a:t>
            </a:r>
            <a:r>
              <a:rPr lang="en-US" sz="3000" dirty="0" err="1">
                <a:effectLst/>
              </a:rPr>
              <a:t>ớng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các</a:t>
            </a:r>
            <a:r>
              <a:rPr lang="en-US" sz="3000" dirty="0">
                <a:effectLst/>
              </a:rPr>
              <a:t> đ</a:t>
            </a:r>
            <a:r>
              <a:rPr lang="vi-VN" sz="3000" dirty="0">
                <a:effectLst/>
              </a:rPr>
              <a:t>ư</a:t>
            </a:r>
            <a:r>
              <a:rPr lang="en-US" sz="3000" dirty="0" err="1">
                <a:effectLst/>
              </a:rPr>
              <a:t>ờng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vân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theo</a:t>
            </a:r>
            <a:r>
              <a:rPr lang="en-US" sz="3000" dirty="0">
                <a:effectLst/>
              </a:rPr>
              <a:t> h</a:t>
            </a:r>
            <a:r>
              <a:rPr lang="vi-VN" sz="3000" dirty="0">
                <a:effectLst/>
              </a:rPr>
              <a:t>ư</a:t>
            </a:r>
            <a:r>
              <a:rPr lang="en-US" sz="3000" dirty="0" err="1">
                <a:effectLst/>
              </a:rPr>
              <a:t>ớng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xác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định</a:t>
            </a:r>
            <a:r>
              <a:rPr lang="en-US" sz="3000" dirty="0">
                <a:effectLst/>
              </a:rPr>
              <a:t> 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000" dirty="0" err="1">
                <a:effectLst/>
              </a:rPr>
              <a:t>Góc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hợp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bởi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của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một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điểm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nằm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ngang</a:t>
            </a:r>
            <a:r>
              <a:rPr lang="en-US" sz="3000" dirty="0">
                <a:effectLst/>
              </a:rPr>
              <a:t> đ</a:t>
            </a:r>
            <a:r>
              <a:rPr lang="vi-VN" sz="3000" dirty="0">
                <a:effectLst/>
              </a:rPr>
              <a:t>ư</a:t>
            </a:r>
            <a:r>
              <a:rPr lang="en-US" sz="3000" dirty="0" err="1">
                <a:effectLst/>
              </a:rPr>
              <a:t>ợc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gọi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là</a:t>
            </a:r>
            <a:r>
              <a:rPr lang="en-US" sz="3000" dirty="0">
                <a:effectLst/>
              </a:rPr>
              <a:t> h</a:t>
            </a:r>
            <a:r>
              <a:rPr lang="vi-VN" sz="3000" dirty="0">
                <a:effectLst/>
              </a:rPr>
              <a:t>ư</a:t>
            </a:r>
            <a:r>
              <a:rPr lang="en-US" sz="3000" dirty="0" err="1">
                <a:effectLst/>
              </a:rPr>
              <a:t>ớng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của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điểm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đó</a:t>
            </a:r>
            <a:endParaRPr lang="en-US" sz="3000" dirty="0">
              <a:effectLst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3000" dirty="0">
              <a:effectLst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200" dirty="0"/>
              <a:t/>
            </a:r>
            <a:br>
              <a:rPr lang="en-US" sz="3200" dirty="0"/>
            </a:br>
            <a:endParaRPr lang="en-US" sz="3000" dirty="0">
              <a:effectLst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200" dirty="0"/>
              <a:t>					       </a:t>
            </a:r>
            <a:r>
              <a:rPr lang="vi-VN" sz="2000" dirty="0" err="1">
                <a:effectLst/>
              </a:rPr>
              <a:t>hướng</a:t>
            </a:r>
            <a:r>
              <a:rPr lang="vi-VN" sz="2000" dirty="0">
                <a:effectLst/>
              </a:rPr>
              <a:t> </a:t>
            </a:r>
            <a:r>
              <a:rPr lang="vi-VN" sz="2000" dirty="0" err="1">
                <a:effectLst/>
              </a:rPr>
              <a:t>của</a:t>
            </a:r>
            <a:r>
              <a:rPr lang="vi-VN" sz="2000" dirty="0">
                <a:effectLst/>
              </a:rPr>
              <a:t> </a:t>
            </a:r>
            <a:r>
              <a:rPr lang="vi-VN" sz="2000" dirty="0" err="1">
                <a:effectLst/>
              </a:rPr>
              <a:t>điểm</a:t>
            </a:r>
            <a:r>
              <a:rPr lang="vi-VN" sz="2000" dirty="0">
                <a:effectLst/>
              </a:rPr>
              <a:t> </a:t>
            </a:r>
            <a:r>
              <a:rPr lang="vi-VN" sz="2000" dirty="0" err="1">
                <a:effectLst/>
              </a:rPr>
              <a:t>chính</a:t>
            </a:r>
            <a:r>
              <a:rPr lang="vi-VN" sz="2000" dirty="0">
                <a:effectLst/>
              </a:rPr>
              <a:t> </a:t>
            </a:r>
            <a:r>
              <a:rPr lang="vi-VN" sz="2000" dirty="0" err="1">
                <a:effectLst/>
              </a:rPr>
              <a:t>giữa</a:t>
            </a:r>
            <a:r>
              <a:rPr lang="vi-VN" sz="2000" dirty="0">
                <a:effectLst/>
              </a:rPr>
              <a:t> </a:t>
            </a:r>
            <a:r>
              <a:rPr lang="vi-VN" sz="2000" dirty="0" err="1">
                <a:effectLst/>
              </a:rPr>
              <a:t>của</a:t>
            </a:r>
            <a:r>
              <a:rPr lang="vi-VN" sz="2000" dirty="0">
                <a:effectLst/>
              </a:rPr>
              <a:t> </a:t>
            </a:r>
            <a:r>
              <a:rPr lang="vi-VN" sz="2000" dirty="0" err="1">
                <a:effectLst/>
              </a:rPr>
              <a:t>khối</a:t>
            </a:r>
            <a:r>
              <a:rPr lang="vi-VN" sz="2000" dirty="0">
                <a:effectLst/>
              </a:rPr>
              <a:t>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000" dirty="0">
              <a:solidFill>
                <a:schemeClr val="tx1"/>
              </a:solidFill>
              <a:latin typeface="Times New Roman" charset="0"/>
              <a:sym typeface="Wingding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192344" y="6585170"/>
            <a:ext cx="2844800" cy="320675"/>
          </a:xfrm>
          <a:prstGeom prst="rect">
            <a:avLst/>
          </a:prstGeom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E5C950CE-D6E5-AD4C-919F-5C29C37E4ED7}" type="slidenum">
              <a:rPr lang="en-US" smtClean="0">
                <a:solidFill>
                  <a:schemeClr val="bg1"/>
                </a:solidFill>
              </a:rPr>
              <a:pPr eaLnBrk="1" hangingPunct="1"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4D4E5FF-24AD-4C38-B688-DEFBD889C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3429000"/>
            <a:ext cx="6504627" cy="187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874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11176000" cy="9144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II. </a:t>
            </a:r>
            <a:r>
              <a:rPr lang="en-US" dirty="0">
                <a:latin typeface="Verdana" charset="0"/>
              </a:rPr>
              <a:t>Ph</a:t>
            </a:r>
            <a:r>
              <a:rPr lang="vi-VN" dirty="0">
                <a:latin typeface="Verdana" charset="0"/>
              </a:rPr>
              <a:t>ư</a:t>
            </a:r>
            <a:r>
              <a:rPr lang="en-US" dirty="0" err="1">
                <a:latin typeface="Verdana" charset="0"/>
              </a:rPr>
              <a:t>ơng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pháp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nhận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dạng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vân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tay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275" y="1945385"/>
            <a:ext cx="11379200" cy="46085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000" dirty="0">
                <a:effectLst/>
              </a:rPr>
              <a:t>	2.3 </a:t>
            </a:r>
            <a:r>
              <a:rPr lang="en-US" sz="3000" dirty="0" err="1">
                <a:effectLst/>
              </a:rPr>
              <a:t>Làm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nổi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ảnh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vân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tay</a:t>
            </a:r>
            <a:endParaRPr lang="en-US" sz="3000" dirty="0">
              <a:effectLst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Dùng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bộ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lọc</a:t>
            </a:r>
            <a:r>
              <a:rPr lang="en-US" sz="3000" dirty="0">
                <a:solidFill>
                  <a:schemeClr val="tx1"/>
                </a:solidFill>
                <a:effectLst/>
                <a:latin typeface="Times New Roman" charset="0"/>
                <a:sym typeface="Wingdings" charset="0"/>
              </a:rPr>
              <a:t> </a:t>
            </a:r>
            <a:r>
              <a:rPr lang="en-US" dirty="0">
                <a:effectLst/>
              </a:rPr>
              <a:t>Gabor</a:t>
            </a:r>
            <a:r>
              <a:rPr lang="en-US" sz="3200" dirty="0"/>
              <a:t>  </a:t>
            </a:r>
            <a:r>
              <a:rPr lang="en-US" sz="3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</a:rPr>
              <a:t>Gabor</a:t>
            </a:r>
            <a:r>
              <a:rPr lang="en-US" sz="3200" dirty="0"/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000" dirty="0">
              <a:solidFill>
                <a:schemeClr val="tx1"/>
              </a:solidFill>
              <a:latin typeface="Times New Roman" charset="0"/>
              <a:sym typeface="Wingding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192344" y="6585170"/>
            <a:ext cx="2844800" cy="320675"/>
          </a:xfrm>
          <a:prstGeom prst="rect">
            <a:avLst/>
          </a:prstGeom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E5C950CE-D6E5-AD4C-919F-5C29C37E4ED7}" type="slidenum">
              <a:rPr lang="en-US" smtClean="0">
                <a:solidFill>
                  <a:schemeClr val="bg1"/>
                </a:solidFill>
              </a:rPr>
              <a:pPr eaLnBrk="1" hangingPunct="1"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F12422D-1F2B-4435-8A61-77A9EE3B2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14" y="3789040"/>
            <a:ext cx="4016106" cy="276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7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201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740D1A49A93A49B2360D177E5F6DAC" ma:contentTypeVersion="0" ma:contentTypeDescription="Create a new document." ma:contentTypeScope="" ma:versionID="96936d91f93d2f29945703fef6a60b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6A5614-488E-4DBD-B73A-AF1C76546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1BC14A3-9AAF-44E9-B6B0-A67BED80A497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F8FE2CA-5CD3-49C6-BFEB-5739DA0944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TemplateBK_2018.11_Wide</Template>
  <TotalTime>3784</TotalTime>
  <Words>505</Words>
  <Application>Microsoft Office PowerPoint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ＭＳ Ｐゴシック</vt:lpstr>
      <vt:lpstr>Arial</vt:lpstr>
      <vt:lpstr>Arimo</vt:lpstr>
      <vt:lpstr>Calibri</vt:lpstr>
      <vt:lpstr>Cambria Math</vt:lpstr>
      <vt:lpstr>Segoe UI</vt:lpstr>
      <vt:lpstr>Times New Roman</vt:lpstr>
      <vt:lpstr>Verdana</vt:lpstr>
      <vt:lpstr>Wingdings</vt:lpstr>
      <vt:lpstr>template 2016</vt:lpstr>
      <vt:lpstr>Đại học bách khoa hà nội Viện CNTT-TT</vt:lpstr>
      <vt:lpstr>Mục lục</vt:lpstr>
      <vt:lpstr>I. Giới thiệu về chủ đề nhận diện vân tay</vt:lpstr>
      <vt:lpstr>I. Giới thiệu về chủ đề nhận diện vân tay</vt:lpstr>
      <vt:lpstr>I. Giới thiệu về chủ đề nhận diện vân tay</vt:lpstr>
      <vt:lpstr>II. Phương pháp nhận dạng vân tay</vt:lpstr>
      <vt:lpstr>II. Phương pháp nhận dạng vân tay</vt:lpstr>
      <vt:lpstr>II. Phương pháp nhận dạng vân tay</vt:lpstr>
      <vt:lpstr>II. Phương pháp nhận dạng vân tay</vt:lpstr>
      <vt:lpstr>II. Phương pháp nhận dạng vân tay</vt:lpstr>
      <vt:lpstr>II. Phương pháp nhận dạng vân tay</vt:lpstr>
      <vt:lpstr>II. Phương pháp nhận dạng vân tay</vt:lpstr>
      <vt:lpstr>III. Mạng NEURAL nhân tạo</vt:lpstr>
      <vt:lpstr>III. Mạng NEURAL nhân tạo</vt:lpstr>
      <vt:lpstr>III. Mạng NEURAL nhân tạo</vt:lpstr>
      <vt:lpstr>IV. Nhận dạng vân tay bằng  mạng NEURAL</vt:lpstr>
      <vt:lpstr>IV. Nhận dạng vân tay bằng  mạng NEURAL</vt:lpstr>
      <vt:lpstr>V: Thực nghiệm và kết quả</vt:lpstr>
      <vt:lpstr>V: Kết quả </vt:lpstr>
      <vt:lpstr>PowerPoint Presentation</vt:lpstr>
    </vt:vector>
  </TitlesOfParts>
  <Company>DHBKHN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 GIỚI THIỆU CHUNG VỀ THỐNG KÊ</dc:title>
  <dc:creator>Nguyen Tien Dung</dc:creator>
  <cp:lastModifiedBy>dangquan2909@gmail.com</cp:lastModifiedBy>
  <cp:revision>117</cp:revision>
  <cp:lastPrinted>2018-04-16T08:06:41Z</cp:lastPrinted>
  <dcterms:created xsi:type="dcterms:W3CDTF">2016-08-20T07:20:07Z</dcterms:created>
  <dcterms:modified xsi:type="dcterms:W3CDTF">2020-06-14T13:19:07Z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0x010100C6740D1A49A93A49B2360D177E5F6DAC</vt:lpwstr>
  </property>
</Properties>
</file>