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media/image7.jpg" ContentType="image/jpg"/>
  <Override PartName="/ppt/media/image8.jpg" ContentType="image/jpg"/>
  <Override PartName="/ppt/media/image5.jpg" ContentType="image/jpg"/>
  <Override PartName="/ppt/media/image6.jpg" ContentType="image/jpg"/>
  <Override PartName="/ppt/media/image9.jpg" ContentType="image/jpg"/>
  <Override PartName="/ppt/media/image10.jpg" ContentType="image/jpg"/>
  <Override PartName="/ppt/media/image11.jpg" ContentType="image/jp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ếu Nguyễn Trần" initials="HNT" lastIdx="1" clrIdx="0">
    <p:extLst>
      <p:ext uri="{19B8F6BF-5375-455C-9EA6-DF929625EA0E}">
        <p15:presenceInfo xmlns:p15="http://schemas.microsoft.com/office/powerpoint/2012/main" userId="c78212f330009a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7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B81994-128E-4F71-ADFC-0E270CEE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E5B055-E22F-4712-9C56-B84C494E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489416-1F27-414F-98D2-BDFB892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1D202E-6F26-4EC1-AF7D-B2EB426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2E9C0BF-C8FA-4F06-945E-0025D3BD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D06D2-E976-4BE0-AE2C-7A6B1AF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BA103DA-F97B-46A3-A2E3-88E0DDED6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262089-37C8-42C8-A1C8-898D1806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DD932C8-F701-4DBB-888C-C8E7A48A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6EF3A2-5FB3-449F-BCC5-0AC846F2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DADA363-81D5-4175-B28F-6A77E9AC6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76C6FF7-6A5C-49E8-9E9A-C1CA91893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A5611E6-2F67-4FBD-BB7A-3978D97C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F6C8E29-64E4-42B4-9040-6D2C1B4C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5267F5-7C41-46C9-A60A-02EA9ADF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54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40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A3255E-0BD1-4333-A69F-CDC9DB9C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BD2CE0-A70B-4CA1-98A2-EABB7DBE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5FA565-143F-42CC-9F51-857F689A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3804FA-04A5-4F1B-9B94-8E3FF650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3E71DA-CE6F-4C1E-81C9-521E1F68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804691-A10B-44B8-BF7A-40445BDB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D72326A-4A38-4914-9594-12901BE7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7D5B3C-6935-4C87-A8DC-8408ADEA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E32D8A-0BF1-4A8A-BDAB-35E307D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7ACE49-AFF7-4542-92FE-66FA0B5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B95C73-5FA6-47A7-B1A6-ED78C344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235EC-0939-4D38-9397-97E6CE120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10E357C-FF50-4203-A26B-D0F3D7F4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2AD85A-52FD-42F1-8839-411A1522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B2865D8-667A-4A04-A788-ACAE7F1E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9D1894-386F-413C-A033-D6639BA0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CF402E-A313-4A72-9FE1-688D460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E2BD774-FE8A-477A-A8FF-975A6FCC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83B5F9-D665-4CBD-88E2-97B874F5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258258A-1A33-4ACE-A06A-642C62702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D916BE-C44D-4F82-AA28-9AB2A6A7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E5D9B5-7A4C-4F92-B9A1-CF03BBAE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BE8AB84-B383-4A2A-84F1-48A12777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9F440D4-7B8A-467F-9B0B-BCD2A50F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DB8562-FC39-42E3-BCB1-FEB6F97D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771399-0E65-411B-AC54-65818A0A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7A0E280-DD92-4D03-A0C4-FA3B9A50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2EFA280-EAA9-4A1A-BE10-75AEAFF6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FC2EB19-8F2A-496D-B3C9-7BF9FCB6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EDFEC3D-5BBB-41A7-96FF-D26B589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7D8268-CFB5-4BA5-A2CF-8E065C5C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36DE76-477B-4229-9ED6-4ADB7A4B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9C1AAC-5F9E-4D19-9370-238493B5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4FF2992-7F97-4A9F-830F-CE41C8AC0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B37D53-D4C6-470D-8CBF-512AA7AC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5EE2F8-C387-409E-BE74-D645F3CF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5A9956-F638-4109-9DAD-75035DAD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3A1B68-B65C-4243-8D18-210E038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ADC05D4-F0B8-41CD-B5D0-5EA92FC5C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7822B0-DEA9-4B19-B19A-266F518F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2BA4BE-FCF7-4CD4-9DF3-6A2EAC3C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2E7F415-883C-4C9A-B930-AC99EFD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EBDFFE5-0B46-4C34-BC55-6F148241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"/>
                    </a14:imgEffect>
                    <a14:imgEffect>
                      <a14:saturation sat="11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6EA70AB-6587-480D-952A-5494845C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876C5E-EE21-482B-9D18-6CCA625C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1A267BD-7438-4445-AB0B-5C68A6311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9B0B239-9A84-488A-8747-AA20E105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FF2E91-A8A3-4C12-B3C0-7CB9DF69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/chitiet.php?id=12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aladinphoto.com/sanpham.php?id=5" TargetMode="External"/><Relationship Id="rId3" Type="http://schemas.openxmlformats.org/officeDocument/2006/relationships/hyperlink" Target="http://www.akclinic.com.vn/ankhang/ser.php?id=124" TargetMode="External"/><Relationship Id="rId7" Type="http://schemas.openxmlformats.org/officeDocument/2006/relationships/hyperlink" Target="http://thanhloisteel.com/chitietsanpham.php?id=7" TargetMode="External"/><Relationship Id="rId2" Type="http://schemas.openxmlformats.org/officeDocument/2006/relationships/hyperlink" Target="http://www.tuduy.com.vn/productdetail.php?id=253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ieuthibexinh.com/chitiet.php?id=179" TargetMode="External"/><Relationship Id="rId5" Type="http://schemas.openxmlformats.org/officeDocument/2006/relationships/hyperlink" Target="http://www.shugahaircare.com/product_details.php?id=9" TargetMode="External"/><Relationship Id="rId10" Type="http://schemas.openxmlformats.org/officeDocument/2006/relationships/hyperlink" Target="http://www.beemabuild.co.uk/view_product.php?id=217" TargetMode="External"/><Relationship Id="rId4" Type="http://schemas.openxmlformats.org/officeDocument/2006/relationships/hyperlink" Target="http://www.vemedim.com.vn/chitiettt.php?id=72" TargetMode="External"/><Relationship Id="rId9" Type="http://schemas.openxmlformats.org/officeDocument/2006/relationships/hyperlink" Target="http://www.daotaonlyt.edu.vn/index.php?id=32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pdev.vn/blog/sql-la-g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Ảnh có chứa máy tính xách tay, đang ngồi, máy tính, đen&#10;&#10;Mô tả được tạo tự động">
            <a:extLst>
              <a:ext uri="{FF2B5EF4-FFF2-40B4-BE49-F238E27FC236}">
                <a16:creationId xmlns:a16="http://schemas.microsoft.com/office/drawing/2014/main" id="{2C74E416-B63C-4A3D-8863-CBD3A7D1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144000" cy="6867939"/>
          </a:xfrm>
          <a:prstGeom prst="rect">
            <a:avLst/>
          </a:prstGeom>
        </p:spPr>
      </p:pic>
      <p:pic>
        <p:nvPicPr>
          <p:cNvPr id="6" name="Hình ảnh 5" descr="Ảnh có chứa vẽ, ký hiệu&#10;&#10;Mô tả được tạo tự động">
            <a:extLst>
              <a:ext uri="{FF2B5EF4-FFF2-40B4-BE49-F238E27FC236}">
                <a16:creationId xmlns:a16="http://schemas.microsoft.com/office/drawing/2014/main" id="{EB5A2EB4-16E1-48B8-8F59-1D503292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569"/>
            <a:ext cx="6781800" cy="40506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680" y="4089234"/>
            <a:ext cx="3571240" cy="22980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600" b="1" spc="-5" dirty="0">
                <a:solidFill>
                  <a:srgbClr val="8EB4E2"/>
                </a:solidFill>
                <a:latin typeface="Times New Roman"/>
                <a:cs typeface="Times New Roman"/>
              </a:rPr>
              <a:t>SQL</a:t>
            </a:r>
            <a:r>
              <a:rPr sz="3600" b="1" spc="-275" dirty="0">
                <a:solidFill>
                  <a:srgbClr val="8EB4E2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8EB4E2"/>
                </a:solidFill>
                <a:latin typeface="Times New Roman"/>
                <a:cs typeface="Times New Roman"/>
              </a:rPr>
              <a:t>INJECTION</a:t>
            </a:r>
            <a:endParaRPr sz="3600" dirty="0">
              <a:latin typeface="Times New Roman"/>
              <a:cs typeface="Times New Roman"/>
            </a:endParaRPr>
          </a:p>
          <a:p>
            <a:pPr marL="323850" marR="740410">
              <a:lnSpc>
                <a:spcPct val="100000"/>
              </a:lnSpc>
              <a:spcBef>
                <a:spcPts val="795"/>
              </a:spcBef>
            </a:pPr>
            <a:r>
              <a:rPr lang="vi-VN" sz="2400" b="1" spc="-5" dirty="0">
                <a:solidFill>
                  <a:srgbClr val="D9D9D9"/>
                </a:solidFill>
                <a:latin typeface="Times New Roman"/>
                <a:cs typeface="Times New Roman"/>
              </a:rPr>
              <a:t>Phan </a:t>
            </a:r>
            <a:r>
              <a:rPr lang="vi-VN" sz="2400" b="1" spc="-5" dirty="0" err="1">
                <a:solidFill>
                  <a:srgbClr val="D9D9D9"/>
                </a:solidFill>
                <a:latin typeface="Times New Roman"/>
                <a:cs typeface="Times New Roman"/>
              </a:rPr>
              <a:t>Bá</a:t>
            </a:r>
            <a:r>
              <a:rPr sz="2400" b="1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rgbClr val="D9D9D9"/>
                </a:solidFill>
                <a:latin typeface="Times New Roman"/>
                <a:cs typeface="Times New Roman"/>
              </a:rPr>
              <a:t>Hoàng</a:t>
            </a:r>
            <a:r>
              <a:rPr sz="2400" b="1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b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</a:br>
            <a: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  <a:t>Nguyễn Minh Kiên</a:t>
            </a:r>
            <a:b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</a:br>
            <a: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  <a:t>Nguyễn Trần Hiếu</a:t>
            </a:r>
            <a:b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</a:br>
            <a:r>
              <a:rPr lang="vi-VN" sz="2400" b="1" dirty="0" err="1">
                <a:solidFill>
                  <a:srgbClr val="D9D9D9"/>
                </a:solidFill>
                <a:latin typeface="Times New Roman"/>
                <a:cs typeface="Times New Roman"/>
              </a:rPr>
              <a:t>Phạm</a:t>
            </a:r>
            <a:r>
              <a:rPr lang="vi-VN" sz="2400" b="1" dirty="0">
                <a:solidFill>
                  <a:srgbClr val="D9D9D9"/>
                </a:solidFill>
                <a:latin typeface="Times New Roman"/>
                <a:cs typeface="Times New Roman"/>
              </a:rPr>
              <a:t> Lương </a:t>
            </a:r>
            <a:r>
              <a:rPr lang="vi-VN" sz="2400" b="1" dirty="0" err="1">
                <a:solidFill>
                  <a:srgbClr val="D9D9D9"/>
                </a:solidFill>
                <a:latin typeface="Times New Roman"/>
                <a:cs typeface="Times New Roman"/>
              </a:rPr>
              <a:t>Đức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717" y="2564130"/>
            <a:ext cx="5854700" cy="42938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Đoạn code xử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&lt;?php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$username =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isset($_POST['username'])?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$_POST['usern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ame']:"...";</a:t>
            </a:r>
            <a:endParaRPr sz="2000" dirty="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$password =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isset($_POST['password'])?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$_POST['pass  word']:"...";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$query = "SELECT * FROM tbl_users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endParaRPr sz="2000" dirty="0">
              <a:latin typeface="Times New Roman"/>
              <a:cs typeface="Times New Roman"/>
            </a:endParaRPr>
          </a:p>
          <a:p>
            <a:pPr marR="2894965" algn="ctr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username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"'+$username+'"</a:t>
            </a:r>
            <a:endParaRPr sz="2000" dirty="0">
              <a:latin typeface="Times New Roman"/>
              <a:cs typeface="Times New Roman"/>
            </a:endParaRPr>
          </a:p>
          <a:p>
            <a:pPr marL="1525270" algn="ctr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password =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"'+$password+'"";</a:t>
            </a:r>
            <a:endParaRPr sz="2000" dirty="0">
              <a:latin typeface="Times New Roman"/>
              <a:cs typeface="Times New Roman"/>
            </a:endParaRPr>
          </a:p>
          <a:p>
            <a:pPr marR="78105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....</a:t>
            </a:r>
            <a:endParaRPr sz="2000" dirty="0">
              <a:latin typeface="Times New Roman"/>
              <a:cs typeface="Times New Roman"/>
            </a:endParaRPr>
          </a:p>
          <a:p>
            <a:pPr marR="5555615" algn="ctr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?&gt;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83" y="20575"/>
            <a:ext cx="3569207" cy="254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306705"/>
            <a:ext cx="6951345" cy="633763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Trường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hợp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Người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dùng login với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username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 at9a123 và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password=7899661.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Câu truy vấn lúc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này: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SELECT * FROM tbl_user WHERE username =</a:t>
            </a:r>
            <a:r>
              <a:rPr sz="20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‘at9a123’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password =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‘7989661‘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Trường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hợp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Hacker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login với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username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admin‘or 1=1-- -</a:t>
            </a:r>
            <a:r>
              <a:rPr sz="2000" b="1" spc="-1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password =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123456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Câu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truy vấn lúc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này: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* FROM tbl_user WHERE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username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 ‘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admin’or 1=1</a:t>
            </a:r>
            <a:r>
              <a:rPr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--</a:t>
            </a:r>
            <a:r>
              <a:rPr sz="2000" b="1" spc="-2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-</a:t>
            </a:r>
            <a:endParaRPr sz="20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marR="3236595" indent="914400">
              <a:lnSpc>
                <a:spcPct val="120000"/>
              </a:lnSpc>
            </a:pP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AND password =</a:t>
            </a:r>
            <a:r>
              <a:rPr sz="2000" spc="-9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‘</a:t>
            </a:r>
            <a:r>
              <a:rPr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123456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’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Giải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thích: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SQL check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username=‘admin’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là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False;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1=1 là</a:t>
            </a:r>
            <a:r>
              <a:rPr sz="20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False or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Dấu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-- - là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comment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SQL;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Hacker có thể đăng nhập vào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mà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không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cần tài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khoản.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066800"/>
            <a:ext cx="831573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Dạng </a:t>
            </a:r>
            <a:r>
              <a:rPr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 </a:t>
            </a:r>
            <a:r>
              <a:rPr sz="32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 sử </a:t>
            </a: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dụng </a:t>
            </a:r>
            <a:r>
              <a:rPr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câu </a:t>
            </a:r>
            <a:r>
              <a:rPr sz="32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lệnh</a:t>
            </a:r>
            <a:r>
              <a:rPr sz="3200" b="1" i="1" u="sng" spc="8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SELECT</a:t>
            </a:r>
            <a:endParaRPr sz="32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270" y="2743200"/>
            <a:ext cx="6849109" cy="2660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thực hiện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kiểu tấn công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này,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kẻ</a:t>
            </a:r>
            <a:endParaRPr sz="2400" dirty="0">
              <a:latin typeface="Times New Roman"/>
              <a:cs typeface="Times New Roman"/>
            </a:endParaRPr>
          </a:p>
          <a:p>
            <a:pPr marL="12700" marR="168275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tấn công phải có khả năng hiểu và lợi dụng các sơ hở  trong các thông báo lỗi từ hệ thống để dò tìm các</a:t>
            </a:r>
            <a:r>
              <a:rPr sz="24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điểm  yếu khởi đầu cho việc tấn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Thông thường, sẽ có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trang nhận ID của tin cần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hiển  thị rồi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sau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đó truy vấn nội dung của tin có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này.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005452"/>
            <a:ext cx="6598284" cy="484709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77695">
              <a:lnSpc>
                <a:spcPct val="120000"/>
              </a:lnSpc>
              <a:spcBef>
                <a:spcPts val="18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 site có dạng: 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http://site.com/chitiet.php?id=123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chứa điểm yếu SQL Injection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-"/>
              <a:tabLst>
                <a:tab pos="246379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thường đoạn mã này trả về thông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chi tiết của sản phẩm có mã 123.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929640">
              <a:lnSpc>
                <a:spcPct val="120000"/>
              </a:lnSpc>
              <a:buChar char="-"/>
              <a:tabLst>
                <a:tab pos="354965" algn="l"/>
                <a:tab pos="355600" algn="l"/>
              </a:tabLst>
            </a:pPr>
            <a:r>
              <a:rPr lang="vi-V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nhiên, Nếu thay đổi như sau:  Id=0 or 1=1 thì lúc này sẽ đưa ra toàn  Bộ thông tin của bảng chứa sản phẩm vì  Câu sql bây giờ là: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sanpham </a:t>
            </a:r>
            <a:r>
              <a:rPr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id =0 or 1=1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447800"/>
            <a:ext cx="6990715" cy="456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670">
              <a:lnSpc>
                <a:spcPct val="12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Dạng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tấn công này phức tạp hơn.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thực hiện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được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kiểu tấn công 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này,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kẻ tấn công phải có khả năng hiểu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endParaRPr sz="2400" dirty="0">
              <a:latin typeface="Times New Roman"/>
              <a:cs typeface="Times New Roman"/>
            </a:endParaRPr>
          </a:p>
          <a:p>
            <a:pPr marL="12700" marR="153670">
              <a:lnSpc>
                <a:spcPct val="100000"/>
              </a:lnSpc>
              <a:spcBef>
                <a:spcPts val="580"/>
              </a:spcBef>
              <a:tabLst>
                <a:tab pos="95123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lợi dụng các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sơ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hở trong ác thông báo lỗi từ hệ thống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để  dò tìm	các điểm yếu khởi đầu cho việc tấn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công.</a:t>
            </a:r>
            <a:endParaRPr sz="2400" dirty="0">
              <a:latin typeface="Times New Roman"/>
              <a:cs typeface="Times New Roman"/>
            </a:endParaRPr>
          </a:p>
          <a:p>
            <a:pPr marL="12700" marR="1022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Khi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đó hacker sẽ lợi dụng lỗi của site sẽ khai thác và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lấy  thông tin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như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: table,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…, hoặc hiệu chỉnh,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xóa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16344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dữ liệu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bằng các	câu lệnh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SQL.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Tấn công kiểu select này tuy phức tạp nhưng thường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hacker sử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dụng,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hacker thường khai thác lỗi này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lấy cắp tài khoản chùa hoặc chiếm quyền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Admin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24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website nào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đó.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813760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Dạng </a:t>
            </a:r>
            <a:r>
              <a:rPr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 </a:t>
            </a:r>
            <a:r>
              <a:rPr sz="32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 sử </a:t>
            </a: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dụng </a:t>
            </a:r>
            <a:r>
              <a:rPr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câu </a:t>
            </a:r>
            <a:r>
              <a:rPr sz="32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lệnh</a:t>
            </a:r>
            <a:r>
              <a:rPr sz="3200" b="1" i="1" u="sng" spc="9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INSERT</a:t>
            </a:r>
            <a:endParaRPr sz="32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590800"/>
            <a:ext cx="70434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năng không thể thiếu là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sau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khi đăng kí thành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công,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người dùng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 thể xem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hiệu chỉnh thông tin của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mình.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SQL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injection có thể được dùng khi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hệ</a:t>
            </a:r>
            <a:endParaRPr sz="2400" dirty="0">
              <a:latin typeface="Times New Roman"/>
              <a:cs typeface="Times New Roman"/>
            </a:endParaRPr>
          </a:p>
          <a:p>
            <a:pPr marL="12700" marR="94615">
              <a:lnSpc>
                <a:spcPct val="12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thống không kiểm tra tính hợp lệ của thông tin nhập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vào.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Ví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dụ,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câu lệnh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 thể có cú pháp dạng: 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INSERT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TableName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VALUES('Value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One',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'Value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Two',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'Value</a:t>
            </a:r>
            <a:r>
              <a:rPr sz="24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Three')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371600"/>
            <a:ext cx="6991350" cy="491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đoạn mã xây dựng câu lệnh SQL có dạng 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strSQL = "INSERT INTO TableName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VALUES(' " &amp; strValueOne &amp; " ',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735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" _ &amp; strValueTwo &amp; " ', ' " &amp; strValueThree &amp; " '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“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6835" indent="91440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objRS = Server.CreateObject("ADODB.R  ecordset") objRS.Open strSQL, "DSN=..."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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objRS = Nothing %&gt;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524000"/>
            <a:ext cx="7045325" cy="4184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2825">
              <a:lnSpc>
                <a:spcPct val="120000"/>
              </a:lnSpc>
              <a:spcBef>
                <a:spcPts val="100"/>
              </a:spcBef>
            </a:pP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Nếu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ta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nhập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trường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thứ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nhất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dạng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  ‘+(SELECT </a:t>
            </a:r>
            <a:r>
              <a:rPr lang="vi-VN"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TOP 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FieldName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FROM </a:t>
            </a:r>
            <a:r>
              <a:rPr lang="vi-VN" sz="240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TableName</a:t>
            </a:r>
            <a:r>
              <a:rPr lang="vi-VN"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)+’ 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Lúc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này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câu truy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vấn</a:t>
            </a:r>
            <a:r>
              <a:rPr lang="vi-VN"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lang="vi-V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vi-VN"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INSERT </a:t>
            </a:r>
            <a:r>
              <a:rPr lang="vi-VN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lang="vi-VN"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25" dirty="0" err="1">
                <a:solidFill>
                  <a:srgbClr val="FFFFFF"/>
                </a:solidFill>
                <a:latin typeface="Times New Roman"/>
                <a:cs typeface="Times New Roman"/>
              </a:rPr>
              <a:t>TableName</a:t>
            </a:r>
            <a:endParaRPr lang="vi-V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vi-VN"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VALUES(‘‘+(SELECT </a:t>
            </a:r>
            <a:r>
              <a:rPr lang="vi-VN"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TOP 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FieldName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FROM</a:t>
            </a:r>
            <a:r>
              <a:rPr lang="vi-VN"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TableName</a:t>
            </a:r>
            <a:r>
              <a:rPr lang="vi-VN"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vi-V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+’’,’</a:t>
            </a: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abc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’,’</a:t>
            </a:r>
            <a:r>
              <a:rPr lang="vi-VN" sz="24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cds</a:t>
            </a: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’)</a:t>
            </a:r>
            <a:endParaRPr lang="vi-VN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lang="vi-VN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Khi </a:t>
            </a:r>
            <a:r>
              <a:rPr lang="vi-VN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đó</a:t>
            </a:r>
            <a:r>
              <a:rPr lang="vi-VN" sz="24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lúc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lệnh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xem thông tin, xem như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bạn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đã</a:t>
            </a:r>
            <a:r>
              <a:rPr lang="vi-VN"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thêm 1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lệnh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nữa</a:t>
            </a:r>
            <a:r>
              <a:rPr lang="vi-VN"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lang="vi-V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 </a:t>
            </a:r>
            <a:r>
              <a:rPr lang="vi-VN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TOP 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lang="vi-VN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FieldName</a:t>
            </a:r>
            <a:r>
              <a:rPr lang="vi-VN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FROM</a:t>
            </a:r>
            <a:r>
              <a:rPr lang="vi-VN"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vi-VN" sz="2400" spc="-25" dirty="0" err="1">
                <a:solidFill>
                  <a:srgbClr val="FFFFFF"/>
                </a:solidFill>
                <a:latin typeface="Times New Roman"/>
                <a:cs typeface="Times New Roman"/>
              </a:rPr>
              <a:t>TableName</a:t>
            </a:r>
            <a:endParaRPr lang="vi-V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7" y="914400"/>
            <a:ext cx="834847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Dạng tấn công sử dụng stored-procedures</a:t>
            </a:r>
            <a:endParaRPr sz="32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286000"/>
            <a:ext cx="704469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1625">
              <a:lnSpc>
                <a:spcPct val="110000"/>
              </a:lnSpc>
              <a:spcBef>
                <a:spcPts val="95"/>
              </a:spcBef>
            </a:pP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Việc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tấn công bằng stored-procedures sẽ gây tác hại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rất  lớn nếu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dụng được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thực thi với quyền quản trị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hệ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'sa'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1364615" indent="69850">
              <a:lnSpc>
                <a:spcPct val="110000"/>
              </a:lnSpc>
              <a:tabLst>
                <a:tab pos="1012190" algn="l"/>
                <a:tab pos="2790825" algn="l"/>
                <a:tab pos="556958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í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dụ, nếu ta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đoạn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ã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êm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dạng: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'	; 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EXEC	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xp_cmdshell	'cmd.exe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dir C: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'.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Lúc này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hệ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thống sẽ thực hiện lệnh liệt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kê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mục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trên ổ  đĩa C:\ cài đặt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server.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Việc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phá hoại kiểu nào tuỳ thuộc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  ở câu lệnh đằng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sau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cmd.exe.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676400"/>
            <a:ext cx="5788660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Kỹ Thuật </a:t>
            </a:r>
            <a:r>
              <a:rPr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 </a:t>
            </a:r>
            <a:r>
              <a:rPr sz="24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 </a:t>
            </a:r>
            <a:r>
              <a:rPr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bằng </a:t>
            </a:r>
            <a:r>
              <a:rPr sz="24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sql</a:t>
            </a:r>
            <a:r>
              <a:rPr sz="2400" b="1" i="1" u="sng" spc="-6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injection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51689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Các bước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tiến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endParaRPr sz="2400" dirty="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Bước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1: Tìm kiếm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mục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tiêu.</a:t>
            </a:r>
            <a:endParaRPr sz="2400" dirty="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Bước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Kiểm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 chỗ yếu của trang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endParaRPr sz="2400" dirty="0">
              <a:latin typeface="Times New Roman"/>
              <a:cs typeface="Times New Roman"/>
            </a:endParaRPr>
          </a:p>
          <a:p>
            <a:pPr marL="831215" marR="1060450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Bước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3: Khai thác các thông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Bước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Xử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lý kết quả tìm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Ảnh có chứa đang ngồi, máy tính, bàn, máy tính xách tay&#10;&#10;Mô tả được tạo tự động">
            <a:extLst>
              <a:ext uri="{FF2B5EF4-FFF2-40B4-BE49-F238E27FC236}">
                <a16:creationId xmlns:a16="http://schemas.microsoft.com/office/drawing/2014/main" id="{87EBF5E6-8F9B-4C0B-A2AF-39CAC6A1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396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Nội dung trình</a:t>
            </a:r>
            <a:r>
              <a:rPr sz="3600" b="1" i="1" u="sng" spc="-5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bày:</a:t>
            </a:r>
            <a:endParaRPr sz="36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512" y="2209800"/>
            <a:ext cx="6530975" cy="275395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5"/>
              </a:spcBef>
              <a:buSzPct val="123076"/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sz="2600" b="1" dirty="0">
                <a:solidFill>
                  <a:schemeClr val="bg1"/>
                </a:solidFill>
                <a:cs typeface="Trebuchet MS"/>
              </a:rPr>
              <a:t>SQL Injection là </a:t>
            </a:r>
            <a:r>
              <a:rPr sz="2600" b="1" dirty="0" err="1">
                <a:solidFill>
                  <a:schemeClr val="bg1"/>
                </a:solidFill>
                <a:cs typeface="Trebuchet MS"/>
              </a:rPr>
              <a:t>gì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?</a:t>
            </a:r>
            <a:endParaRPr lang="vi-VN" sz="2600" b="1" dirty="0">
              <a:solidFill>
                <a:schemeClr val="bg1"/>
              </a:solidFill>
              <a:cs typeface="Trebuchet MS"/>
            </a:endParaRPr>
          </a:p>
          <a:p>
            <a:pPr marL="469900" indent="-457200">
              <a:spcBef>
                <a:spcPts val="155"/>
              </a:spcBef>
              <a:buSzPct val="123076"/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lang="vi-VN" sz="2600" b="1" dirty="0" err="1">
                <a:solidFill>
                  <a:schemeClr val="bg1"/>
                </a:solidFill>
                <a:cs typeface="Trebuchet MS"/>
              </a:rPr>
              <a:t>Sự</a:t>
            </a:r>
            <a:r>
              <a:rPr lang="vi-VN" sz="2600" b="1" dirty="0">
                <a:solidFill>
                  <a:schemeClr val="bg1"/>
                </a:solidFill>
                <a:cs typeface="Trebuchet MS"/>
              </a:rPr>
              <a:t> nguy </a:t>
            </a:r>
            <a:r>
              <a:rPr lang="vi-VN" sz="2600" b="1" dirty="0" err="1">
                <a:solidFill>
                  <a:schemeClr val="bg1"/>
                </a:solidFill>
                <a:cs typeface="Trebuchet MS"/>
              </a:rPr>
              <a:t>hiểm</a:t>
            </a:r>
            <a:r>
              <a:rPr lang="vi-VN" sz="2600" b="1" dirty="0">
                <a:solidFill>
                  <a:schemeClr val="bg1"/>
                </a:solidFill>
                <a:cs typeface="Trebuchet MS"/>
              </a:rPr>
              <a:t> </a:t>
            </a:r>
            <a:r>
              <a:rPr lang="vi-VN" sz="2600" b="1" dirty="0" err="1">
                <a:solidFill>
                  <a:schemeClr val="bg1"/>
                </a:solidFill>
                <a:cs typeface="Trebuchet MS"/>
              </a:rPr>
              <a:t>của</a:t>
            </a:r>
            <a:r>
              <a:rPr lang="vi-VN" sz="2600" b="1" dirty="0">
                <a:solidFill>
                  <a:schemeClr val="bg1"/>
                </a:solidFill>
                <a:cs typeface="Trebuchet MS"/>
              </a:rPr>
              <a:t> SQL </a:t>
            </a:r>
            <a:r>
              <a:rPr lang="vi-VN" sz="2600" b="1" dirty="0" err="1">
                <a:solidFill>
                  <a:schemeClr val="bg1"/>
                </a:solidFill>
                <a:cs typeface="Trebuchet MS"/>
              </a:rPr>
              <a:t>Injection</a:t>
            </a:r>
            <a:endParaRPr lang="vi-VN" sz="2600" b="1" dirty="0">
              <a:solidFill>
                <a:schemeClr val="bg1"/>
              </a:solidFill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sz="2600" b="1" dirty="0" err="1">
                <a:solidFill>
                  <a:schemeClr val="bg1"/>
                </a:solidFill>
                <a:cs typeface="Trebuchet MS"/>
              </a:rPr>
              <a:t>Các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 d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ạ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ng t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ấ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n công b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ằ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ng SQL Injection</a:t>
            </a:r>
            <a:endParaRPr sz="2600" dirty="0">
              <a:solidFill>
                <a:schemeClr val="bg1"/>
              </a:solidFill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sz="2600" b="1" dirty="0">
                <a:solidFill>
                  <a:schemeClr val="bg1"/>
                </a:solidFill>
                <a:cs typeface="Trebuchet MS"/>
              </a:rPr>
              <a:t>K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ỹ  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Thu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ậ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t t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ấ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n công b</a:t>
            </a:r>
            <a:r>
              <a:rPr sz="2600" b="1" dirty="0">
                <a:solidFill>
                  <a:schemeClr val="bg1"/>
                </a:solidFill>
                <a:cs typeface="Arial"/>
              </a:rPr>
              <a:t>ằ</a:t>
            </a:r>
            <a:r>
              <a:rPr sz="2600" b="1" dirty="0">
                <a:solidFill>
                  <a:schemeClr val="bg1"/>
                </a:solidFill>
                <a:cs typeface="Trebuchet MS"/>
              </a:rPr>
              <a:t>ng sql injection</a:t>
            </a:r>
            <a:endParaRPr sz="2600" dirty="0">
              <a:solidFill>
                <a:schemeClr val="bg1"/>
              </a:solidFill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sz="2600" b="1" dirty="0">
                <a:solidFill>
                  <a:schemeClr val="bg1"/>
                </a:solidFill>
                <a:cs typeface="Trebuchet MS"/>
              </a:rPr>
              <a:t>Cách phòng tránh</a:t>
            </a:r>
            <a:endParaRPr sz="2600" dirty="0">
              <a:solidFill>
                <a:schemeClr val="bg1"/>
              </a:solidFill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469265" algn="l"/>
                <a:tab pos="469900" algn="l"/>
              </a:tabLst>
            </a:pPr>
            <a:r>
              <a:rPr sz="2600" b="1" dirty="0">
                <a:solidFill>
                  <a:schemeClr val="bg1"/>
                </a:solidFill>
                <a:cs typeface="Trebuchet MS"/>
              </a:rPr>
              <a:t>Demo</a:t>
            </a:r>
            <a:endParaRPr sz="2600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58557"/>
            <a:ext cx="7050405" cy="454088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74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Bước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 : Tìm kiếm mục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tiêu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Bạn có thể dùng các bất kỳ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search-engine nào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trên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mạng như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 trang login,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search,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feedback…</a:t>
            </a:r>
            <a:endParaRPr sz="2400" dirty="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Bạn có thể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“custome Search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Engine” lại cho phù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hợp  với yêu cầu của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bạn.</a:t>
            </a:r>
            <a:endParaRPr sz="2400" dirty="0">
              <a:latin typeface="Times New Roman"/>
              <a:cs typeface="Times New Roman"/>
            </a:endParaRPr>
          </a:p>
          <a:p>
            <a:pPr marL="12700" marR="3863975">
              <a:lnSpc>
                <a:spcPct val="12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Thực hiện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search: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Inurl:php?id=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site:com.vn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Inurl: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sanpham.php?id=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Inurl: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products_detail.php?id=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...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6629400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359535"/>
            <a:ext cx="7239000" cy="4156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2400" b="1" u="sng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Kết</a:t>
            </a:r>
            <a:r>
              <a:rPr sz="2400" b="1" u="sng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 err="1">
                <a:solidFill>
                  <a:srgbClr val="FF0000"/>
                </a:solidFill>
                <a:latin typeface="Times New Roman"/>
                <a:cs typeface="Times New Roman"/>
              </a:rPr>
              <a:t>quả</a:t>
            </a:r>
            <a:r>
              <a:rPr sz="24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 err="1">
                <a:solidFill>
                  <a:srgbClr val="FF0000"/>
                </a:solidFill>
                <a:latin typeface="Times New Roman"/>
                <a:cs typeface="Times New Roman"/>
              </a:rPr>
              <a:t>thu</a:t>
            </a:r>
            <a:r>
              <a:rPr sz="24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được</a:t>
            </a:r>
            <a:r>
              <a:rPr sz="2400" b="1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1 </a:t>
            </a:r>
            <a:r>
              <a:rPr sz="2400" b="1" u="sng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400" b="1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site </a:t>
            </a:r>
            <a:r>
              <a:rPr sz="2400" b="1" u="sng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nằm</a:t>
            </a:r>
            <a:r>
              <a:rPr sz="2400" b="1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sz="24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 err="1">
                <a:solidFill>
                  <a:srgbClr val="FF0000"/>
                </a:solidFill>
                <a:latin typeface="Times New Roman"/>
                <a:cs typeface="Times New Roman"/>
              </a:rPr>
              <a:t>nhóm</a:t>
            </a:r>
            <a:r>
              <a:rPr sz="24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tính</a:t>
            </a:r>
            <a:r>
              <a:rPr sz="2400" b="1" u="sng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 err="1">
                <a:solidFill>
                  <a:srgbClr val="FF0000"/>
                </a:solidFill>
                <a:latin typeface="Times New Roman"/>
                <a:cs typeface="Times New Roman"/>
              </a:rPr>
              <a:t>nghi</a:t>
            </a:r>
            <a:r>
              <a:rPr sz="24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  <a:p>
            <a:pPr marL="12700" marR="5080">
              <a:lnSpc>
                <a:spcPct val="120000"/>
              </a:lnSpc>
              <a:spcBef>
                <a:spcPts val="1240"/>
              </a:spcBef>
            </a:pP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http://www.tuduy.com.vn/</a:t>
            </a:r>
            <a:r>
              <a:rPr sz="2200" spc="-10" dirty="0" err="1">
                <a:solidFill>
                  <a:srgbClr val="00B050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productdetail.php?id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=253’ 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http://www.akclinic.com.vn/</a:t>
            </a:r>
            <a:r>
              <a:rPr sz="2200" spc="-10" dirty="0" err="1">
                <a:solidFill>
                  <a:srgbClr val="00B05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ankhang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200" spc="-10" dirty="0" err="1">
                <a:solidFill>
                  <a:srgbClr val="00B05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ser.php?id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=124’ 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http://www.vemedim.com.vn/</a:t>
            </a:r>
            <a:r>
              <a:rPr sz="2200" spc="-10" dirty="0" err="1">
                <a:solidFill>
                  <a:srgbClr val="00B05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chitiettt.php?id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=72</a:t>
            </a:r>
            <a:r>
              <a:rPr sz="2200" spc="-10" dirty="0">
                <a:solidFill>
                  <a:srgbClr val="00B050"/>
                </a:solidFill>
                <a:latin typeface="Times New Roman"/>
                <a:cs typeface="Times New Roman"/>
              </a:rPr>
              <a:t>’ 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</a:t>
            </a:r>
            <a:r>
              <a:rPr sz="2200" spc="-150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.shu</a:t>
            </a:r>
            <a:r>
              <a:rPr sz="2200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ahaircare.co</a:t>
            </a:r>
            <a:r>
              <a:rPr sz="2200" spc="-2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</a:t>
            </a:r>
            <a:r>
              <a:rPr sz="2200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ct_</a:t>
            </a:r>
            <a:r>
              <a:rPr sz="2200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etails.p</a:t>
            </a:r>
            <a:r>
              <a:rPr sz="2200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2200" spc="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=9’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http://www.sieuthibexinh.com/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chitiet.php?id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=179’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http://thanhloisteel.com/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chitietsanpham.php?id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=7’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http://aladinphoto.com/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sanpham.php?id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=5’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http://www.daotaonlyt.edu.vn/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index.php?id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=320’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http://www.beemabuild.co.uk/</a:t>
            </a:r>
            <a:r>
              <a:rPr sz="2200" spc="-5" dirty="0" err="1">
                <a:solidFill>
                  <a:srgbClr val="00B050"/>
                </a:solidFill>
                <a:latin typeface="Times New Roman"/>
                <a:cs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view_product.php?id</a:t>
            </a:r>
            <a:r>
              <a:rPr sz="2200" spc="-5" dirty="0">
                <a:solidFill>
                  <a:srgbClr val="00B050"/>
                </a:solidFill>
                <a:latin typeface="Times New Roman"/>
                <a:cs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=217’</a:t>
            </a:r>
            <a:endParaRPr sz="22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24317"/>
            <a:ext cx="7137400" cy="3907352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8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Bước </a:t>
            </a: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2: Kiểm tra chỗ yếu của trang</a:t>
            </a:r>
            <a:r>
              <a:rPr sz="2800" b="1" i="1" u="sng" spc="-8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web</a:t>
            </a:r>
            <a:endParaRPr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16865" marR="5080">
              <a:lnSpc>
                <a:spcPct val="120000"/>
              </a:lnSpc>
              <a:spcBef>
                <a:spcPts val="107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Bạn có thể điền thêm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số lệnh trên url, hoặc trên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login, search, hoặc search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phát hiện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lỗi.</a:t>
            </a:r>
            <a:endParaRPr sz="2400" dirty="0">
              <a:latin typeface="Times New Roman"/>
              <a:cs typeface="Times New Roman"/>
            </a:endParaRPr>
          </a:p>
          <a:p>
            <a:pPr marL="316865" marR="2614295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Một số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thông báo lỗi của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MySQL: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Mysql_fetch_array();</a:t>
            </a:r>
            <a:endParaRPr sz="2400" dirty="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Database query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failed...</a:t>
            </a:r>
            <a:endParaRPr sz="2400" dirty="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80"/>
              </a:spcBef>
            </a:pP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have an error in your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systax...</a:t>
            </a:r>
            <a:endParaRPr sz="2400" dirty="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....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219200"/>
            <a:ext cx="73152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95400"/>
            <a:ext cx="8011668" cy="4738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47800"/>
            <a:ext cx="7000240" cy="298434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Bước 3: Khai thác các </a:t>
            </a:r>
            <a:r>
              <a:rPr sz="2800" b="1" i="1" u="sng" spc="-5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thông</a:t>
            </a:r>
            <a:r>
              <a:rPr sz="2800" b="1" i="1" u="sng" spc="-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tin</a:t>
            </a:r>
            <a:endParaRPr lang="vi-V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Đây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là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bước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quan trọng nhất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và đòi hỏi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nhiều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kĩ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thuật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lẫn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sự am hiểu về cơ sở dữ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liệu.</a:t>
            </a:r>
            <a:endParaRPr sz="2400" dirty="0">
              <a:latin typeface="Times New Roman"/>
              <a:cs typeface="Times New Roman"/>
            </a:endParaRPr>
          </a:p>
          <a:p>
            <a:pPr marL="12700" marR="1891664">
              <a:lnSpc>
                <a:spcPct val="120000"/>
              </a:lnSpc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Trong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Mysql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 2 thành phần quan trọng: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INFORMATION_SCHEMA.TABLES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INFORMATION_SCHEMA.COLUMNS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33600"/>
            <a:ext cx="6737350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Dựa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vào lệnh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SELECT,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 thể khai thác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được: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Phiên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 của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Tên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Xác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định được tên các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Tables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trọng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Xác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định được các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76400"/>
            <a:ext cx="7076440" cy="2973058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8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Bước </a:t>
            </a: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4: </a:t>
            </a:r>
            <a:r>
              <a:rPr sz="28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Xử </a:t>
            </a: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lý kết </a:t>
            </a:r>
            <a:r>
              <a:rPr sz="28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quả </a:t>
            </a:r>
            <a:r>
              <a:rPr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tìm</a:t>
            </a:r>
            <a:r>
              <a:rPr sz="2800" b="1" i="1" u="sng" spc="-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được</a:t>
            </a:r>
            <a:endParaRPr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16865" marR="5080">
              <a:lnSpc>
                <a:spcPct val="120000"/>
              </a:lnSpc>
              <a:spcBef>
                <a:spcPts val="107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Khi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bạn đã có tên của tất cả các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trong table,  bạn có thể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UPDATE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hoặc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INSERT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record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mới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vào  table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này.</a:t>
            </a:r>
            <a:endParaRPr sz="2400" dirty="0">
              <a:latin typeface="Times New Roman"/>
              <a:cs typeface="Times New Roman"/>
            </a:endParaRPr>
          </a:p>
          <a:p>
            <a:pPr marL="316865" marR="167005">
              <a:lnSpc>
                <a:spcPct val="120000"/>
              </a:lnSpc>
              <a:tabLst>
                <a:tab pos="615632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Hoặ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 bạn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ực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ếp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dưới	quyền  user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đó.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95301"/>
            <a:ext cx="5410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u="sng" spc="-1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CÁCH PHÒNG</a:t>
            </a:r>
            <a:r>
              <a:rPr sz="4000" b="1" i="1" u="sng" spc="-1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4000" b="1" i="1" u="sng" spc="-1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TRÁNH</a:t>
            </a:r>
            <a:endParaRPr sz="4000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7041515" cy="519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Lọc bỏ các ký tự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từ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khóa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nguy hiểm như: -- , select ,  where, drop,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shutdown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200" dirty="0">
              <a:latin typeface="Times New Roman"/>
              <a:cs typeface="Times New Roman"/>
            </a:endParaRPr>
          </a:p>
          <a:p>
            <a:pPr marL="12700" marR="236854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  <a:tab pos="1796414" algn="l"/>
                <a:tab pos="2795905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phòng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tránh các nguy cơ có thể xảy ra, hãy bảo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vệ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các  câu lệnh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SQL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là bằng cách kiểm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soát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chặt chẽ tất cả các dữ  liệu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nhập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nhận	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từ	đối tượng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Cần có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cơ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chế kiểm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soát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chặt chẽ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giới hạn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quyền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xử lí  dữ liệu đến tài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khoản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người dùng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dụng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đang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sử 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dụngCác ứng dụng thông thường nên tránh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dùng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đến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quyền như dbo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hay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sa.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Quyền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càng bị hạn chế, thiệt hại càng</a:t>
            </a:r>
            <a:r>
              <a:rPr sz="2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ít</a:t>
            </a:r>
            <a:endParaRPr sz="2200" dirty="0">
              <a:latin typeface="Times New Roman"/>
              <a:cs typeface="Times New Roman"/>
            </a:endParaRPr>
          </a:p>
          <a:p>
            <a:pPr marL="12700" marR="42545">
              <a:lnSpc>
                <a:spcPct val="11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ên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chú ý loại bỏ bất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kì thông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tin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kĩ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thuật nào chứa trong  thông điệp chuyển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xuống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cho người dùng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khi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dụng có lỗi.  Các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thông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báo lỗi thông thường tiết lộ các chi tiết kĩ thuật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thể cho phép kẻ tấn công biết được điểm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yếu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của hệ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đang ngồi, máy tính, bàn, máy tính xách tay&#10;&#10;Mô tả được tạo tự động">
            <a:extLst>
              <a:ext uri="{FF2B5EF4-FFF2-40B4-BE49-F238E27FC236}">
                <a16:creationId xmlns:a16="http://schemas.microsoft.com/office/drawing/2014/main" id="{2FC83003-53F8-4E03-9817-0CEB65A7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38200"/>
            <a:ext cx="475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SQL Injection là</a:t>
            </a:r>
            <a:r>
              <a:rPr sz="4000" b="1" i="1" u="sng" spc="-1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4000" b="1" i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gì?</a:t>
            </a:r>
            <a:endParaRPr sz="40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52400" y="2514600"/>
            <a:ext cx="8374278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lang="vi-VN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SQL </a:t>
            </a:r>
            <a:r>
              <a:rPr lang="vi-VN" b="1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Injection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là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một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kỹ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thuật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lợi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dụng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những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lỗ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hổng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về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câu truy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vấn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của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các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ứng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dụng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.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Được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thực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hiện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bằng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cách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chèn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thêm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một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đoạn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để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làm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sai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lệnh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đi câu truy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vấn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ban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đầu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,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từ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đó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có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thể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khai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thác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dữ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liệu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từ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database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. </a:t>
            </a:r>
            <a:r>
              <a:rPr lang="vi-VN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SQL </a:t>
            </a:r>
            <a:r>
              <a:rPr lang="vi-VN" b="1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injection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có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thể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cho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phép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những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kẻ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tấn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công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thực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hiện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các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thao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tác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như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một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người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quản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trị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web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, trên cơ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sở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dữ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liệu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của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ứng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dụng</a:t>
            </a:r>
            <a:endParaRPr spc="-1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68356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Đối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với website </a:t>
            </a: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(dành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cho lập trình</a:t>
            </a:r>
            <a:r>
              <a:rPr sz="2800" b="1" i="1" u="sng" spc="-10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viên):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157" y="1828800"/>
            <a:ext cx="6998970" cy="465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Cần kiểm tra tính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đúng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đắn của tất cả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dữ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 đầu vào. Dữ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đầu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endParaRPr sz="2200" dirty="0">
              <a:latin typeface="Times New Roman"/>
              <a:cs typeface="Times New Roman"/>
            </a:endParaRPr>
          </a:p>
          <a:p>
            <a:pPr marL="12700" marR="208279">
              <a:lnSpc>
                <a:spcPct val="120000"/>
              </a:lnSpc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không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chỉ là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tham số,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bao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gồm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cả cookie, user agent,  referer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Việc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kiểm tra tính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đúng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đắn của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dữ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 có thể dựa trên</a:t>
            </a:r>
            <a:r>
              <a:rPr sz="2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phương pháp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sau:</a:t>
            </a:r>
            <a:endParaRPr sz="2200" dirty="0">
              <a:latin typeface="Times New Roman"/>
              <a:cs typeface="Times New Roman"/>
            </a:endParaRPr>
          </a:p>
          <a:p>
            <a:pPr marL="82550" marR="134239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Kiểm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tra dựa vào kiểu dữ liệu (số, ngày tháng …) 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Kiểm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tra, giới hạn độ dài đầu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-Loại bỏ các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ký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tự đặc biệt như: ‘ % ” ? # @ &amp;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-Loại bỏ các từ đặc biệt: select, drop, delete, information_sche 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mal,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insert,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union,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xp_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696734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Đối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với web server (dành cho quản </a:t>
            </a:r>
            <a:r>
              <a:rPr sz="28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trị</a:t>
            </a:r>
            <a:r>
              <a:rPr sz="2800" b="1" i="1" u="sng" spc="-114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spc="-5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mạng</a:t>
            </a: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):</a:t>
            </a:r>
            <a:endParaRPr sz="28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514600"/>
            <a:ext cx="689102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4829175" algn="l"/>
                <a:tab pos="5546725" algn="l"/>
                <a:tab pos="6475095" algn="l"/>
              </a:tabLst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Hầu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hết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máy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chủ web (web server) hiện nay đều có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module hỗ trợ việc phòng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chống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SQL Injection, ví dụ:  Apache có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modsecurity,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IIS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URLScan.	Bạn chỉ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cần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bật  tí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nă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 này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à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cấ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ù h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ợp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Nế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bạn  là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dạng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trang tin tức thì rất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phù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hợp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triển khai. 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Trong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số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trường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hợp khác, các module này có</a:t>
            </a:r>
            <a:r>
              <a:rPr sz="2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chặn	nhầm, dẫn  tới website hoạt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động không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xác.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0600"/>
            <a:ext cx="788809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Đối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với database server (dành cho quản trị</a:t>
            </a:r>
            <a:r>
              <a:rPr sz="2800" b="1" i="1" u="sng" spc="-13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mạng):</a:t>
            </a:r>
            <a:endParaRPr sz="28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678747"/>
            <a:ext cx="708660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Bạn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cần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thực hiện việc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cấu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hình phân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quyền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chặt chẽ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đối </a:t>
            </a:r>
            <a:r>
              <a:rPr sz="2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với</a:t>
            </a:r>
            <a:r>
              <a:rPr sz="2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tài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khoản.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Khi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đó,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dù tồn tại lỗi SQL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Injection,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thiệt</a:t>
            </a:r>
            <a:r>
              <a:rPr lang="vi-VN"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hại</a:t>
            </a:r>
            <a:endParaRPr sz="2200" dirty="0">
              <a:latin typeface="Times New Roman"/>
              <a:cs typeface="Times New Roman"/>
            </a:endParaRPr>
          </a:p>
          <a:p>
            <a:pPr marL="12700" marR="516890">
              <a:lnSpc>
                <a:spcPct val="120000"/>
              </a:lnSpc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cũng sẽ được hạn chế. Ngoài ra, bạn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cần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loại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bỏ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bảng,  thành phần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tài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khoản không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cần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thiết trong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hệ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thống.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823" y="762000"/>
            <a:ext cx="45105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Phòng chống từ bên ngoài.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286000"/>
            <a:ext cx="6944359" cy="311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9225">
              <a:lnSpc>
                <a:spcPct val="12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Giải pháp này sẽ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dùng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tường lửa đặc biệt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bảo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vệ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bạn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khỏi  những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dụng dùng việc truy cập database với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mục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đích  xấu.</a:t>
            </a:r>
            <a:endParaRPr sz="2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Chúng ta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cần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lưu ý rằng attacker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tương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tác với ứng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web  thông qua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trình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duyệt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với kết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nối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từ xa. Sau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đó,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dụng 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gởi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yêu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cầu đến database. Như vậy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chúng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ta có thể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ngăn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chặn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tấn công giữa attacker với ứng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dụng,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giữa ứng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với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ngay cả trên chính bản thân database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đó.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752600"/>
            <a:ext cx="6200775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Một số công cụ quét </a:t>
            </a:r>
            <a:r>
              <a:rPr sz="28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và </a:t>
            </a:r>
            <a:r>
              <a:rPr sz="2800" b="1" i="1" u="sng" spc="-5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kiểm tra lỗi SQL Injection hiệu  quả.</a:t>
            </a:r>
            <a:endParaRPr sz="28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445"/>
              </a:spcBef>
            </a:pPr>
            <a:r>
              <a:rPr sz="2200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Acunetix </a:t>
            </a:r>
            <a:r>
              <a:rPr sz="2200" i="1" spc="-75" dirty="0">
                <a:solidFill>
                  <a:srgbClr val="FFFF00"/>
                </a:solidFill>
                <a:latin typeface="Times New Roman"/>
                <a:cs typeface="Times New Roman"/>
              </a:rPr>
              <a:t>Web </a:t>
            </a:r>
            <a:r>
              <a:rPr sz="2200" i="1" spc="-15" dirty="0">
                <a:solidFill>
                  <a:srgbClr val="FFFF00"/>
                </a:solidFill>
                <a:latin typeface="Times New Roman"/>
                <a:cs typeface="Times New Roman"/>
              </a:rPr>
              <a:t>Vulnerability</a:t>
            </a:r>
            <a:r>
              <a:rPr sz="2200" i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Scanner</a:t>
            </a:r>
            <a:endParaRPr sz="2200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525"/>
              </a:spcBef>
            </a:pPr>
            <a:r>
              <a:rPr sz="2200" i="1" spc="-5" dirty="0">
                <a:solidFill>
                  <a:srgbClr val="92D050"/>
                </a:solidFill>
                <a:latin typeface="Times New Roman"/>
                <a:cs typeface="Times New Roman"/>
              </a:rPr>
              <a:t>N-Stealth</a:t>
            </a:r>
            <a:endParaRPr sz="22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SQLmap</a:t>
            </a:r>
            <a:endParaRPr sz="22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....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1753033"/>
            <a:ext cx="7886700" cy="1781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95"/>
              </a:spcBef>
            </a:pPr>
            <a:r>
              <a:rPr b="1" i="1" u="sng" spc="-1019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2057400"/>
            <a:ext cx="6298692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7DE9D58-09B4-497C-89B0-E1F3CA2321AA}"/>
              </a:ext>
            </a:extLst>
          </p:cNvPr>
          <p:cNvSpPr txBox="1"/>
          <p:nvPr/>
        </p:nvSpPr>
        <p:spPr>
          <a:xfrm>
            <a:off x="762000" y="533400"/>
            <a:ext cx="664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vi-V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nguy </a:t>
            </a:r>
            <a:r>
              <a:rPr lang="vi-VN" sz="32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hiểm</a:t>
            </a:r>
            <a:r>
              <a:rPr lang="vi-V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32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vi-V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</a:t>
            </a:r>
            <a:r>
              <a:rPr lang="vi-VN" sz="32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endParaRPr lang="en-US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1893AE4-CAE5-4A04-80D2-A52958A96861}"/>
              </a:ext>
            </a:extLst>
          </p:cNvPr>
          <p:cNvSpPr txBox="1"/>
          <p:nvPr/>
        </p:nvSpPr>
        <p:spPr>
          <a:xfrm>
            <a:off x="1371600" y="1371600"/>
            <a:ext cx="472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Hack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tài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khoản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cá</a:t>
            </a:r>
            <a:r>
              <a:rPr lang="vi-VN" dirty="0">
                <a:solidFill>
                  <a:schemeClr val="bg1"/>
                </a:solidFill>
              </a:rPr>
              <a:t> nhân.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bg1"/>
                </a:solidFill>
              </a:rPr>
              <a:t>Ăn </a:t>
            </a:r>
            <a:r>
              <a:rPr lang="vi-VN" dirty="0" err="1">
                <a:solidFill>
                  <a:schemeClr val="bg1"/>
                </a:solidFill>
              </a:rPr>
              <a:t>cắp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hoặc</a:t>
            </a:r>
            <a:r>
              <a:rPr lang="vi-VN" dirty="0">
                <a:solidFill>
                  <a:schemeClr val="bg1"/>
                </a:solidFill>
              </a:rPr>
              <a:t> sao </a:t>
            </a:r>
            <a:r>
              <a:rPr lang="vi-VN" dirty="0" err="1">
                <a:solidFill>
                  <a:schemeClr val="bg1"/>
                </a:solidFill>
              </a:rPr>
              <a:t>chép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trang </a:t>
            </a:r>
            <a:r>
              <a:rPr lang="vi-VN" dirty="0" err="1">
                <a:solidFill>
                  <a:schemeClr val="bg1"/>
                </a:solidFill>
              </a:rPr>
              <a:t>web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hoặc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hệ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thống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>
                <a:solidFill>
                  <a:schemeClr val="bg1"/>
                </a:solidFill>
              </a:rPr>
              <a:t>Thay </a:t>
            </a:r>
            <a:r>
              <a:rPr lang="vi-VN" dirty="0" err="1">
                <a:solidFill>
                  <a:schemeClr val="bg1"/>
                </a:solidFill>
              </a:rPr>
              <a:t>đổi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nhạy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cảm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hệ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thống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Xóa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nhạy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cảm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quan </a:t>
            </a:r>
            <a:r>
              <a:rPr lang="vi-VN" dirty="0" err="1">
                <a:solidFill>
                  <a:schemeClr val="bg1"/>
                </a:solidFill>
              </a:rPr>
              <a:t>trọng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hệ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thống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đăng </a:t>
            </a:r>
            <a:r>
              <a:rPr lang="vi-VN" dirty="0" err="1">
                <a:solidFill>
                  <a:schemeClr val="bg1"/>
                </a:solidFill>
              </a:rPr>
              <a:t>nhập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vào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ứng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với</a:t>
            </a:r>
            <a:r>
              <a:rPr lang="vi-VN" dirty="0">
                <a:solidFill>
                  <a:schemeClr val="bg1"/>
                </a:solidFill>
              </a:rPr>
              <a:t> tư </a:t>
            </a:r>
            <a:r>
              <a:rPr lang="vi-VN" dirty="0" err="1">
                <a:solidFill>
                  <a:schemeClr val="bg1"/>
                </a:solidFill>
              </a:rPr>
              <a:t>cách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khác</a:t>
            </a:r>
            <a:r>
              <a:rPr lang="vi-VN" dirty="0">
                <a:solidFill>
                  <a:schemeClr val="bg1"/>
                </a:solidFill>
              </a:rPr>
              <a:t>, ngay </a:t>
            </a:r>
            <a:r>
              <a:rPr lang="vi-VN" dirty="0" err="1">
                <a:solidFill>
                  <a:schemeClr val="bg1"/>
                </a:solidFill>
              </a:rPr>
              <a:t>cả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với</a:t>
            </a:r>
            <a:r>
              <a:rPr lang="vi-VN" dirty="0">
                <a:solidFill>
                  <a:schemeClr val="bg1"/>
                </a:solidFill>
              </a:rPr>
              <a:t> tư </a:t>
            </a:r>
            <a:r>
              <a:rPr lang="vi-VN" dirty="0" err="1">
                <a:solidFill>
                  <a:schemeClr val="bg1"/>
                </a:solidFill>
              </a:rPr>
              <a:t>cách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quản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trị</a:t>
            </a:r>
            <a:r>
              <a:rPr lang="vi-VN" dirty="0">
                <a:solidFill>
                  <a:schemeClr val="bg1"/>
                </a:solidFill>
              </a:rPr>
              <a:t> viên.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xem thông tin </a:t>
            </a:r>
            <a:r>
              <a:rPr lang="vi-VN" dirty="0" err="1">
                <a:solidFill>
                  <a:schemeClr val="bg1"/>
                </a:solidFill>
              </a:rPr>
              <a:t>cá</a:t>
            </a:r>
            <a:r>
              <a:rPr lang="vi-VN" dirty="0">
                <a:solidFill>
                  <a:schemeClr val="bg1"/>
                </a:solidFill>
              </a:rPr>
              <a:t> nhân </a:t>
            </a:r>
            <a:r>
              <a:rPr lang="vi-VN" dirty="0" err="1">
                <a:solidFill>
                  <a:schemeClr val="bg1"/>
                </a:solidFill>
              </a:rPr>
              <a:t>thuộc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về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những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khác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ví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</a:t>
            </a:r>
            <a:r>
              <a:rPr lang="vi-VN" dirty="0">
                <a:solidFill>
                  <a:schemeClr val="bg1"/>
                </a:solidFill>
              </a:rPr>
              <a:t> chi </a:t>
            </a:r>
            <a:r>
              <a:rPr lang="vi-VN" dirty="0" err="1">
                <a:solidFill>
                  <a:schemeClr val="bg1"/>
                </a:solidFill>
              </a:rPr>
              <a:t>tiết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hồ</a:t>
            </a:r>
            <a:r>
              <a:rPr lang="vi-VN" dirty="0">
                <a:solidFill>
                  <a:schemeClr val="bg1"/>
                </a:solidFill>
              </a:rPr>
              <a:t> sơ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khác</a:t>
            </a:r>
            <a:r>
              <a:rPr lang="vi-VN" dirty="0">
                <a:solidFill>
                  <a:schemeClr val="bg1"/>
                </a:solidFill>
              </a:rPr>
              <a:t>, chi </a:t>
            </a:r>
            <a:r>
              <a:rPr lang="vi-VN" dirty="0" err="1">
                <a:solidFill>
                  <a:schemeClr val="bg1"/>
                </a:solidFill>
              </a:rPr>
              <a:t>tiết</a:t>
            </a:r>
            <a:r>
              <a:rPr lang="vi-VN" dirty="0">
                <a:solidFill>
                  <a:schemeClr val="bg1"/>
                </a:solidFill>
              </a:rPr>
              <a:t> giao </a:t>
            </a:r>
            <a:r>
              <a:rPr lang="vi-VN" dirty="0" err="1">
                <a:solidFill>
                  <a:schemeClr val="bg1"/>
                </a:solidFill>
              </a:rPr>
              <a:t>dịch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họ</a:t>
            </a:r>
            <a:r>
              <a:rPr lang="vi-VN" dirty="0">
                <a:solidFill>
                  <a:schemeClr val="bg1"/>
                </a:solidFill>
              </a:rPr>
              <a:t>,…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sửa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đổi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cấu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trúc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cơ </a:t>
            </a:r>
            <a:r>
              <a:rPr lang="vi-VN" dirty="0" err="1">
                <a:solidFill>
                  <a:schemeClr val="bg1"/>
                </a:solidFill>
              </a:rPr>
              <a:t>sở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thậm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xóa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các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bảng</a:t>
            </a:r>
            <a:r>
              <a:rPr lang="vi-VN" dirty="0">
                <a:solidFill>
                  <a:schemeClr val="bg1"/>
                </a:solidFill>
              </a:rPr>
              <a:t> trong cơ </a:t>
            </a:r>
            <a:r>
              <a:rPr lang="vi-VN" dirty="0" err="1">
                <a:solidFill>
                  <a:schemeClr val="bg1"/>
                </a:solidFill>
              </a:rPr>
              <a:t>sở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ứng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 err="1">
                <a:solidFill>
                  <a:schemeClr val="bg1"/>
                </a:solidFill>
              </a:rPr>
              <a:t>Người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dùng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kiểm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soát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máy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chủ</a:t>
            </a:r>
            <a:r>
              <a:rPr lang="vi-VN" dirty="0">
                <a:solidFill>
                  <a:schemeClr val="bg1"/>
                </a:solidFill>
              </a:rPr>
              <a:t> cơ </a:t>
            </a:r>
            <a:r>
              <a:rPr lang="vi-VN" dirty="0" err="1">
                <a:solidFill>
                  <a:schemeClr val="bg1"/>
                </a:solidFill>
              </a:rPr>
              <a:t>sở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dữ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thực</a:t>
            </a:r>
            <a:r>
              <a:rPr lang="vi-VN" dirty="0">
                <a:solidFill>
                  <a:schemeClr val="bg1"/>
                </a:solidFill>
              </a:rPr>
              <a:t> thi </a:t>
            </a:r>
            <a:r>
              <a:rPr lang="vi-VN" dirty="0" err="1">
                <a:solidFill>
                  <a:schemeClr val="bg1"/>
                </a:solidFill>
              </a:rPr>
              <a:t>lệnh</a:t>
            </a:r>
            <a:r>
              <a:rPr lang="vi-VN" dirty="0">
                <a:solidFill>
                  <a:schemeClr val="bg1"/>
                </a:solidFill>
              </a:rPr>
              <a:t> theo ý </a:t>
            </a:r>
            <a:r>
              <a:rPr lang="vi-VN" dirty="0" err="1">
                <a:solidFill>
                  <a:schemeClr val="bg1"/>
                </a:solidFill>
              </a:rPr>
              <a:t>muốn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600" y="1752600"/>
            <a:ext cx="5480304" cy="39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7442" y="1841119"/>
            <a:ext cx="5207635" cy="28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cs typeface="Tahoma"/>
              </a:rPr>
              <a:t>Có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bốn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dạng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thông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thường</a:t>
            </a:r>
            <a:r>
              <a:rPr sz="2400" dirty="0">
                <a:solidFill>
                  <a:srgbClr val="FFFFFF"/>
                </a:solidFill>
                <a:cs typeface="Tahoma"/>
              </a:rPr>
              <a:t> bao</a:t>
            </a:r>
            <a:r>
              <a:rPr lang="vi-VN"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gồm</a:t>
            </a:r>
            <a:r>
              <a:rPr sz="2400" dirty="0">
                <a:solidFill>
                  <a:srgbClr val="FFFFFF"/>
                </a:solidFill>
                <a:cs typeface="Tahoma"/>
              </a:rPr>
              <a:t>:</a:t>
            </a:r>
            <a:endParaRPr sz="2400" dirty="0"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FFFFFF"/>
                </a:solidFill>
                <a:cs typeface="Tahoma"/>
              </a:rPr>
              <a:t>Vượt</a:t>
            </a:r>
            <a:r>
              <a:rPr lang="vi-VN"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cs typeface="Tahoma"/>
              </a:rPr>
              <a:t>qua kiểm tra lúc đăng nhập</a:t>
            </a:r>
            <a:endParaRPr sz="2400" dirty="0"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FFFFFF"/>
                </a:solidFill>
                <a:cs typeface="Tahoma"/>
              </a:rPr>
              <a:t>Sử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dụng</a:t>
            </a:r>
            <a:r>
              <a:rPr sz="2400" dirty="0">
                <a:solidFill>
                  <a:srgbClr val="FFFFFF"/>
                </a:solidFill>
                <a:cs typeface="Tahoma"/>
              </a:rPr>
              <a:t> câu lệnh SELECT</a:t>
            </a:r>
            <a:endParaRPr sz="2400" dirty="0"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FFFFFF"/>
                </a:solidFill>
                <a:cs typeface="Tahoma"/>
              </a:rPr>
              <a:t>Sử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dụng</a:t>
            </a:r>
            <a:r>
              <a:rPr sz="24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dirty="0" err="1">
                <a:solidFill>
                  <a:srgbClr val="FFFFFF"/>
                </a:solidFill>
                <a:cs typeface="Tahoma"/>
              </a:rPr>
              <a:t>câu</a:t>
            </a:r>
            <a:r>
              <a:rPr sz="2400" dirty="0">
                <a:solidFill>
                  <a:srgbClr val="FFFFFF"/>
                </a:solidFill>
                <a:cs typeface="Tahoma"/>
              </a:rPr>
              <a:t> lệnh INSERT</a:t>
            </a:r>
            <a:endParaRPr sz="2400" dirty="0"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cs typeface="Tahoma"/>
              </a:rPr>
              <a:t>Sử dụng các stored-procedures</a:t>
            </a:r>
            <a:endParaRPr sz="2400" dirty="0"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38200"/>
            <a:ext cx="7696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u="sng" spc="-5" dirty="0">
                <a:solidFill>
                  <a:srgbClr val="FF0000"/>
                </a:solidFill>
                <a:latin typeface="Arial"/>
                <a:cs typeface="Arial"/>
              </a:rPr>
              <a:t>Các dạng tấn công bằng SQL</a:t>
            </a:r>
            <a:r>
              <a:rPr sz="3200" b="1" i="1" u="sng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u="sng" spc="-5" dirty="0">
                <a:solidFill>
                  <a:srgbClr val="FF0000"/>
                </a:solidFill>
                <a:latin typeface="Arial"/>
                <a:cs typeface="Arial"/>
              </a:rPr>
              <a:t>Injection</a:t>
            </a:r>
            <a:endParaRPr sz="3200" i="1" u="sng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99" y="1038163"/>
            <a:ext cx="64992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Dạng 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 </a:t>
            </a:r>
            <a:r>
              <a:rPr sz="3200" b="1" i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 vượt 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qua </a:t>
            </a:r>
            <a:r>
              <a:rPr sz="3200" b="1" i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kiểm </a:t>
            </a:r>
            <a:r>
              <a:rPr sz="3200" b="1" i="1" spc="-1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tra</a:t>
            </a:r>
            <a:r>
              <a:rPr sz="3200" b="1" i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 </a:t>
            </a:r>
            <a:r>
              <a:rPr lang="vi-VN" sz="3200" b="1" i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		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lúc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đăng</a:t>
            </a:r>
            <a:r>
              <a:rPr sz="3200" b="1" i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nhập</a:t>
            </a:r>
            <a:endParaRPr sz="3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95600"/>
            <a:ext cx="672782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750">
              <a:lnSpc>
                <a:spcPct val="1201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Đăng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nhập nhờ vào lỗi khi dùng các câu lệnh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SQL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thao tác trên cơ sở dữ liệu của ứng dụng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web.</a:t>
            </a:r>
            <a:endParaRPr sz="2400" dirty="0">
              <a:latin typeface="Times New Roman"/>
              <a:cs typeface="Times New Roman"/>
            </a:endParaRPr>
          </a:p>
          <a:p>
            <a:pPr marL="12700" marR="607060">
              <a:lnSpc>
                <a:spcPct val="12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Thông thường để cho phép người dùng truy cập  vào các trang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được bảo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mật,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hệ thống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thường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xây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dựng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trang đăng nhập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yêu cầu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người dùng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nhập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thông tin về tên đăng nhập và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mật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khẩu.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5512308" cy="414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F296165D94F469ECB9747F5CE1570" ma:contentTypeVersion="2" ma:contentTypeDescription="Create a new document." ma:contentTypeScope="" ma:versionID="60feac5e08c04b152b2332c06adf7704">
  <xsd:schema xmlns:xsd="http://www.w3.org/2001/XMLSchema" xmlns:xs="http://www.w3.org/2001/XMLSchema" xmlns:p="http://schemas.microsoft.com/office/2006/metadata/properties" xmlns:ns2="77f86598-fbe8-4040-8f87-9d82638c0cb9" targetNamespace="http://schemas.microsoft.com/office/2006/metadata/properties" ma:root="true" ma:fieldsID="11d4a3661a4eec7a0faec7760f0f4af9" ns2:_="">
    <xsd:import namespace="77f86598-fbe8-4040-8f87-9d82638c0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6598-fbe8-4040-8f87-9d82638c0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6D8F9E-D7C7-4020-89C7-B8F4AC0A2E38}"/>
</file>

<file path=customXml/itemProps2.xml><?xml version="1.0" encoding="utf-8"?>
<ds:datastoreItem xmlns:ds="http://schemas.openxmlformats.org/officeDocument/2006/customXml" ds:itemID="{E058C044-AEB7-4047-8676-94583FF199F9}"/>
</file>

<file path=customXml/itemProps3.xml><?xml version="1.0" encoding="utf-8"?>
<ds:datastoreItem xmlns:ds="http://schemas.openxmlformats.org/officeDocument/2006/customXml" ds:itemID="{F4DEAFAB-509B-47C4-94F6-B5256BE8CF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1840</Words>
  <Application>Microsoft Office PowerPoint</Application>
  <PresentationFormat>Trình chiếu Trên màn hình (4:3)</PresentationFormat>
  <Paragraphs>164</Paragraphs>
  <Slides>35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Times New Roman</vt:lpstr>
      <vt:lpstr>Wingdings</vt:lpstr>
      <vt:lpstr>Chủ đề Office</vt:lpstr>
      <vt:lpstr>SQL INJECTION Phan Bá Hoàng  Nguyễn Minh Kiên Nguyễn Trần Hiếu Phạm Lương Đức</vt:lpstr>
      <vt:lpstr>Nội dung trình bày:</vt:lpstr>
      <vt:lpstr>SQL Injection là gì?</vt:lpstr>
      <vt:lpstr>Bản trình bày PowerPoint</vt:lpstr>
      <vt:lpstr>Bản trình bày PowerPoint</vt:lpstr>
      <vt:lpstr>Bản trình bày PowerPoint</vt:lpstr>
      <vt:lpstr>Các dạng tấn công bằng SQL Injection</vt:lpstr>
      <vt:lpstr>Dạng tấn công vượt qua kiểm tra    lúc đăng nhập</vt:lpstr>
      <vt:lpstr>Bản trình bày PowerPoint</vt:lpstr>
      <vt:lpstr>Bản trình bày PowerPoint</vt:lpstr>
      <vt:lpstr>Bản trình bày PowerPoint</vt:lpstr>
      <vt:lpstr>Dạng tấn công sử dụng câu lệnh SELECT</vt:lpstr>
      <vt:lpstr>Bản trình bày PowerPoint</vt:lpstr>
      <vt:lpstr>Bản trình bày PowerPoint</vt:lpstr>
      <vt:lpstr>Dạng tấn công sử dụng câu lệnh INSERT</vt:lpstr>
      <vt:lpstr>Bản trình bày PowerPoint</vt:lpstr>
      <vt:lpstr>Bản trình bày PowerPoint</vt:lpstr>
      <vt:lpstr>Dạng tấn công sử dụng stored-procedures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CÁCH PHÒNG TRÁNH</vt:lpstr>
      <vt:lpstr>Đối với website (dành cho lập trình viên):</vt:lpstr>
      <vt:lpstr>Đối với web server (dành cho quản trị mạng):</vt:lpstr>
      <vt:lpstr>Đối với database server (dành cho quản trị mạng):</vt:lpstr>
      <vt:lpstr>Phòng chống từ bên ngoài.</vt:lpstr>
      <vt:lpstr>Bản trình bày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Phan Bá Hoàng  Nguyễn Minh Kiên Nguyễn Trần Hiếu Phạm Lương Đức</dc:title>
  <dc:creator>Hiếu Nguyễn Trần</dc:creator>
  <cp:lastModifiedBy>Hiếu Nguyễn Trần</cp:lastModifiedBy>
  <cp:revision>5</cp:revision>
  <dcterms:created xsi:type="dcterms:W3CDTF">2020-06-03T18:09:56Z</dcterms:created>
  <dcterms:modified xsi:type="dcterms:W3CDTF">2020-06-03T21:05:22Z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0x0101009ACF296165D94F469ECB9747F5CE1570</vt:lpwstr>
  </property>
</Properties>
</file>