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61" r:id="rId5"/>
    <p:sldId id="263" r:id="rId6"/>
    <p:sldId id="264" r:id="rId7"/>
    <p:sldId id="262" r:id="rId8"/>
    <p:sldId id="265" r:id="rId9"/>
    <p:sldId id="266" r:id="rId10"/>
    <p:sldId id="268" r:id="rId11"/>
    <p:sldId id="273" r:id="rId12"/>
    <p:sldId id="269" r:id="rId13"/>
    <p:sldId id="277" r:id="rId14"/>
    <p:sldId id="270" r:id="rId15"/>
    <p:sldId id="279" r:id="rId16"/>
    <p:sldId id="282" r:id="rId17"/>
    <p:sldId id="283" r:id="rId18"/>
    <p:sldId id="284" r:id="rId19"/>
    <p:sldId id="285" r:id="rId20"/>
    <p:sldId id="271" r:id="rId21"/>
    <p:sldId id="280" r:id="rId22"/>
    <p:sldId id="281" r:id="rId23"/>
    <p:sldId id="274" r:id="rId24"/>
    <p:sldId id="278" r:id="rId25"/>
    <p:sldId id="25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subtitle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vi.wikipedia.org/w/index.php?title=M%E1%BA%ADt_kh%E1%BA%A9u_ng%E1%BB%AF&amp;action=edit&amp;redlink=1" TargetMode="External"/><Relationship Id="rId2" Type="http://schemas.openxmlformats.org/officeDocument/2006/relationships/hyperlink" Target="http://vi.wikipedia.org/wiki/M%E1%BA%ADt_kh%E1%BA%A9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i.wikipedia.org/w/index.php?title=S%E1%BB%91_%C4%91%E1%BB%8Bnh_danh_c%C3%A1_nh%C3%A2n&amp;action=edit&amp;redlink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8176" y="1233383"/>
            <a:ext cx="6726008" cy="5624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2500" b="1" dirty="0"/>
              <a:t>NHẬP MÔN AN TOÀN THÔNG TIN – IT4015</a:t>
            </a:r>
            <a:endParaRPr lang="vi-VN" sz="2500" dirty="0"/>
          </a:p>
          <a:p>
            <a:pPr algn="ctr">
              <a:lnSpc>
                <a:spcPct val="150000"/>
              </a:lnSpc>
            </a:pPr>
            <a:r>
              <a:rPr lang="vi-VN" sz="2500" b="1" dirty="0"/>
              <a:t>Chủ đề: Xác thực thông </a:t>
            </a:r>
            <a:r>
              <a:rPr lang="vi-VN" sz="2500" b="1" dirty="0" smtClean="0"/>
              <a:t>điệp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>Mã lớp học: 115655</a:t>
            </a:r>
            <a:endParaRPr lang="vi-VN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vi-VN" dirty="0"/>
              <a:t/>
            </a:r>
            <a:br>
              <a:rPr lang="vi-VN" dirty="0"/>
            </a:b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lang="vi-VN" dirty="0">
                <a:solidFill>
                  <a:schemeClr val="bg1"/>
                </a:solidFill>
              </a:rPr>
              <a:t> 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vi-VN" dirty="0" smtClean="0">
                <a:solidFill>
                  <a:schemeClr val="bg1"/>
                </a:solidFill>
              </a:rPr>
              <a:t>Nguyễn </a:t>
            </a:r>
            <a:r>
              <a:rPr lang="vi-VN" dirty="0">
                <a:solidFill>
                  <a:schemeClr val="bg1"/>
                </a:solidFill>
              </a:rPr>
              <a:t>Ngọc Đức - 20173025</a:t>
            </a:r>
            <a:endParaRPr lang="vi-VN" dirty="0">
              <a:solidFill>
                <a:schemeClr val="bg1"/>
              </a:solidFill>
            </a:endParaRPr>
          </a:p>
          <a:p>
            <a:r>
              <a:rPr lang="vi-VN" dirty="0" smtClean="0">
                <a:solidFill>
                  <a:schemeClr val="bg1"/>
                </a:solidFill>
              </a:rPr>
              <a:t>Nguyễn </a:t>
            </a:r>
            <a:r>
              <a:rPr lang="vi-VN" dirty="0">
                <a:solidFill>
                  <a:schemeClr val="bg1"/>
                </a:solidFill>
              </a:rPr>
              <a:t>Đức Giang – 20173080</a:t>
            </a:r>
            <a:endParaRPr lang="vi-VN" dirty="0">
              <a:solidFill>
                <a:schemeClr val="bg1"/>
              </a:solidFill>
            </a:endParaRPr>
          </a:p>
          <a:p>
            <a:r>
              <a:rPr lang="vi-VN" dirty="0" smtClean="0">
                <a:solidFill>
                  <a:schemeClr val="bg1"/>
                </a:solidFill>
              </a:rPr>
              <a:t>Giáp </a:t>
            </a:r>
            <a:r>
              <a:rPr lang="vi-VN" dirty="0">
                <a:solidFill>
                  <a:schemeClr val="bg1"/>
                </a:solidFill>
              </a:rPr>
              <a:t>Ngọc Hiếu – 20173112</a:t>
            </a:r>
            <a:endParaRPr lang="vi-VN" dirty="0">
              <a:solidFill>
                <a:schemeClr val="bg1"/>
              </a:solidFill>
            </a:endParaRPr>
          </a:p>
          <a:p>
            <a:r>
              <a:rPr lang="vi-VN" dirty="0" smtClean="0">
                <a:solidFill>
                  <a:schemeClr val="bg1"/>
                </a:solidFill>
              </a:rPr>
              <a:t>Đỗ </a:t>
            </a:r>
            <a:r>
              <a:rPr lang="vi-VN" dirty="0">
                <a:solidFill>
                  <a:schemeClr val="bg1"/>
                </a:solidFill>
              </a:rPr>
              <a:t>Minh Vũ - </a:t>
            </a:r>
            <a:r>
              <a:rPr lang="vi-VN" dirty="0" smtClean="0">
                <a:solidFill>
                  <a:schemeClr val="bg1"/>
                </a:solidFill>
              </a:rPr>
              <a:t>20173471</a:t>
            </a:r>
            <a:r>
              <a:rPr lang="vi-VN" dirty="0">
                <a:solidFill>
                  <a:schemeClr val="bg1"/>
                </a:solidFill>
              </a:rPr>
              <a:t/>
            </a:r>
            <a:br>
              <a:rPr lang="vi-VN" dirty="0">
                <a:solidFill>
                  <a:schemeClr val="bg1"/>
                </a:solidFill>
              </a:rPr>
            </a:br>
            <a:r>
              <a:rPr lang="vi-VN" dirty="0">
                <a:solidFill>
                  <a:schemeClr val="bg1"/>
                </a:solidFill>
              </a:rPr>
              <a:t>Giảng viên hướng dẫn: PGS.TS Nguyễn Linh Giang</a:t>
            </a:r>
            <a:endParaRPr lang="vi-VN" dirty="0">
              <a:solidFill>
                <a:schemeClr val="bg1"/>
              </a:solidFill>
            </a:endParaRPr>
          </a:p>
          <a:p>
            <a:r>
              <a:rPr lang="vi-VN" dirty="0"/>
              <a:t/>
            </a:r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658" y="69439"/>
            <a:ext cx="802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PHẦN 1 : </a:t>
            </a:r>
            <a:r>
              <a:rPr lang="en-US" dirty="0"/>
              <a:t>TỔNG QUAN VỀ XÁC THỰC ĐIỆN </a:t>
            </a:r>
            <a:r>
              <a:rPr lang="en-US" dirty="0" smtClean="0"/>
              <a:t>TỬ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611086"/>
            <a:ext cx="33811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III. </a:t>
            </a:r>
            <a:r>
              <a:rPr lang="en-US" sz="2500" b="1" dirty="0" smtClean="0"/>
              <a:t>XÁC </a:t>
            </a:r>
            <a:r>
              <a:rPr lang="en-US" sz="2500" b="1" dirty="0"/>
              <a:t>THỰC </a:t>
            </a:r>
            <a:r>
              <a:rPr lang="en-US" sz="2500" b="1" dirty="0" err="1" smtClean="0"/>
              <a:t>THỰC</a:t>
            </a:r>
            <a:r>
              <a:rPr lang="en-US" sz="2500" b="1" dirty="0" smtClean="0"/>
              <a:t> THỂ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1317299" y="2304224"/>
            <a:ext cx="7060347" cy="3962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3.2 </a:t>
            </a:r>
            <a:r>
              <a:rPr lang="en-US" b="1" dirty="0" err="1" smtClean="0"/>
              <a:t>Xác</a:t>
            </a:r>
            <a:r>
              <a:rPr lang="en-US" b="1" dirty="0" smtClean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dựa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r>
              <a:rPr lang="en-US" b="1" dirty="0"/>
              <a:t>: </a:t>
            </a:r>
            <a:r>
              <a:rPr lang="en-US" b="1" dirty="0" err="1"/>
              <a:t>Sở</a:t>
            </a:r>
            <a:r>
              <a:rPr lang="en-US" b="1" dirty="0"/>
              <a:t> </a:t>
            </a:r>
            <a:r>
              <a:rPr lang="en-US" b="1" dirty="0" err="1"/>
              <a:t>hữu</a:t>
            </a:r>
            <a:r>
              <a:rPr lang="en-US" b="1" dirty="0"/>
              <a:t> </a:t>
            </a:r>
            <a:r>
              <a:rPr lang="en-US" b="1" dirty="0" err="1"/>
              <a:t>cái</a:t>
            </a:r>
            <a:r>
              <a:rPr lang="en-US" b="1" dirty="0"/>
              <a:t> </a:t>
            </a:r>
            <a:r>
              <a:rPr lang="en-US" b="1" dirty="0" err="1"/>
              <a:t>gì</a:t>
            </a:r>
            <a:r>
              <a:rPr lang="en-US" b="1" dirty="0"/>
              <a:t> (Something Possessed</a:t>
            </a:r>
            <a:r>
              <a:rPr lang="en-US" b="1" dirty="0" smtClean="0"/>
              <a:t>)</a:t>
            </a:r>
          </a:p>
          <a:p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vi-VN" sz="1600" dirty="0">
                <a:latin typeface="Calibri (Body)"/>
              </a:rPr>
              <a:t>Ví dụ như sở hữu </a:t>
            </a:r>
            <a:r>
              <a:rPr lang="vi-VN" sz="1600" b="1" dirty="0">
                <a:latin typeface="Calibri (Body)"/>
              </a:rPr>
              <a:t>khóa bí mật để ký điện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                                        +  </a:t>
            </a:r>
            <a:r>
              <a:rPr lang="vi-VN" sz="1600" i="1" dirty="0"/>
              <a:t>Phương pháp xác thực Kerberos (Kerberos authentication</a:t>
            </a:r>
            <a:r>
              <a:rPr lang="en-US" sz="1600" i="1" dirty="0"/>
              <a:t>	 </a:t>
            </a:r>
            <a:r>
              <a:rPr lang="en-US" sz="1600" i="1" dirty="0" smtClean="0"/>
              <a:t>     </a:t>
            </a:r>
          </a:p>
          <a:p>
            <a:r>
              <a:rPr lang="en-US" sz="1600" i="1" dirty="0"/>
              <a:t>		</a:t>
            </a:r>
            <a:r>
              <a:rPr lang="en-US" sz="1600" i="1" dirty="0" smtClean="0"/>
              <a:t>+  </a:t>
            </a:r>
            <a:r>
              <a:rPr lang="vi-VN" sz="1600" i="1" dirty="0" smtClean="0"/>
              <a:t>Phương </a:t>
            </a:r>
            <a:r>
              <a:rPr lang="vi-VN" sz="1600" i="1" dirty="0"/>
              <a:t>pháp Tokens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	</a:t>
            </a:r>
            <a:r>
              <a:rPr lang="en-US" sz="1600" b="1" dirty="0" smtClean="0"/>
              <a:t>3.3 </a:t>
            </a:r>
            <a:r>
              <a:rPr lang="vi-VN" sz="1600" b="1" dirty="0"/>
              <a:t>Xác thực dựa vào thực thể: Thừa hưởng cái gì (Something Inherent)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1500" dirty="0" smtClean="0"/>
              <a:t>		+  </a:t>
            </a:r>
            <a:r>
              <a:rPr lang="vi-VN" sz="1500" i="1" dirty="0" smtClean="0"/>
              <a:t>Phương </a:t>
            </a:r>
            <a:r>
              <a:rPr lang="vi-VN" sz="1500" i="1" dirty="0"/>
              <a:t>pháp Biometrics (phương pháp nhận dạng sinh trắc học</a:t>
            </a:r>
            <a:r>
              <a:rPr lang="vi-VN" sz="1500" i="1" dirty="0" smtClean="0"/>
              <a:t>)</a:t>
            </a:r>
            <a:endParaRPr lang="en-US" sz="1500" i="1" dirty="0" smtClean="0"/>
          </a:p>
          <a:p>
            <a:pPr>
              <a:lnSpc>
                <a:spcPct val="150000"/>
              </a:lnSpc>
            </a:pPr>
            <a:r>
              <a:rPr lang="en-US" sz="1500" dirty="0" smtClean="0">
                <a:latin typeface="Calibri (Body)"/>
              </a:rPr>
              <a:t>		</a:t>
            </a:r>
            <a:endParaRPr lang="en-US" sz="1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49358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NỘI DUNG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8937" y="2360023"/>
            <a:ext cx="776641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500" b="1" dirty="0" smtClean="0"/>
          </a:p>
          <a:p>
            <a:endParaRPr lang="en-US" sz="2500" b="1" dirty="0"/>
          </a:p>
          <a:p>
            <a:r>
              <a:rPr lang="en-US" sz="2500" b="1" dirty="0" smtClean="0"/>
              <a:t>PHẦN 2: </a:t>
            </a:r>
            <a:r>
              <a:rPr lang="vi-VN" sz="2500" b="1" dirty="0"/>
              <a:t>PHƯƠNG PHÁP XÁC THỰC THÔNG ĐIỆP</a:t>
            </a:r>
            <a:endParaRPr lang="en-US" sz="2500" b="1" dirty="0"/>
          </a:p>
          <a:p>
            <a:endParaRPr lang="en-US" sz="2500" b="1" dirty="0"/>
          </a:p>
          <a:p>
            <a:endParaRPr lang="en-US" sz="25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626836" y="2993522"/>
            <a:ext cx="7750628" cy="748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84" y="-183109"/>
            <a:ext cx="8026400" cy="132556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PHẦN 2 : </a:t>
            </a:r>
            <a:r>
              <a:rPr lang="en-US" sz="3000" dirty="0" smtClean="0"/>
              <a:t>PHƯƠNG PHÁP XÁC THỰC THÔNG ĐIỆP</a:t>
            </a:r>
            <a:endParaRPr 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611086"/>
            <a:ext cx="58735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I. XÁC THỰC THÔNG ĐIỆP BẰNG CHỮ KÍ SỐ</a:t>
            </a:r>
            <a:endParaRPr lang="en-US" sz="2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17299" y="2304224"/>
            <a:ext cx="706034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dirty="0" smtClean="0">
                <a:latin typeface="Calibri (Body)"/>
              </a:rPr>
              <a:t>		</a:t>
            </a:r>
            <a:endParaRPr lang="en-US" sz="1500" dirty="0">
              <a:latin typeface="Calibri (Body)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5657" y="2194560"/>
            <a:ext cx="6585935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vi-VN" sz="1600" b="1" dirty="0">
                <a:latin typeface="Arial" panose="020B0604020202020204" pitchFamily="34" charset="0"/>
                <a:cs typeface="Arial" panose="020B0604020202020204" pitchFamily="34" charset="0"/>
              </a:rPr>
              <a:t>Ý tưởng chính của phương pháp xác thực bằng chữ </a:t>
            </a:r>
            <a:r>
              <a:rPr lang="vi-V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b="1" dirty="0" smtClean="0"/>
              <a:t>1.1.1</a:t>
            </a:r>
            <a:r>
              <a:rPr lang="en-US" dirty="0" smtClean="0"/>
              <a:t>. </a:t>
            </a:r>
            <a:r>
              <a:rPr lang="en-US" dirty="0"/>
              <a:t>An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Thu </a:t>
            </a:r>
            <a:r>
              <a:rPr lang="en-US" dirty="0" err="1"/>
              <a:t>cặp</a:t>
            </a:r>
            <a:r>
              <a:rPr lang="en-US" dirty="0"/>
              <a:t> tin (X, Y),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X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tin, Y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tin</a:t>
            </a:r>
          </a:p>
          <a:p>
            <a:pPr>
              <a:lnSpc>
                <a:spcPct val="150000"/>
              </a:lnSpc>
            </a:pPr>
            <a:r>
              <a:rPr lang="en-US" dirty="0"/>
              <a:t>X.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Y = </a:t>
            </a:r>
            <a:r>
              <a:rPr lang="en-US" dirty="0" err="1"/>
              <a:t>Sigk</a:t>
            </a:r>
            <a:r>
              <a:rPr lang="en-US" dirty="0"/>
              <a:t> (X) , </a:t>
            </a:r>
            <a:r>
              <a:rPr lang="en-US" dirty="0" err="1"/>
              <a:t>Sigk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k.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1.2 </a:t>
            </a:r>
            <a:r>
              <a:rPr lang="en-US" b="1" dirty="0" err="1" smtClean="0"/>
              <a:t>Phương</a:t>
            </a:r>
            <a:r>
              <a:rPr lang="en-US" b="1" dirty="0" smtClean="0"/>
              <a:t> </a:t>
            </a:r>
            <a:r>
              <a:rPr lang="en-US" b="1" dirty="0" err="1" smtClean="0"/>
              <a:t>pháp</a:t>
            </a:r>
            <a:r>
              <a:rPr lang="en-US" b="1" dirty="0" smtClean="0"/>
              <a:t> </a:t>
            </a:r>
            <a:r>
              <a:rPr lang="en-US" b="1" dirty="0" err="1" smtClean="0"/>
              <a:t>chữ</a:t>
            </a:r>
            <a:r>
              <a:rPr lang="en-US" b="1" dirty="0" smtClean="0"/>
              <a:t> </a:t>
            </a:r>
            <a:r>
              <a:rPr lang="en-US" b="1" dirty="0" err="1" smtClean="0"/>
              <a:t>kí</a:t>
            </a:r>
            <a:r>
              <a:rPr lang="en-US" b="1" dirty="0" smtClean="0"/>
              <a:t> </a:t>
            </a:r>
            <a:r>
              <a:rPr lang="en-US" b="1" dirty="0" err="1" smtClean="0"/>
              <a:t>điện</a:t>
            </a:r>
            <a:r>
              <a:rPr lang="en-US" b="1" dirty="0" smtClean="0"/>
              <a:t> </a:t>
            </a:r>
            <a:r>
              <a:rPr lang="en-US" b="1" dirty="0" err="1" smtClean="0"/>
              <a:t>tử</a:t>
            </a:r>
            <a:r>
              <a:rPr lang="en-US" b="1" dirty="0" smtClean="0"/>
              <a:t> RSA</a:t>
            </a:r>
            <a:endParaRPr lang="en-US" b="1" dirty="0"/>
          </a:p>
          <a:p>
            <a:r>
              <a:rPr lang="en-US" dirty="0" smtClean="0"/>
              <a:t>	</a:t>
            </a:r>
            <a:r>
              <a:rPr lang="en-US" b="1" dirty="0" smtClean="0"/>
              <a:t>1.2.1  </a:t>
            </a:r>
            <a:r>
              <a:rPr lang="en-US" b="1" dirty="0" err="1" smtClean="0"/>
              <a:t>Sơ</a:t>
            </a:r>
            <a:r>
              <a:rPr lang="en-US" b="1" dirty="0" smtClean="0"/>
              <a:t> </a:t>
            </a:r>
            <a:r>
              <a:rPr lang="en-US" b="1" dirty="0" err="1" smtClean="0"/>
              <a:t>đồ</a:t>
            </a:r>
            <a:r>
              <a:rPr lang="en-US" b="1" dirty="0" smtClean="0"/>
              <a:t> </a:t>
            </a:r>
            <a:r>
              <a:rPr lang="en-US" b="1" dirty="0" err="1" smtClean="0"/>
              <a:t>chữ</a:t>
            </a:r>
            <a:r>
              <a:rPr lang="en-US" b="1" dirty="0" smtClean="0"/>
              <a:t> </a:t>
            </a:r>
            <a:r>
              <a:rPr lang="en-US" b="1" dirty="0" err="1" smtClean="0"/>
              <a:t>kí</a:t>
            </a:r>
            <a:r>
              <a:rPr lang="en-US" b="1" dirty="0" smtClean="0"/>
              <a:t> :</a:t>
            </a:r>
          </a:p>
          <a:p>
            <a:r>
              <a:rPr lang="en-US" dirty="0" smtClean="0"/>
              <a:t>		+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:  </a:t>
            </a:r>
          </a:p>
          <a:p>
            <a:r>
              <a:rPr lang="en-US" dirty="0"/>
              <a:t>		 </a:t>
            </a:r>
            <a:r>
              <a:rPr lang="en-US" dirty="0" smtClean="0"/>
              <a:t>        -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(</a:t>
            </a:r>
            <a:r>
              <a:rPr lang="en-US" dirty="0" err="1" smtClean="0"/>
              <a:t>bí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) : 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	         -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		         -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b="1" dirty="0" smtClean="0"/>
              <a:t>1.2.2 </a:t>
            </a:r>
            <a:r>
              <a:rPr lang="en-US" b="1" dirty="0" err="1" smtClean="0"/>
              <a:t>chú</a:t>
            </a:r>
            <a:r>
              <a:rPr lang="en-US" b="1" dirty="0" smtClean="0"/>
              <a:t> ý :</a:t>
            </a:r>
          </a:p>
          <a:p>
            <a:r>
              <a:rPr lang="en-US" dirty="0"/>
              <a:t>		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chẳng</a:t>
            </a:r>
            <a:r>
              <a:rPr lang="en-US" dirty="0"/>
              <a:t> qua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 smtClean="0"/>
              <a:t>mã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84" y="-183109"/>
            <a:ext cx="8026400" cy="132556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PHẦN 2 : </a:t>
            </a:r>
            <a:r>
              <a:rPr lang="en-US" sz="3000" dirty="0" smtClean="0"/>
              <a:t>PHƯƠNG PHÁP XÁC THỰC THÔNG ĐIỆP</a:t>
            </a:r>
            <a:endParaRPr 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611086"/>
            <a:ext cx="58735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I. XÁC THỰC THÔNG ĐIỆP BẰNG CHỮ KÍ SỐ</a:t>
            </a:r>
            <a:endParaRPr lang="en-US" sz="2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17299" y="2304224"/>
            <a:ext cx="706034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dirty="0" smtClean="0">
                <a:latin typeface="Calibri (Body)"/>
              </a:rPr>
              <a:t>		</a:t>
            </a:r>
            <a:endParaRPr lang="en-US" sz="1500" dirty="0">
              <a:latin typeface="Calibri (Body)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5657" y="2194560"/>
            <a:ext cx="658593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1.3 </a:t>
            </a:r>
            <a:r>
              <a:rPr lang="vi-VN" b="1" dirty="0"/>
              <a:t>Phương pháp chữ ký điện tử </a:t>
            </a:r>
            <a:r>
              <a:rPr lang="vi-VN" b="1" dirty="0" smtClean="0"/>
              <a:t>ElGamal</a:t>
            </a:r>
            <a:endParaRPr lang="en-US" b="1" dirty="0" smtClean="0"/>
          </a:p>
          <a:p>
            <a:r>
              <a:rPr lang="en-US" dirty="0" smtClean="0"/>
              <a:t>	</a:t>
            </a:r>
            <a:r>
              <a:rPr lang="en-US" b="1" dirty="0" smtClean="0"/>
              <a:t>1.3.1  </a:t>
            </a:r>
            <a:r>
              <a:rPr lang="en-US" b="1" dirty="0" err="1" smtClean="0"/>
              <a:t>bài</a:t>
            </a:r>
            <a:r>
              <a:rPr lang="en-US" b="1" dirty="0" smtClean="0"/>
              <a:t> </a:t>
            </a:r>
            <a:r>
              <a:rPr lang="en-US" b="1" dirty="0" err="1" smtClean="0"/>
              <a:t>toán</a:t>
            </a:r>
            <a:r>
              <a:rPr lang="en-US" b="1" dirty="0" smtClean="0"/>
              <a:t> </a:t>
            </a:r>
            <a:r>
              <a:rPr lang="en-US" b="1" dirty="0" err="1" smtClean="0"/>
              <a:t>logarit</a:t>
            </a:r>
            <a:r>
              <a:rPr lang="en-US" b="1" dirty="0" smtClean="0"/>
              <a:t> </a:t>
            </a:r>
            <a:r>
              <a:rPr lang="en-US" b="1" dirty="0" err="1" smtClean="0"/>
              <a:t>rời</a:t>
            </a:r>
            <a:r>
              <a:rPr lang="en-US" b="1" dirty="0" smtClean="0"/>
              <a:t> </a:t>
            </a:r>
            <a:r>
              <a:rPr lang="en-US" b="1" dirty="0" err="1" smtClean="0"/>
              <a:t>rạc</a:t>
            </a:r>
            <a:r>
              <a:rPr lang="en-US" b="1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vi-VN" sz="1600" dirty="0"/>
              <a:t>Bài toán logarit rời rạc: Cho số nguyên tố p, gọi </a:t>
            </a:r>
            <a:r>
              <a:rPr lang="el-GR" sz="1600" dirty="0"/>
              <a:t>α </a:t>
            </a:r>
            <a:r>
              <a:rPr lang="az-Cyrl-AZ" sz="1600" dirty="0"/>
              <a:t>Є </a:t>
            </a:r>
            <a:r>
              <a:rPr lang="vi-VN" sz="1600" dirty="0"/>
              <a:t>Zp là phần tử </a:t>
            </a:r>
            <a:r>
              <a:rPr lang="vi-VN" sz="1600" dirty="0" smtClean="0"/>
              <a:t>sinh(generator</a:t>
            </a:r>
            <a:r>
              <a:rPr lang="vi-VN" sz="1600" dirty="0"/>
              <a:t>) và </a:t>
            </a:r>
            <a:r>
              <a:rPr lang="el-GR" sz="1600" dirty="0"/>
              <a:t>β </a:t>
            </a:r>
            <a:r>
              <a:rPr lang="az-Cyrl-AZ" sz="1600" dirty="0"/>
              <a:t>Є </a:t>
            </a:r>
            <a:r>
              <a:rPr lang="vi-VN" sz="1600" dirty="0"/>
              <a:t>Zp*. Cần xác định số nguyên dương a </a:t>
            </a:r>
            <a:r>
              <a:rPr lang="az-Cyrl-AZ" sz="1600" dirty="0"/>
              <a:t>Є </a:t>
            </a:r>
            <a:r>
              <a:rPr lang="vi-VN" sz="1600" dirty="0"/>
              <a:t>Zp-1 sao </a:t>
            </a:r>
            <a:r>
              <a:rPr lang="vi-VN" sz="1600" dirty="0" smtClean="0"/>
              <a:t>choa </a:t>
            </a:r>
            <a:r>
              <a:rPr lang="en-US" sz="1600" dirty="0" smtClean="0"/>
              <a:t>^a</a:t>
            </a:r>
            <a:r>
              <a:rPr lang="vi-VN" sz="1600" dirty="0" smtClean="0"/>
              <a:t>≡ </a:t>
            </a:r>
            <a:r>
              <a:rPr lang="el-GR" sz="1600" dirty="0"/>
              <a:t>β (</a:t>
            </a:r>
            <a:r>
              <a:rPr lang="vi-VN" sz="1600" dirty="0"/>
              <a:t>mod p</a:t>
            </a:r>
            <a:r>
              <a:rPr lang="vi-VN" sz="1600" dirty="0" smtClean="0"/>
              <a:t>)</a:t>
            </a:r>
            <a:endParaRPr lang="vi-VN" sz="1600" dirty="0"/>
          </a:p>
          <a:p>
            <a:pPr>
              <a:lnSpc>
                <a:spcPct val="150000"/>
              </a:lnSpc>
            </a:pPr>
            <a:r>
              <a:rPr lang="vi-VN" sz="1600" dirty="0"/>
              <a:t>Khi đó, a được ký hiệu là log</a:t>
            </a:r>
            <a:r>
              <a:rPr lang="el-GR" sz="1600" dirty="0" smtClean="0"/>
              <a:t>α</a:t>
            </a:r>
            <a:r>
              <a:rPr lang="en-US" sz="1600" dirty="0" smtClean="0"/>
              <a:t>b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</a:t>
            </a:r>
            <a:r>
              <a:rPr lang="en-US" sz="1600" b="1" dirty="0" smtClean="0"/>
              <a:t>1.3.2 </a:t>
            </a:r>
            <a:r>
              <a:rPr lang="en-US" sz="1600" b="1" dirty="0" err="1" smtClean="0"/>
              <a:t>Sơ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đồ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chữ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kí</a:t>
            </a:r>
            <a:endParaRPr lang="en-US" sz="1600" b="1" dirty="0" smtClean="0"/>
          </a:p>
          <a:p>
            <a:r>
              <a:rPr lang="en-US" dirty="0" smtClean="0"/>
              <a:t>		+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:  </a:t>
            </a:r>
          </a:p>
          <a:p>
            <a:r>
              <a:rPr lang="en-US" dirty="0"/>
              <a:t>		 </a:t>
            </a:r>
            <a:r>
              <a:rPr lang="en-US" dirty="0" smtClean="0"/>
              <a:t>        -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(</a:t>
            </a:r>
            <a:r>
              <a:rPr lang="en-US" dirty="0" err="1" smtClean="0"/>
              <a:t>bí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) : 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	         -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		         -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b="1" dirty="0" smtClean="0"/>
              <a:t>1.3.3 </a:t>
            </a:r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b="1" dirty="0" smtClean="0"/>
              <a:t> : </a:t>
            </a:r>
          </a:p>
          <a:p>
            <a:r>
              <a:rPr lang="en-US" dirty="0" smtClean="0"/>
              <a:t>		An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Thu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x = 112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58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84" y="-183109"/>
            <a:ext cx="8026400" cy="132556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PHẦN 2 : </a:t>
            </a:r>
            <a:r>
              <a:rPr lang="en-US" sz="3000" dirty="0" smtClean="0"/>
              <a:t>PHƯƠNG PHÁP XÁC THỰC THÔNG ĐIỆP</a:t>
            </a:r>
            <a:endParaRPr 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611086"/>
            <a:ext cx="59697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II. XÁC THỰC THÔNG ĐIỆP BẰNG HÀM BĂM</a:t>
            </a:r>
            <a:endParaRPr lang="en-US" sz="2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17299" y="2304224"/>
            <a:ext cx="70603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/>
              <a:t>3.2.1 BAO GỒM </a:t>
            </a:r>
            <a:r>
              <a:rPr lang="en-US" dirty="0"/>
              <a:t>:</a:t>
            </a:r>
            <a:r>
              <a:rPr lang="en-US" dirty="0"/>
              <a:t>	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	+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/>
              <a:t>băm</a:t>
            </a:r>
            <a:r>
              <a:rPr lang="en-US" dirty="0"/>
              <a:t> MD4</a:t>
            </a:r>
          </a:p>
          <a:p>
            <a:pPr>
              <a:lnSpc>
                <a:spcPct val="200000"/>
              </a:lnSpc>
            </a:pPr>
            <a:r>
              <a:rPr lang="en-US" dirty="0"/>
              <a:t>	</a:t>
            </a:r>
            <a:r>
              <a:rPr lang="en-US" dirty="0" smtClean="0"/>
              <a:t>+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MD5</a:t>
            </a:r>
          </a:p>
          <a:p>
            <a:pPr>
              <a:lnSpc>
                <a:spcPct val="200000"/>
              </a:lnSpc>
            </a:pPr>
            <a:r>
              <a:rPr lang="en-US" dirty="0"/>
              <a:t>	</a:t>
            </a:r>
            <a:r>
              <a:rPr lang="en-US" dirty="0" smtClean="0"/>
              <a:t>+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SHS</a:t>
            </a:r>
          </a:p>
          <a:p>
            <a:pPr>
              <a:lnSpc>
                <a:spcPct val="200000"/>
              </a:lnSpc>
            </a:pPr>
            <a:r>
              <a:rPr lang="en-US" dirty="0"/>
              <a:t>	</a:t>
            </a:r>
            <a:r>
              <a:rPr lang="en-US" dirty="0" smtClean="0"/>
              <a:t>+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SHA</a:t>
            </a:r>
            <a:r>
              <a:rPr lang="en-US" sz="1500" dirty="0" smtClean="0">
                <a:latin typeface="Calibri (Body)"/>
              </a:rPr>
              <a:t>	</a:t>
            </a:r>
            <a:endParaRPr lang="en-US" sz="1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6888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84" y="-183109"/>
            <a:ext cx="8026400" cy="132556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PHẦN 2 : </a:t>
            </a:r>
            <a:r>
              <a:rPr lang="en-US" sz="3000" dirty="0" smtClean="0"/>
              <a:t>PHƯƠNG PHÁP XÁC THỰC THÔNG ĐIỆP</a:t>
            </a:r>
            <a:endParaRPr 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611086"/>
            <a:ext cx="59697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II. XÁC THỰC THÔNG ĐIỆP BẰNG HÀM BĂM</a:t>
            </a:r>
            <a:endParaRPr lang="en-US" sz="2500" b="1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20621" y="2088140"/>
            <a:ext cx="7232725" cy="284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3.2.2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MD4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+) INPUT: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 bit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+) OUTPUT: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128 bit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32 bit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hecxa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word,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512 bit.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T[j].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N/16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Hình ảnh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751" y="5038933"/>
            <a:ext cx="3603625" cy="94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32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84" y="-183109"/>
            <a:ext cx="8026400" cy="132556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PHẦN 2 : </a:t>
            </a:r>
            <a:r>
              <a:rPr lang="en-US" sz="3000" dirty="0" smtClean="0"/>
              <a:t>PHƯƠNG PHÁP XÁC THỰC THÔNG ĐIỆP</a:t>
            </a:r>
            <a:endParaRPr 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611086"/>
            <a:ext cx="59697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II. XÁC THỰC THÔNG ĐIỆP BẰNG HÀM BĂM</a:t>
            </a:r>
            <a:endParaRPr lang="en-US" sz="2500" b="1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33833" y="2352296"/>
            <a:ext cx="7232725" cy="3485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3.2.3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MD5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 err="1"/>
              <a:t>Thuật</a:t>
            </a:r>
            <a:r>
              <a:rPr lang="en-US" i="1" dirty="0"/>
              <a:t> </a:t>
            </a:r>
            <a:r>
              <a:rPr lang="en-US" i="1" dirty="0" err="1"/>
              <a:t>toán</a:t>
            </a:r>
            <a:r>
              <a:rPr lang="en-US" i="1" dirty="0"/>
              <a:t> </a:t>
            </a:r>
            <a:r>
              <a:rPr lang="en-US" i="1" dirty="0" err="1"/>
              <a:t>xây</a:t>
            </a:r>
            <a:r>
              <a:rPr lang="en-US" i="1" dirty="0"/>
              <a:t> </a:t>
            </a:r>
            <a:r>
              <a:rPr lang="en-US" i="1" dirty="0" err="1"/>
              <a:t>dựng</a:t>
            </a:r>
            <a:r>
              <a:rPr lang="en-US" i="1" dirty="0"/>
              <a:t> </a:t>
            </a:r>
            <a:r>
              <a:rPr lang="en-US" i="1" dirty="0" err="1"/>
              <a:t>dãy</a:t>
            </a:r>
            <a:r>
              <a:rPr lang="en-US" i="1" dirty="0"/>
              <a:t> bit X </a:t>
            </a:r>
            <a:r>
              <a:rPr lang="en-US" i="1" dirty="0" err="1"/>
              <a:t>từ</a:t>
            </a:r>
            <a:r>
              <a:rPr lang="en-US" i="1" dirty="0"/>
              <a:t> </a:t>
            </a:r>
            <a:r>
              <a:rPr lang="en-US" i="1" dirty="0" err="1"/>
              <a:t>dãy</a:t>
            </a:r>
            <a:r>
              <a:rPr lang="en-US" i="1" dirty="0"/>
              <a:t> bit x d </a:t>
            </a:r>
            <a:r>
              <a:rPr lang="en-US" dirty="0"/>
              <a:t>= (447 - | </a:t>
            </a:r>
            <a:r>
              <a:rPr lang="en-US" i="1" dirty="0"/>
              <a:t>x </a:t>
            </a:r>
            <a:r>
              <a:rPr lang="en-US" dirty="0"/>
              <a:t>|) mod 512</a:t>
            </a:r>
          </a:p>
          <a:p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64 </a:t>
            </a:r>
            <a:r>
              <a:rPr lang="en-US" dirty="0" err="1"/>
              <a:t>bit</a:t>
            </a:r>
            <a:r>
              <a:rPr lang="en-US" i="1" dirty="0" err="1"/>
              <a:t>l</a:t>
            </a:r>
            <a:r>
              <a:rPr lang="en-US" i="1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| </a:t>
            </a:r>
            <a:r>
              <a:rPr lang="en-US" i="1" dirty="0"/>
              <a:t>x </a:t>
            </a:r>
            <a:r>
              <a:rPr lang="en-US" dirty="0"/>
              <a:t>| mod 2</a:t>
            </a:r>
            <a:r>
              <a:rPr lang="en-US" baseline="30000" dirty="0"/>
              <a:t>64</a:t>
            </a:r>
            <a:r>
              <a:rPr lang="en-US" dirty="0"/>
              <a:t>.</a:t>
            </a:r>
          </a:p>
          <a:p>
            <a:r>
              <a:rPr lang="en-US" i="1" dirty="0"/>
              <a:t>X = x </a:t>
            </a:r>
            <a:r>
              <a:rPr lang="en-US" dirty="0"/>
              <a:t>| | 1 | | 0</a:t>
            </a:r>
            <a:r>
              <a:rPr lang="en-US" i="1" baseline="30000" dirty="0"/>
              <a:t>d</a:t>
            </a:r>
            <a:r>
              <a:rPr lang="en-US" i="1" dirty="0"/>
              <a:t> </a:t>
            </a:r>
            <a:r>
              <a:rPr lang="en-US" dirty="0"/>
              <a:t>| | </a:t>
            </a:r>
            <a:r>
              <a:rPr lang="en-US" i="1" dirty="0"/>
              <a:t>l</a:t>
            </a:r>
            <a:endParaRPr lang="en-US" dirty="0"/>
          </a:p>
          <a:p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MD5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32 - bit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i="1" dirty="0"/>
              <a:t>X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[</a:t>
            </a:r>
            <a:r>
              <a:rPr lang="en-US" i="1" dirty="0" err="1"/>
              <a:t>i</a:t>
            </a:r>
            <a:r>
              <a:rPr lang="en-US" dirty="0"/>
              <a:t>] 32 bit: </a:t>
            </a:r>
            <a:r>
              <a:rPr lang="en-US" i="1" dirty="0"/>
              <a:t>X </a:t>
            </a:r>
            <a:r>
              <a:rPr lang="en-US" dirty="0"/>
              <a:t>= </a:t>
            </a:r>
            <a:r>
              <a:rPr lang="en-US" i="1" dirty="0"/>
              <a:t>X</a:t>
            </a:r>
            <a:r>
              <a:rPr lang="en-US" dirty="0"/>
              <a:t>[0] </a:t>
            </a:r>
            <a:r>
              <a:rPr lang="en-US" i="1" dirty="0"/>
              <a:t>X</a:t>
            </a:r>
            <a:r>
              <a:rPr lang="en-US" dirty="0"/>
              <a:t>[1] ... </a:t>
            </a:r>
            <a:r>
              <a:rPr lang="en-US" i="1" dirty="0"/>
              <a:t>X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/>
              <a:t>–1]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i="1" dirty="0"/>
              <a:t>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bội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16.</a:t>
            </a:r>
          </a:p>
          <a:p>
            <a:r>
              <a:rPr lang="en-US" dirty="0"/>
              <a:t> 		+)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4 </a:t>
            </a:r>
            <a:r>
              <a:rPr lang="en-US" dirty="0" err="1"/>
              <a:t>biến</a:t>
            </a:r>
            <a:r>
              <a:rPr lang="en-US" dirty="0"/>
              <a:t> A, B, C, D</a:t>
            </a:r>
          </a:p>
          <a:p>
            <a:r>
              <a:rPr lang="en-US" dirty="0"/>
              <a:t>		+) 4 </a:t>
            </a:r>
            <a:r>
              <a:rPr lang="en-US" dirty="0" err="1"/>
              <a:t>chu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MD5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lươt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F, G, H, I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X, Y, Z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32 bit</a:t>
            </a:r>
          </a:p>
          <a:p>
            <a:r>
              <a:rPr lang="en-US" dirty="0"/>
              <a:t>	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32 bit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91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84" y="-183109"/>
            <a:ext cx="8026400" cy="132556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PHẦN 2 : </a:t>
            </a:r>
            <a:r>
              <a:rPr lang="en-US" sz="3000" dirty="0" smtClean="0"/>
              <a:t>PHƯƠNG PHÁP XÁC THỰC THÔNG ĐIỆP</a:t>
            </a:r>
            <a:endParaRPr 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611086"/>
            <a:ext cx="59697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II. XÁC THỰC THÔNG ĐIỆP BẰNG HÀM BĂM</a:t>
            </a:r>
            <a:endParaRPr lang="en-US" sz="2500" b="1" dirty="0"/>
          </a:p>
        </p:txBody>
      </p:sp>
      <p:pic>
        <p:nvPicPr>
          <p:cNvPr id="3074" name="image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696" y="5682979"/>
            <a:ext cx="4738688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image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517" y="4077509"/>
            <a:ext cx="5281613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5253" y="2215098"/>
            <a:ext cx="8463462" cy="389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3.2.4 </a:t>
            </a:r>
            <a:r>
              <a:rPr lang="en-US" altLang="en-US" sz="2200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altLang="en-US" sz="2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altLang="en-US" sz="2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SHS</a:t>
            </a:r>
            <a:endParaRPr lang="en-US" altLang="en-US" sz="2200" b="1" dirty="0"/>
          </a:p>
          <a:p>
            <a:pPr marL="0" marR="0" lvl="0" indent="4572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Xây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dựng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trên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cơ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sở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MD4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MD5 </a:t>
            </a:r>
          </a:p>
          <a:p>
            <a:pPr lvl="0">
              <a:lnSpc>
                <a:spcPct val="150000"/>
              </a:lnSpc>
            </a:pPr>
            <a:r>
              <a:rPr lang="en-US" altLang="en-US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Tương</a:t>
            </a: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tự</a:t>
            </a: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MD5, </a:t>
            </a:r>
            <a:r>
              <a:rPr lang="en-US" altLang="en-US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thông</a:t>
            </a: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điệp</a:t>
            </a: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nguồn</a:t>
            </a: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500" i="1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x </a:t>
            </a:r>
            <a:r>
              <a:rPr lang="en-US" altLang="en-US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sẽ</a:t>
            </a: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chuyển</a:t>
            </a: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thành</a:t>
            </a: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dãy</a:t>
            </a: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bit </a:t>
            </a:r>
            <a:r>
              <a:rPr lang="en-US" altLang="en-US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độ</a:t>
            </a: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dài</a:t>
            </a: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bội</a:t>
            </a: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số</a:t>
            </a: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512. </a:t>
            </a:r>
            <a:r>
              <a:rPr lang="en-US" altLang="en-US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Từng</a:t>
            </a: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nhóm</a:t>
            </a: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gồm</a:t>
            </a: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16 từ-32 bit </a:t>
            </a:r>
            <a:r>
              <a:rPr lang="en-US" altLang="en-US" sz="1500" i="1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[0], </a:t>
            </a:r>
            <a:r>
              <a:rPr lang="en-US" altLang="en-US" sz="1500" i="1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[1],..., </a:t>
            </a:r>
            <a:r>
              <a:rPr lang="en-US" altLang="en-US" sz="1500" i="1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[15] </a:t>
            </a:r>
            <a:r>
              <a:rPr lang="en-US" altLang="en-US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sẽ</a:t>
            </a: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mở</a:t>
            </a: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rộng</a:t>
            </a: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thành</a:t>
            </a: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80 từ-32 bit </a:t>
            </a:r>
            <a:r>
              <a:rPr lang="en-US" altLang="en-US" sz="1500" i="1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W</a:t>
            </a: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[0], </a:t>
            </a:r>
            <a:r>
              <a:rPr lang="en-US" altLang="en-US" sz="1500" i="1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W</a:t>
            </a: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[1], ..., </a:t>
            </a:r>
            <a:r>
              <a:rPr lang="en-US" altLang="en-US" sz="1500" i="1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W</a:t>
            </a: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[79] </a:t>
            </a:r>
            <a:r>
              <a:rPr lang="en-US" altLang="en-US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theo</a:t>
            </a: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công</a:t>
            </a: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thức</a:t>
            </a:r>
            <a:r>
              <a:rPr lang="en-US" altLang="en-US" sz="1500" dirty="0" smtClean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lvl="0">
              <a:lnSpc>
                <a:spcPct val="150000"/>
              </a:lnSpc>
            </a:pPr>
            <a:endParaRPr lang="en-US" altLang="en-US" sz="15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en-US" sz="1500" dirty="0">
              <a:cs typeface="Arial" panose="020B0604020202020204" pitchFamily="34" charset="0"/>
            </a:endParaRPr>
          </a:p>
          <a:p>
            <a:pPr lvl="0" indent="263525">
              <a:lnSpc>
                <a:spcPct val="150000"/>
              </a:lnSpc>
            </a:pPr>
            <a:endParaRPr lang="en-US" altLang="en-US" sz="1500" dirty="0" smtClean="0">
              <a:solidFill>
                <a:srgbClr val="000000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indent="263525">
              <a:lnSpc>
                <a:spcPct val="150000"/>
              </a:lnSpc>
            </a:pPr>
            <a:r>
              <a:rPr lang="en-US" altLang="en-US" sz="15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altLang="en-US" sz="1500" dirty="0" smtClean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phiên</a:t>
            </a: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bản</a:t>
            </a: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cải</a:t>
            </a: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tiến</a:t>
            </a: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SHS, </a:t>
            </a:r>
            <a:r>
              <a:rPr lang="en-US" altLang="en-US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công</a:t>
            </a: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thức</a:t>
            </a: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trên</a:t>
            </a: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thay</a:t>
            </a: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bằng</a:t>
            </a:r>
            <a:r>
              <a:rPr lang="en-US" altLang="en-US" sz="15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altLang="en-US" sz="1500" dirty="0">
              <a:cs typeface="Arial" panose="020B0604020202020204" pitchFamily="34" charset="0"/>
            </a:endParaRPr>
          </a:p>
          <a:p>
            <a:pPr lvl="0"/>
            <a:endParaRPr lang="en-US" altLang="en-US" sz="1000" dirty="0"/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78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84" y="-183109"/>
            <a:ext cx="8026400" cy="132556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PHẦN 2 : </a:t>
            </a:r>
            <a:r>
              <a:rPr lang="en-US" sz="3000" dirty="0" smtClean="0"/>
              <a:t>PHƯƠNG PHÁP XÁC THỰC THÔNG ĐIỆP</a:t>
            </a:r>
            <a:endParaRPr 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600891" y="1219200"/>
            <a:ext cx="59697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II. XÁC THỰC THÔNG ĐIỆP BẰNG HÀM BĂM</a:t>
            </a:r>
            <a:endParaRPr lang="en-US" sz="2500" b="1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0538" y="1582669"/>
            <a:ext cx="8463462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3.2.5 </a:t>
            </a:r>
            <a:r>
              <a:rPr lang="en-US" altLang="en-US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alt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alt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Gồm</a:t>
            </a:r>
            <a:r>
              <a:rPr lang="en-US" sz="1600" dirty="0"/>
              <a:t> 2 </a:t>
            </a:r>
            <a:r>
              <a:rPr lang="en-US" sz="1600" dirty="0" err="1"/>
              <a:t>bước</a:t>
            </a:r>
            <a:r>
              <a:rPr lang="en-US" sz="1600" dirty="0"/>
              <a:t>: 	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		+ </a:t>
            </a:r>
            <a:r>
              <a:rPr lang="en-US" sz="1600" dirty="0" err="1" smtClean="0"/>
              <a:t>tiền</a:t>
            </a:r>
            <a:r>
              <a:rPr lang="en-US" sz="1600" dirty="0" smtClean="0"/>
              <a:t> </a:t>
            </a:r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: 	</a:t>
            </a:r>
          </a:p>
          <a:p>
            <a:pPr lvl="0">
              <a:lnSpc>
                <a:spcPct val="150000"/>
              </a:lnSpc>
            </a:pPr>
            <a:r>
              <a:rPr lang="en-US" sz="1600" dirty="0" smtClean="0"/>
              <a:t>			</a:t>
            </a:r>
            <a:r>
              <a:rPr lang="en-US" sz="1600" dirty="0" err="1" smtClean="0"/>
              <a:t>mở</a:t>
            </a:r>
            <a:r>
              <a:rPr lang="en-US" sz="1600" dirty="0" smtClean="0"/>
              <a:t> </a:t>
            </a:r>
            <a:r>
              <a:rPr lang="en-US" sz="1600" dirty="0" err="1"/>
              <a:t>rộng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</a:t>
            </a:r>
            <a:r>
              <a:rPr lang="en-US" sz="1600" dirty="0" err="1"/>
              <a:t>điệp</a:t>
            </a:r>
            <a:endParaRPr lang="en-US" sz="1600" dirty="0"/>
          </a:p>
          <a:p>
            <a:pPr lvl="0">
              <a:lnSpc>
                <a:spcPct val="150000"/>
              </a:lnSpc>
            </a:pPr>
            <a:r>
              <a:rPr lang="en-US" sz="1600" dirty="0" smtClean="0"/>
              <a:t>			</a:t>
            </a:r>
            <a:r>
              <a:rPr lang="en-US" sz="1600" dirty="0" err="1" smtClean="0"/>
              <a:t>Phân</a:t>
            </a:r>
            <a:r>
              <a:rPr lang="en-US" sz="1600" dirty="0" smtClean="0"/>
              <a:t> </a:t>
            </a:r>
            <a:r>
              <a:rPr lang="en-US" sz="1600" dirty="0" err="1"/>
              <a:t>tích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</a:t>
            </a:r>
            <a:r>
              <a:rPr lang="en-US" sz="1600" dirty="0" err="1"/>
              <a:t>điệp</a:t>
            </a:r>
            <a:endParaRPr lang="en-US" sz="1600" dirty="0"/>
          </a:p>
          <a:p>
            <a:pPr lvl="0">
              <a:lnSpc>
                <a:spcPct val="150000"/>
              </a:lnSpc>
            </a:pPr>
            <a:r>
              <a:rPr lang="en-US" sz="1600" dirty="0" smtClean="0"/>
              <a:t>			</a:t>
            </a:r>
            <a:r>
              <a:rPr lang="en-US" sz="1600" dirty="0" err="1" smtClean="0"/>
              <a:t>Khởi</a:t>
            </a:r>
            <a:r>
              <a:rPr lang="en-US" sz="1600" dirty="0" smtClean="0"/>
              <a:t> </a:t>
            </a:r>
            <a:r>
              <a:rPr lang="en-US" sz="1600" dirty="0" err="1"/>
              <a:t>tạo</a:t>
            </a:r>
            <a:r>
              <a:rPr lang="en-US" sz="1600" dirty="0"/>
              <a:t> </a:t>
            </a:r>
            <a:r>
              <a:rPr lang="en-US" sz="1600" dirty="0" err="1"/>
              <a:t>gái</a:t>
            </a:r>
            <a:r>
              <a:rPr lang="en-US" sz="1600" dirty="0"/>
              <a:t> </a:t>
            </a:r>
            <a:r>
              <a:rPr lang="en-US" sz="1600" dirty="0" err="1"/>
              <a:t>trị</a:t>
            </a:r>
            <a:r>
              <a:rPr lang="en-US" sz="1600" dirty="0"/>
              <a:t> </a:t>
            </a:r>
            <a:r>
              <a:rPr lang="en-US" sz="1600" dirty="0" err="1"/>
              <a:t>băm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	</a:t>
            </a:r>
            <a:r>
              <a:rPr lang="en-US" sz="1600" dirty="0"/>
              <a:t>	</a:t>
            </a:r>
            <a:r>
              <a:rPr lang="en-US" sz="1600" dirty="0" smtClean="0"/>
              <a:t>+ </a:t>
            </a:r>
            <a:r>
              <a:rPr lang="en-US" sz="1600" dirty="0" err="1" smtClean="0"/>
              <a:t>tính</a:t>
            </a:r>
            <a:r>
              <a:rPr lang="en-US" sz="1600" dirty="0" smtClean="0"/>
              <a:t> </a:t>
            </a:r>
            <a:r>
              <a:rPr lang="en-US" sz="1600" dirty="0" err="1"/>
              <a:t>giá</a:t>
            </a:r>
            <a:r>
              <a:rPr lang="en-US" sz="1600" dirty="0"/>
              <a:t> </a:t>
            </a:r>
            <a:r>
              <a:rPr lang="en-US" sz="1600" dirty="0" err="1"/>
              <a:t>trị</a:t>
            </a:r>
            <a:r>
              <a:rPr lang="en-US" sz="1600" dirty="0"/>
              <a:t> </a:t>
            </a:r>
            <a:r>
              <a:rPr lang="en-US" sz="1600" dirty="0" err="1" smtClean="0"/>
              <a:t>băm</a:t>
            </a:r>
            <a:r>
              <a:rPr lang="en-US" sz="16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sz="1600" dirty="0" err="1" smtClean="0"/>
              <a:t>Thực</a:t>
            </a:r>
            <a:r>
              <a:rPr lang="en-US" sz="1600" dirty="0" smtClean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N </a:t>
            </a:r>
            <a:r>
              <a:rPr lang="en-US" sz="1600" dirty="0" err="1"/>
              <a:t>lần</a:t>
            </a:r>
            <a:r>
              <a:rPr lang="en-US" sz="1600" dirty="0"/>
              <a:t>: </a:t>
            </a:r>
            <a:r>
              <a:rPr lang="en-US" sz="1600" dirty="0" err="1"/>
              <a:t>tạo</a:t>
            </a:r>
            <a:r>
              <a:rPr lang="en-US" sz="1600" dirty="0"/>
              <a:t> </a:t>
            </a:r>
            <a:r>
              <a:rPr lang="en-US" sz="1600" dirty="0" err="1"/>
              <a:t>bảng</a:t>
            </a:r>
            <a:r>
              <a:rPr lang="en-US" sz="1600" dirty="0"/>
              <a:t> </a:t>
            </a:r>
            <a:r>
              <a:rPr lang="en-US" sz="1600" dirty="0" err="1"/>
              <a:t>phân</a:t>
            </a:r>
            <a:r>
              <a:rPr lang="en-US" sz="1600" dirty="0"/>
              <a:t> </a:t>
            </a:r>
            <a:r>
              <a:rPr lang="en-US" sz="1600" dirty="0" err="1"/>
              <a:t>bố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</a:t>
            </a:r>
            <a:r>
              <a:rPr lang="en-US" sz="1600" dirty="0" err="1"/>
              <a:t>điệp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tạo</a:t>
            </a:r>
            <a:r>
              <a:rPr lang="en-US" sz="1600" dirty="0"/>
              <a:t> </a:t>
            </a:r>
            <a:r>
              <a:rPr lang="en-US" sz="1600" dirty="0" err="1"/>
              <a:t>giá</a:t>
            </a:r>
            <a:r>
              <a:rPr lang="en-US" sz="1600" dirty="0"/>
              <a:t> </a:t>
            </a:r>
            <a:r>
              <a:rPr lang="en-US" sz="1600" dirty="0" err="1"/>
              <a:t>trị</a:t>
            </a:r>
            <a:r>
              <a:rPr lang="en-US" sz="1600" dirty="0"/>
              <a:t> </a:t>
            </a:r>
            <a:r>
              <a:rPr lang="en-US" sz="1600" dirty="0" err="1"/>
              <a:t>băm</a:t>
            </a:r>
            <a:endParaRPr lang="en-US" sz="1600" dirty="0"/>
          </a:p>
          <a:p>
            <a:pPr lvl="0">
              <a:lnSpc>
                <a:spcPct val="150000"/>
              </a:lnSpc>
            </a:pPr>
            <a:r>
              <a:rPr lang="en-US" sz="1600" dirty="0" err="1"/>
              <a:t>Tạo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</a:t>
            </a:r>
            <a:r>
              <a:rPr lang="en-US" sz="1600" dirty="0" err="1"/>
              <a:t>điệp</a:t>
            </a:r>
            <a:r>
              <a:rPr lang="en-US" sz="1600" dirty="0"/>
              <a:t> </a:t>
            </a:r>
            <a:r>
              <a:rPr lang="en-US" sz="1600" dirty="0" err="1"/>
              <a:t>rút</a:t>
            </a:r>
            <a:r>
              <a:rPr lang="en-US" sz="1600" dirty="0"/>
              <a:t> </a:t>
            </a:r>
            <a:r>
              <a:rPr lang="en-US" sz="1600" dirty="0" err="1"/>
              <a:t>gọn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 err="1"/>
              <a:t>Mỗi</a:t>
            </a:r>
            <a:r>
              <a:rPr lang="en-US" sz="1600" dirty="0"/>
              <a:t> </a:t>
            </a:r>
            <a:r>
              <a:rPr lang="en-US" sz="1600" dirty="0" err="1"/>
              <a:t>loại</a:t>
            </a:r>
            <a:r>
              <a:rPr lang="en-US" sz="1600" dirty="0"/>
              <a:t> SHA, </a:t>
            </a:r>
            <a:r>
              <a:rPr lang="en-US" sz="1600" dirty="0" err="1"/>
              <a:t>thông</a:t>
            </a:r>
            <a:r>
              <a:rPr lang="en-US" sz="1600" dirty="0"/>
              <a:t> </a:t>
            </a:r>
            <a:r>
              <a:rPr lang="en-US" sz="1600" dirty="0" err="1"/>
              <a:t>điệp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đc</a:t>
            </a:r>
            <a:r>
              <a:rPr lang="en-US" sz="1600" dirty="0"/>
              <a:t> </a:t>
            </a:r>
            <a:r>
              <a:rPr lang="en-US" sz="1600" dirty="0" err="1"/>
              <a:t>mở</a:t>
            </a:r>
            <a:r>
              <a:rPr lang="en-US" sz="1600" dirty="0"/>
              <a:t> </a:t>
            </a:r>
            <a:r>
              <a:rPr lang="en-US" sz="1600" dirty="0" err="1"/>
              <a:t>rộng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khổi</a:t>
            </a:r>
            <a:r>
              <a:rPr lang="en-US" sz="1600" dirty="0"/>
              <a:t> 512 </a:t>
            </a:r>
            <a:r>
              <a:rPr lang="en-US" sz="1600" dirty="0" err="1"/>
              <a:t>hoặc</a:t>
            </a:r>
            <a:r>
              <a:rPr lang="en-US" sz="1600" dirty="0"/>
              <a:t> 1024 bit.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hàm</a:t>
            </a:r>
            <a:r>
              <a:rPr lang="en-US" sz="1600" dirty="0"/>
              <a:t> </a:t>
            </a:r>
            <a:r>
              <a:rPr lang="en-US" sz="1600" dirty="0" err="1"/>
              <a:t>băm</a:t>
            </a:r>
            <a:r>
              <a:rPr lang="en-US" sz="1600" dirty="0"/>
              <a:t> SHA, </a:t>
            </a:r>
            <a:r>
              <a:rPr lang="en-US" sz="1600" dirty="0" err="1"/>
              <a:t>chúng</a:t>
            </a:r>
            <a:r>
              <a:rPr lang="en-US" sz="1600" dirty="0"/>
              <a:t> ta </a:t>
            </a:r>
            <a:r>
              <a:rPr lang="en-US" sz="1600" dirty="0" err="1"/>
              <a:t>cần</a:t>
            </a:r>
            <a:r>
              <a:rPr lang="en-US" sz="1600" dirty="0"/>
              <a:t>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</a:t>
            </a:r>
            <a:r>
              <a:rPr lang="en-US" sz="1600" dirty="0" err="1"/>
              <a:t>thao</a:t>
            </a:r>
            <a:r>
              <a:rPr lang="en-US" sz="1600" dirty="0"/>
              <a:t> </a:t>
            </a:r>
            <a:r>
              <a:rPr lang="en-US" sz="1600" dirty="0" err="1"/>
              <a:t>tác</a:t>
            </a:r>
            <a:r>
              <a:rPr lang="en-US" sz="1600" dirty="0"/>
              <a:t> quay </a:t>
            </a:r>
            <a:r>
              <a:rPr lang="en-US" sz="1600" dirty="0" err="1"/>
              <a:t>phải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, </a:t>
            </a:r>
            <a:r>
              <a:rPr lang="en-US" sz="1600" dirty="0" err="1" smtClean="0"/>
              <a:t>ký</a:t>
            </a:r>
            <a:r>
              <a:rPr lang="en-US" sz="1600" dirty="0"/>
              <a:t> </a:t>
            </a:r>
            <a:r>
              <a:rPr lang="en-US" sz="1600" dirty="0" err="1" smtClean="0"/>
              <a:t>hiệu</a:t>
            </a:r>
            <a:r>
              <a:rPr lang="en-US" sz="1600" dirty="0" smtClean="0"/>
              <a:t> </a:t>
            </a:r>
            <a:r>
              <a:rPr lang="en-US" sz="1600" dirty="0" err="1"/>
              <a:t>là</a:t>
            </a:r>
            <a:r>
              <a:rPr lang="en-US" sz="1600" dirty="0"/>
              <a:t> ROTR,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thao</a:t>
            </a:r>
            <a:r>
              <a:rPr lang="en-US" sz="1600" dirty="0"/>
              <a:t> </a:t>
            </a:r>
            <a:r>
              <a:rPr lang="en-US" sz="1600" dirty="0" err="1"/>
              <a:t>tác</a:t>
            </a:r>
            <a:r>
              <a:rPr lang="en-US" sz="1600" dirty="0"/>
              <a:t> </a:t>
            </a:r>
            <a:r>
              <a:rPr lang="en-US" sz="1600" dirty="0" err="1"/>
              <a:t>dịch</a:t>
            </a:r>
            <a:r>
              <a:rPr lang="en-US" sz="1600" dirty="0"/>
              <a:t> </a:t>
            </a:r>
            <a:r>
              <a:rPr lang="en-US" sz="1600" dirty="0" err="1"/>
              <a:t>phải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, </a:t>
            </a:r>
            <a:r>
              <a:rPr lang="en-US" sz="1600" dirty="0" err="1"/>
              <a:t>ký</a:t>
            </a:r>
            <a:r>
              <a:rPr lang="en-US" sz="1600" dirty="0"/>
              <a:t> </a:t>
            </a:r>
            <a:r>
              <a:rPr lang="en-US" sz="1600" dirty="0" err="1"/>
              <a:t>hiệu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SHR.</a:t>
            </a:r>
          </a:p>
          <a:p>
            <a:pPr>
              <a:lnSpc>
                <a:spcPct val="150000"/>
              </a:lnSpc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22483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84" y="-183109"/>
            <a:ext cx="8026400" cy="132556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PHẦN 2 : </a:t>
            </a:r>
            <a:r>
              <a:rPr lang="en-US" sz="3000" dirty="0" smtClean="0"/>
              <a:t>PHƯƠNG PHÁP XÁC THỰC THÔNG ĐIỆP</a:t>
            </a:r>
            <a:endParaRPr 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600891" y="1219200"/>
            <a:ext cx="59697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II. XÁC THỰC THÔNG ĐIỆP BẰNG HÀM BĂM</a:t>
            </a:r>
            <a:endParaRPr lang="en-US" sz="2500" b="1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64053" y="1773000"/>
            <a:ext cx="846346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3.2.5 </a:t>
            </a:r>
            <a:r>
              <a:rPr lang="en-US" altLang="en-US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alt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alt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</a:t>
            </a:r>
          </a:p>
          <a:p>
            <a:pPr>
              <a:lnSpc>
                <a:spcPct val="150000"/>
              </a:lnSpc>
            </a:pPr>
            <a:endParaRPr lang="en-US" altLang="en-US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4115" y="254447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1" name="image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27" y="3622765"/>
            <a:ext cx="7278308" cy="219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49927" y="2506004"/>
            <a:ext cx="3823547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ăm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NỘI DUNG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8937" y="2360023"/>
            <a:ext cx="776641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PHẦN 1 : </a:t>
            </a:r>
            <a:r>
              <a:rPr lang="en-US" sz="2500" b="1" dirty="0"/>
              <a:t>TỔNG QUAN VỀ XÁC THỰC ĐIỆN TỬ</a:t>
            </a:r>
            <a:endParaRPr lang="en-US" sz="2500" b="1" dirty="0" smtClean="0"/>
          </a:p>
          <a:p>
            <a:endParaRPr lang="en-US" sz="2500" b="1" dirty="0"/>
          </a:p>
          <a:p>
            <a:endParaRPr lang="en-US" sz="2500" b="1" dirty="0" smtClean="0"/>
          </a:p>
          <a:p>
            <a:r>
              <a:rPr lang="en-US" sz="2500" b="1" dirty="0" smtClean="0"/>
              <a:t>PHẦN 2 : </a:t>
            </a:r>
            <a:r>
              <a:rPr lang="vi-VN" sz="2500" b="1" dirty="0"/>
              <a:t>PHƯƠNG PHÁP XÁC THỰC THÔNG </a:t>
            </a:r>
            <a:r>
              <a:rPr lang="vi-VN" sz="2500" b="1" dirty="0" smtClean="0"/>
              <a:t>ĐIỆP</a:t>
            </a:r>
            <a:endParaRPr lang="en-US" sz="2500" b="1" dirty="0" smtClean="0"/>
          </a:p>
          <a:p>
            <a:endParaRPr lang="en-US" sz="2500" b="1" dirty="0"/>
          </a:p>
          <a:p>
            <a:endParaRPr lang="en-US" sz="2500" b="1" dirty="0"/>
          </a:p>
          <a:p>
            <a:r>
              <a:rPr lang="en-US" sz="2500" b="1" dirty="0" smtClean="0"/>
              <a:t>PHẦN 3 : KẾT LUẬN</a:t>
            </a:r>
            <a:endParaRPr lang="en-US" sz="2500" b="1" dirty="0"/>
          </a:p>
        </p:txBody>
      </p:sp>
      <p:sp>
        <p:nvSpPr>
          <p:cNvPr id="5" name="Rectangle 4"/>
          <p:cNvSpPr/>
          <p:nvPr/>
        </p:nvSpPr>
        <p:spPr>
          <a:xfrm>
            <a:off x="635726" y="2299063"/>
            <a:ext cx="7750628" cy="748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6836" y="3359878"/>
            <a:ext cx="7750628" cy="748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6836" y="4540288"/>
            <a:ext cx="7750628" cy="748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84" y="-183109"/>
            <a:ext cx="8026400" cy="132556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PHẦN 2 : </a:t>
            </a:r>
            <a:r>
              <a:rPr lang="en-US" sz="3000" dirty="0" smtClean="0"/>
              <a:t>PHƯƠNG PHÁP XÁC THỰC THÔNG ĐIỆP</a:t>
            </a:r>
            <a:endParaRPr 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611086"/>
            <a:ext cx="65769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III. XÁC THỰC THÔNG ĐIỆP BẰNG MÃ XÁC THỰC</a:t>
            </a:r>
            <a:endParaRPr lang="en-US" sz="2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90405" y="2295259"/>
            <a:ext cx="7566724" cy="376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latin typeface="Calibri (Body)"/>
              </a:rPr>
              <a:t>3.1 </a:t>
            </a:r>
            <a:r>
              <a:rPr lang="en-US" sz="1600" b="1" dirty="0" err="1" smtClean="0">
                <a:latin typeface="Calibri (Body)"/>
              </a:rPr>
              <a:t>Định</a:t>
            </a:r>
            <a:r>
              <a:rPr lang="en-US" sz="1600" b="1" dirty="0" smtClean="0">
                <a:latin typeface="Calibri (Body)"/>
              </a:rPr>
              <a:t> </a:t>
            </a:r>
            <a:r>
              <a:rPr lang="en-US" sz="1600" b="1" dirty="0" err="1" smtClean="0">
                <a:latin typeface="Calibri (Body)"/>
              </a:rPr>
              <a:t>nghĩa</a:t>
            </a:r>
            <a:r>
              <a:rPr lang="en-US" sz="1600" b="1" dirty="0" smtClean="0">
                <a:latin typeface="Calibri (Body)"/>
              </a:rPr>
              <a:t> </a:t>
            </a:r>
            <a:r>
              <a:rPr lang="en-US" sz="1600" b="1" dirty="0" err="1" smtClean="0">
                <a:latin typeface="Calibri (Body)"/>
              </a:rPr>
              <a:t>mã</a:t>
            </a:r>
            <a:r>
              <a:rPr lang="en-US" sz="1600" b="1" dirty="0" smtClean="0">
                <a:latin typeface="Calibri (Body)"/>
              </a:rPr>
              <a:t> </a:t>
            </a:r>
            <a:r>
              <a:rPr lang="en-US" sz="1600" b="1" dirty="0" err="1" smtClean="0">
                <a:latin typeface="Calibri (Body)"/>
              </a:rPr>
              <a:t>xác</a:t>
            </a:r>
            <a:r>
              <a:rPr lang="en-US" sz="1600" b="1" dirty="0" smtClean="0">
                <a:latin typeface="Calibri (Body)"/>
              </a:rPr>
              <a:t> </a:t>
            </a:r>
            <a:r>
              <a:rPr lang="en-US" sz="1600" b="1" dirty="0" err="1" smtClean="0">
                <a:latin typeface="Calibri (Body)"/>
              </a:rPr>
              <a:t>thực</a:t>
            </a:r>
            <a:r>
              <a:rPr lang="en-US" sz="1600" b="1" dirty="0" smtClean="0">
                <a:latin typeface="Calibri (Body)"/>
              </a:rPr>
              <a:t> </a:t>
            </a:r>
            <a:r>
              <a:rPr lang="en-US" sz="1600" b="1" dirty="0" err="1" smtClean="0">
                <a:latin typeface="Calibri (Body)"/>
              </a:rPr>
              <a:t>thông</a:t>
            </a:r>
            <a:r>
              <a:rPr lang="en-US" sz="1600" b="1" dirty="0" smtClean="0">
                <a:latin typeface="Calibri (Body)"/>
              </a:rPr>
              <a:t> </a:t>
            </a:r>
            <a:r>
              <a:rPr lang="en-US" sz="1600" b="1" dirty="0" err="1" smtClean="0">
                <a:latin typeface="Calibri (Body)"/>
              </a:rPr>
              <a:t>điệp</a:t>
            </a:r>
            <a:r>
              <a:rPr lang="en-US" sz="1600" b="1" dirty="0" smtClean="0">
                <a:latin typeface="Calibri (Body)"/>
              </a:rPr>
              <a:t> :</a:t>
            </a:r>
          </a:p>
          <a:p>
            <a:pPr>
              <a:lnSpc>
                <a:spcPct val="200000"/>
              </a:lnSpc>
            </a:pPr>
            <a:r>
              <a:rPr lang="en-US" sz="1600" b="1" dirty="0">
                <a:latin typeface="Calibri (Body)"/>
              </a:rPr>
              <a:t>	</a:t>
            </a:r>
            <a:r>
              <a:rPr lang="vi-VN" sz="1600" dirty="0">
                <a:latin typeface="Calibri (Body)"/>
              </a:rPr>
              <a:t>Mã xác thực là một bộ 4 (S, A, K, E) thoả mãn các điều kiện sau :</a:t>
            </a:r>
          </a:p>
          <a:p>
            <a:pPr>
              <a:lnSpc>
                <a:spcPct val="200000"/>
              </a:lnSpc>
            </a:pPr>
            <a:r>
              <a:rPr lang="en-US" sz="1600" dirty="0" smtClean="0">
                <a:latin typeface="Calibri (Body)"/>
              </a:rPr>
              <a:t>	    a</a:t>
            </a:r>
            <a:r>
              <a:rPr lang="vi-VN" sz="1600" dirty="0" smtClean="0">
                <a:latin typeface="Calibri (Body)"/>
              </a:rPr>
              <a:t>. </a:t>
            </a:r>
            <a:r>
              <a:rPr lang="vi-VN" sz="1600" dirty="0">
                <a:latin typeface="Calibri (Body)"/>
              </a:rPr>
              <a:t>S là tập hữu hạn các trạng thái nguồn có thể.</a:t>
            </a:r>
          </a:p>
          <a:p>
            <a:pPr>
              <a:lnSpc>
                <a:spcPct val="200000"/>
              </a:lnSpc>
            </a:pPr>
            <a:r>
              <a:rPr lang="en-US" sz="1600" dirty="0" smtClean="0">
                <a:latin typeface="Calibri (Body)"/>
              </a:rPr>
              <a:t>	</a:t>
            </a:r>
            <a:r>
              <a:rPr lang="en-US" sz="1600" dirty="0">
                <a:latin typeface="Calibri (Body)"/>
              </a:rPr>
              <a:t> </a:t>
            </a:r>
            <a:r>
              <a:rPr lang="en-US" sz="1600" dirty="0" smtClean="0">
                <a:latin typeface="Calibri (Body)"/>
              </a:rPr>
              <a:t>   b</a:t>
            </a:r>
            <a:r>
              <a:rPr lang="vi-VN" sz="1600" dirty="0" smtClean="0">
                <a:latin typeface="Calibri (Body)"/>
              </a:rPr>
              <a:t>. </a:t>
            </a:r>
            <a:r>
              <a:rPr lang="vi-VN" sz="1600" dirty="0">
                <a:latin typeface="Calibri (Body)"/>
              </a:rPr>
              <a:t>A là tập hợp các nhãn xác thực có thể.</a:t>
            </a:r>
          </a:p>
          <a:p>
            <a:pPr>
              <a:lnSpc>
                <a:spcPct val="200000"/>
              </a:lnSpc>
            </a:pPr>
            <a:r>
              <a:rPr lang="en-US" sz="1600" dirty="0" smtClean="0">
                <a:latin typeface="Calibri (Body)"/>
              </a:rPr>
              <a:t>	    c</a:t>
            </a:r>
            <a:r>
              <a:rPr lang="vi-VN" sz="1600" dirty="0" smtClean="0">
                <a:latin typeface="Calibri (Body)"/>
              </a:rPr>
              <a:t>. </a:t>
            </a:r>
            <a:r>
              <a:rPr lang="vi-VN" sz="1600" dirty="0">
                <a:latin typeface="Calibri (Body)"/>
              </a:rPr>
              <a:t>K là một tập hữu hạn các khoá có thể (không gian khoá).</a:t>
            </a:r>
          </a:p>
          <a:p>
            <a:pPr>
              <a:lnSpc>
                <a:spcPct val="200000"/>
              </a:lnSpc>
            </a:pPr>
            <a:r>
              <a:rPr lang="en-US" sz="1600" dirty="0" smtClean="0">
                <a:latin typeface="Calibri (Body)"/>
              </a:rPr>
              <a:t>	</a:t>
            </a:r>
            <a:r>
              <a:rPr lang="en-US" sz="1600" dirty="0">
                <a:latin typeface="Calibri (Body)"/>
              </a:rPr>
              <a:t> </a:t>
            </a:r>
            <a:r>
              <a:rPr lang="en-US" sz="1600" dirty="0" smtClean="0">
                <a:latin typeface="Calibri (Body)"/>
              </a:rPr>
              <a:t>   d</a:t>
            </a:r>
            <a:r>
              <a:rPr lang="vi-VN" sz="1600" dirty="0" smtClean="0">
                <a:latin typeface="Calibri (Body)"/>
              </a:rPr>
              <a:t>. </a:t>
            </a:r>
            <a:r>
              <a:rPr lang="vi-VN" sz="1600" dirty="0">
                <a:latin typeface="Calibri (Body)"/>
              </a:rPr>
              <a:t>Với mỗi k K có một quy tắc xác thực ek :</a:t>
            </a:r>
            <a:r>
              <a:rPr lang="vi-VN" sz="1600" dirty="0" smtClean="0">
                <a:latin typeface="Calibri (Body)"/>
              </a:rPr>
              <a:t>S</a:t>
            </a:r>
            <a:r>
              <a:rPr lang="en-US" sz="1600" dirty="0" smtClean="0">
                <a:latin typeface="Calibri (Body)"/>
              </a:rPr>
              <a:t>-&gt;A</a:t>
            </a:r>
            <a:endParaRPr lang="vi-VN" sz="1600" dirty="0">
              <a:latin typeface="Calibri (Body)"/>
            </a:endParaRPr>
          </a:p>
          <a:p>
            <a:pPr>
              <a:lnSpc>
                <a:spcPct val="200000"/>
              </a:lnSpc>
            </a:pPr>
            <a:r>
              <a:rPr lang="en-US" sz="1600" dirty="0" smtClean="0">
                <a:latin typeface="Calibri (Body)"/>
              </a:rPr>
              <a:t>		</a:t>
            </a:r>
            <a:r>
              <a:rPr lang="vi-VN" sz="1600" dirty="0" smtClean="0">
                <a:latin typeface="Calibri (Body)"/>
              </a:rPr>
              <a:t>Tập </a:t>
            </a:r>
            <a:r>
              <a:rPr lang="vi-VN" sz="1600" dirty="0">
                <a:latin typeface="Calibri (Body)"/>
              </a:rPr>
              <a:t>bản tin được xác định bằng M = </a:t>
            </a:r>
            <a:r>
              <a:rPr lang="vi-VN" sz="1600" dirty="0" smtClean="0">
                <a:latin typeface="Calibri (Body)"/>
              </a:rPr>
              <a:t>S</a:t>
            </a:r>
            <a:r>
              <a:rPr lang="en-US" sz="1600" dirty="0" smtClean="0">
                <a:latin typeface="Calibri (Body)"/>
              </a:rPr>
              <a:t>-&gt;A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latin typeface="Calibri (Body)"/>
              </a:rPr>
              <a:t>	</a:t>
            </a:r>
            <a:r>
              <a:rPr lang="en-US" sz="1500" dirty="0" smtClean="0">
                <a:latin typeface="Calibri (Body)"/>
              </a:rPr>
              <a:t>		</a:t>
            </a:r>
            <a:endParaRPr lang="en-US" sz="1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52672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84" y="-183109"/>
            <a:ext cx="8026400" cy="132556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PHẦN 2 : </a:t>
            </a:r>
            <a:r>
              <a:rPr lang="en-US" sz="3000" dirty="0" smtClean="0"/>
              <a:t>PHƯƠNG PHÁP XÁC THỰC THÔNG ĐIỆP</a:t>
            </a:r>
            <a:endParaRPr 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611086"/>
            <a:ext cx="65769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III. XÁC THỰC THÔNG ĐIỆP BẰNG MÃ XÁC THỰC</a:t>
            </a:r>
            <a:endParaRPr lang="en-US" sz="2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90405" y="2295259"/>
            <a:ext cx="7566724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latin typeface="Calibri (Body)"/>
              </a:rPr>
              <a:t>3.2   </a:t>
            </a:r>
            <a:r>
              <a:rPr lang="vi-VN" sz="1600" b="1" dirty="0" smtClean="0">
                <a:latin typeface="Calibri (Body)"/>
              </a:rPr>
              <a:t>Ý </a:t>
            </a:r>
            <a:r>
              <a:rPr lang="vi-VN" sz="1600" b="1" dirty="0">
                <a:latin typeface="Calibri (Body)"/>
              </a:rPr>
              <a:t>tưởng chính của phƣơng pháp xác thực bằng mã </a:t>
            </a:r>
            <a:r>
              <a:rPr lang="vi-VN" sz="1600" b="1" dirty="0" smtClean="0">
                <a:latin typeface="Calibri (Body)"/>
              </a:rPr>
              <a:t>xác</a:t>
            </a:r>
            <a:r>
              <a:rPr lang="en-US" sz="1600" b="1" dirty="0" smtClean="0">
                <a:latin typeface="Calibri (Body)"/>
              </a:rPr>
              <a:t> </a:t>
            </a:r>
            <a:r>
              <a:rPr lang="vi-VN" sz="1600" b="1" dirty="0" smtClean="0">
                <a:latin typeface="Calibri (Body)"/>
              </a:rPr>
              <a:t>thực</a:t>
            </a:r>
            <a:r>
              <a:rPr lang="en-US" sz="1600" b="1" dirty="0" smtClean="0">
                <a:latin typeface="Calibri (Body)"/>
              </a:rPr>
              <a:t>:</a:t>
            </a:r>
          </a:p>
          <a:p>
            <a:pPr>
              <a:lnSpc>
                <a:spcPct val="250000"/>
              </a:lnSpc>
            </a:pPr>
            <a:r>
              <a:rPr lang="vi-VN" sz="1500" dirty="0" smtClean="0">
                <a:latin typeface="Calibri (Body)"/>
              </a:rPr>
              <a:t>Để </a:t>
            </a:r>
            <a:r>
              <a:rPr lang="vi-VN" sz="1500" dirty="0">
                <a:latin typeface="Calibri (Body)"/>
              </a:rPr>
              <a:t>phát thông báo (đã được kí). An và Thu phải tuân theo giao thức sau.</a:t>
            </a:r>
          </a:p>
          <a:p>
            <a:pPr>
              <a:lnSpc>
                <a:spcPct val="250000"/>
              </a:lnSpc>
            </a:pPr>
            <a:r>
              <a:rPr lang="vi-VN" sz="1500" dirty="0">
                <a:latin typeface="Calibri (Body)"/>
              </a:rPr>
              <a:t>Trước tiên họ phải chọn một khoá ngẫu nhiên k K. Điều này được thực hiện một</a:t>
            </a:r>
          </a:p>
          <a:p>
            <a:pPr>
              <a:lnSpc>
                <a:spcPct val="250000"/>
              </a:lnSpc>
            </a:pPr>
            <a:r>
              <a:rPr lang="vi-VN" sz="1500" dirty="0">
                <a:latin typeface="Calibri (Body)"/>
              </a:rPr>
              <a:t>cách bí mật như trong hệ mật khoá bí mật. Sau đó giả sử rằng An muốn gửi một</a:t>
            </a:r>
          </a:p>
          <a:p>
            <a:pPr>
              <a:lnSpc>
                <a:spcPct val="250000"/>
              </a:lnSpc>
            </a:pPr>
            <a:r>
              <a:rPr lang="vi-VN" sz="1500" dirty="0">
                <a:latin typeface="Calibri (Body)"/>
              </a:rPr>
              <a:t>trạng thái nguồn s cho Thu trên kênh không an toàn, An sẽ tính a= ek(s) và gửi</a:t>
            </a:r>
          </a:p>
          <a:p>
            <a:pPr>
              <a:lnSpc>
                <a:spcPct val="250000"/>
              </a:lnSpc>
            </a:pPr>
            <a:r>
              <a:rPr lang="vi-VN" sz="1500" dirty="0">
                <a:latin typeface="Calibri (Body)"/>
              </a:rPr>
              <a:t>bản tin (s, a) cho Thu. Khi nhận được (s, a) Thu tính a‟=eK(s). Nếu a=a‟ thì Thu chấp</a:t>
            </a:r>
          </a:p>
          <a:p>
            <a:pPr>
              <a:lnSpc>
                <a:spcPct val="250000"/>
              </a:lnSpc>
            </a:pPr>
            <a:r>
              <a:rPr lang="vi-VN" sz="1500" dirty="0">
                <a:latin typeface="Calibri (Body)"/>
              </a:rPr>
              <a:t>nhận bản tin là xác thực, ngược lại Thu sẽ loại bỏ nó.</a:t>
            </a:r>
            <a:endParaRPr lang="en-US" sz="1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52068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84" y="-183109"/>
            <a:ext cx="8026400" cy="132556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PHẦN 2 : </a:t>
            </a:r>
            <a:r>
              <a:rPr lang="en-US" sz="3000" dirty="0" smtClean="0"/>
              <a:t>PHƯƠNG PHÁP XÁC THỰC THÔNG ĐIỆP</a:t>
            </a:r>
            <a:endParaRPr 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611086"/>
            <a:ext cx="65769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III. XÁC THỰC THÔNG ĐIỆP BẰNG MÃ XÁC THỰC</a:t>
            </a:r>
            <a:endParaRPr lang="en-US" sz="2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90405" y="2295259"/>
            <a:ext cx="75667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latin typeface="Calibri (Body)"/>
              </a:rPr>
              <a:t>3.3   </a:t>
            </a:r>
            <a:r>
              <a:rPr lang="en-US" sz="1600" b="1" dirty="0" err="1" smtClean="0">
                <a:latin typeface="Calibri (Body)"/>
              </a:rPr>
              <a:t>Phương</a:t>
            </a:r>
            <a:r>
              <a:rPr lang="en-US" sz="1600" b="1" dirty="0" smtClean="0">
                <a:latin typeface="Calibri (Body)"/>
              </a:rPr>
              <a:t> </a:t>
            </a:r>
            <a:r>
              <a:rPr lang="en-US" sz="1600" b="1" dirty="0" err="1" smtClean="0">
                <a:latin typeface="Calibri (Body)"/>
              </a:rPr>
              <a:t>pháp</a:t>
            </a:r>
            <a:r>
              <a:rPr lang="en-US" sz="1600" b="1" dirty="0" smtClean="0">
                <a:latin typeface="Calibri (Body)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vi-VN" sz="1600" dirty="0">
                <a:latin typeface="Calibri (Body)"/>
              </a:rPr>
              <a:t>Ta sẽ nghiên cứu hai kiểu tấn công khác nhau mà Minh có thể tiến hành.</a:t>
            </a:r>
          </a:p>
          <a:p>
            <a:pPr>
              <a:lnSpc>
                <a:spcPct val="150000"/>
              </a:lnSpc>
            </a:pPr>
            <a:r>
              <a:rPr lang="vi-VN" sz="1600" dirty="0">
                <a:latin typeface="Calibri (Body)"/>
              </a:rPr>
              <a:t>Trong cả hai loại này, Minh sẽ là “kẻ xâm nhập vào giữa cuộc”.</a:t>
            </a:r>
          </a:p>
          <a:p>
            <a:pPr>
              <a:lnSpc>
                <a:spcPct val="150000"/>
              </a:lnSpc>
            </a:pPr>
            <a:r>
              <a:rPr lang="vi-VN" sz="1600" dirty="0">
                <a:latin typeface="Calibri (Body)"/>
              </a:rPr>
              <a:t>Giả mạo</a:t>
            </a:r>
          </a:p>
          <a:p>
            <a:pPr>
              <a:lnSpc>
                <a:spcPct val="150000"/>
              </a:lnSpc>
            </a:pPr>
            <a:r>
              <a:rPr lang="vi-VN" sz="1600" dirty="0">
                <a:latin typeface="Calibri (Body)"/>
              </a:rPr>
              <a:t>Minh đưa ra bản tin (s, a) vào kênh, và hi vọng nó sẽ được chấp nhận.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alibri (Body)"/>
              </a:rPr>
              <a:t>	</a:t>
            </a:r>
            <a:r>
              <a:rPr lang="vi-VN" sz="1600" dirty="0" smtClean="0">
                <a:latin typeface="Calibri (Body)"/>
              </a:rPr>
              <a:t>* </a:t>
            </a:r>
            <a:r>
              <a:rPr lang="vi-VN" sz="1600" dirty="0">
                <a:latin typeface="Calibri (Body)"/>
              </a:rPr>
              <a:t>Tấn công bằng phương pháp “Giả mạo</a:t>
            </a:r>
            <a:r>
              <a:rPr lang="vi-VN" sz="1600" dirty="0" smtClean="0">
                <a:latin typeface="Calibri (Body)"/>
              </a:rPr>
              <a:t>”</a:t>
            </a:r>
            <a:endParaRPr lang="en-US" sz="1600" dirty="0" smtClean="0">
              <a:latin typeface="Calibri (Body)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alibri (Body)"/>
              </a:rPr>
              <a:t>	</a:t>
            </a:r>
            <a:r>
              <a:rPr lang="vi-VN" sz="1600" dirty="0" smtClean="0">
                <a:latin typeface="Calibri (Body)"/>
              </a:rPr>
              <a:t>* </a:t>
            </a:r>
            <a:r>
              <a:rPr lang="vi-VN" sz="1600" dirty="0">
                <a:latin typeface="Calibri (Body)"/>
              </a:rPr>
              <a:t>Tấn công bằng phương pháp “Thay thế”</a:t>
            </a:r>
            <a:endParaRPr lang="en-US" sz="1600" dirty="0" smtClean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29672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NỘI DUNG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8937" y="2360023"/>
            <a:ext cx="77664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500" b="1" dirty="0" smtClean="0"/>
          </a:p>
          <a:p>
            <a:endParaRPr lang="en-US" sz="2500" b="1" dirty="0"/>
          </a:p>
          <a:p>
            <a:r>
              <a:rPr lang="en-US" sz="2500" b="1" dirty="0" smtClean="0"/>
              <a:t>                                 PHẦN 3:  KẾT LUẬN</a:t>
            </a:r>
            <a:endParaRPr lang="en-US" sz="2500" b="1" dirty="0"/>
          </a:p>
          <a:p>
            <a:endParaRPr lang="en-US" sz="25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626836" y="2993522"/>
            <a:ext cx="7750628" cy="748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3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658" y="69439"/>
            <a:ext cx="80264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PHẦN 3 : KẾT LUẬN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6023" y="1189526"/>
            <a:ext cx="7062650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1.</a:t>
            </a:r>
            <a:r>
              <a:rPr lang="vi-VN" dirty="0" smtClean="0"/>
              <a:t> Việc </a:t>
            </a:r>
            <a:r>
              <a:rPr lang="vi-VN" dirty="0"/>
              <a:t>đòi hỏi an toàn trong giao dịch cũng như trao đổi thông điệp được đặt </a:t>
            </a:r>
            <a:r>
              <a:rPr lang="vi-VN" dirty="0" smtClean="0"/>
              <a:t>lên</a:t>
            </a:r>
            <a:r>
              <a:rPr lang="en-US" dirty="0" smtClean="0"/>
              <a:t> </a:t>
            </a:r>
            <a:r>
              <a:rPr lang="vi-VN" dirty="0" smtClean="0"/>
              <a:t>hàng </a:t>
            </a:r>
            <a:r>
              <a:rPr lang="vi-VN" dirty="0"/>
              <a:t>đầu vì vậy việc xác thực thông điệp là một vấn đề rất quan trọng trong </a:t>
            </a:r>
            <a:r>
              <a:rPr lang="vi-VN" dirty="0" smtClean="0"/>
              <a:t>giao</a:t>
            </a:r>
            <a:r>
              <a:rPr lang="en-US" dirty="0" smtClean="0"/>
              <a:t> </a:t>
            </a:r>
            <a:r>
              <a:rPr lang="vi-VN" dirty="0" smtClean="0"/>
              <a:t>dịch </a:t>
            </a:r>
            <a:r>
              <a:rPr lang="vi-VN" dirty="0"/>
              <a:t>hiện nay, đặc biệt là trong giao dịch trực tuyến. Khi nhận được một thông điệp</a:t>
            </a:r>
          </a:p>
          <a:p>
            <a:pPr>
              <a:lnSpc>
                <a:spcPct val="150000"/>
              </a:lnSpc>
            </a:pPr>
            <a:r>
              <a:rPr lang="vi-VN" dirty="0"/>
              <a:t>như thư, hợp đồng, đề nghị,...vấn đề đặt ra là làm sao để xác định được đúng </a:t>
            </a:r>
            <a:r>
              <a:rPr lang="vi-VN" dirty="0" smtClean="0"/>
              <a:t>đối</a:t>
            </a:r>
            <a:r>
              <a:rPr lang="en-US" dirty="0" smtClean="0"/>
              <a:t> </a:t>
            </a:r>
            <a:r>
              <a:rPr lang="vi-VN" dirty="0" smtClean="0"/>
              <a:t>tác </a:t>
            </a:r>
            <a:r>
              <a:rPr lang="vi-VN" dirty="0"/>
              <a:t>giao dịch và nguồn gốc của thông điệp. Vì vậy báo cáo này nghiên cứu một số</a:t>
            </a:r>
          </a:p>
          <a:p>
            <a:pPr>
              <a:lnSpc>
                <a:spcPct val="150000"/>
              </a:lnSpc>
            </a:pPr>
            <a:r>
              <a:rPr lang="vi-VN" dirty="0"/>
              <a:t>phương pháp xác thực thông điệp.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2.</a:t>
            </a:r>
            <a:r>
              <a:rPr lang="vi-VN" dirty="0" smtClean="0"/>
              <a:t> Kết </a:t>
            </a:r>
            <a:r>
              <a:rPr lang="vi-VN" dirty="0"/>
              <a:t>quả chính của báo cáo là: Tìm hiểu và nghiên cứu qua tài liệu để hệ thống các</a:t>
            </a:r>
          </a:p>
          <a:p>
            <a:pPr>
              <a:lnSpc>
                <a:spcPct val="150000"/>
              </a:lnSpc>
            </a:pPr>
            <a:r>
              <a:rPr lang="vi-VN" dirty="0"/>
              <a:t>vấn đề sau:</a:t>
            </a:r>
          </a:p>
          <a:p>
            <a:r>
              <a:rPr lang="en-US" dirty="0" smtClean="0"/>
              <a:t>	</a:t>
            </a:r>
            <a:r>
              <a:rPr lang="vi-VN" b="1" dirty="0" smtClean="0"/>
              <a:t>1. Trình bày tổng quan về xác thực điện tử.</a:t>
            </a:r>
          </a:p>
          <a:p>
            <a:r>
              <a:rPr lang="en-US" b="1" dirty="0" smtClean="0"/>
              <a:t>	</a:t>
            </a:r>
            <a:r>
              <a:rPr lang="vi-VN" b="1" dirty="0" smtClean="0"/>
              <a:t>2. Trình bày một số phương pháp xác thực thông điệp</a:t>
            </a:r>
            <a:r>
              <a:rPr lang="vi-VN" dirty="0" smtClean="0"/>
              <a:t>.</a:t>
            </a:r>
            <a:r>
              <a:rPr lang="en-US" dirty="0" smtClean="0"/>
              <a:t>	</a:t>
            </a:r>
            <a:r>
              <a:rPr lang="vi-VN" dirty="0" smtClean="0"/>
              <a:t/>
            </a:r>
            <a:br>
              <a:rPr lang="vi-VN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s for watching Royalty Free Vector Image - Vector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58" y="1122649"/>
            <a:ext cx="7968342" cy="677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NỘI DUNG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8937" y="2360023"/>
            <a:ext cx="776641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500" b="1" dirty="0" smtClean="0"/>
          </a:p>
          <a:p>
            <a:endParaRPr lang="en-US" sz="2500" b="1" dirty="0"/>
          </a:p>
          <a:p>
            <a:r>
              <a:rPr lang="en-US" sz="2500" b="1" dirty="0" smtClean="0"/>
              <a:t>PHẦN 1 : TỔNG QUAN VỀ XÁC THỰC ĐIỆN TỬ</a:t>
            </a:r>
          </a:p>
          <a:p>
            <a:endParaRPr lang="en-US" sz="2500" b="1" dirty="0"/>
          </a:p>
          <a:p>
            <a:endParaRPr lang="en-US" sz="25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626836" y="2993522"/>
            <a:ext cx="7750628" cy="748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6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658" y="69439"/>
            <a:ext cx="802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PHẦN 1 : </a:t>
            </a:r>
            <a:r>
              <a:rPr lang="en-US" dirty="0"/>
              <a:t>TỔNG QUAN VỀ XÁC THỰC ĐIỆN </a:t>
            </a:r>
            <a:r>
              <a:rPr lang="en-US" dirty="0" smtClean="0"/>
              <a:t>TỬ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611086"/>
            <a:ext cx="40818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I. </a:t>
            </a:r>
            <a:r>
              <a:rPr lang="en-US" sz="2500" b="1" dirty="0"/>
              <a:t>VẤN ĐỀ XÁC THỰC ĐIỆN TỬ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975361" y="2304224"/>
            <a:ext cx="70626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err="1" smtClean="0"/>
              <a:t>Khái</a:t>
            </a:r>
            <a:r>
              <a:rPr lang="en-US" b="1" dirty="0" smtClean="0"/>
              <a:t> </a:t>
            </a:r>
            <a:r>
              <a:rPr lang="en-US" b="1" dirty="0" err="1"/>
              <a:t>niệm</a:t>
            </a:r>
            <a:r>
              <a:rPr lang="en-US" b="1" dirty="0"/>
              <a:t> </a:t>
            </a:r>
            <a:r>
              <a:rPr lang="en-US" b="1" dirty="0" err="1"/>
              <a:t>xác</a:t>
            </a:r>
            <a:r>
              <a:rPr lang="en-US" b="1" dirty="0"/>
              <a:t> </a:t>
            </a:r>
            <a:r>
              <a:rPr lang="en-US" b="1" dirty="0" err="1" smtClean="0"/>
              <a:t>thực</a:t>
            </a:r>
            <a:endParaRPr lang="en-US" b="1" dirty="0" smtClean="0"/>
          </a:p>
          <a:p>
            <a:pPr marL="342900" indent="-342900">
              <a:buAutoNum type="arabicPeriod"/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	1.1  </a:t>
            </a:r>
            <a:r>
              <a:rPr lang="vi-V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Xác </a:t>
            </a:r>
            <a:r>
              <a:rPr lang="vi-VN" b="1" dirty="0">
                <a:latin typeface="Calibri" panose="020F0502020204030204" pitchFamily="34" charset="0"/>
                <a:cs typeface="Calibri" panose="020F0502020204030204" pitchFamily="34" charset="0"/>
              </a:rPr>
              <a:t>thực theo nghĩa thông </a:t>
            </a:r>
            <a:r>
              <a:rPr lang="vi-V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vi-V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vi-V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Xác thực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r>
              <a:rPr lang="vi-V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là một chứng thực một cái gì đó (hoặc một người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nào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đó) đáng tin cậy, có nghĩa là, những lời khai báo do người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đó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đưa ra hoặc về vật đó là sự thật.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/>
              <a:t>	</a:t>
            </a:r>
            <a:r>
              <a:rPr lang="en-US" b="1" dirty="0" smtClean="0"/>
              <a:t>1.2</a:t>
            </a:r>
            <a:r>
              <a:rPr lang="en-US" dirty="0" smtClean="0"/>
              <a:t> </a:t>
            </a:r>
            <a:r>
              <a:rPr lang="en-US" b="1" dirty="0" err="1" smtClean="0"/>
              <a:t>Xác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điện</a:t>
            </a:r>
            <a:r>
              <a:rPr lang="en-US" b="1" dirty="0" smtClean="0"/>
              <a:t> </a:t>
            </a:r>
            <a:r>
              <a:rPr lang="en-US" b="1" dirty="0" err="1" smtClean="0"/>
              <a:t>tử</a:t>
            </a:r>
            <a:r>
              <a:rPr lang="en-US" b="1" dirty="0" smtClean="0"/>
              <a:t> :</a:t>
            </a:r>
          </a:p>
          <a:p>
            <a:r>
              <a:rPr lang="en-US" dirty="0" smtClean="0"/>
              <a:t>	</a:t>
            </a:r>
            <a:r>
              <a:rPr lang="vi-VN" dirty="0"/>
              <a:t/>
            </a:r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9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658" y="69439"/>
            <a:ext cx="802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PHẦN 1 : </a:t>
            </a:r>
            <a:r>
              <a:rPr lang="en-US" dirty="0"/>
              <a:t>TỔNG QUAN VỀ XÁC THỰC ĐIỆN </a:t>
            </a:r>
            <a:r>
              <a:rPr lang="en-US" dirty="0" smtClean="0"/>
              <a:t>TỬ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611086"/>
            <a:ext cx="40818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I. </a:t>
            </a:r>
            <a:r>
              <a:rPr lang="en-US" sz="2500" b="1" dirty="0"/>
              <a:t>VẤN ĐỀ XÁC THỰC ĐIỆN TỬ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909864" y="2365184"/>
            <a:ext cx="706265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err="1" smtClean="0"/>
              <a:t>Khái</a:t>
            </a:r>
            <a:r>
              <a:rPr lang="en-US" b="1" dirty="0" smtClean="0"/>
              <a:t> </a:t>
            </a:r>
            <a:r>
              <a:rPr lang="en-US" b="1" dirty="0" err="1"/>
              <a:t>niệm</a:t>
            </a:r>
            <a:r>
              <a:rPr lang="en-US" b="1" dirty="0"/>
              <a:t> </a:t>
            </a:r>
            <a:r>
              <a:rPr lang="en-US" b="1" dirty="0" err="1"/>
              <a:t>xác</a:t>
            </a:r>
            <a:r>
              <a:rPr lang="en-US" b="1" dirty="0"/>
              <a:t> </a:t>
            </a:r>
            <a:r>
              <a:rPr lang="en-US" b="1" dirty="0" err="1" smtClean="0"/>
              <a:t>thực</a:t>
            </a:r>
            <a:endParaRPr lang="en-US" b="1" dirty="0" smtClean="0"/>
          </a:p>
          <a:p>
            <a:pPr marL="342900" indent="-342900">
              <a:buAutoNum type="arabicPeriod"/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 smtClean="0"/>
              <a:t>1.2</a:t>
            </a:r>
            <a:r>
              <a:rPr lang="en-US" dirty="0" smtClean="0"/>
              <a:t> </a:t>
            </a:r>
            <a:r>
              <a:rPr lang="en-US" b="1" dirty="0" err="1" smtClean="0"/>
              <a:t>Xác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điện</a:t>
            </a:r>
            <a:r>
              <a:rPr lang="en-US" b="1" dirty="0" smtClean="0"/>
              <a:t> </a:t>
            </a:r>
            <a:r>
              <a:rPr lang="en-US" b="1" dirty="0" err="1" smtClean="0"/>
              <a:t>tử</a:t>
            </a:r>
            <a:r>
              <a:rPr lang="en-US" b="1" dirty="0" smtClean="0"/>
              <a:t> :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</a:t>
            </a:r>
            <a:r>
              <a:rPr lang="en-US" dirty="0" smtClean="0"/>
              <a:t>	 *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: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	        +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: 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/>
              <a:t>a</a:t>
            </a:r>
            <a:r>
              <a:rPr lang="en-US" b="1" dirty="0" smtClean="0"/>
              <a:t>.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                                                    b.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endParaRPr lang="en-US" dirty="0"/>
          </a:p>
          <a:p>
            <a:r>
              <a:rPr lang="en-US" b="1" dirty="0" smtClean="0"/>
              <a:t>                                                    c.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                                                    </a:t>
            </a:r>
            <a:r>
              <a:rPr lang="en-US" b="1" dirty="0" err="1" smtClean="0"/>
              <a:t>d.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                                                    </a:t>
            </a:r>
            <a:r>
              <a:rPr lang="en-US" b="1" dirty="0" err="1" smtClean="0"/>
              <a:t>e.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vẹn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r>
              <a:rPr lang="en-US" dirty="0" smtClean="0"/>
              <a:t>	</a:t>
            </a:r>
            <a:r>
              <a:rPr lang="vi-VN" dirty="0"/>
              <a:t/>
            </a:r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0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658" y="69439"/>
            <a:ext cx="802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PHẦN 1 : </a:t>
            </a:r>
            <a:r>
              <a:rPr lang="en-US" dirty="0"/>
              <a:t>TỔNG QUAN VỀ XÁC THỰC ĐIỆN </a:t>
            </a:r>
            <a:r>
              <a:rPr lang="en-US" dirty="0" smtClean="0"/>
              <a:t>TỬ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611086"/>
            <a:ext cx="40818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I. </a:t>
            </a:r>
            <a:r>
              <a:rPr lang="en-US" sz="2500" b="1" dirty="0"/>
              <a:t>VẤN ĐỀ XÁC THỰC ĐIỆN TỬ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382601"/>
            <a:ext cx="706265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err="1" smtClean="0"/>
              <a:t>Khái</a:t>
            </a:r>
            <a:r>
              <a:rPr lang="en-US" b="1" dirty="0" smtClean="0"/>
              <a:t> </a:t>
            </a:r>
            <a:r>
              <a:rPr lang="en-US" b="1" dirty="0" err="1"/>
              <a:t>niệm</a:t>
            </a:r>
            <a:r>
              <a:rPr lang="en-US" b="1" dirty="0"/>
              <a:t> </a:t>
            </a:r>
            <a:r>
              <a:rPr lang="en-US" b="1" dirty="0" err="1"/>
              <a:t>xác</a:t>
            </a:r>
            <a:r>
              <a:rPr lang="en-US" b="1" dirty="0"/>
              <a:t> </a:t>
            </a:r>
            <a:r>
              <a:rPr lang="en-US" b="1" dirty="0" err="1" smtClean="0"/>
              <a:t>thực</a:t>
            </a:r>
            <a:endParaRPr lang="en-US" b="1" dirty="0" smtClean="0"/>
          </a:p>
          <a:p>
            <a:pPr marL="342900" indent="-342900">
              <a:buAutoNum type="arabicPeriod"/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 smtClean="0"/>
              <a:t>1.2</a:t>
            </a:r>
            <a:r>
              <a:rPr lang="en-US" dirty="0" smtClean="0"/>
              <a:t> </a:t>
            </a:r>
            <a:r>
              <a:rPr lang="en-US" b="1" dirty="0" err="1" smtClean="0"/>
              <a:t>Xác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điện</a:t>
            </a:r>
            <a:r>
              <a:rPr lang="en-US" b="1" dirty="0" smtClean="0"/>
              <a:t> </a:t>
            </a:r>
            <a:r>
              <a:rPr lang="en-US" b="1" dirty="0" err="1" smtClean="0"/>
              <a:t>tử</a:t>
            </a:r>
            <a:r>
              <a:rPr lang="en-US" b="1" dirty="0" smtClean="0"/>
              <a:t> :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</a:t>
            </a:r>
            <a:r>
              <a:rPr lang="en-US" dirty="0" smtClean="0"/>
              <a:t>	 *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: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	        +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: 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/>
              <a:t>a</a:t>
            </a:r>
            <a:r>
              <a:rPr lang="en-US" b="1" dirty="0" smtClean="0"/>
              <a:t>.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b="1" dirty="0" smtClean="0"/>
              <a:t>                                                    			b.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endParaRPr lang="en-US" dirty="0"/>
          </a:p>
          <a:p>
            <a:r>
              <a:rPr lang="en-US" b="1" dirty="0" smtClean="0"/>
              <a:t>                                                    c.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 smtClean="0"/>
          </a:p>
          <a:p>
            <a:r>
              <a:rPr lang="en-US" b="1" dirty="0" smtClean="0"/>
              <a:t>                                                   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r>
              <a:rPr lang="en-US" dirty="0" smtClean="0"/>
              <a:t>	</a:t>
            </a:r>
            <a:r>
              <a:rPr lang="vi-VN" dirty="0"/>
              <a:t/>
            </a:r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8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658" y="69439"/>
            <a:ext cx="802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PHẦN 1 : </a:t>
            </a:r>
            <a:r>
              <a:rPr lang="en-US" dirty="0"/>
              <a:t>TỔNG QUAN VỀ XÁC THỰC ĐIỆN </a:t>
            </a:r>
            <a:r>
              <a:rPr lang="en-US" dirty="0" smtClean="0"/>
              <a:t>TỬ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611086"/>
            <a:ext cx="30505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II. </a:t>
            </a:r>
            <a:r>
              <a:rPr lang="en-US" sz="2500" b="1" dirty="0" smtClean="0"/>
              <a:t>XÁC THỰC DỮ LIỆU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1317299" y="2304224"/>
            <a:ext cx="6748375" cy="4178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r>
              <a:rPr lang="en-US" b="1" dirty="0"/>
              <a:t>	</a:t>
            </a:r>
            <a:r>
              <a:rPr lang="en-US" dirty="0" smtClean="0"/>
              <a:t>2.1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:</a:t>
            </a:r>
          </a:p>
          <a:p>
            <a:pPr>
              <a:lnSpc>
                <a:spcPct val="150000"/>
              </a:lnSpc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vi-VN" sz="15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Xác thực thông điệp </a:t>
            </a:r>
            <a:r>
              <a:rPr lang="vi-VN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hay </a:t>
            </a:r>
            <a:r>
              <a:rPr lang="vi-VN" sz="15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Xác thực tính nguyên bản </a:t>
            </a:r>
            <a:r>
              <a:rPr lang="vi-VN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của dữ liệu (Data  Origin Authentication) là một kiểu </a:t>
            </a:r>
            <a:r>
              <a:rPr lang="vi-VN" sz="15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xác thực đảm bảo một thực thể </a:t>
            </a:r>
            <a:r>
              <a:rPr lang="vi-VN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được chứng thực là </a:t>
            </a:r>
            <a:r>
              <a:rPr lang="vi-VN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nguồn gốc thực sự </a:t>
            </a:r>
            <a:r>
              <a:rPr lang="vi-VN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tạo ra dữ liệu này ở một thời điểm nào đó.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	2.2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i="1" dirty="0" err="1"/>
              <a:t>Xác</a:t>
            </a:r>
            <a:r>
              <a:rPr lang="en-US" b="1" i="1" dirty="0"/>
              <a:t> </a:t>
            </a:r>
            <a:r>
              <a:rPr lang="en-US" b="1" i="1" dirty="0" err="1"/>
              <a:t>thực</a:t>
            </a:r>
            <a:r>
              <a:rPr lang="en-US" b="1" i="1" dirty="0"/>
              <a:t> </a:t>
            </a:r>
            <a:r>
              <a:rPr lang="en-US" b="1" i="1" dirty="0" err="1"/>
              <a:t>thông</a:t>
            </a:r>
            <a:r>
              <a:rPr lang="en-US" b="1" i="1" dirty="0"/>
              <a:t> </a:t>
            </a:r>
            <a:r>
              <a:rPr lang="en-US" b="1" i="1" dirty="0" err="1"/>
              <a:t>điệp</a:t>
            </a:r>
            <a:r>
              <a:rPr lang="en-US" b="1" i="1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b="1" dirty="0" err="1"/>
              <a:t>đảm</a:t>
            </a:r>
            <a:r>
              <a:rPr lang="en-US" b="1" dirty="0"/>
              <a:t> </a:t>
            </a:r>
            <a:r>
              <a:rPr lang="en-US" b="1" dirty="0" err="1"/>
              <a:t>bảo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duy</a:t>
            </a:r>
            <a:r>
              <a:rPr lang="en-US" b="1" dirty="0"/>
              <a:t> </a:t>
            </a:r>
            <a:r>
              <a:rPr lang="en-US" b="1" dirty="0" err="1" smtClean="0"/>
              <a:t>nhất</a:t>
            </a:r>
            <a:r>
              <a:rPr lang="en-US" sz="1600" dirty="0" smtClean="0"/>
              <a:t> </a:t>
            </a:r>
            <a:r>
              <a:rPr lang="en-US" dirty="0" smtClean="0"/>
              <a:t>(Uniqueness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b="1" dirty="0" err="1"/>
              <a:t>thời</a:t>
            </a:r>
            <a:r>
              <a:rPr lang="en-US" b="1" dirty="0"/>
              <a:t> </a:t>
            </a:r>
            <a:r>
              <a:rPr lang="en-US" b="1" dirty="0" err="1"/>
              <a:t>gian</a:t>
            </a:r>
            <a:r>
              <a:rPr lang="en-US" b="1" dirty="0"/>
              <a:t> </a:t>
            </a:r>
            <a:r>
              <a:rPr lang="en-US" dirty="0"/>
              <a:t>(Timeliness)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.</a:t>
            </a:r>
            <a:endParaRPr lang="vi-VN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>
                <a:latin typeface="Calibri (Body)"/>
              </a:rPr>
              <a:t/>
            </a:r>
            <a:br>
              <a:rPr lang="vi-VN" dirty="0">
                <a:latin typeface="Calibri (Body)"/>
              </a:rPr>
            </a:br>
            <a:endParaRPr lang="en-US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71790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658" y="69439"/>
            <a:ext cx="802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PHẦN 1 : </a:t>
            </a:r>
            <a:r>
              <a:rPr lang="en-US" dirty="0"/>
              <a:t>TỔNG QUAN VỀ XÁC THỰC ĐIỆN </a:t>
            </a:r>
            <a:r>
              <a:rPr lang="en-US" dirty="0" smtClean="0"/>
              <a:t>TỬ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611086"/>
            <a:ext cx="30505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II. </a:t>
            </a:r>
            <a:r>
              <a:rPr lang="en-US" sz="2500" b="1" dirty="0" smtClean="0"/>
              <a:t>XÁC THỰC DỮ LIỆU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1317299" y="2304224"/>
            <a:ext cx="706034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r>
              <a:rPr lang="en-US" b="1" dirty="0"/>
              <a:t>	</a:t>
            </a:r>
            <a:r>
              <a:rPr lang="en-US" dirty="0" smtClean="0"/>
              <a:t>2.3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:</a:t>
            </a:r>
          </a:p>
          <a:p>
            <a:pPr>
              <a:lnSpc>
                <a:spcPct val="200000"/>
              </a:lnSpc>
            </a:pPr>
            <a:r>
              <a:rPr lang="en-US" sz="1500" b="1" dirty="0" smtClean="0">
                <a:latin typeface="Calibri (Body)"/>
              </a:rPr>
              <a:t>	</a:t>
            </a:r>
            <a:r>
              <a:rPr lang="vi-VN" sz="1500" b="1" dirty="0" smtClean="0">
                <a:latin typeface="Calibri (Body)"/>
              </a:rPr>
              <a:t>+ </a:t>
            </a:r>
            <a:r>
              <a:rPr lang="vi-VN" sz="1500" b="1" i="1" dirty="0">
                <a:latin typeface="Calibri (Body)"/>
              </a:rPr>
              <a:t>Xác thực không tường minh khóa (Implicit </a:t>
            </a:r>
            <a:r>
              <a:rPr lang="vi-VN" sz="1500" b="1" i="1" dirty="0" smtClean="0">
                <a:latin typeface="Calibri (Body)"/>
              </a:rPr>
              <a:t>Key</a:t>
            </a:r>
            <a:r>
              <a:rPr lang="en-US" sz="1500" b="1" i="1" dirty="0" smtClean="0">
                <a:latin typeface="Calibri (Body)"/>
              </a:rPr>
              <a:t> </a:t>
            </a:r>
            <a:r>
              <a:rPr lang="vi-VN" sz="1500" b="1" i="1" dirty="0" smtClean="0">
                <a:latin typeface="Calibri (Body)"/>
              </a:rPr>
              <a:t>Authentication</a:t>
            </a:r>
            <a:r>
              <a:rPr lang="vi-VN" sz="1500" b="1" i="1" dirty="0">
                <a:latin typeface="Calibri (Body)"/>
              </a:rPr>
              <a:t>):</a:t>
            </a:r>
            <a:endParaRPr lang="vi-VN" sz="1500" b="1" dirty="0">
              <a:latin typeface="Calibri (Body)"/>
            </a:endParaRPr>
          </a:p>
          <a:p>
            <a:pPr>
              <a:lnSpc>
                <a:spcPct val="200000"/>
              </a:lnSpc>
            </a:pPr>
            <a:r>
              <a:rPr lang="vi-VN" sz="1500" dirty="0">
                <a:latin typeface="Calibri (Body)"/>
              </a:rPr>
              <a:t>Một bên được đảm bảo rằng chỉ có bên thứ hai (và có thể có thêm các bên tin cậy- Trusted Parties) là </a:t>
            </a:r>
            <a:r>
              <a:rPr lang="vi-VN" sz="1500" b="1" i="1" dirty="0">
                <a:latin typeface="Calibri (Body)"/>
              </a:rPr>
              <a:t>có thể </a:t>
            </a:r>
            <a:r>
              <a:rPr lang="vi-VN" sz="1500" dirty="0">
                <a:latin typeface="Calibri (Body)"/>
              </a:rPr>
              <a:t>truy cập được khóa mật.</a:t>
            </a:r>
            <a:endParaRPr lang="vi-VN" sz="1500" dirty="0"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	2.4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: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/>
              <a:t>cụ</a:t>
            </a:r>
            <a:r>
              <a:rPr lang="en-US" dirty="0"/>
              <a:t>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,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vân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2.5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vẹn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		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/>
              <a:t>cụ</a:t>
            </a:r>
            <a:r>
              <a:rPr lang="en-US" dirty="0"/>
              <a:t>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,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vân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,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 smtClean="0"/>
              <a:t>thực</a:t>
            </a:r>
            <a:r>
              <a:rPr lang="vi-VN" dirty="0"/>
              <a:t/>
            </a:r>
            <a:br>
              <a:rPr lang="vi-VN" dirty="0"/>
            </a:br>
            <a:r>
              <a:rPr lang="vi-VN" dirty="0">
                <a:latin typeface="Calibri (Body)"/>
              </a:rPr>
              <a:t/>
            </a:r>
            <a:br>
              <a:rPr lang="vi-VN" dirty="0">
                <a:latin typeface="Calibri (Body)"/>
              </a:rPr>
            </a:br>
            <a:endParaRPr lang="en-US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47965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658" y="69439"/>
            <a:ext cx="802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PHẦN 1 : </a:t>
            </a:r>
            <a:r>
              <a:rPr lang="en-US" dirty="0"/>
              <a:t>TỔNG QUAN VỀ XÁC THỰC ĐIỆN </a:t>
            </a:r>
            <a:r>
              <a:rPr lang="en-US" dirty="0" smtClean="0"/>
              <a:t>TỬ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611086"/>
            <a:ext cx="33811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III. </a:t>
            </a:r>
            <a:r>
              <a:rPr lang="en-US" sz="2500" b="1" dirty="0" smtClean="0"/>
              <a:t>XÁC THỰC </a:t>
            </a:r>
            <a:r>
              <a:rPr lang="en-US" sz="2500" b="1" dirty="0" err="1" smtClean="0"/>
              <a:t>THỰC</a:t>
            </a:r>
            <a:r>
              <a:rPr lang="en-US" sz="2500" b="1" dirty="0" smtClean="0"/>
              <a:t> THỂ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1317299" y="2304224"/>
            <a:ext cx="706034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500" b="1" dirty="0" smtClean="0">
                <a:latin typeface="Calibri (Body)"/>
              </a:rPr>
              <a:t>	</a:t>
            </a:r>
            <a:r>
              <a:rPr lang="vi-VN" sz="1500" b="1" dirty="0" smtClean="0">
                <a:latin typeface="Calibri (Body)"/>
              </a:rPr>
              <a:t>Xác </a:t>
            </a:r>
            <a:r>
              <a:rPr lang="vi-VN" sz="1500" b="1" dirty="0">
                <a:latin typeface="Calibri (Body)"/>
              </a:rPr>
              <a:t>thực thực thể (hay Định danh thực thể) </a:t>
            </a:r>
            <a:r>
              <a:rPr lang="vi-VN" sz="1500" dirty="0">
                <a:latin typeface="Calibri (Body)"/>
              </a:rPr>
              <a:t>là xác thực định danh </a:t>
            </a:r>
            <a:r>
              <a:rPr lang="vi-VN" sz="1500" dirty="0" smtClean="0">
                <a:latin typeface="Calibri (Body)"/>
              </a:rPr>
              <a:t>của </a:t>
            </a:r>
            <a:r>
              <a:rPr lang="vi-VN" sz="1500" dirty="0">
                <a:latin typeface="Calibri (Body)"/>
              </a:rPr>
              <a:t>một đối tượng tham gia giao thức truyền tin.</a:t>
            </a:r>
            <a:endParaRPr lang="en-US" sz="1500" b="1" dirty="0" smtClean="0">
              <a:latin typeface="Calibri (Body)"/>
            </a:endParaRPr>
          </a:p>
          <a:p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/>
              <a:t>	</a:t>
            </a:r>
            <a:r>
              <a:rPr lang="en-US" dirty="0" smtClean="0"/>
              <a:t>3.1 </a:t>
            </a:r>
            <a:r>
              <a:rPr lang="en-US" b="1" dirty="0" err="1" smtClean="0"/>
              <a:t>Xác</a:t>
            </a:r>
            <a:r>
              <a:rPr lang="en-US" b="1" dirty="0" smtClean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dựa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r>
              <a:rPr lang="en-US" b="1" dirty="0"/>
              <a:t>: </a:t>
            </a:r>
            <a:r>
              <a:rPr lang="en-US" b="1" dirty="0" err="1"/>
              <a:t>Biết</a:t>
            </a:r>
            <a:r>
              <a:rPr lang="en-US" b="1" dirty="0"/>
              <a:t> </a:t>
            </a:r>
            <a:r>
              <a:rPr lang="en-US" b="1" dirty="0" err="1"/>
              <a:t>cái</a:t>
            </a:r>
            <a:r>
              <a:rPr lang="en-US" b="1" dirty="0"/>
              <a:t> </a:t>
            </a:r>
            <a:r>
              <a:rPr lang="en-US" b="1" dirty="0" err="1"/>
              <a:t>gì</a:t>
            </a:r>
            <a:r>
              <a:rPr lang="en-US" b="1" dirty="0"/>
              <a:t> (Something Known</a:t>
            </a:r>
            <a:r>
              <a:rPr lang="en-US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dirty="0" err="1"/>
              <a:t>Chẳng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, </a:t>
            </a:r>
            <a:r>
              <a:rPr lang="en-US" dirty="0" err="1">
                <a:hlinkClick r:id="rId2"/>
              </a:rPr>
              <a:t>mật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khẩu</a:t>
            </a:r>
            <a:r>
              <a:rPr lang="en-US" dirty="0"/>
              <a:t>, </a:t>
            </a:r>
            <a:r>
              <a:rPr lang="en-US" dirty="0" err="1">
                <a:hlinkClick r:id="rId3"/>
              </a:rPr>
              <a:t>mật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khẩu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ngữ</a:t>
            </a:r>
            <a:r>
              <a:rPr lang="en-US" dirty="0">
                <a:hlinkClick r:id="rId3"/>
              </a:rPr>
              <a:t> </a:t>
            </a:r>
            <a:r>
              <a:rPr lang="en-US" dirty="0"/>
              <a:t>(pass phrase)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>
                <a:hlinkClick r:id="rId4"/>
              </a:rPr>
              <a:t>số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định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danh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cá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nhân</a:t>
            </a:r>
            <a:r>
              <a:rPr lang="en-US" dirty="0"/>
              <a:t> (personal identification number - PIN)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	      + </a:t>
            </a:r>
            <a:r>
              <a:rPr lang="en-US" i="1" dirty="0" err="1"/>
              <a:t>Xác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dựa</a:t>
            </a:r>
            <a:r>
              <a:rPr lang="en-US" i="1" dirty="0"/>
              <a:t> </a:t>
            </a:r>
            <a:r>
              <a:rPr lang="en-US" i="1" dirty="0" err="1"/>
              <a:t>trên</a:t>
            </a:r>
            <a:r>
              <a:rPr lang="en-US" i="1" dirty="0"/>
              <a:t> User name </a:t>
            </a:r>
            <a:r>
              <a:rPr lang="en-US" i="1" dirty="0" err="1"/>
              <a:t>và</a:t>
            </a:r>
            <a:r>
              <a:rPr lang="en-US" i="1" dirty="0"/>
              <a:t> </a:t>
            </a:r>
            <a:r>
              <a:rPr lang="en-US" i="1" dirty="0" smtClean="0"/>
              <a:t>Password</a:t>
            </a:r>
          </a:p>
          <a:p>
            <a:pPr>
              <a:lnSpc>
                <a:spcPct val="150000"/>
              </a:lnSpc>
            </a:pPr>
            <a:r>
              <a:rPr lang="en-US" i="1" dirty="0"/>
              <a:t>	 </a:t>
            </a:r>
            <a:r>
              <a:rPr lang="en-US" i="1" dirty="0" smtClean="0"/>
              <a:t>     +</a:t>
            </a:r>
            <a:r>
              <a:rPr lang="en-US" i="1" dirty="0" err="1"/>
              <a:t>Giao</a:t>
            </a:r>
            <a:r>
              <a:rPr lang="en-US" i="1" dirty="0"/>
              <a:t> </a:t>
            </a:r>
            <a:r>
              <a:rPr lang="en-US" i="1" dirty="0" err="1"/>
              <a:t>thức</a:t>
            </a:r>
            <a:r>
              <a:rPr lang="en-US" i="1" dirty="0"/>
              <a:t> </a:t>
            </a:r>
            <a:r>
              <a:rPr lang="en-US" i="1" dirty="0" err="1"/>
              <a:t>Chứng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bắt</a:t>
            </a:r>
            <a:r>
              <a:rPr lang="en-US" i="1" dirty="0"/>
              <a:t> </a:t>
            </a:r>
            <a:r>
              <a:rPr lang="en-US" i="1" dirty="0" err="1"/>
              <a:t>tay</a:t>
            </a:r>
            <a:r>
              <a:rPr lang="en-US" i="1" dirty="0"/>
              <a:t> </a:t>
            </a:r>
            <a:r>
              <a:rPr lang="en-US" i="1" dirty="0" err="1"/>
              <a:t>thách</a:t>
            </a:r>
            <a:r>
              <a:rPr lang="en-US" i="1" dirty="0"/>
              <a:t> </a:t>
            </a:r>
            <a:r>
              <a:rPr lang="en-US" i="1" dirty="0" err="1"/>
              <a:t>thức</a:t>
            </a:r>
            <a:r>
              <a:rPr lang="en-US" i="1" dirty="0"/>
              <a:t> - Challenge Handshake Authentication Protocol (CHAP)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endParaRPr lang="en-US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3455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189</TotalTime>
  <Words>875</Words>
  <Application>Microsoft Office PowerPoint</Application>
  <PresentationFormat>On-screen Show (4:3)</PresentationFormat>
  <Paragraphs>234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(Body)</vt:lpstr>
      <vt:lpstr>Calibri Light</vt:lpstr>
      <vt:lpstr>Times New Roman</vt:lpstr>
      <vt:lpstr>Office Theme</vt:lpstr>
      <vt:lpstr>PowerPoint Presentation</vt:lpstr>
      <vt:lpstr>NỘI DUNG </vt:lpstr>
      <vt:lpstr>NỘI DUNG </vt:lpstr>
      <vt:lpstr>PHẦN 1 : TỔNG QUAN VỀ XÁC THỰC ĐIỆN TỬ </vt:lpstr>
      <vt:lpstr>PHẦN 1 : TỔNG QUAN VỀ XÁC THỰC ĐIỆN TỬ </vt:lpstr>
      <vt:lpstr>PHẦN 1 : TỔNG QUAN VỀ XÁC THỰC ĐIỆN TỬ </vt:lpstr>
      <vt:lpstr>PHẦN 1 : TỔNG QUAN VỀ XÁC THỰC ĐIỆN TỬ </vt:lpstr>
      <vt:lpstr>PHẦN 1 : TỔNG QUAN VỀ XÁC THỰC ĐIỆN TỬ </vt:lpstr>
      <vt:lpstr>PHẦN 1 : TỔNG QUAN VỀ XÁC THỰC ĐIỆN TỬ </vt:lpstr>
      <vt:lpstr>PHẦN 1 : TỔNG QUAN VỀ XÁC THỰC ĐIỆN TỬ </vt:lpstr>
      <vt:lpstr>NỘI DUNG </vt:lpstr>
      <vt:lpstr>PHẦN 2 : PHƯƠNG PHÁP XÁC THỰC THÔNG ĐIỆP</vt:lpstr>
      <vt:lpstr>PHẦN 2 : PHƯƠNG PHÁP XÁC THỰC THÔNG ĐIỆP</vt:lpstr>
      <vt:lpstr>PHẦN 2 : PHƯƠNG PHÁP XÁC THỰC THÔNG ĐIỆP</vt:lpstr>
      <vt:lpstr>PHẦN 2 : PHƯƠNG PHÁP XÁC THỰC THÔNG ĐIỆP</vt:lpstr>
      <vt:lpstr>PHẦN 2 : PHƯƠNG PHÁP XÁC THỰC THÔNG ĐIỆP</vt:lpstr>
      <vt:lpstr>PHẦN 2 : PHƯƠNG PHÁP XÁC THỰC THÔNG ĐIỆP</vt:lpstr>
      <vt:lpstr>PHẦN 2 : PHƯƠNG PHÁP XÁC THỰC THÔNG ĐIỆP</vt:lpstr>
      <vt:lpstr>PHẦN 2 : PHƯƠNG PHÁP XÁC THỰC THÔNG ĐIỆP</vt:lpstr>
      <vt:lpstr>PHẦN 2 : PHƯƠNG PHÁP XÁC THỰC THÔNG ĐIỆP</vt:lpstr>
      <vt:lpstr>PHẦN 2 : PHƯƠNG PHÁP XÁC THỰC THÔNG ĐIỆP</vt:lpstr>
      <vt:lpstr>PHẦN 2 : PHƯƠNG PHÁP XÁC THỰC THÔNG ĐIỆP</vt:lpstr>
      <vt:lpstr>NỘI DUNG </vt:lpstr>
      <vt:lpstr>PHẦN 3 : KẾT LUẬN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Giap Ngoc Hieu 20173112</cp:lastModifiedBy>
  <cp:revision>44</cp:revision>
  <dcterms:created xsi:type="dcterms:W3CDTF">2016-07-25T07:53:11Z</dcterms:created>
  <dcterms:modified xsi:type="dcterms:W3CDTF">2020-08-01T17:27:21Z</dcterms:modified>
</cp:coreProperties>
</file>