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B8aqfx9+Scwaun47ECEi2/MZG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4" name="Shape 14"/>
        <p:cNvGrpSpPr/>
        <p:nvPr/>
      </p:nvGrpSpPr>
      <p:grpSpPr>
        <a:xfrm>
          <a:off x="0" y="0"/>
          <a:ext cx="0" cy="0"/>
          <a:chOff x="0" y="0"/>
          <a:chExt cx="0" cy="0"/>
        </a:xfrm>
      </p:grpSpPr>
      <p:sp>
        <p:nvSpPr>
          <p:cNvPr id="15" name="Google Shape;15;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 name="Google Shape;17;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6" name="Shape 76"/>
        <p:cNvGrpSpPr/>
        <p:nvPr/>
      </p:nvGrpSpPr>
      <p:grpSpPr>
        <a:xfrm>
          <a:off x="0" y="0"/>
          <a:ext cx="0" cy="0"/>
          <a:chOff x="0" y="0"/>
          <a:chExt cx="0" cy="0"/>
        </a:xfrm>
      </p:grpSpPr>
      <p:sp>
        <p:nvSpPr>
          <p:cNvPr id="77" name="Google Shape;77;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6" name="Shape 26"/>
        <p:cNvGrpSpPr/>
        <p:nvPr/>
      </p:nvGrpSpPr>
      <p:grpSpPr>
        <a:xfrm>
          <a:off x="0" y="0"/>
          <a:ext cx="0" cy="0"/>
          <a:chOff x="0" y="0"/>
          <a:chExt cx="0" cy="0"/>
        </a:xfrm>
      </p:grpSpPr>
      <p:sp>
        <p:nvSpPr>
          <p:cNvPr id="27" name="Google Shape;2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0" name="Shape 30"/>
        <p:cNvGrpSpPr/>
        <p:nvPr/>
      </p:nvGrpSpPr>
      <p:grpSpPr>
        <a:xfrm>
          <a:off x="0" y="0"/>
          <a:ext cx="0" cy="0"/>
          <a:chOff x="0" y="0"/>
          <a:chExt cx="0" cy="0"/>
        </a:xfrm>
      </p:grpSpPr>
      <p:sp>
        <p:nvSpPr>
          <p:cNvPr id="31" name="Google Shape;31;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Google Shape;37;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2" name="Shape 42"/>
        <p:cNvGrpSpPr/>
        <p:nvPr/>
      </p:nvGrpSpPr>
      <p:grpSpPr>
        <a:xfrm>
          <a:off x="0" y="0"/>
          <a:ext cx="0" cy="0"/>
          <a:chOff x="0" y="0"/>
          <a:chExt cx="0" cy="0"/>
        </a:xfrm>
      </p:grpSpPr>
      <p:sp>
        <p:nvSpPr>
          <p:cNvPr id="43" name="Google Shape;43;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 name="Shape 48"/>
        <p:cNvGrpSpPr/>
        <p:nvPr/>
      </p:nvGrpSpPr>
      <p:grpSpPr>
        <a:xfrm>
          <a:off x="0" y="0"/>
          <a:ext cx="0" cy="0"/>
          <a:chOff x="0" y="0"/>
          <a:chExt cx="0" cy="0"/>
        </a:xfrm>
      </p:grpSpPr>
      <p:sp>
        <p:nvSpPr>
          <p:cNvPr id="49" name="Google Shape;4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5" name="Shape 55"/>
        <p:cNvGrpSpPr/>
        <p:nvPr/>
      </p:nvGrpSpPr>
      <p:grpSpPr>
        <a:xfrm>
          <a:off x="0" y="0"/>
          <a:ext cx="0" cy="0"/>
          <a:chOff x="0" y="0"/>
          <a:chExt cx="0" cy="0"/>
        </a:xfrm>
      </p:grpSpPr>
      <p:sp>
        <p:nvSpPr>
          <p:cNvPr id="56" name="Google Shape;56;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4" name="Shape 64"/>
        <p:cNvGrpSpPr/>
        <p:nvPr/>
      </p:nvGrpSpPr>
      <p:grpSpPr>
        <a:xfrm>
          <a:off x="0" y="0"/>
          <a:ext cx="0" cy="0"/>
          <a:chOff x="0" y="0"/>
          <a:chExt cx="0" cy="0"/>
        </a:xfrm>
      </p:grpSpPr>
      <p:sp>
        <p:nvSpPr>
          <p:cNvPr id="65" name="Google Shape;6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9" name="Shape 69"/>
        <p:cNvGrpSpPr/>
        <p:nvPr/>
      </p:nvGrpSpPr>
      <p:grpSpPr>
        <a:xfrm>
          <a:off x="0" y="0"/>
          <a:ext cx="0" cy="0"/>
          <a:chOff x="0" y="0"/>
          <a:chExt cx="0" cy="0"/>
        </a:xfrm>
      </p:grpSpPr>
      <p:sp>
        <p:nvSpPr>
          <p:cNvPr id="70" name="Google Shape;70;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25"/>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25"/>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5"/>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 name="Shape 20"/>
        <p:cNvGrpSpPr/>
        <p:nvPr/>
      </p:nvGrpSpPr>
      <p:grpSpPr>
        <a:xfrm>
          <a:off x="0" y="0"/>
          <a:ext cx="0" cy="0"/>
          <a:chOff x="0" y="0"/>
          <a:chExt cx="0" cy="0"/>
        </a:xfrm>
      </p:grpSpPr>
      <p:sp>
        <p:nvSpPr>
          <p:cNvPr id="21" name="Google Shape;2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testphp.vulnweb.com/listproducts.php?cat=1'" TargetMode="Externa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acunetix.php.example/wordpress/wp-content/plugins/demo_vul/endpoint.php" TargetMode="External"/><Relationship Id="rId4" Type="http://schemas.openxmlformats.org/officeDocument/2006/relationships/hyperlink" Target="http://acunetix.php.example/wordpress/wp-content/plugins/demo_vul/endpoint.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testphp.vulnweb.com/listproducts.php"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EF8F0"/>
            </a:gs>
            <a:gs pos="37000">
              <a:srgbClr val="FAE0C2"/>
            </a:gs>
            <a:gs pos="74000">
              <a:srgbClr val="F6C690"/>
            </a:gs>
            <a:gs pos="83000">
              <a:srgbClr val="F6C690"/>
            </a:gs>
            <a:gs pos="100000">
              <a:srgbClr val="F7D2A6"/>
            </a:gs>
          </a:gsLst>
          <a:lin ang="2700000" scaled="0"/>
        </a:gradFill>
      </p:bgPr>
    </p:bg>
    <p:spTree>
      <p:nvGrpSpPr>
        <p:cNvPr id="98" name="Shape 98"/>
        <p:cNvGrpSpPr/>
        <p:nvPr/>
      </p:nvGrpSpPr>
      <p:grpSpPr>
        <a:xfrm>
          <a:off x="0" y="0"/>
          <a:ext cx="0" cy="0"/>
          <a:chOff x="0" y="0"/>
          <a:chExt cx="0" cy="0"/>
        </a:xfrm>
      </p:grpSpPr>
      <p:sp>
        <p:nvSpPr>
          <p:cNvPr id="99" name="Google Shape;99;p1"/>
          <p:cNvSpPr txBox="1"/>
          <p:nvPr>
            <p:ph idx="1" type="body"/>
          </p:nvPr>
        </p:nvSpPr>
        <p:spPr>
          <a:xfrm>
            <a:off x="1066800" y="1943388"/>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80000"/>
              </a:lnSpc>
              <a:spcBef>
                <a:spcPts val="0"/>
              </a:spcBef>
              <a:spcAft>
                <a:spcPts val="0"/>
              </a:spcAft>
              <a:buSzPts val="1295"/>
              <a:buNone/>
            </a:pPr>
            <a:r>
              <a:rPr lang="en-US" sz="1295">
                <a:latin typeface="Times New Roman"/>
                <a:ea typeface="Times New Roman"/>
                <a:cs typeface="Times New Roman"/>
                <a:sym typeface="Times New Roman"/>
              </a:rPr>
              <a:t>		</a:t>
            </a:r>
            <a:r>
              <a:rPr b="1" lang="en-US" sz="1295">
                <a:latin typeface="Times New Roman"/>
                <a:ea typeface="Times New Roman"/>
                <a:cs typeface="Times New Roman"/>
                <a:sym typeface="Times New Roman"/>
              </a:rPr>
              <a:t>                                      </a:t>
            </a:r>
            <a:r>
              <a:rPr b="1" lang="en-US" sz="1665">
                <a:solidFill>
                  <a:srgbClr val="C00000"/>
                </a:solidFill>
                <a:latin typeface="Times New Roman"/>
                <a:ea typeface="Times New Roman"/>
                <a:cs typeface="Times New Roman"/>
                <a:sym typeface="Times New Roman"/>
              </a:rPr>
              <a:t>Báo cáo bài tập lớn Nhập môn An toàn thông tin</a:t>
            </a:r>
            <a:endParaRPr/>
          </a:p>
          <a:p>
            <a:pPr indent="0" lvl="0" marL="0" rtl="0" algn="l">
              <a:lnSpc>
                <a:spcPct val="80000"/>
              </a:lnSpc>
              <a:spcBef>
                <a:spcPts val="1400"/>
              </a:spcBef>
              <a:spcAft>
                <a:spcPts val="0"/>
              </a:spcAft>
              <a:buSzPts val="1665"/>
              <a:buNone/>
            </a:pPr>
            <a:r>
              <a:t/>
            </a:r>
            <a:endParaRPr b="1" sz="1665">
              <a:latin typeface="Times New Roman"/>
              <a:ea typeface="Times New Roman"/>
              <a:cs typeface="Times New Roman"/>
              <a:sym typeface="Times New Roman"/>
            </a:endParaRPr>
          </a:p>
          <a:p>
            <a:pPr indent="0" lvl="0" marL="0" rtl="0" algn="l">
              <a:lnSpc>
                <a:spcPct val="80000"/>
              </a:lnSpc>
              <a:spcBef>
                <a:spcPts val="1400"/>
              </a:spcBef>
              <a:spcAft>
                <a:spcPts val="0"/>
              </a:spcAft>
              <a:buSzPts val="1665"/>
              <a:buNone/>
            </a:pPr>
            <a:r>
              <a:rPr b="1" lang="en-US" sz="1665">
                <a:latin typeface="Times New Roman"/>
                <a:ea typeface="Times New Roman"/>
                <a:cs typeface="Times New Roman"/>
                <a:sym typeface="Times New Roman"/>
              </a:rPr>
              <a:t>	           </a:t>
            </a:r>
            <a:r>
              <a:rPr b="1" lang="en-US" sz="1850">
                <a:solidFill>
                  <a:srgbClr val="0070C0"/>
                </a:solidFill>
                <a:latin typeface="Times New Roman"/>
                <a:ea typeface="Times New Roman"/>
                <a:cs typeface="Times New Roman"/>
                <a:sym typeface="Times New Roman"/>
              </a:rPr>
              <a:t>Đề tài: Ngăn chặn và phòng ngừa các dạng tấn công SQL injection</a:t>
            </a:r>
            <a:endParaRPr/>
          </a:p>
          <a:p>
            <a:pPr indent="0" lvl="0" marL="0" rtl="0" algn="l">
              <a:lnSpc>
                <a:spcPct val="150000"/>
              </a:lnSpc>
              <a:spcBef>
                <a:spcPts val="1400"/>
              </a:spcBef>
              <a:spcAft>
                <a:spcPts val="0"/>
              </a:spcAft>
              <a:buSzPts val="1665"/>
              <a:buNone/>
            </a:pPr>
            <a:r>
              <a:rPr b="1" lang="en-US" sz="1665">
                <a:latin typeface="Times New Roman"/>
                <a:ea typeface="Times New Roman"/>
                <a:cs typeface="Times New Roman"/>
                <a:sym typeface="Times New Roman"/>
              </a:rPr>
              <a:t>				</a:t>
            </a:r>
            <a:r>
              <a:rPr lang="en-US" sz="1665">
                <a:latin typeface="Times New Roman"/>
                <a:ea typeface="Times New Roman"/>
                <a:cs typeface="Times New Roman"/>
                <a:sym typeface="Times New Roman"/>
              </a:rPr>
              <a:t>Nhóm SV:           </a:t>
            </a:r>
            <a:r>
              <a:rPr b="1" lang="en-US" sz="1665">
                <a:latin typeface="Times New Roman"/>
                <a:ea typeface="Times New Roman"/>
                <a:cs typeface="Times New Roman"/>
                <a:sym typeface="Times New Roman"/>
              </a:rPr>
              <a:t>Nhóm 12</a:t>
            </a:r>
            <a:endParaRPr/>
          </a:p>
          <a:p>
            <a:pPr indent="0" lvl="0" marL="0" rtl="0" algn="l">
              <a:lnSpc>
                <a:spcPct val="80000"/>
              </a:lnSpc>
              <a:spcBef>
                <a:spcPts val="1400"/>
              </a:spcBef>
              <a:spcAft>
                <a:spcPts val="0"/>
              </a:spcAft>
              <a:buSzPts val="1665"/>
              <a:buNone/>
            </a:pPr>
            <a:r>
              <a:rPr lang="en-US" sz="1665">
                <a:latin typeface="Times New Roman"/>
                <a:ea typeface="Times New Roman"/>
                <a:cs typeface="Times New Roman"/>
                <a:sym typeface="Times New Roman"/>
              </a:rPr>
              <a:t>				Thành viên:        </a:t>
            </a:r>
            <a:r>
              <a:rPr b="1" lang="en-US" sz="1665">
                <a:latin typeface="Times New Roman"/>
                <a:ea typeface="Times New Roman"/>
                <a:cs typeface="Times New Roman"/>
                <a:sym typeface="Times New Roman"/>
              </a:rPr>
              <a:t>Nguyễn Xuân Thành    20173377</a:t>
            </a:r>
            <a:endParaRPr/>
          </a:p>
          <a:p>
            <a:pPr indent="0" lvl="0" marL="0" rtl="0" algn="l">
              <a:lnSpc>
                <a:spcPct val="80000"/>
              </a:lnSpc>
              <a:spcBef>
                <a:spcPts val="1400"/>
              </a:spcBef>
              <a:spcAft>
                <a:spcPts val="0"/>
              </a:spcAft>
              <a:buSzPts val="1665"/>
              <a:buNone/>
            </a:pPr>
            <a:r>
              <a:rPr b="1" lang="en-US" sz="1665">
                <a:latin typeface="Times New Roman"/>
                <a:ea typeface="Times New Roman"/>
                <a:cs typeface="Times New Roman"/>
                <a:sym typeface="Times New Roman"/>
              </a:rPr>
              <a:t>					                   Nguyễn Phú Vượng      20173473</a:t>
            </a:r>
            <a:endParaRPr/>
          </a:p>
          <a:p>
            <a:pPr indent="0" lvl="0" marL="0" rtl="0" algn="l">
              <a:lnSpc>
                <a:spcPct val="80000"/>
              </a:lnSpc>
              <a:spcBef>
                <a:spcPts val="1400"/>
              </a:spcBef>
              <a:spcAft>
                <a:spcPts val="0"/>
              </a:spcAft>
              <a:buSzPts val="1665"/>
              <a:buNone/>
            </a:pPr>
            <a:r>
              <a:rPr b="1" lang="en-US" sz="1665">
                <a:latin typeface="Times New Roman"/>
                <a:ea typeface="Times New Roman"/>
                <a:cs typeface="Times New Roman"/>
                <a:sym typeface="Times New Roman"/>
              </a:rPr>
              <a:t>				                           Hoàng Minh Tiến          20173400</a:t>
            </a:r>
            <a:endParaRPr/>
          </a:p>
          <a:p>
            <a:pPr indent="0" lvl="0" marL="0" rtl="0" algn="l">
              <a:lnSpc>
                <a:spcPct val="80000"/>
              </a:lnSpc>
              <a:spcBef>
                <a:spcPts val="1400"/>
              </a:spcBef>
              <a:spcAft>
                <a:spcPts val="0"/>
              </a:spcAft>
              <a:buSzPts val="1665"/>
              <a:buNone/>
            </a:pPr>
            <a:r>
              <a:t/>
            </a:r>
            <a:endParaRPr b="1" sz="1665">
              <a:latin typeface="Times New Roman"/>
              <a:ea typeface="Times New Roman"/>
              <a:cs typeface="Times New Roman"/>
              <a:sym typeface="Times New Roman"/>
            </a:endParaRPr>
          </a:p>
          <a:p>
            <a:pPr indent="0" lvl="0" marL="0" rtl="0" algn="l">
              <a:lnSpc>
                <a:spcPct val="80000"/>
              </a:lnSpc>
              <a:spcBef>
                <a:spcPts val="1400"/>
              </a:spcBef>
              <a:spcAft>
                <a:spcPts val="0"/>
              </a:spcAft>
              <a:buSzPts val="1665"/>
              <a:buNone/>
            </a:pPr>
            <a:r>
              <a:rPr b="1" lang="en-US" sz="1665">
                <a:latin typeface="Times New Roman"/>
                <a:ea typeface="Times New Roman"/>
                <a:cs typeface="Times New Roman"/>
                <a:sym typeface="Times New Roman"/>
              </a:rPr>
              <a:t>				</a:t>
            </a:r>
            <a:r>
              <a:rPr lang="en-US" sz="1665">
                <a:latin typeface="Times New Roman"/>
                <a:ea typeface="Times New Roman"/>
                <a:cs typeface="Times New Roman"/>
                <a:sym typeface="Times New Roman"/>
              </a:rPr>
              <a:t>GV hướng dẫn:  </a:t>
            </a:r>
            <a:r>
              <a:rPr b="1" lang="en-US" sz="1665">
                <a:latin typeface="Times New Roman"/>
                <a:ea typeface="Times New Roman"/>
                <a:cs typeface="Times New Roman"/>
                <a:sym typeface="Times New Roman"/>
              </a:rPr>
              <a:t>PGS.TS.Nguyễn Linh Giang</a:t>
            </a:r>
            <a:endParaRPr/>
          </a:p>
          <a:p>
            <a:pPr indent="0" lvl="0" marL="0" rtl="0" algn="l">
              <a:lnSpc>
                <a:spcPct val="80000"/>
              </a:lnSpc>
              <a:spcBef>
                <a:spcPts val="1400"/>
              </a:spcBef>
              <a:spcAft>
                <a:spcPts val="0"/>
              </a:spcAft>
              <a:buSzPts val="1665"/>
              <a:buNone/>
            </a:pPr>
            <a:r>
              <a:rPr b="1" lang="en-US" sz="1665">
                <a:latin typeface="Times New Roman"/>
                <a:ea typeface="Times New Roman"/>
                <a:cs typeface="Times New Roman"/>
                <a:sym typeface="Times New Roman"/>
              </a:rPr>
              <a:t>					</a:t>
            </a:r>
            <a:endParaRPr b="1" sz="1295">
              <a:latin typeface="Times New Roman"/>
              <a:ea typeface="Times New Roman"/>
              <a:cs typeface="Times New Roman"/>
              <a:sym typeface="Times New Roman"/>
            </a:endParaRPr>
          </a:p>
        </p:txBody>
      </p:sp>
      <p:sp>
        <p:nvSpPr>
          <p:cNvPr id="100" name="Google Shape;100;p1"/>
          <p:cNvSpPr txBox="1"/>
          <p:nvPr/>
        </p:nvSpPr>
        <p:spPr>
          <a:xfrm>
            <a:off x="4113295" y="532146"/>
            <a:ext cx="8989529"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	 Đại Học Bách Khoa Hà Nội</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Viện Công Nghệ Thông Tin và Truyền Thông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icture containing room, drawing&#10;&#10;Description automatically generated" id="101" name="Google Shape;101;p1"/>
          <p:cNvPicPr preferRelativeResize="0"/>
          <p:nvPr/>
        </p:nvPicPr>
        <p:blipFill rotWithShape="1">
          <a:blip r:embed="rId3">
            <a:alphaModFix/>
          </a:blip>
          <a:srcRect b="0" l="0" r="0" t="0"/>
          <a:stretch/>
        </p:blipFill>
        <p:spPr>
          <a:xfrm>
            <a:off x="3000679" y="357806"/>
            <a:ext cx="1112616" cy="10668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208" name="Shape 208"/>
        <p:cNvGrpSpPr/>
        <p:nvPr/>
      </p:nvGrpSpPr>
      <p:grpSpPr>
        <a:xfrm>
          <a:off x="0" y="0"/>
          <a:ext cx="0" cy="0"/>
          <a:chOff x="0" y="0"/>
          <a:chExt cx="0" cy="0"/>
        </a:xfrm>
      </p:grpSpPr>
      <p:sp>
        <p:nvSpPr>
          <p:cNvPr id="209" name="Google Shape;209;p10"/>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10"/>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0"/>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0"/>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10"/>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3. Các phương thức tấn công và cách khai thác</a:t>
            </a:r>
            <a:endParaRPr/>
          </a:p>
        </p:txBody>
      </p:sp>
      <p:sp>
        <p:nvSpPr>
          <p:cNvPr id="214" name="Google Shape;214;p10"/>
          <p:cNvSpPr txBox="1"/>
          <p:nvPr/>
        </p:nvSpPr>
        <p:spPr>
          <a:xfrm>
            <a:off x="970961" y="1065229"/>
            <a:ext cx="1100108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Đầu tiên ta thêm một dấu nháy đơn vào sau URL: </a:t>
            </a:r>
            <a:r>
              <a:rPr lang="en-US" sz="1800" u="sng">
                <a:solidFill>
                  <a:schemeClr val="dk1"/>
                </a:solidFill>
                <a:latin typeface="Calibri"/>
                <a:ea typeface="Calibri"/>
                <a:cs typeface="Calibri"/>
                <a:sym typeface="Calibri"/>
                <a:hlinkClick r:id="rId3"/>
              </a:rPr>
              <a:t>http://testphp.vulnweb.com/listproducts.php?cat=1′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Ngay sau đó trang web trả về một thông báo lỗi: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Thông báo này cho thấy trang web này không hề kiểm tra đầu vào mà sử dụng phương thức cộng chuỗi cơ bản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Đối với input. 🡪 Ta có thể tiếp tục truyền vào input ở đây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Tiếp tới ta sử dụng tính chất của lệnh Group By qua câu lệnh sau: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(SELECT count(*),CONCAT((SELECT @@version),0x3a,FLOOR(RAND(0)*2)) x FROM information_schema.tables GROUP BY x</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Ở phần trên ta có một số điểm đặc biệt lưu ý sau: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select @@version  //  Đây là phần sẽ xuất ra tên version của database nếu câu lệnh trên xuất hiện lỗi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Kết quả trả về kết quả là một bảng gồm 2 cột: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5" name="Google Shape;215;p10"/>
          <p:cNvPicPr preferRelativeResize="0"/>
          <p:nvPr/>
        </p:nvPicPr>
        <p:blipFill rotWithShape="1">
          <a:blip r:embed="rId4">
            <a:alphaModFix/>
          </a:blip>
          <a:srcRect b="0" l="0" r="0" t="0"/>
          <a:stretch/>
        </p:blipFill>
        <p:spPr>
          <a:xfrm>
            <a:off x="5615701" y="1450374"/>
            <a:ext cx="5273497" cy="8687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219" name="Shape 219"/>
        <p:cNvGrpSpPr/>
        <p:nvPr/>
      </p:nvGrpSpPr>
      <p:grpSpPr>
        <a:xfrm>
          <a:off x="0" y="0"/>
          <a:ext cx="0" cy="0"/>
          <a:chOff x="0" y="0"/>
          <a:chExt cx="0" cy="0"/>
        </a:xfrm>
      </p:grpSpPr>
      <p:sp>
        <p:nvSpPr>
          <p:cNvPr id="220" name="Google Shape;220;p11"/>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1"/>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11"/>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1"/>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1"/>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3.Các phương thức tấn công và cách khai thác</a:t>
            </a:r>
            <a:endParaRPr/>
          </a:p>
        </p:txBody>
      </p:sp>
      <p:sp>
        <p:nvSpPr>
          <p:cNvPr id="225" name="Google Shape;225;p11"/>
          <p:cNvSpPr txBox="1"/>
          <p:nvPr/>
        </p:nvSpPr>
        <p:spPr>
          <a:xfrm>
            <a:off x="7026112" y="1149961"/>
            <a:ext cx="516588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Hàm CONCAT sẽ nối chuỗi ở dạng versionXXX: (0,1)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Sau 3 lần gọi thì xuất hiện lặp ở hàng 2 và hàng 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Thông báo lỗi sẽ đẩy ra lỗi ở tên version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XXX = Window10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Do tính chất của hàm Group By sẽ trả về thông báo lỗi nếu có 2 hàng bị trùng lặp thông tin</a:t>
            </a:r>
            <a:endParaRPr/>
          </a:p>
        </p:txBody>
      </p:sp>
      <p:pic>
        <p:nvPicPr>
          <p:cNvPr id="226" name="Google Shape;226;p11"/>
          <p:cNvPicPr preferRelativeResize="0"/>
          <p:nvPr/>
        </p:nvPicPr>
        <p:blipFill rotWithShape="1">
          <a:blip r:embed="rId3">
            <a:alphaModFix/>
          </a:blip>
          <a:srcRect b="0" l="0" r="0" t="0"/>
          <a:stretch/>
        </p:blipFill>
        <p:spPr>
          <a:xfrm>
            <a:off x="800285" y="1114455"/>
            <a:ext cx="5799323" cy="2141406"/>
          </a:xfrm>
          <a:prstGeom prst="rect">
            <a:avLst/>
          </a:prstGeom>
          <a:noFill/>
          <a:ln>
            <a:noFill/>
          </a:ln>
        </p:spPr>
      </p:pic>
      <p:sp>
        <p:nvSpPr>
          <p:cNvPr id="227" name="Google Shape;227;p11"/>
          <p:cNvSpPr/>
          <p:nvPr/>
        </p:nvSpPr>
        <p:spPr>
          <a:xfrm rot="10800000">
            <a:off x="6174557" y="2486260"/>
            <a:ext cx="499620" cy="3693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1"/>
          <p:cNvSpPr/>
          <p:nvPr/>
        </p:nvSpPr>
        <p:spPr>
          <a:xfrm rot="10800000">
            <a:off x="6174557" y="2027124"/>
            <a:ext cx="499620" cy="3693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1"/>
          <p:cNvSpPr txBox="1"/>
          <p:nvPr/>
        </p:nvSpPr>
        <p:spPr>
          <a:xfrm>
            <a:off x="800285" y="3638746"/>
            <a:ext cx="1104920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Tiếp đến ta cần tìm tên cơ sở dữ liệu: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Lại sử dụng đến tính chất của hàm Group by, việc ta cần làm bây giờ là thay thế select @@version bằng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Select database() để đẩy ra tên database trong thông báo lỗi </a:t>
            </a:r>
            <a:endParaRPr/>
          </a:p>
        </p:txBody>
      </p:sp>
      <p:sp>
        <p:nvSpPr>
          <p:cNvPr id="230" name="Google Shape;230;p11"/>
          <p:cNvSpPr/>
          <p:nvPr/>
        </p:nvSpPr>
        <p:spPr>
          <a:xfrm>
            <a:off x="7795967" y="5005018"/>
            <a:ext cx="978408" cy="4846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1"/>
          <p:cNvSpPr txBox="1"/>
          <p:nvPr/>
        </p:nvSpPr>
        <p:spPr>
          <a:xfrm>
            <a:off x="8936611" y="5036174"/>
            <a:ext cx="27620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Tên Database là actuart</a:t>
            </a:r>
            <a:endParaRPr/>
          </a:p>
        </p:txBody>
      </p:sp>
      <p:pic>
        <p:nvPicPr>
          <p:cNvPr descr="A screenshot of a cell phone&#10;&#10;Description automatically generated" id="232" name="Google Shape;232;p11"/>
          <p:cNvPicPr preferRelativeResize="0"/>
          <p:nvPr/>
        </p:nvPicPr>
        <p:blipFill rotWithShape="1">
          <a:blip r:embed="rId4">
            <a:alphaModFix/>
          </a:blip>
          <a:srcRect b="0" l="0" r="0" t="0"/>
          <a:stretch/>
        </p:blipFill>
        <p:spPr>
          <a:xfrm>
            <a:off x="800286" y="4644968"/>
            <a:ext cx="6995682" cy="13031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236" name="Shape 236"/>
        <p:cNvGrpSpPr/>
        <p:nvPr/>
      </p:nvGrpSpPr>
      <p:grpSpPr>
        <a:xfrm>
          <a:off x="0" y="0"/>
          <a:ext cx="0" cy="0"/>
          <a:chOff x="0" y="0"/>
          <a:chExt cx="0" cy="0"/>
        </a:xfrm>
      </p:grpSpPr>
      <p:sp>
        <p:nvSpPr>
          <p:cNvPr id="237" name="Google Shape;237;p12"/>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2"/>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2"/>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12"/>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2"/>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3. Các phương thức tấn công và cách khai thác</a:t>
            </a:r>
            <a:endParaRPr/>
          </a:p>
        </p:txBody>
      </p:sp>
      <p:sp>
        <p:nvSpPr>
          <p:cNvPr id="242" name="Google Shape;242;p12"/>
          <p:cNvSpPr txBox="1"/>
          <p:nvPr/>
        </p:nvSpPr>
        <p:spPr>
          <a:xfrm>
            <a:off x="944251" y="962534"/>
            <a:ext cx="1030349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Đến đây ta cần tìm tên bảng dữ liệu trong Database: Actuart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Tương tự ta thay dòng select Database() bằng lệnh Select column_name from information_schema.colums where table_name= “Actuart” limit 0,1 ta thu được 1 bản ghi duy nhất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243" name="Google Shape;243;p12"/>
          <p:cNvSpPr/>
          <p:nvPr/>
        </p:nvSpPr>
        <p:spPr>
          <a:xfrm>
            <a:off x="7871381" y="2535970"/>
            <a:ext cx="978408" cy="4846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2"/>
          <p:cNvSpPr txBox="1"/>
          <p:nvPr/>
        </p:nvSpPr>
        <p:spPr>
          <a:xfrm>
            <a:off x="8946037" y="2409402"/>
            <a:ext cx="24698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 có một bảng tên là:</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“Artists”</a:t>
            </a:r>
            <a:endParaRPr/>
          </a:p>
        </p:txBody>
      </p:sp>
      <p:sp>
        <p:nvSpPr>
          <p:cNvPr id="245" name="Google Shape;245;p12"/>
          <p:cNvSpPr txBox="1"/>
          <p:nvPr/>
        </p:nvSpPr>
        <p:spPr>
          <a:xfrm>
            <a:off x="1027522" y="3657600"/>
            <a:ext cx="68438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Sử dụng limit 1,1 để thu được trường dữ liệu đầu tiên</a:t>
            </a:r>
            <a:endParaRPr/>
          </a:p>
        </p:txBody>
      </p:sp>
      <p:sp>
        <p:nvSpPr>
          <p:cNvPr id="246" name="Google Shape;246;p12"/>
          <p:cNvSpPr/>
          <p:nvPr/>
        </p:nvSpPr>
        <p:spPr>
          <a:xfrm rot="10800000">
            <a:off x="4272322" y="4863962"/>
            <a:ext cx="978408" cy="484632"/>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12"/>
          <p:cNvSpPr txBox="1"/>
          <p:nvPr/>
        </p:nvSpPr>
        <p:spPr>
          <a:xfrm>
            <a:off x="1027521" y="4919360"/>
            <a:ext cx="32447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 thu được trường “carts”</a:t>
            </a:r>
            <a:endParaRPr/>
          </a:p>
        </p:txBody>
      </p:sp>
      <p:pic>
        <p:nvPicPr>
          <p:cNvPr descr="A screenshot of a cell phone&#10;&#10;Description automatically generated" id="248" name="Google Shape;248;p12"/>
          <p:cNvPicPr preferRelativeResize="0"/>
          <p:nvPr/>
        </p:nvPicPr>
        <p:blipFill rotWithShape="1">
          <a:blip r:embed="rId3">
            <a:alphaModFix/>
          </a:blip>
          <a:srcRect b="0" l="0" r="0" t="0"/>
          <a:stretch/>
        </p:blipFill>
        <p:spPr>
          <a:xfrm>
            <a:off x="1027520" y="2122117"/>
            <a:ext cx="6843861" cy="1303133"/>
          </a:xfrm>
          <a:prstGeom prst="rect">
            <a:avLst/>
          </a:prstGeom>
          <a:noFill/>
          <a:ln>
            <a:noFill/>
          </a:ln>
        </p:spPr>
      </p:pic>
      <p:pic>
        <p:nvPicPr>
          <p:cNvPr id="249" name="Google Shape;249;p12"/>
          <p:cNvPicPr preferRelativeResize="0"/>
          <p:nvPr/>
        </p:nvPicPr>
        <p:blipFill rotWithShape="1">
          <a:blip r:embed="rId4">
            <a:alphaModFix/>
          </a:blip>
          <a:srcRect b="0" l="0" r="0" t="0"/>
          <a:stretch/>
        </p:blipFill>
        <p:spPr>
          <a:xfrm>
            <a:off x="5250730" y="4336447"/>
            <a:ext cx="6609837" cy="15165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253" name="Shape 253"/>
        <p:cNvGrpSpPr/>
        <p:nvPr/>
      </p:nvGrpSpPr>
      <p:grpSpPr>
        <a:xfrm>
          <a:off x="0" y="0"/>
          <a:ext cx="0" cy="0"/>
          <a:chOff x="0" y="0"/>
          <a:chExt cx="0" cy="0"/>
        </a:xfrm>
      </p:grpSpPr>
      <p:sp>
        <p:nvSpPr>
          <p:cNvPr id="254" name="Google Shape;254;p13"/>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13"/>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3"/>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3"/>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3"/>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2. Các phương thức, hàm được sử dụng trong SQLi</a:t>
            </a:r>
            <a:endParaRPr/>
          </a:p>
        </p:txBody>
      </p:sp>
      <p:sp>
        <p:nvSpPr>
          <p:cNvPr id="259" name="Google Shape;259;p13"/>
          <p:cNvSpPr txBox="1"/>
          <p:nvPr/>
        </p:nvSpPr>
        <p:spPr>
          <a:xfrm>
            <a:off x="958788" y="905522"/>
            <a:ext cx="104490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Cuối cùng là phần đơn giản nhất: Lấy dữ liệu ở cột “Aname” trên cơ sở dữ liệu “Artists”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cell phone&#10;&#10;Description automatically generated" id="260" name="Google Shape;260;p13"/>
          <p:cNvPicPr preferRelativeResize="0"/>
          <p:nvPr/>
        </p:nvPicPr>
        <p:blipFill rotWithShape="1">
          <a:blip r:embed="rId3">
            <a:alphaModFix/>
          </a:blip>
          <a:srcRect b="0" l="0" r="0" t="0"/>
          <a:stretch/>
        </p:blipFill>
        <p:spPr>
          <a:xfrm>
            <a:off x="1020846" y="1512657"/>
            <a:ext cx="10104539" cy="1325995"/>
          </a:xfrm>
          <a:prstGeom prst="rect">
            <a:avLst/>
          </a:prstGeom>
          <a:noFill/>
          <a:ln>
            <a:noFill/>
          </a:ln>
        </p:spPr>
      </p:pic>
      <p:sp>
        <p:nvSpPr>
          <p:cNvPr id="261" name="Google Shape;261;p13"/>
          <p:cNvSpPr/>
          <p:nvPr/>
        </p:nvSpPr>
        <p:spPr>
          <a:xfrm>
            <a:off x="5478203" y="2849700"/>
            <a:ext cx="484632" cy="978408"/>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13"/>
          <p:cNvSpPr txBox="1"/>
          <p:nvPr/>
        </p:nvSpPr>
        <p:spPr>
          <a:xfrm>
            <a:off x="1020846" y="3852909"/>
            <a:ext cx="1010453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Sử dụng lệnh: Select Aname from Artists limit 1,1 🡪 Tên đầu tiên của trường Cart hiện lên là Blad3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Tiếp tục mở rộng các bảng, các trường dữ liệu với cách thức tương tự để khai thác được toàn bộ cơ sở dữ liệu</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266" name="Shape 266"/>
        <p:cNvGrpSpPr/>
        <p:nvPr/>
      </p:nvGrpSpPr>
      <p:grpSpPr>
        <a:xfrm>
          <a:off x="0" y="0"/>
          <a:ext cx="0" cy="0"/>
          <a:chOff x="0" y="0"/>
          <a:chExt cx="0" cy="0"/>
        </a:xfrm>
      </p:grpSpPr>
      <p:sp>
        <p:nvSpPr>
          <p:cNvPr id="267" name="Google Shape;267;p14"/>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4"/>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4"/>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14"/>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4"/>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3. Các phương thức tấn công và cách khai thác</a:t>
            </a:r>
            <a:endParaRPr/>
          </a:p>
        </p:txBody>
      </p:sp>
      <p:sp>
        <p:nvSpPr>
          <p:cNvPr id="272" name="Google Shape;272;p14"/>
          <p:cNvSpPr txBox="1"/>
          <p:nvPr/>
        </p:nvSpPr>
        <p:spPr>
          <a:xfrm>
            <a:off x="958788" y="905522"/>
            <a:ext cx="104490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Cuối cùng là phần đơn giản nhất: Lấy dữ liệu ở cột “Aname” trên cơ sở dữ liệu “Artists”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cell phone&#10;&#10;Description automatically generated" id="273" name="Google Shape;273;p14"/>
          <p:cNvPicPr preferRelativeResize="0"/>
          <p:nvPr/>
        </p:nvPicPr>
        <p:blipFill rotWithShape="1">
          <a:blip r:embed="rId3">
            <a:alphaModFix/>
          </a:blip>
          <a:srcRect b="0" l="0" r="0" t="0"/>
          <a:stretch/>
        </p:blipFill>
        <p:spPr>
          <a:xfrm>
            <a:off x="1020846" y="1512657"/>
            <a:ext cx="10104539" cy="1325995"/>
          </a:xfrm>
          <a:prstGeom prst="rect">
            <a:avLst/>
          </a:prstGeom>
          <a:noFill/>
          <a:ln>
            <a:noFill/>
          </a:ln>
        </p:spPr>
      </p:pic>
      <p:sp>
        <p:nvSpPr>
          <p:cNvPr id="274" name="Google Shape;274;p14"/>
          <p:cNvSpPr/>
          <p:nvPr/>
        </p:nvSpPr>
        <p:spPr>
          <a:xfrm>
            <a:off x="5478203" y="2849700"/>
            <a:ext cx="484632" cy="978408"/>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4"/>
          <p:cNvSpPr txBox="1"/>
          <p:nvPr/>
        </p:nvSpPr>
        <p:spPr>
          <a:xfrm>
            <a:off x="1020846" y="3852909"/>
            <a:ext cx="1010453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Sử dụng lệnh: Select Aname from Artists limit 1,1 🡪 Tên đầu tiên của trường Cart hiện lên là Blad3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Tiếp tục mở rộng các bảng, các trường dữ liệu với cách thức tương tự để khai thác được toàn bộ cơ sở dữ liệu</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279" name="Shape 279"/>
        <p:cNvGrpSpPr/>
        <p:nvPr/>
      </p:nvGrpSpPr>
      <p:grpSpPr>
        <a:xfrm>
          <a:off x="0" y="0"/>
          <a:ext cx="0" cy="0"/>
          <a:chOff x="0" y="0"/>
          <a:chExt cx="0" cy="0"/>
        </a:xfrm>
      </p:grpSpPr>
      <p:sp>
        <p:nvSpPr>
          <p:cNvPr id="280" name="Google Shape;280;p15"/>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15"/>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15"/>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3.Các phương thức tấn công và cách khai thác</a:t>
            </a:r>
            <a:endParaRPr/>
          </a:p>
        </p:txBody>
      </p:sp>
      <p:sp>
        <p:nvSpPr>
          <p:cNvPr id="283" name="Google Shape;283;p15"/>
          <p:cNvSpPr txBox="1"/>
          <p:nvPr/>
        </p:nvSpPr>
        <p:spPr>
          <a:xfrm>
            <a:off x="925590" y="929341"/>
            <a:ext cx="5590620" cy="7559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 3.2. Blind SQLi</a:t>
            </a:r>
            <a:endParaRPr/>
          </a:p>
          <a:p>
            <a:pPr indent="0" lvl="0" marL="0" marR="0" rtl="0" algn="l">
              <a:lnSpc>
                <a:spcPct val="200000"/>
              </a:lnSpc>
              <a:spcBef>
                <a:spcPts val="0"/>
              </a:spcBef>
              <a:spcAft>
                <a:spcPts val="0"/>
              </a:spcAft>
              <a:buNone/>
            </a:pPr>
            <a:r>
              <a:rPr b="1" lang="en-US" sz="1600">
                <a:solidFill>
                  <a:schemeClr val="accent2"/>
                </a:solidFill>
                <a:latin typeface="Times New Roman"/>
                <a:ea typeface="Times New Roman"/>
                <a:cs typeface="Times New Roman"/>
                <a:sym typeface="Times New Roman"/>
              </a:rPr>
              <a:t>       3.1.1. Cách hoạt động</a:t>
            </a:r>
            <a:endParaRPr/>
          </a:p>
        </p:txBody>
      </p:sp>
      <p:sp>
        <p:nvSpPr>
          <p:cNvPr id="284" name="Google Shape;284;p15"/>
          <p:cNvSpPr txBox="1"/>
          <p:nvPr/>
        </p:nvSpPr>
        <p:spPr>
          <a:xfrm>
            <a:off x="1151826" y="1775224"/>
            <a:ext cx="99735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Ở dạng này, hacker sẽ thử quan sát các hành vi của hệ thống bằng việc truyền vào các câu lệnh SQL ở dạng TRUE/FALSE, đầu vào là những nơi nhận input và được tham gia vào quá trình truy vấn</a:t>
            </a:r>
            <a:endParaRPr/>
          </a:p>
        </p:txBody>
      </p:sp>
      <p:sp>
        <p:nvSpPr>
          <p:cNvPr id="285" name="Google Shape;285;p15"/>
          <p:cNvSpPr txBox="1"/>
          <p:nvPr/>
        </p:nvSpPr>
        <p:spPr>
          <a:xfrm>
            <a:off x="925590" y="2778817"/>
            <a:ext cx="7305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      3.1.2. Cách khai thác</a:t>
            </a:r>
            <a:endParaRPr/>
          </a:p>
        </p:txBody>
      </p:sp>
      <p:sp>
        <p:nvSpPr>
          <p:cNvPr id="286" name="Google Shape;286;p15"/>
          <p:cNvSpPr txBox="1"/>
          <p:nvPr/>
        </p:nvSpPr>
        <p:spPr>
          <a:xfrm>
            <a:off x="1151825" y="3429000"/>
            <a:ext cx="10291491"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Dưới đây là ví dụ cho việc sử dụng Blind SQLi(Content-Based)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lang="en-US" sz="1800" u="sng">
                <a:solidFill>
                  <a:schemeClr val="dk1"/>
                </a:solidFill>
                <a:latin typeface="Calibri"/>
                <a:ea typeface="Calibri"/>
                <a:cs typeface="Calibri"/>
                <a:sym typeface="Calibri"/>
                <a:hlinkClick r:id="rId3"/>
              </a:rPr>
              <a:t>http://acunetix.php.example/wordpress/wp-content/plugins/demo_vul/endpoint.php</a:t>
            </a:r>
            <a:r>
              <a:rPr lang="en-US" sz="1800">
                <a:solidFill>
                  <a:schemeClr val="dk1"/>
                </a:solidFill>
                <a:latin typeface="Calibri"/>
                <a:ea typeface="Calibri"/>
                <a:cs typeface="Calibri"/>
                <a:sym typeface="Calibri"/>
              </a:rPr>
              <a:t>?user=1 AND 1=1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Kẻ tấn công sẽ quan sát hành vi hệ thống khi xử lý câu lệnh dạng TRUE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4"/>
              </a:rPr>
              <a:t>http://acunetix.php.example/wordpress/wp-content/plugins/demo_vul/endpoint.php</a:t>
            </a:r>
            <a:r>
              <a:rPr lang="en-US" sz="1800">
                <a:solidFill>
                  <a:schemeClr val="dk1"/>
                </a:solidFill>
                <a:latin typeface="Calibri"/>
                <a:ea typeface="Calibri"/>
                <a:cs typeface="Calibri"/>
                <a:sym typeface="Calibri"/>
              </a:rPr>
              <a:t>?user=1 AND 1=0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Kẻ tấn công sẽ quan sát hành vi hệ thống khi xử lý câu lệnh dạng FALSE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Khi đã nắm rõ được quy tắc TRUE/FALSE, kẻ tấn công sẽ gửi đi các câu truy vấn TRUE/FALSE liên quan đến dữ liệu cần khai thác, hacker sẽ biết được rằng thông tin gửi đi có chính xác hay không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5"/>
          <p:cNvSpPr txBox="1"/>
          <p:nvPr/>
        </p:nvSpPr>
        <p:spPr>
          <a:xfrm>
            <a:off x="1370953" y="3103909"/>
            <a:ext cx="7305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      1. Content-Based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291" name="Shape 291"/>
        <p:cNvGrpSpPr/>
        <p:nvPr/>
      </p:nvGrpSpPr>
      <p:grpSpPr>
        <a:xfrm>
          <a:off x="0" y="0"/>
          <a:ext cx="0" cy="0"/>
          <a:chOff x="0" y="0"/>
          <a:chExt cx="0" cy="0"/>
        </a:xfrm>
      </p:grpSpPr>
      <p:sp>
        <p:nvSpPr>
          <p:cNvPr id="292" name="Google Shape;292;p16"/>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6"/>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6"/>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3.Các phương thức tấn công và cách khai thác</a:t>
            </a:r>
            <a:endParaRPr/>
          </a:p>
        </p:txBody>
      </p:sp>
      <p:sp>
        <p:nvSpPr>
          <p:cNvPr id="295" name="Google Shape;295;p16"/>
          <p:cNvSpPr txBox="1"/>
          <p:nvPr/>
        </p:nvSpPr>
        <p:spPr>
          <a:xfrm>
            <a:off x="1142260" y="1644490"/>
            <a:ext cx="1061769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Ở dạng Content-Based ta có thể quan sát được chỉ một phần kết quả trả về thông qua HTTP response, Log của WebSite. Việc chỉ quan sát được một phần của kết quả dẫn đến việc khó khăn trong sử dụng phương pháp Error-Based. Cần chuyển sang dạng Content-Based hoặc Time-Base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Time-Based sẽ được cân nhắc trong trường hợp gần như không thể quan sát được kết quả trả về của hệ thống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6"/>
          <p:cNvSpPr txBox="1"/>
          <p:nvPr/>
        </p:nvSpPr>
        <p:spPr>
          <a:xfrm>
            <a:off x="800285" y="3274519"/>
            <a:ext cx="7305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     2. Time-Based</a:t>
            </a:r>
            <a:endParaRPr/>
          </a:p>
        </p:txBody>
      </p:sp>
      <p:sp>
        <p:nvSpPr>
          <p:cNvPr id="297" name="Google Shape;297;p16"/>
          <p:cNvSpPr txBox="1"/>
          <p:nvPr/>
        </p:nvSpPr>
        <p:spPr>
          <a:xfrm>
            <a:off x="653988" y="1163150"/>
            <a:ext cx="7305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      1. Content-Based</a:t>
            </a:r>
            <a:endParaRPr/>
          </a:p>
        </p:txBody>
      </p:sp>
      <p:sp>
        <p:nvSpPr>
          <p:cNvPr id="298" name="Google Shape;298;p16"/>
          <p:cNvSpPr txBox="1"/>
          <p:nvPr/>
        </p:nvSpPr>
        <p:spPr>
          <a:xfrm>
            <a:off x="1411550" y="3844031"/>
            <a:ext cx="995186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Khi không thể đánh giá các câu lệnh TRUE/FALSE bằng việc phân tích kết quả trả về</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Time-based sẽ giải quyết vấn đề này bằng việc gửi đi các câu lệnh TRUE/FALSE, yêu cầu hệ thống chờ đợi 1 khoảng thời gian rồi mới thực hiện truy vấn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Các lệnh phổ biến được sử dụng ở đây là</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+Select IF(expression, action)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WaitForDelay(“time”)  trên SQL server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Benchmark(number,action) trên mySQL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302" name="Shape 302"/>
        <p:cNvGrpSpPr/>
        <p:nvPr/>
      </p:nvGrpSpPr>
      <p:grpSpPr>
        <a:xfrm>
          <a:off x="0" y="0"/>
          <a:ext cx="0" cy="0"/>
          <a:chOff x="0" y="0"/>
          <a:chExt cx="0" cy="0"/>
        </a:xfrm>
      </p:grpSpPr>
      <p:sp>
        <p:nvSpPr>
          <p:cNvPr id="303" name="Google Shape;303;p17"/>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 name="Google Shape;304;p17"/>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17"/>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3.Các phương thức tấn công và cách khai thác</a:t>
            </a:r>
            <a:endParaRPr/>
          </a:p>
        </p:txBody>
      </p:sp>
      <p:sp>
        <p:nvSpPr>
          <p:cNvPr id="306" name="Google Shape;306;p17"/>
          <p:cNvSpPr txBox="1"/>
          <p:nvPr/>
        </p:nvSpPr>
        <p:spPr>
          <a:xfrm>
            <a:off x="924573" y="1264919"/>
            <a:ext cx="7305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     2. Time-Based</a:t>
            </a:r>
            <a:endParaRPr/>
          </a:p>
        </p:txBody>
      </p:sp>
      <p:sp>
        <p:nvSpPr>
          <p:cNvPr id="307" name="Google Shape;307;p17"/>
          <p:cNvSpPr txBox="1"/>
          <p:nvPr/>
        </p:nvSpPr>
        <p:spPr>
          <a:xfrm>
            <a:off x="986901" y="1874519"/>
            <a:ext cx="9951867"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Select if(substring(user_password,1,1)) = char(50), BenchMark(5000000, MD5(1)), null) from users where user_id =1;</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Ở lệnh trên yêu sẽ kiểm tra ký tự đầu tiên của password có đúng bằng char(50) hay không, nếu đúng thì thực hiện lặp thao tác Hashing 5000000 lần.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Tiếp tục thực hiện với cách thức nêu trên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Ưu điểm của Blind SQL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Độ nguy hiểm tương đương với phương pháp Error-Based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Có thể sử dụng thay thế khi phương pháp Error-Based không hoạt động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Nhược điểm của Blind SQL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Rất tốn thời gian vì phải xét từng giá trị đến khi đúng mới thôi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Khó kiểm soát tốt, đòi hỏi hacker phải liệt kê được các khả năng có thể xảy ra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311" name="Shape 311"/>
        <p:cNvGrpSpPr/>
        <p:nvPr/>
      </p:nvGrpSpPr>
      <p:grpSpPr>
        <a:xfrm>
          <a:off x="0" y="0"/>
          <a:ext cx="0" cy="0"/>
          <a:chOff x="0" y="0"/>
          <a:chExt cx="0" cy="0"/>
        </a:xfrm>
      </p:grpSpPr>
      <p:sp>
        <p:nvSpPr>
          <p:cNvPr id="312" name="Google Shape;312;p18"/>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18"/>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p18"/>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3.Các phương thức tấn công và cách khai thác</a:t>
            </a:r>
            <a:endParaRPr/>
          </a:p>
        </p:txBody>
      </p:sp>
      <p:sp>
        <p:nvSpPr>
          <p:cNvPr id="315" name="Google Shape;315;p18"/>
          <p:cNvSpPr txBox="1"/>
          <p:nvPr/>
        </p:nvSpPr>
        <p:spPr>
          <a:xfrm>
            <a:off x="925590" y="929341"/>
            <a:ext cx="5590620" cy="7559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 3.3. Out of Band SQL</a:t>
            </a:r>
            <a:endParaRPr/>
          </a:p>
          <a:p>
            <a:pPr indent="0" lvl="0" marL="0" marR="0" rtl="0" algn="l">
              <a:lnSpc>
                <a:spcPct val="200000"/>
              </a:lnSpc>
              <a:spcBef>
                <a:spcPts val="0"/>
              </a:spcBef>
              <a:spcAft>
                <a:spcPts val="0"/>
              </a:spcAft>
              <a:buNone/>
            </a:pPr>
            <a:r>
              <a:rPr b="1" lang="en-US" sz="1600">
                <a:solidFill>
                  <a:schemeClr val="accent2"/>
                </a:solidFill>
                <a:latin typeface="Times New Roman"/>
                <a:ea typeface="Times New Roman"/>
                <a:cs typeface="Times New Roman"/>
                <a:sym typeface="Times New Roman"/>
              </a:rPr>
              <a:t>       3.1.1. Giới thiệu</a:t>
            </a:r>
            <a:endParaRPr/>
          </a:p>
        </p:txBody>
      </p:sp>
      <p:sp>
        <p:nvSpPr>
          <p:cNvPr id="316" name="Google Shape;316;p18"/>
          <p:cNvSpPr txBox="1"/>
          <p:nvPr/>
        </p:nvSpPr>
        <p:spPr>
          <a:xfrm>
            <a:off x="1322774" y="1775224"/>
            <a:ext cx="9802612"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So với In-Band và Blind SQL Injection, OOB SQL injection sẽ lọc dữ liệu thông qua kênh bên ngoài, có thể là giao thức DNS hoặc HTTP. Cơ chế này hoạt động cần phải dựa vào các hàm có sẵn, có thể là các hàm hoạt động với file (load_file(), master..xp_dirtree) hoặc hàm tạo kết nối (DBMS_LDAP.INIT, UTL_HTTP.request).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Để khai thác OOB SQLI các máy chủ cơ sở dữ liệu và web phải đáp ứng được các điều kiện: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1. Thiếu xác thực đầu vào trên ứng dụng web</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2. Môi trường mạng cho phép máy chủ CSDL bắt đầu yêu cầu gửi đi (DNS, HTTP) thành công 	khai mà không hạn chế vành đai bảo mật.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3. Có quyền để thực thi các hàm cần thiết để bắt đầu yêu cầu gửi đi.</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8"/>
          <p:cNvSpPr txBox="1"/>
          <p:nvPr/>
        </p:nvSpPr>
        <p:spPr>
          <a:xfrm>
            <a:off x="619164" y="5639539"/>
            <a:ext cx="102914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321" name="Shape 321"/>
        <p:cNvGrpSpPr/>
        <p:nvPr/>
      </p:nvGrpSpPr>
      <p:grpSpPr>
        <a:xfrm>
          <a:off x="0" y="0"/>
          <a:ext cx="0" cy="0"/>
          <a:chOff x="0" y="0"/>
          <a:chExt cx="0" cy="0"/>
        </a:xfrm>
      </p:grpSpPr>
      <p:sp>
        <p:nvSpPr>
          <p:cNvPr id="322" name="Google Shape;322;p19"/>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19"/>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19"/>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3.Các phương thức tấn công và cách khai thác</a:t>
            </a:r>
            <a:endParaRPr/>
          </a:p>
        </p:txBody>
      </p:sp>
      <p:sp>
        <p:nvSpPr>
          <p:cNvPr id="325" name="Google Shape;325;p19"/>
          <p:cNvSpPr txBox="1"/>
          <p:nvPr/>
        </p:nvSpPr>
        <p:spPr>
          <a:xfrm>
            <a:off x="925590" y="929341"/>
            <a:ext cx="5590620" cy="7559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 3.3. Out of Band SQL</a:t>
            </a:r>
            <a:endParaRPr/>
          </a:p>
          <a:p>
            <a:pPr indent="0" lvl="0" marL="0" marR="0" rtl="0" algn="l">
              <a:lnSpc>
                <a:spcPct val="200000"/>
              </a:lnSpc>
              <a:spcBef>
                <a:spcPts val="0"/>
              </a:spcBef>
              <a:spcAft>
                <a:spcPts val="0"/>
              </a:spcAft>
              <a:buNone/>
            </a:pPr>
            <a:r>
              <a:rPr b="1" lang="en-US" sz="1600">
                <a:solidFill>
                  <a:schemeClr val="accent2"/>
                </a:solidFill>
                <a:latin typeface="Times New Roman"/>
                <a:ea typeface="Times New Roman"/>
                <a:cs typeface="Times New Roman"/>
                <a:sym typeface="Times New Roman"/>
              </a:rPr>
              <a:t>       3.1.2. Cơ chế hoạt động</a:t>
            </a:r>
            <a:endParaRPr/>
          </a:p>
        </p:txBody>
      </p:sp>
      <p:sp>
        <p:nvSpPr>
          <p:cNvPr id="326" name="Google Shape;326;p19"/>
          <p:cNvSpPr txBox="1"/>
          <p:nvPr/>
        </p:nvSpPr>
        <p:spPr>
          <a:xfrm>
            <a:off x="1281344" y="1941174"/>
            <a:ext cx="980261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Mô tả luồng hoạt động</a:t>
            </a:r>
            <a:endParaRPr/>
          </a:p>
        </p:txBody>
      </p:sp>
      <p:sp>
        <p:nvSpPr>
          <p:cNvPr id="327" name="Google Shape;327;p19"/>
          <p:cNvSpPr txBox="1"/>
          <p:nvPr/>
        </p:nvSpPr>
        <p:spPr>
          <a:xfrm>
            <a:off x="619164" y="5639539"/>
            <a:ext cx="102914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8" name="Google Shape;328;p19"/>
          <p:cNvPicPr preferRelativeResize="0"/>
          <p:nvPr/>
        </p:nvPicPr>
        <p:blipFill rotWithShape="1">
          <a:blip r:embed="rId3">
            <a:alphaModFix/>
          </a:blip>
          <a:srcRect b="0" l="0" r="0" t="0"/>
          <a:stretch/>
        </p:blipFill>
        <p:spPr>
          <a:xfrm>
            <a:off x="1281344" y="2603725"/>
            <a:ext cx="9212061" cy="40367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105" name="Shape 105"/>
        <p:cNvGrpSpPr/>
        <p:nvPr/>
      </p:nvGrpSpPr>
      <p:grpSpPr>
        <a:xfrm>
          <a:off x="0" y="0"/>
          <a:ext cx="0" cy="0"/>
          <a:chOff x="0" y="0"/>
          <a:chExt cx="0" cy="0"/>
        </a:xfrm>
      </p:grpSpPr>
      <p:sp>
        <p:nvSpPr>
          <p:cNvPr id="106" name="Google Shape;106;p2"/>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2"/>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2"/>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1.Tổng quan về SQL injection</a:t>
            </a:r>
            <a:endParaRPr/>
          </a:p>
        </p:txBody>
      </p:sp>
      <p:sp>
        <p:nvSpPr>
          <p:cNvPr id="109" name="Google Shape;109;p2"/>
          <p:cNvSpPr txBox="1"/>
          <p:nvPr/>
        </p:nvSpPr>
        <p:spPr>
          <a:xfrm>
            <a:off x="925590" y="929341"/>
            <a:ext cx="55906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  1.1. Mô hình hoạt động</a:t>
            </a:r>
            <a:endParaRPr b="1" sz="1600">
              <a:solidFill>
                <a:schemeClr val="accent2"/>
              </a:solidFill>
              <a:latin typeface="Times New Roman"/>
              <a:ea typeface="Times New Roman"/>
              <a:cs typeface="Times New Roman"/>
              <a:sym typeface="Times New Roman"/>
            </a:endParaRPr>
          </a:p>
        </p:txBody>
      </p:sp>
      <p:sp>
        <p:nvSpPr>
          <p:cNvPr id="110" name="Google Shape;110;p2"/>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2"/>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2" name="Google Shape;112;p2"/>
          <p:cNvPicPr preferRelativeResize="0"/>
          <p:nvPr/>
        </p:nvPicPr>
        <p:blipFill rotWithShape="1">
          <a:blip r:embed="rId3">
            <a:alphaModFix/>
          </a:blip>
          <a:srcRect b="0" l="0" r="0" t="0"/>
          <a:stretch/>
        </p:blipFill>
        <p:spPr>
          <a:xfrm>
            <a:off x="1467774" y="1572695"/>
            <a:ext cx="9132164" cy="2739649"/>
          </a:xfrm>
          <a:prstGeom prst="rect">
            <a:avLst/>
          </a:prstGeom>
          <a:noFill/>
          <a:ln>
            <a:noFill/>
          </a:ln>
        </p:spPr>
      </p:pic>
      <p:sp>
        <p:nvSpPr>
          <p:cNvPr id="113" name="Google Shape;113;p2"/>
          <p:cNvSpPr txBox="1"/>
          <p:nvPr/>
        </p:nvSpPr>
        <p:spPr>
          <a:xfrm>
            <a:off x="1467774" y="4509856"/>
            <a:ext cx="913216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SQL có thể được triển khai khi thỏa mãn 2 yêu cầu: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Ứng dụng sử dụng ngôn ngữ truy vấn SQL trên SQL Database Server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Có nguồn truyền dữ liệu đầu vào để xử lý các câu truy vấn (Form, HTTP get,post, channel)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Hoạt động dựa trên khả năng tiêm dữ liệu đầu vào dưới dạng cấu trúc truy vấn SQL khiến các câu truy vấn của hệ thống bị sai lệch để phục vụ mục đích của kẻ tấn công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332" name="Shape 332"/>
        <p:cNvGrpSpPr/>
        <p:nvPr/>
      </p:nvGrpSpPr>
      <p:grpSpPr>
        <a:xfrm>
          <a:off x="0" y="0"/>
          <a:ext cx="0" cy="0"/>
          <a:chOff x="0" y="0"/>
          <a:chExt cx="0" cy="0"/>
        </a:xfrm>
      </p:grpSpPr>
      <p:sp>
        <p:nvSpPr>
          <p:cNvPr id="333" name="Google Shape;333;p20"/>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 name="Google Shape;334;p20"/>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20"/>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4.Các phương thức phòng chống</a:t>
            </a:r>
            <a:endParaRPr/>
          </a:p>
        </p:txBody>
      </p:sp>
      <p:sp>
        <p:nvSpPr>
          <p:cNvPr id="336" name="Google Shape;336;p20"/>
          <p:cNvSpPr txBox="1"/>
          <p:nvPr/>
        </p:nvSpPr>
        <p:spPr>
          <a:xfrm>
            <a:off x="925590" y="929341"/>
            <a:ext cx="5590620" cy="6944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imes New Roman"/>
                <a:ea typeface="Times New Roman"/>
                <a:cs typeface="Times New Roman"/>
                <a:sym typeface="Times New Roman"/>
              </a:rPr>
              <a:t> 4.1. Phòng chống chung</a:t>
            </a:r>
            <a:endParaRPr/>
          </a:p>
          <a:p>
            <a:pPr indent="0" lvl="0" marL="0" marR="0" rtl="0" algn="l">
              <a:lnSpc>
                <a:spcPct val="150000"/>
              </a:lnSpc>
              <a:spcBef>
                <a:spcPts val="0"/>
              </a:spcBef>
              <a:spcAft>
                <a:spcPts val="0"/>
              </a:spcAft>
              <a:buNone/>
            </a:pPr>
            <a:r>
              <a:rPr b="1" lang="en-US" sz="1600">
                <a:solidFill>
                  <a:schemeClr val="accent2"/>
                </a:solidFill>
                <a:latin typeface="Times New Roman"/>
                <a:ea typeface="Times New Roman"/>
                <a:cs typeface="Times New Roman"/>
                <a:sym typeface="Times New Roman"/>
              </a:rPr>
              <a:t>        1. Sử dụng Parameterized Statements</a:t>
            </a:r>
            <a:endParaRPr/>
          </a:p>
        </p:txBody>
      </p:sp>
      <p:sp>
        <p:nvSpPr>
          <p:cNvPr id="337" name="Google Shape;337;p20"/>
          <p:cNvSpPr txBox="1"/>
          <p:nvPr/>
        </p:nvSpPr>
        <p:spPr>
          <a:xfrm>
            <a:off x="619164" y="5639539"/>
            <a:ext cx="102914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20"/>
          <p:cNvSpPr txBox="1"/>
          <p:nvPr/>
        </p:nvSpPr>
        <p:spPr>
          <a:xfrm>
            <a:off x="1429305" y="1737809"/>
            <a:ext cx="727968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Thay vì truyền ngay đầu vào dữ liệu kết hợp với câu truy vấn, phương pháp này sẽ tách biệt chúng ra, câu truy vấn sẽ được viết riêng với đầu vào, sau đó đầu vào sẽ được đẩy vào thông qua các hàm, việc này đảm bảo cho sự minh bạch của các câu truy vấn. </a:t>
            </a:r>
            <a:endParaRPr/>
          </a:p>
        </p:txBody>
      </p:sp>
      <p:sp>
        <p:nvSpPr>
          <p:cNvPr id="339" name="Google Shape;339;p20"/>
          <p:cNvSpPr txBox="1"/>
          <p:nvPr/>
        </p:nvSpPr>
        <p:spPr>
          <a:xfrm>
            <a:off x="1171852" y="3356720"/>
            <a:ext cx="76259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   2. Sử dụng Object Relational Mapping</a:t>
            </a:r>
            <a:endParaRPr sz="1600">
              <a:solidFill>
                <a:schemeClr val="accent2"/>
              </a:solidFill>
              <a:latin typeface="Times New Roman"/>
              <a:ea typeface="Times New Roman"/>
              <a:cs typeface="Times New Roman"/>
              <a:sym typeface="Times New Roman"/>
            </a:endParaRPr>
          </a:p>
        </p:txBody>
      </p:sp>
      <p:sp>
        <p:nvSpPr>
          <p:cNvPr id="340" name="Google Shape;340;p20"/>
          <p:cNvSpPr txBox="1"/>
          <p:nvPr/>
        </p:nvSpPr>
        <p:spPr>
          <a:xfrm>
            <a:off x="1429305" y="3920467"/>
            <a:ext cx="711101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Sử dụng FrameWork này sẽ khiến cho các lập trình viên ít phải viết các câu truy vấn hơn, FrameWork này cũng sử dụng Parameterized Statements để truyền đầu vào dữ liệu nên độ hiệu quả cũng sẽ tương đương với phương pháp trên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344" name="Shape 344"/>
        <p:cNvGrpSpPr/>
        <p:nvPr/>
      </p:nvGrpSpPr>
      <p:grpSpPr>
        <a:xfrm>
          <a:off x="0" y="0"/>
          <a:ext cx="0" cy="0"/>
          <a:chOff x="0" y="0"/>
          <a:chExt cx="0" cy="0"/>
        </a:xfrm>
      </p:grpSpPr>
      <p:sp>
        <p:nvSpPr>
          <p:cNvPr id="345" name="Google Shape;345;p21"/>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21"/>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21"/>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4.Các phương thức phòng chống</a:t>
            </a:r>
            <a:endParaRPr/>
          </a:p>
        </p:txBody>
      </p:sp>
      <p:sp>
        <p:nvSpPr>
          <p:cNvPr id="348" name="Google Shape;348;p21"/>
          <p:cNvSpPr txBox="1"/>
          <p:nvPr/>
        </p:nvSpPr>
        <p:spPr>
          <a:xfrm>
            <a:off x="925590" y="929341"/>
            <a:ext cx="5590620" cy="6944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imes New Roman"/>
                <a:ea typeface="Times New Roman"/>
                <a:cs typeface="Times New Roman"/>
                <a:sym typeface="Times New Roman"/>
              </a:rPr>
              <a:t> 4.1. Phòng chống chung</a:t>
            </a:r>
            <a:endParaRPr/>
          </a:p>
          <a:p>
            <a:pPr indent="0" lvl="0" marL="0" marR="0" rtl="0" algn="l">
              <a:lnSpc>
                <a:spcPct val="150000"/>
              </a:lnSpc>
              <a:spcBef>
                <a:spcPts val="0"/>
              </a:spcBef>
              <a:spcAft>
                <a:spcPts val="0"/>
              </a:spcAft>
              <a:buNone/>
            </a:pPr>
            <a:r>
              <a:rPr b="1" lang="en-US" sz="1600">
                <a:solidFill>
                  <a:schemeClr val="accent2"/>
                </a:solidFill>
                <a:latin typeface="Times New Roman"/>
                <a:ea typeface="Times New Roman"/>
                <a:cs typeface="Times New Roman"/>
                <a:sym typeface="Times New Roman"/>
              </a:rPr>
              <a:t>         3. Escaping Input</a:t>
            </a:r>
            <a:endParaRPr/>
          </a:p>
        </p:txBody>
      </p:sp>
      <p:sp>
        <p:nvSpPr>
          <p:cNvPr id="349" name="Google Shape;349;p21"/>
          <p:cNvSpPr txBox="1"/>
          <p:nvPr/>
        </p:nvSpPr>
        <p:spPr>
          <a:xfrm>
            <a:off x="619164" y="5639539"/>
            <a:ext cx="102914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1"/>
          <p:cNvSpPr txBox="1"/>
          <p:nvPr/>
        </p:nvSpPr>
        <p:spPr>
          <a:xfrm>
            <a:off x="1429305" y="1737809"/>
            <a:ext cx="7279689" cy="22653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Chúng ta sẽ loại bỏ những ký tự đặc biệt này để tạo ra đầu vào sạch, giảm nguy cơ bị sai lệch câu truy vấn.</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Nhưng ta phải đối mặt với một vấn đề là các ký tự này có thể được chấp nhận là đầu vào bình thường trong các đoạn code khác nhau, việc escape bừa bãi sẽ khiến loại bỏ đi những đầu vào cần thiết, hệ thống lúc này sẽ không hoạt động đúng chức năng như ban đầu.</a:t>
            </a:r>
            <a:endParaRPr/>
          </a:p>
        </p:txBody>
      </p:sp>
      <p:sp>
        <p:nvSpPr>
          <p:cNvPr id="351" name="Google Shape;351;p21"/>
          <p:cNvSpPr txBox="1"/>
          <p:nvPr/>
        </p:nvSpPr>
        <p:spPr>
          <a:xfrm>
            <a:off x="1349406" y="4003173"/>
            <a:ext cx="76259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   4. Làm sạch đầu vào</a:t>
            </a:r>
            <a:endParaRPr sz="1600">
              <a:solidFill>
                <a:schemeClr val="accent2"/>
              </a:solidFill>
              <a:latin typeface="Times New Roman"/>
              <a:ea typeface="Times New Roman"/>
              <a:cs typeface="Times New Roman"/>
              <a:sym typeface="Times New Roman"/>
            </a:endParaRPr>
          </a:p>
        </p:txBody>
      </p:sp>
      <p:sp>
        <p:nvSpPr>
          <p:cNvPr id="352" name="Google Shape;352;p21"/>
          <p:cNvSpPr txBox="1"/>
          <p:nvPr/>
        </p:nvSpPr>
        <p:spPr>
          <a:xfrm>
            <a:off x="1429305" y="4351259"/>
            <a:ext cx="711101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Đây là dạng rất ổn cho tất cả các ứng dụng, dữ liệu đáng nghi sẽ được làm sạch trước khi chuyển vào bên trong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Các dạng được dùng phổ biến: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 Sử dụng Regular Expression</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 Các trường số và chữ sẽ không chứa các ký tự biểu tượng</a:t>
            </a:r>
            <a:endParaRPr/>
          </a:p>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 Loại bỏ khoảng trắng và dòng mới nếu thấy chúng không thích hợp</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356" name="Shape 356"/>
        <p:cNvGrpSpPr/>
        <p:nvPr/>
      </p:nvGrpSpPr>
      <p:grpSpPr>
        <a:xfrm>
          <a:off x="0" y="0"/>
          <a:ext cx="0" cy="0"/>
          <a:chOff x="0" y="0"/>
          <a:chExt cx="0" cy="0"/>
        </a:xfrm>
      </p:grpSpPr>
      <p:sp>
        <p:nvSpPr>
          <p:cNvPr id="357" name="Google Shape;357;p22"/>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22"/>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22"/>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4.Các phương thức phòng chống</a:t>
            </a:r>
            <a:endParaRPr/>
          </a:p>
        </p:txBody>
      </p:sp>
      <p:sp>
        <p:nvSpPr>
          <p:cNvPr id="360" name="Google Shape;360;p22"/>
          <p:cNvSpPr txBox="1"/>
          <p:nvPr/>
        </p:nvSpPr>
        <p:spPr>
          <a:xfrm>
            <a:off x="925590" y="929341"/>
            <a:ext cx="5590620" cy="6944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imes New Roman"/>
                <a:ea typeface="Times New Roman"/>
                <a:cs typeface="Times New Roman"/>
                <a:sym typeface="Times New Roman"/>
              </a:rPr>
              <a:t> 4.2. Phòng chống với các dạng cụ thể</a:t>
            </a:r>
            <a:endParaRPr/>
          </a:p>
          <a:p>
            <a:pPr indent="0" lvl="0" marL="0" marR="0" rtl="0" algn="l">
              <a:lnSpc>
                <a:spcPct val="150000"/>
              </a:lnSpc>
              <a:spcBef>
                <a:spcPts val="0"/>
              </a:spcBef>
              <a:spcAft>
                <a:spcPts val="0"/>
              </a:spcAft>
              <a:buNone/>
            </a:pPr>
            <a:r>
              <a:rPr b="1" lang="en-US" sz="1600">
                <a:solidFill>
                  <a:schemeClr val="accent2"/>
                </a:solidFill>
                <a:latin typeface="Times New Roman"/>
                <a:ea typeface="Times New Roman"/>
                <a:cs typeface="Times New Roman"/>
                <a:sym typeface="Times New Roman"/>
              </a:rPr>
              <a:t>        1. Error-Based</a:t>
            </a:r>
            <a:endParaRPr/>
          </a:p>
        </p:txBody>
      </p:sp>
      <p:sp>
        <p:nvSpPr>
          <p:cNvPr id="361" name="Google Shape;361;p22"/>
          <p:cNvSpPr txBox="1"/>
          <p:nvPr/>
        </p:nvSpPr>
        <p:spPr>
          <a:xfrm>
            <a:off x="619164" y="5639539"/>
            <a:ext cx="102914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2"/>
          <p:cNvSpPr txBox="1"/>
          <p:nvPr/>
        </p:nvSpPr>
        <p:spPr>
          <a:xfrm>
            <a:off x="1429305" y="1737809"/>
            <a:ext cx="727968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Tạo ra kênh thông báo là một cách tốt để debug lỗi đối với một lập trình viên, nhưng nó vô tình tạo ra một lỗ hổng để các hacker khai thác</a:t>
            </a:r>
            <a:endParaRPr/>
          </a:p>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        Như vậy, việc cần làm là chặn hết các kênh báo lỗi tới phía người dùng, các log hệ thống để hạn chế khả năng quan sát từ phía các hacker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Cùng với đó là việc bảo mật dữ liệu cached, session, sử dụng các module có sẵn để tích hợp lên website.</a:t>
            </a:r>
            <a:endParaRPr/>
          </a:p>
        </p:txBody>
      </p:sp>
      <p:sp>
        <p:nvSpPr>
          <p:cNvPr id="363" name="Google Shape;363;p22"/>
          <p:cNvSpPr txBox="1"/>
          <p:nvPr/>
        </p:nvSpPr>
        <p:spPr>
          <a:xfrm>
            <a:off x="1256189" y="3826280"/>
            <a:ext cx="762591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   2. Blind SQLi</a:t>
            </a:r>
            <a:endParaRPr sz="1600">
              <a:solidFill>
                <a:schemeClr val="accent2"/>
              </a:solidFill>
              <a:latin typeface="Times New Roman"/>
              <a:ea typeface="Times New Roman"/>
              <a:cs typeface="Times New Roman"/>
              <a:sym typeface="Times New Roman"/>
            </a:endParaRPr>
          </a:p>
        </p:txBody>
      </p:sp>
      <p:sp>
        <p:nvSpPr>
          <p:cNvPr id="364" name="Google Shape;364;p22"/>
          <p:cNvSpPr txBox="1"/>
          <p:nvPr/>
        </p:nvSpPr>
        <p:spPr>
          <a:xfrm>
            <a:off x="1429305" y="4311916"/>
            <a:ext cx="711101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Cách tốt nhất để đối phó với dạng Blind thì hệ thống phải xử lý, làm nhiễu loạn các kết quả TRUE/FALSE được gửi tới, có thể không thông báo hoặc thay đổi tra khác nhau đối với các truy vấn, khiến kẻ tấn công không thể xác định đâu là truy vấn đúng/sai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Giải quyết các truy vấn có yêu cầu thời gian chờ đợi, tránh các tính huống khai thác time-based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368" name="Shape 368"/>
        <p:cNvGrpSpPr/>
        <p:nvPr/>
      </p:nvGrpSpPr>
      <p:grpSpPr>
        <a:xfrm>
          <a:off x="0" y="0"/>
          <a:ext cx="0" cy="0"/>
          <a:chOff x="0" y="0"/>
          <a:chExt cx="0" cy="0"/>
        </a:xfrm>
      </p:grpSpPr>
      <p:sp>
        <p:nvSpPr>
          <p:cNvPr id="369" name="Google Shape;369;p23"/>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23"/>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23"/>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4.Các phương thức phòng chống</a:t>
            </a:r>
            <a:endParaRPr/>
          </a:p>
        </p:txBody>
      </p:sp>
      <p:sp>
        <p:nvSpPr>
          <p:cNvPr id="372" name="Google Shape;372;p23"/>
          <p:cNvSpPr txBox="1"/>
          <p:nvPr/>
        </p:nvSpPr>
        <p:spPr>
          <a:xfrm>
            <a:off x="925590" y="929341"/>
            <a:ext cx="5590620" cy="6944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imes New Roman"/>
                <a:ea typeface="Times New Roman"/>
                <a:cs typeface="Times New Roman"/>
                <a:sym typeface="Times New Roman"/>
              </a:rPr>
              <a:t> 4.2. Phòng chống với các dạng cụ thể</a:t>
            </a:r>
            <a:endParaRPr/>
          </a:p>
          <a:p>
            <a:pPr indent="0" lvl="0" marL="0" marR="0" rtl="0" algn="l">
              <a:lnSpc>
                <a:spcPct val="150000"/>
              </a:lnSpc>
              <a:spcBef>
                <a:spcPts val="0"/>
              </a:spcBef>
              <a:spcAft>
                <a:spcPts val="0"/>
              </a:spcAft>
              <a:buNone/>
            </a:pPr>
            <a:r>
              <a:rPr b="1" lang="en-US" sz="1600">
                <a:solidFill>
                  <a:schemeClr val="accent2"/>
                </a:solidFill>
                <a:latin typeface="Times New Roman"/>
                <a:ea typeface="Times New Roman"/>
                <a:cs typeface="Times New Roman"/>
                <a:sym typeface="Times New Roman"/>
              </a:rPr>
              <a:t>        3. Out of Band</a:t>
            </a:r>
            <a:endParaRPr/>
          </a:p>
        </p:txBody>
      </p:sp>
      <p:sp>
        <p:nvSpPr>
          <p:cNvPr id="373" name="Google Shape;373;p23"/>
          <p:cNvSpPr txBox="1"/>
          <p:nvPr/>
        </p:nvSpPr>
        <p:spPr>
          <a:xfrm>
            <a:off x="619164" y="5639539"/>
            <a:ext cx="102914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23"/>
          <p:cNvSpPr txBox="1"/>
          <p:nvPr/>
        </p:nvSpPr>
        <p:spPr>
          <a:xfrm>
            <a:off x="1562470" y="1979720"/>
            <a:ext cx="9188388" cy="41697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1. Xác thực đầu vào ở cả phía máy khách và máy chủ</a:t>
            </a:r>
            <a:endParaRPr/>
          </a:p>
          <a:p>
            <a:pPr indent="0" lvl="0" marL="0" marR="0" rtl="0" algn="l">
              <a:lnSpc>
                <a:spcPct val="200000"/>
              </a:lnSpc>
              <a:spcBef>
                <a:spcPts val="0"/>
              </a:spcBef>
              <a:spcAft>
                <a:spcPts val="0"/>
              </a:spcAft>
              <a:buNone/>
            </a:pPr>
            <a:r>
              <a:rPr lang="en-US" sz="1800">
                <a:solidFill>
                  <a:schemeClr val="dk1"/>
                </a:solidFill>
                <a:latin typeface="Calibri"/>
                <a:ea typeface="Calibri"/>
                <a:cs typeface="Calibri"/>
                <a:sym typeface="Calibri"/>
              </a:rPr>
              <a:t>	2.Xử lý lỗi thích hợp để tránh hiển thị thông tin lỗi chi ti</a:t>
            </a:r>
            <a:endParaRPr/>
          </a:p>
          <a:p>
            <a:pPr indent="0" lvl="0" marL="0" marR="0" rtl="0" algn="l">
              <a:lnSpc>
                <a:spcPct val="200000"/>
              </a:lnSpc>
              <a:spcBef>
                <a:spcPts val="0"/>
              </a:spcBef>
              <a:spcAft>
                <a:spcPts val="0"/>
              </a:spcAft>
              <a:buNone/>
            </a:pPr>
            <a:r>
              <a:rPr lang="en-US" sz="1800">
                <a:solidFill>
                  <a:schemeClr val="dk1"/>
                </a:solidFill>
                <a:latin typeface="Calibri"/>
                <a:ea typeface="Calibri"/>
                <a:cs typeface="Calibri"/>
                <a:sym typeface="Calibri"/>
              </a:rPr>
              <a:t>	3.Xem xét thiết kế kiến ​​trúc mạng và bảo mật</a:t>
            </a:r>
            <a:endParaRPr/>
          </a:p>
          <a:p>
            <a:pPr indent="0" lvl="0" marL="0" marR="0" rtl="0" algn="l">
              <a:lnSpc>
                <a:spcPct val="200000"/>
              </a:lnSpc>
              <a:spcBef>
                <a:spcPts val="0"/>
              </a:spcBef>
              <a:spcAft>
                <a:spcPts val="0"/>
              </a:spcAft>
              <a:buNone/>
            </a:pPr>
            <a:r>
              <a:rPr lang="en-US" sz="1800">
                <a:solidFill>
                  <a:schemeClr val="dk1"/>
                </a:solidFill>
                <a:latin typeface="Calibri"/>
                <a:ea typeface="Calibri"/>
                <a:cs typeface="Calibri"/>
                <a:sym typeface="Calibri"/>
              </a:rPr>
              <a:t>                  4 . Gán tài khoản cơ sở dữ liệu cho ứng dụng dựa trên nguyên tắc tối thiểu quyền</a:t>
            </a:r>
            <a:endParaRPr/>
          </a:p>
          <a:p>
            <a:pPr indent="0" lvl="0" marL="0" marR="0" rtl="0" algn="l">
              <a:lnSpc>
                <a:spcPct val="200000"/>
              </a:lnSpc>
              <a:spcBef>
                <a:spcPts val="0"/>
              </a:spcBef>
              <a:spcAft>
                <a:spcPts val="0"/>
              </a:spcAft>
              <a:buNone/>
            </a:pPr>
            <a:r>
              <a:rPr lang="en-US" sz="1800">
                <a:solidFill>
                  <a:schemeClr val="dk1"/>
                </a:solidFill>
                <a:latin typeface="Calibri"/>
                <a:ea typeface="Calibri"/>
                <a:cs typeface="Calibri"/>
                <a:sym typeface="Calibri"/>
              </a:rPr>
              <a:t>     	5. Triển khai kiểm soát bảo mật như Tường lửa ứng dụng Web (WAF) và hệ thống ngăn chặn xâm nhập (IPS) dưới dạng kiểm soát bổ sung</a:t>
            </a:r>
            <a:endParaRPr/>
          </a:p>
          <a:p>
            <a:pPr indent="0" lvl="0" marL="0" marR="0" rtl="0" algn="l">
              <a:lnSpc>
                <a:spcPct val="200000"/>
              </a:lnSpc>
              <a:spcBef>
                <a:spcPts val="0"/>
              </a:spcBef>
              <a:spcAft>
                <a:spcPts val="0"/>
              </a:spcAft>
              <a:buNone/>
            </a:pPr>
            <a:r>
              <a:rPr lang="en-US" sz="1800">
                <a:solidFill>
                  <a:schemeClr val="dk1"/>
                </a:solidFill>
                <a:latin typeface="Calibri"/>
                <a:ea typeface="Calibri"/>
                <a:cs typeface="Calibri"/>
                <a:sym typeface="Calibri"/>
              </a:rPr>
              <a:t>                6.Giám sát liên tục các quá trình ứng phó sự cố bất thường và thích hợp như là mạng lưới an toàn của các điều khiển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8" name="Shape 378"/>
        <p:cNvGrpSpPr/>
        <p:nvPr/>
      </p:nvGrpSpPr>
      <p:grpSpPr>
        <a:xfrm>
          <a:off x="0" y="0"/>
          <a:ext cx="0" cy="0"/>
          <a:chOff x="0" y="0"/>
          <a:chExt cx="0" cy="0"/>
        </a:xfrm>
      </p:grpSpPr>
      <p:pic>
        <p:nvPicPr>
          <p:cNvPr descr="A close up of a clock&#10;&#10;Description automatically generated" id="379" name="Google Shape;379;p24"/>
          <p:cNvPicPr preferRelativeResize="0"/>
          <p:nvPr/>
        </p:nvPicPr>
        <p:blipFill rotWithShape="1">
          <a:blip r:embed="rId3">
            <a:alphaModFix/>
          </a:blip>
          <a:srcRect b="5523" l="0" r="0" t="16564"/>
          <a:stretch/>
        </p:blipFill>
        <p:spPr>
          <a:xfrm>
            <a:off x="19" y="10"/>
            <a:ext cx="13186773" cy="68579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117" name="Shape 117"/>
        <p:cNvGrpSpPr/>
        <p:nvPr/>
      </p:nvGrpSpPr>
      <p:grpSpPr>
        <a:xfrm>
          <a:off x="0" y="0"/>
          <a:ext cx="0" cy="0"/>
          <a:chOff x="0" y="0"/>
          <a:chExt cx="0" cy="0"/>
        </a:xfrm>
      </p:grpSpPr>
      <p:sp>
        <p:nvSpPr>
          <p:cNvPr id="118" name="Google Shape;118;p3"/>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3"/>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3"/>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3"/>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3"/>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1.Tổng quan về SQL injection</a:t>
            </a:r>
            <a:endParaRPr/>
          </a:p>
        </p:txBody>
      </p:sp>
      <p:sp>
        <p:nvSpPr>
          <p:cNvPr id="123" name="Google Shape;123;p3"/>
          <p:cNvSpPr txBox="1"/>
          <p:nvPr/>
        </p:nvSpPr>
        <p:spPr>
          <a:xfrm>
            <a:off x="925590" y="929341"/>
            <a:ext cx="55906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  1.2. Ảnh hưởng của SQL injection</a:t>
            </a:r>
            <a:endParaRPr b="1" sz="1600">
              <a:solidFill>
                <a:schemeClr val="accent2"/>
              </a:solidFill>
              <a:latin typeface="Times New Roman"/>
              <a:ea typeface="Times New Roman"/>
              <a:cs typeface="Times New Roman"/>
              <a:sym typeface="Times New Roman"/>
            </a:endParaRPr>
          </a:p>
        </p:txBody>
      </p:sp>
      <p:pic>
        <p:nvPicPr>
          <p:cNvPr id="124" name="Google Shape;124;p3"/>
          <p:cNvPicPr preferRelativeResize="0"/>
          <p:nvPr/>
        </p:nvPicPr>
        <p:blipFill rotWithShape="1">
          <a:blip r:embed="rId3">
            <a:alphaModFix/>
          </a:blip>
          <a:srcRect b="-2945" l="0" r="66823" t="0"/>
          <a:stretch/>
        </p:blipFill>
        <p:spPr>
          <a:xfrm>
            <a:off x="1390574" y="1725275"/>
            <a:ext cx="2330326" cy="1489319"/>
          </a:xfrm>
          <a:prstGeom prst="rect">
            <a:avLst/>
          </a:prstGeom>
          <a:noFill/>
          <a:ln>
            <a:noFill/>
          </a:ln>
        </p:spPr>
      </p:pic>
      <p:pic>
        <p:nvPicPr>
          <p:cNvPr id="125" name="Google Shape;125;p3"/>
          <p:cNvPicPr preferRelativeResize="0"/>
          <p:nvPr/>
        </p:nvPicPr>
        <p:blipFill rotWithShape="1">
          <a:blip r:embed="rId4">
            <a:alphaModFix/>
          </a:blip>
          <a:srcRect b="0" l="0" r="0" t="0"/>
          <a:stretch/>
        </p:blipFill>
        <p:spPr>
          <a:xfrm>
            <a:off x="4981114" y="1725276"/>
            <a:ext cx="2475205" cy="1489318"/>
          </a:xfrm>
          <a:prstGeom prst="rect">
            <a:avLst/>
          </a:prstGeom>
          <a:noFill/>
          <a:ln>
            <a:noFill/>
          </a:ln>
        </p:spPr>
      </p:pic>
      <p:pic>
        <p:nvPicPr>
          <p:cNvPr id="126" name="Google Shape;126;p3"/>
          <p:cNvPicPr preferRelativeResize="0"/>
          <p:nvPr/>
        </p:nvPicPr>
        <p:blipFill rotWithShape="1">
          <a:blip r:embed="rId5">
            <a:alphaModFix/>
          </a:blip>
          <a:srcRect b="0" l="0" r="0" t="0"/>
          <a:stretch/>
        </p:blipFill>
        <p:spPr>
          <a:xfrm>
            <a:off x="8716533" y="1727721"/>
            <a:ext cx="2423993" cy="1489318"/>
          </a:xfrm>
          <a:prstGeom prst="rect">
            <a:avLst/>
          </a:prstGeom>
          <a:noFill/>
          <a:ln>
            <a:noFill/>
          </a:ln>
        </p:spPr>
      </p:pic>
      <p:sp>
        <p:nvSpPr>
          <p:cNvPr id="127" name="Google Shape;127;p3"/>
          <p:cNvSpPr/>
          <p:nvPr/>
        </p:nvSpPr>
        <p:spPr>
          <a:xfrm>
            <a:off x="3893807" y="2012734"/>
            <a:ext cx="914400" cy="914400"/>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3"/>
          <p:cNvSpPr/>
          <p:nvPr/>
        </p:nvSpPr>
        <p:spPr>
          <a:xfrm>
            <a:off x="7629226" y="2014208"/>
            <a:ext cx="914400" cy="914400"/>
          </a:xfrm>
          <a:prstGeom prst="mathPlus">
            <a:avLst>
              <a:gd fmla="val 23520" name="adj1"/>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3"/>
          <p:cNvSpPr txBox="1"/>
          <p:nvPr/>
        </p:nvSpPr>
        <p:spPr>
          <a:xfrm>
            <a:off x="1390574" y="3516198"/>
            <a:ext cx="973481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Tính phổ biến : Tấn công SQL injection luôn nằm trong danh sách các phương thức tấn công được sử dụng nhiều nhất trong rất nhiều các lĩnh vực : tài chính, ngân hang, … Các công ty lớn như Yahoo, Sony,.. cũng đã bị xâm nhập hệ thống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Tính khai thác: Khai thác dễ dàng hơn các phương thức khai vì cơ sở dữ liệu, các câu truy vấn nằm ở mọi nơi trong ứng dụng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Tính tàn phá: SQL injection sẽ gây ra các mức tàn phá khác nhau khi khai thác trên ứng dụng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133" name="Shape 133"/>
        <p:cNvGrpSpPr/>
        <p:nvPr/>
      </p:nvGrpSpPr>
      <p:grpSpPr>
        <a:xfrm>
          <a:off x="0" y="0"/>
          <a:ext cx="0" cy="0"/>
          <a:chOff x="0" y="0"/>
          <a:chExt cx="0" cy="0"/>
        </a:xfrm>
      </p:grpSpPr>
      <p:sp>
        <p:nvSpPr>
          <p:cNvPr id="134" name="Google Shape;134;p4"/>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4"/>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4"/>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4"/>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4"/>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2. Các phương thức, hàm được sử dụng trong SQLi</a:t>
            </a:r>
            <a:endParaRPr/>
          </a:p>
        </p:txBody>
      </p:sp>
      <p:sp>
        <p:nvSpPr>
          <p:cNvPr id="139" name="Google Shape;139;p4"/>
          <p:cNvSpPr txBox="1"/>
          <p:nvPr/>
        </p:nvSpPr>
        <p:spPr>
          <a:xfrm>
            <a:off x="925590" y="929341"/>
            <a:ext cx="55906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  Các ký tự comment</a:t>
            </a:r>
            <a:endParaRPr b="1" sz="1600">
              <a:solidFill>
                <a:schemeClr val="accent2"/>
              </a:solidFill>
              <a:latin typeface="Times New Roman"/>
              <a:ea typeface="Times New Roman"/>
              <a:cs typeface="Times New Roman"/>
              <a:sym typeface="Times New Roman"/>
            </a:endParaRPr>
          </a:p>
        </p:txBody>
      </p:sp>
      <p:sp>
        <p:nvSpPr>
          <p:cNvPr id="140" name="Google Shape;140;p4"/>
          <p:cNvSpPr txBox="1"/>
          <p:nvPr/>
        </p:nvSpPr>
        <p:spPr>
          <a:xfrm>
            <a:off x="876693" y="1574276"/>
            <a:ext cx="1104821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 sử dụng trong SQL server, MySQL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sử dụng trong mySQL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Sử dụng để chú thích phần code còn lại sau ký tự comment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Inline Comment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Code */ trong SQL Server và MySQL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  */ Sử dụng trong mySQL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Server sẽ không đọc biên dịch code trong phần comment này</a:t>
            </a:r>
            <a:endParaRPr/>
          </a:p>
        </p:txBody>
      </p:sp>
      <p:sp>
        <p:nvSpPr>
          <p:cNvPr id="141" name="Google Shape;141;p4"/>
          <p:cNvSpPr txBox="1"/>
          <p:nvPr/>
        </p:nvSpPr>
        <p:spPr>
          <a:xfrm>
            <a:off x="810180" y="3881204"/>
            <a:ext cx="5590620"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  Các ký tự kết thúc lệnh</a:t>
            </a:r>
            <a:endParaRPr/>
          </a:p>
          <a:p>
            <a:pPr indent="0" lvl="0" marL="0" marR="0" rtl="0" algn="l">
              <a:spcBef>
                <a:spcPts val="0"/>
              </a:spcBef>
              <a:spcAft>
                <a:spcPts val="0"/>
              </a:spcAft>
              <a:buNone/>
            </a:pPr>
            <a:r>
              <a:t/>
            </a:r>
            <a:endParaRPr b="1" sz="1600">
              <a:solidFill>
                <a:schemeClr val="accent2"/>
              </a:solidFill>
              <a:latin typeface="Times New Roman"/>
              <a:ea typeface="Times New Roman"/>
              <a:cs typeface="Times New Roman"/>
              <a:sym typeface="Times New Roman"/>
            </a:endParaRPr>
          </a:p>
        </p:txBody>
      </p:sp>
      <p:sp>
        <p:nvSpPr>
          <p:cNvPr id="142" name="Google Shape;142;p4"/>
          <p:cNvSpPr txBox="1"/>
          <p:nvPr/>
        </p:nvSpPr>
        <p:spPr>
          <a:xfrm>
            <a:off x="1143786" y="4208580"/>
            <a:ext cx="1104821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Ký tự kết thúc truy vấn : “ ; “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🡪Phụ thuộc vào Cơ sở dữ liệu và ngôn ngữ: PhP sử dụng với SQL Server hỗ trợ các lệnh truy vấn liên tiếp</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 Select * from table_name; Select * from user_name;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146" name="Shape 146"/>
        <p:cNvGrpSpPr/>
        <p:nvPr/>
      </p:nvGrpSpPr>
      <p:grpSpPr>
        <a:xfrm>
          <a:off x="0" y="0"/>
          <a:ext cx="0" cy="0"/>
          <a:chOff x="0" y="0"/>
          <a:chExt cx="0" cy="0"/>
        </a:xfrm>
      </p:grpSpPr>
      <p:sp>
        <p:nvSpPr>
          <p:cNvPr id="147" name="Google Shape;147;p5"/>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5"/>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5"/>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5"/>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5"/>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2. Các phương thức, hàm được sử dụng trong SQLi</a:t>
            </a:r>
            <a:endParaRPr/>
          </a:p>
        </p:txBody>
      </p:sp>
      <p:sp>
        <p:nvSpPr>
          <p:cNvPr id="152" name="Google Shape;152;p5"/>
          <p:cNvSpPr txBox="1"/>
          <p:nvPr/>
        </p:nvSpPr>
        <p:spPr>
          <a:xfrm>
            <a:off x="925590" y="929341"/>
            <a:ext cx="55906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 Hàm If/Else</a:t>
            </a:r>
            <a:endParaRPr/>
          </a:p>
        </p:txBody>
      </p:sp>
      <p:sp>
        <p:nvSpPr>
          <p:cNvPr id="153" name="Google Shape;153;p5"/>
          <p:cNvSpPr txBox="1"/>
          <p:nvPr/>
        </p:nvSpPr>
        <p:spPr>
          <a:xfrm>
            <a:off x="1055802" y="1564849"/>
            <a:ext cx="1006958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If(Condition, TrueAction, FalseAction) trong MySQL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If(Condition) TrueAction Else False Action trong SQLServer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Có thể kết hợp them các toán tử logic trong biểu thức IF: OR và And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5"/>
          <p:cNvSpPr txBox="1"/>
          <p:nvPr/>
        </p:nvSpPr>
        <p:spPr>
          <a:xfrm>
            <a:off x="925590" y="2968456"/>
            <a:ext cx="55906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Các hàm xử lý String, biểu diễn String</a:t>
            </a:r>
            <a:endParaRPr/>
          </a:p>
        </p:txBody>
      </p:sp>
      <p:sp>
        <p:nvSpPr>
          <p:cNvPr id="155" name="Google Shape;155;p5"/>
          <p:cNvSpPr txBox="1"/>
          <p:nvPr/>
        </p:nvSpPr>
        <p:spPr>
          <a:xfrm>
            <a:off x="916163" y="3673283"/>
            <a:ext cx="1082020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và  || sử dụng để cộng chuỗi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Thao tác này có thể thực hiện thông qua hàm CONCAT()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Biểu diễn chuỗi thông qua mã HEX: ex:  0x454545, Concat(‘0x’, HEX(‘c:\User\Username’))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Thông qua hàm char: ex: char(75) + char(76) + char(77) + char(78)</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Hàm Ascii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hàm substring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159" name="Shape 159"/>
        <p:cNvGrpSpPr/>
        <p:nvPr/>
      </p:nvGrpSpPr>
      <p:grpSpPr>
        <a:xfrm>
          <a:off x="0" y="0"/>
          <a:ext cx="0" cy="0"/>
          <a:chOff x="0" y="0"/>
          <a:chExt cx="0" cy="0"/>
        </a:xfrm>
      </p:grpSpPr>
      <p:sp>
        <p:nvSpPr>
          <p:cNvPr id="160" name="Google Shape;160;p6"/>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6"/>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6"/>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6"/>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6"/>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2. Các phương thức, hàm được sử dụng trong SQLi</a:t>
            </a:r>
            <a:endParaRPr/>
          </a:p>
        </p:txBody>
      </p:sp>
      <p:sp>
        <p:nvSpPr>
          <p:cNvPr id="165" name="Google Shape;165;p6"/>
          <p:cNvSpPr txBox="1"/>
          <p:nvPr/>
        </p:nvSpPr>
        <p:spPr>
          <a:xfrm>
            <a:off x="925590" y="929341"/>
            <a:ext cx="55906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 Phép UNION</a:t>
            </a:r>
            <a:endParaRPr/>
          </a:p>
        </p:txBody>
      </p:sp>
      <p:sp>
        <p:nvSpPr>
          <p:cNvPr id="166" name="Google Shape;166;p6"/>
          <p:cNvSpPr txBox="1"/>
          <p:nvPr/>
        </p:nvSpPr>
        <p:spPr>
          <a:xfrm>
            <a:off x="928043" y="1596485"/>
            <a:ext cx="1006958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Sẽ kết hợp kết quả của phép truy vấn trước và sau , thường được sử dụng để lấy dữ liệu của nhiều bảng khác nhau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Trong đó, số lượng các trường trong phép Select phải bằng nhau và các trường dữ liệu tương ứng phải giống nhau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 Select user,password from user_table UNION ALL item1, item2 from item_table</a:t>
            </a:r>
            <a:endParaRPr/>
          </a:p>
        </p:txBody>
      </p:sp>
      <p:sp>
        <p:nvSpPr>
          <p:cNvPr id="167" name="Google Shape;167;p6"/>
          <p:cNvSpPr txBox="1"/>
          <p:nvPr/>
        </p:nvSpPr>
        <p:spPr>
          <a:xfrm>
            <a:off x="925590" y="3233126"/>
            <a:ext cx="55906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Một số hàm khác</a:t>
            </a:r>
            <a:endParaRPr/>
          </a:p>
        </p:txBody>
      </p:sp>
      <p:sp>
        <p:nvSpPr>
          <p:cNvPr id="168" name="Google Shape;168;p6"/>
          <p:cNvSpPr txBox="1"/>
          <p:nvPr/>
        </p:nvSpPr>
        <p:spPr>
          <a:xfrm>
            <a:off x="1055802" y="3836709"/>
            <a:ext cx="9671901"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Hàm GROUP BY gom nhóm theo các trường dữ liệu</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Thường kết hợp với having : kiểm tra điều kiện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Order By: Sắp xếp các bản ghi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LIMIT giới hạn các bản ghi trả về</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Hàm CAST, CONVERT chuyển đổi kiểu dữ liệu</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172" name="Shape 172"/>
        <p:cNvGrpSpPr/>
        <p:nvPr/>
      </p:nvGrpSpPr>
      <p:grpSpPr>
        <a:xfrm>
          <a:off x="0" y="0"/>
          <a:ext cx="0" cy="0"/>
          <a:chOff x="0" y="0"/>
          <a:chExt cx="0" cy="0"/>
        </a:xfrm>
      </p:grpSpPr>
      <p:sp>
        <p:nvSpPr>
          <p:cNvPr id="173" name="Google Shape;173;p7"/>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7"/>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7"/>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7"/>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7"/>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2. Các phương thức, hàm được sử dụng trong SQLi</a:t>
            </a:r>
            <a:endParaRPr/>
          </a:p>
        </p:txBody>
      </p:sp>
      <p:sp>
        <p:nvSpPr>
          <p:cNvPr id="178" name="Google Shape;178;p7"/>
          <p:cNvSpPr txBox="1"/>
          <p:nvPr/>
        </p:nvSpPr>
        <p:spPr>
          <a:xfrm>
            <a:off x="925590" y="929341"/>
            <a:ext cx="55906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Các lệnh khác</a:t>
            </a:r>
            <a:endParaRPr/>
          </a:p>
        </p:txBody>
      </p:sp>
      <p:sp>
        <p:nvSpPr>
          <p:cNvPr id="179" name="Google Shape;179;p7"/>
          <p:cNvSpPr txBox="1"/>
          <p:nvPr/>
        </p:nvSpPr>
        <p:spPr>
          <a:xfrm>
            <a:off x="1055802" y="1564849"/>
            <a:ext cx="997355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sysobjects là bảng chứa thông tin về các đối tượng,các rằng buộc, log, các bảng của người dùng và hệ thống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Trong đó : xType = ‘U’ hoặc Ox55 : chứa thông tin về bảng của người dung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xType = ‘S’ hoặc 0x53 : chứa thông tin về bảng của hệ thống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Information_shema: chứa thông tin về cơ sở dữ liệu tên của các bảng dữ liệu, kiểu dữ liệu của các cột, quyền truy cập, database version,… ở chế độ Read-Only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table_schema: tên cơ sở dữ liệu ứng với bảng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7"/>
          <p:cNvSpPr txBox="1"/>
          <p:nvPr/>
        </p:nvSpPr>
        <p:spPr>
          <a:xfrm>
            <a:off x="925590" y="4086489"/>
            <a:ext cx="55906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 Các hàm khác</a:t>
            </a:r>
            <a:endParaRPr/>
          </a:p>
        </p:txBody>
      </p:sp>
      <p:sp>
        <p:nvSpPr>
          <p:cNvPr id="181" name="Google Shape;181;p7"/>
          <p:cNvSpPr txBox="1"/>
          <p:nvPr/>
        </p:nvSpPr>
        <p:spPr>
          <a:xfrm>
            <a:off x="925590" y="4690370"/>
            <a:ext cx="1082020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isNull kiểm tra điều kiện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Acii trả về mã ASCII tương ứng</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 in kiểm tra giá trị trả về</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Not Exist kiểm tra các trường dữ liệu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185" name="Shape 185"/>
        <p:cNvGrpSpPr/>
        <p:nvPr/>
      </p:nvGrpSpPr>
      <p:grpSpPr>
        <a:xfrm>
          <a:off x="0" y="0"/>
          <a:ext cx="0" cy="0"/>
          <a:chOff x="0" y="0"/>
          <a:chExt cx="0" cy="0"/>
        </a:xfrm>
      </p:grpSpPr>
      <p:sp>
        <p:nvSpPr>
          <p:cNvPr id="186" name="Google Shape;186;p8"/>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8"/>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8"/>
          <p:cNvSpPr/>
          <p:nvPr/>
        </p:nvSpPr>
        <p:spPr>
          <a:xfrm>
            <a:off x="0" y="6462944"/>
            <a:ext cx="12192000" cy="395056"/>
          </a:xfrm>
          <a:prstGeom prst="rect">
            <a:avLst/>
          </a:prstGeom>
          <a:solidFill>
            <a:srgbClr val="ACB8C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8"/>
          <p:cNvSpPr/>
          <p:nvPr/>
        </p:nvSpPr>
        <p:spPr>
          <a:xfrm>
            <a:off x="0" y="6417225"/>
            <a:ext cx="12192000" cy="4572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8"/>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2. Các phương thức, hàm được sử dụng trong SQLi</a:t>
            </a:r>
            <a:endParaRPr/>
          </a:p>
        </p:txBody>
      </p:sp>
      <p:sp>
        <p:nvSpPr>
          <p:cNvPr id="191" name="Google Shape;191;p8"/>
          <p:cNvSpPr txBox="1"/>
          <p:nvPr/>
        </p:nvSpPr>
        <p:spPr>
          <a:xfrm>
            <a:off x="925590" y="929341"/>
            <a:ext cx="559062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Các lệnh khác</a:t>
            </a:r>
            <a:endParaRPr/>
          </a:p>
        </p:txBody>
      </p:sp>
      <p:sp>
        <p:nvSpPr>
          <p:cNvPr id="192" name="Google Shape;192;p8"/>
          <p:cNvSpPr txBox="1"/>
          <p:nvPr/>
        </p:nvSpPr>
        <p:spPr>
          <a:xfrm>
            <a:off x="1055802" y="1564849"/>
            <a:ext cx="9973559"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Wait For Delay ‘time’   khiến database phải chờ đợi trong một khoảng thời gian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Lệnh BenchMark(looptimes, Do)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Thực hiện các thao tác Do với số lần xác định</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Hàm MD5() trả về mã hash của dữ liệu đầu vào</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Like dùng để khớp với mẫu cho trước</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Hàm VERSION() trả về version hiện tại của database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Hàm ENCODE() mã hóa dữ liệu dạng plain text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Hàm Schema() trả về tập hợp các bảng, các truy vấn được dung cho database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Hàm Row_count() trả về số hang đã được thêm, cập nhật, xóa bởi câu truy vấn trước đó</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Hàm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bg>
      <p:bgPr>
        <a:gradFill>
          <a:gsLst>
            <a:gs pos="0">
              <a:srgbClr val="D5DBE5"/>
            </a:gs>
            <a:gs pos="18000">
              <a:srgbClr val="D5DBE5"/>
            </a:gs>
            <a:gs pos="96000">
              <a:srgbClr val="ACB8CA"/>
            </a:gs>
            <a:gs pos="100000">
              <a:srgbClr val="ACB8CA"/>
            </a:gs>
          </a:gsLst>
          <a:lin ang="0" scaled="0"/>
        </a:gradFill>
      </p:bgPr>
    </p:bg>
    <p:spTree>
      <p:nvGrpSpPr>
        <p:cNvPr id="196" name="Shape 196"/>
        <p:cNvGrpSpPr/>
        <p:nvPr/>
      </p:nvGrpSpPr>
      <p:grpSpPr>
        <a:xfrm>
          <a:off x="0" y="0"/>
          <a:ext cx="0" cy="0"/>
          <a:chOff x="0" y="0"/>
          <a:chExt cx="0" cy="0"/>
        </a:xfrm>
      </p:grpSpPr>
      <p:sp>
        <p:nvSpPr>
          <p:cNvPr id="197" name="Google Shape;197;p9"/>
          <p:cNvSpPr/>
          <p:nvPr/>
        </p:nvSpPr>
        <p:spPr>
          <a:xfrm>
            <a:off x="0" y="0"/>
            <a:ext cx="12192000" cy="609600"/>
          </a:xfrm>
          <a:prstGeom prst="rect">
            <a:avLst/>
          </a:prstGeom>
          <a:solidFill>
            <a:srgbClr val="BBD6EE"/>
          </a:solidFill>
          <a:ln cap="flat" cmpd="sng" w="12700">
            <a:solidFill>
              <a:srgbClr val="517E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9"/>
          <p:cNvSpPr/>
          <p:nvPr/>
        </p:nvSpPr>
        <p:spPr>
          <a:xfrm>
            <a:off x="0" y="609600"/>
            <a:ext cx="12192000" cy="4571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9"/>
          <p:cNvSpPr txBox="1"/>
          <p:nvPr/>
        </p:nvSpPr>
        <p:spPr>
          <a:xfrm>
            <a:off x="800285" y="104745"/>
            <a:ext cx="103251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57070"/>
                </a:solidFill>
                <a:latin typeface="Times New Roman"/>
                <a:ea typeface="Times New Roman"/>
                <a:cs typeface="Times New Roman"/>
                <a:sym typeface="Times New Roman"/>
              </a:rPr>
              <a:t> 3.Các phương thức tấn công và cách khai thác</a:t>
            </a:r>
            <a:endParaRPr/>
          </a:p>
        </p:txBody>
      </p:sp>
      <p:sp>
        <p:nvSpPr>
          <p:cNvPr id="200" name="Google Shape;200;p9"/>
          <p:cNvSpPr txBox="1"/>
          <p:nvPr/>
        </p:nvSpPr>
        <p:spPr>
          <a:xfrm>
            <a:off x="925590" y="929341"/>
            <a:ext cx="5590620" cy="7559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2"/>
                </a:solidFill>
                <a:latin typeface="Times New Roman"/>
                <a:ea typeface="Times New Roman"/>
                <a:cs typeface="Times New Roman"/>
                <a:sym typeface="Times New Roman"/>
              </a:rPr>
              <a:t> 3.1. Error-Based SQLi</a:t>
            </a:r>
            <a:endParaRPr/>
          </a:p>
          <a:p>
            <a:pPr indent="0" lvl="0" marL="0" marR="0" rtl="0" algn="l">
              <a:lnSpc>
                <a:spcPct val="200000"/>
              </a:lnSpc>
              <a:spcBef>
                <a:spcPts val="0"/>
              </a:spcBef>
              <a:spcAft>
                <a:spcPts val="0"/>
              </a:spcAft>
              <a:buNone/>
            </a:pPr>
            <a:r>
              <a:rPr b="1" lang="en-US" sz="1600">
                <a:solidFill>
                  <a:schemeClr val="accent2"/>
                </a:solidFill>
                <a:latin typeface="Times New Roman"/>
                <a:ea typeface="Times New Roman"/>
                <a:cs typeface="Times New Roman"/>
                <a:sym typeface="Times New Roman"/>
              </a:rPr>
              <a:t>       3.1.1. Cách hoạt động</a:t>
            </a:r>
            <a:endParaRPr/>
          </a:p>
        </p:txBody>
      </p:sp>
      <p:sp>
        <p:nvSpPr>
          <p:cNvPr id="201" name="Google Shape;201;p9"/>
          <p:cNvSpPr txBox="1"/>
          <p:nvPr/>
        </p:nvSpPr>
        <p:spPr>
          <a:xfrm>
            <a:off x="1151826" y="1775224"/>
            <a:ext cx="997355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Là dạng tấn công gửi đi những câu lệnh SQL lỗi, khiến cho máy chủ SQL ném ra các cảnh báo lỗi có chứa thông tin về cấu trúc cơ sở dữ liệu, kẻ tấn công tiếp tục khai thác các thông tin trả về đánh cắp các trường thông tin, thậm chí là cả cơ sở dữ liệu, có được tài khoản admin để xâm nhập sâu hơn,…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9"/>
          <p:cNvSpPr txBox="1"/>
          <p:nvPr/>
        </p:nvSpPr>
        <p:spPr>
          <a:xfrm>
            <a:off x="925590" y="2778817"/>
            <a:ext cx="7305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alibri"/>
                <a:ea typeface="Calibri"/>
                <a:cs typeface="Calibri"/>
                <a:sym typeface="Calibri"/>
              </a:rPr>
              <a:t>      3.1.2. Cách khai thác</a:t>
            </a:r>
            <a:endParaRPr/>
          </a:p>
        </p:txBody>
      </p:sp>
      <p:sp>
        <p:nvSpPr>
          <p:cNvPr id="203" name="Google Shape;203;p9"/>
          <p:cNvSpPr txBox="1"/>
          <p:nvPr/>
        </p:nvSpPr>
        <p:spPr>
          <a:xfrm>
            <a:off x="7459745" y="3344700"/>
            <a:ext cx="4685122"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Trong ví dụ sau ta thực hiện các thử nghiệm nhỏ trên trang web: </a:t>
            </a:r>
            <a:r>
              <a:rPr lang="en-US" sz="1800" u="sng">
                <a:solidFill>
                  <a:schemeClr val="dk1"/>
                </a:solidFill>
                <a:latin typeface="Calibri"/>
                <a:ea typeface="Calibri"/>
                <a:cs typeface="Calibri"/>
                <a:sym typeface="Calibri"/>
                <a:hlinkClick r:id="rId3"/>
              </a:rPr>
              <a:t>http://testphp.vulnweb.com/listproducts.php</a:t>
            </a:r>
            <a:r>
              <a:rPr lang="en-US" sz="1800">
                <a:solidFill>
                  <a:schemeClr val="dk1"/>
                </a:solidFill>
                <a:latin typeface="Calibri"/>
                <a:ea typeface="Calibri"/>
                <a:cs typeface="Calibri"/>
                <a:sym typeface="Calibri"/>
              </a:rPr>
              <a:t>    // Đây là một trang web hoàn toàn không bảo mật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social media post&#10;&#10;Description automatically generated" id="204" name="Google Shape;204;p9"/>
          <p:cNvPicPr preferRelativeResize="0"/>
          <p:nvPr/>
        </p:nvPicPr>
        <p:blipFill rotWithShape="1">
          <a:blip r:embed="rId4">
            <a:alphaModFix/>
          </a:blip>
          <a:srcRect b="0" l="0" r="0" t="0"/>
          <a:stretch/>
        </p:blipFill>
        <p:spPr>
          <a:xfrm>
            <a:off x="1221018" y="3332270"/>
            <a:ext cx="6238727" cy="35216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2020-06-12T08:50:24Z</dcterms:created>
  <dc:creator>Tien Hoang</dc:creator>
</cp:coreProperties>
</file>