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Tahoma"/>
      <p:regular r:id="rId37"/>
      <p:bold r:id="rId38"/>
    </p:embeddedFont>
    <p:embeddedFont>
      <p:font typeface="Century Gothic"/>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C1ED36-DDE3-4D74-8AF0-E22A18FDFFF8}">
  <a:tblStyle styleId="{B8C1ED36-DDE3-4D74-8AF0-E22A18FDFFF8}"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7"/>
          </a:solidFill>
        </a:fill>
      </a:tcStyle>
    </a:wholeTbl>
    <a:band1H>
      <a:tcTxStyle/>
      <a:tcStyle>
        <a:fill>
          <a:solidFill>
            <a:srgbClr val="CCCCCC"/>
          </a:solidFill>
        </a:fill>
      </a:tcStyle>
    </a:band1H>
    <a:band2H>
      <a:tcTxStyle/>
    </a:band2H>
    <a:band1V>
      <a:tcTxStyle/>
      <a:tcStyle>
        <a:fill>
          <a:solidFill>
            <a:srgbClr val="CCCCCC"/>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98E6498-AC5A-418E-8421-D5CA4FC337B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enturyGothic-bold.fntdata"/><Relationship Id="rId20" Type="http://schemas.openxmlformats.org/officeDocument/2006/relationships/slide" Target="slides/slide15.xml"/><Relationship Id="rId42" Type="http://schemas.openxmlformats.org/officeDocument/2006/relationships/font" Target="fonts/CenturyGothic-boldItalic.fntdata"/><Relationship Id="rId41" Type="http://schemas.openxmlformats.org/officeDocument/2006/relationships/font" Target="fonts/CenturyGothic-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Tahom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enturyGothic-regular.fntdata"/><Relationship Id="rId16" Type="http://schemas.openxmlformats.org/officeDocument/2006/relationships/slide" Target="slides/slide11.xml"/><Relationship Id="rId38" Type="http://schemas.openxmlformats.org/officeDocument/2006/relationships/font" Target="fonts/Tahom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Chú thích">
  <p:cSld name="Tiêu đề và Chú thích">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ích dẫn cùng với Chú thích">
  <p:cSld name="Trích dẫn cùng với Chú thích">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nh Thiếp">
  <p:cSld name="Danh Thiếp">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ích dẫn Danh Thiếp">
  <p:cSld name="Trích dẫn Danh Thiếp">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úng hoặc Sai">
  <p:cSld name="Đúng hoặc Sai">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56" name="Shape 56"/>
        <p:cNvGrpSpPr/>
        <p:nvPr/>
      </p:nvGrpSpPr>
      <p:grpSpPr>
        <a:xfrm>
          <a:off x="0" y="0"/>
          <a:ext cx="0" cy="0"/>
          <a:chOff x="0" y="0"/>
          <a:chExt cx="0" cy="0"/>
        </a:xfrm>
      </p:grpSpPr>
      <p:sp>
        <p:nvSpPr>
          <p:cNvPr id="57" name="Google Shape;57;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9" name="Google Shape;59;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63" name="Shape 63"/>
        <p:cNvGrpSpPr/>
        <p:nvPr/>
      </p:nvGrpSpPr>
      <p:grpSpPr>
        <a:xfrm>
          <a:off x="0" y="0"/>
          <a:ext cx="0" cy="0"/>
          <a:chOff x="0" y="0"/>
          <a:chExt cx="0" cy="0"/>
        </a:xfrm>
      </p:grpSpPr>
      <p:sp>
        <p:nvSpPr>
          <p:cNvPr id="64" name="Google Shape;64;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6" name="Google Shape;66;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71" name="Shape 71"/>
        <p:cNvGrpSpPr/>
        <p:nvPr/>
      </p:nvGrpSpPr>
      <p:grpSpPr>
        <a:xfrm>
          <a:off x="0" y="0"/>
          <a:ext cx="0" cy="0"/>
          <a:chOff x="0" y="0"/>
          <a:chExt cx="0" cy="0"/>
        </a:xfrm>
      </p:grpSpPr>
      <p:sp>
        <p:nvSpPr>
          <p:cNvPr id="72" name="Google Shape;72;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81" name="Shape 81"/>
        <p:cNvGrpSpPr/>
        <p:nvPr/>
      </p:nvGrpSpPr>
      <p:grpSpPr>
        <a:xfrm>
          <a:off x="0" y="0"/>
          <a:ext cx="0" cy="0"/>
          <a:chOff x="0" y="0"/>
          <a:chExt cx="0" cy="0"/>
        </a:xfrm>
      </p:grpSpPr>
      <p:sp>
        <p:nvSpPr>
          <p:cNvPr id="82" name="Google Shape;82;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87" name="Shape 87"/>
        <p:cNvGrpSpPr/>
        <p:nvPr/>
      </p:nvGrpSpPr>
      <p:grpSpPr>
        <a:xfrm>
          <a:off x="0" y="0"/>
          <a:ext cx="0" cy="0"/>
          <a:chOff x="0" y="0"/>
          <a:chExt cx="0" cy="0"/>
        </a:xfrm>
      </p:grpSpPr>
      <p:sp>
        <p:nvSpPr>
          <p:cNvPr id="88" name="Google Shape;8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Google Shape;103;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2" y="157"/>
            <a:ext cx="2356674" cy="6853096"/>
            <a:chOff x="6627813" y="195610"/>
            <a:chExt cx="1952625" cy="5678141"/>
          </a:xfrm>
        </p:grpSpPr>
        <p:sp>
          <p:nvSpPr>
            <p:cNvPr id="24" name="Google Shape;24;p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ctrTitle"/>
          </p:nvPr>
        </p:nvSpPr>
        <p:spPr>
          <a:xfrm>
            <a:off x="2476671" y="432582"/>
            <a:ext cx="8915399" cy="2262781"/>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168DBA"/>
              </a:buClr>
              <a:buSzPts val="4860"/>
              <a:buFont typeface="Century Gothic"/>
              <a:buNone/>
            </a:pPr>
            <a:r>
              <a:rPr lang="en-US" sz="4860"/>
              <a:t>GIẤU TIN TRONG DỮ LIỆU ĐA PHƯƠNG TIỆN (STEGANOGRAPHY) </a:t>
            </a:r>
            <a:endParaRPr sz="4860"/>
          </a:p>
        </p:txBody>
      </p:sp>
      <p:sp>
        <p:nvSpPr>
          <p:cNvPr id="169" name="Google Shape;169;p18"/>
          <p:cNvSpPr txBox="1"/>
          <p:nvPr>
            <p:ph idx="1" type="subTitle"/>
          </p:nvPr>
        </p:nvSpPr>
        <p:spPr>
          <a:xfrm>
            <a:off x="2476670" y="3036355"/>
            <a:ext cx="8915399" cy="112628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b="1" lang="en-US" sz="2000">
                <a:latin typeface="Times New Roman"/>
                <a:ea typeface="Times New Roman"/>
                <a:cs typeface="Times New Roman"/>
                <a:sym typeface="Times New Roman"/>
              </a:rPr>
              <a:t>GVHD: PGS.TS Nguyễn Linh Giang</a:t>
            </a:r>
            <a:endParaRPr b="1" sz="2000">
              <a:latin typeface="Times New Roman"/>
              <a:ea typeface="Times New Roman"/>
              <a:cs typeface="Times New Roman"/>
              <a:sym typeface="Times New Roman"/>
            </a:endParaRPr>
          </a:p>
        </p:txBody>
      </p:sp>
      <p:graphicFrame>
        <p:nvGraphicFramePr>
          <p:cNvPr id="170" name="Google Shape;170;p18"/>
          <p:cNvGraphicFramePr/>
          <p:nvPr/>
        </p:nvGraphicFramePr>
        <p:xfrm>
          <a:off x="6697786" y="4503630"/>
          <a:ext cx="3000000" cy="3000000"/>
        </p:xfrm>
        <a:graphic>
          <a:graphicData uri="http://schemas.openxmlformats.org/drawingml/2006/table">
            <a:tbl>
              <a:tblPr bandRow="1" firstRow="1">
                <a:noFill/>
                <a:tableStyleId>{B8C1ED36-DDE3-4D74-8AF0-E22A18FDFFF8}</a:tableStyleId>
              </a:tblPr>
              <a:tblGrid>
                <a:gridCol w="4064000"/>
              </a:tblGrid>
              <a:tr h="370850">
                <a:tc>
                  <a:txBody>
                    <a:bodyPr/>
                    <a:lstStyle/>
                    <a:p>
                      <a:pPr indent="0" lvl="0" marL="0" marR="0" rtl="0" algn="l">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Nhóm sinh viên : 13</a:t>
                      </a:r>
                      <a:endParaRPr/>
                    </a:p>
                  </a:txBody>
                  <a:tcPr marT="45725" marB="45725" marR="91450" marL="91450"/>
                </a:tc>
              </a:tr>
              <a:tr h="37085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Trần Thị Thúy</a:t>
                      </a:r>
                      <a:endParaRPr sz="18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Nguyễn Thị Duyên</a:t>
                      </a:r>
                      <a:endParaRPr sz="1800" u="none" cap="none" strike="noStrike">
                        <a:latin typeface="Times New Roman"/>
                        <a:ea typeface="Times New Roman"/>
                        <a:cs typeface="Times New Roman"/>
                        <a:sym typeface="Times New Roman"/>
                      </a:endParaRPr>
                    </a:p>
                  </a:txBody>
                  <a:tcPr marT="45725" marB="45725" marR="91450" marL="91450"/>
                </a:tc>
              </a:tr>
              <a:tr h="22860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Dương Hồng Tuấn</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2592925" y="624110"/>
            <a:ext cx="8911687" cy="52269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2430"/>
              <a:buFont typeface="Times New Roman"/>
              <a:buNone/>
            </a:pPr>
            <a:r>
              <a:rPr lang="en-US" sz="2430">
                <a:latin typeface="Times New Roman"/>
                <a:ea typeface="Times New Roman"/>
                <a:cs typeface="Times New Roman"/>
                <a:sym typeface="Times New Roman"/>
              </a:rPr>
              <a:t>Giấu dữ liệu trong đoạn văn: </a:t>
            </a:r>
            <a:br>
              <a:rPr lang="en-US" sz="3240"/>
            </a:br>
            <a:endParaRPr sz="3240"/>
          </a:p>
        </p:txBody>
      </p:sp>
      <p:sp>
        <p:nvSpPr>
          <p:cNvPr id="229" name="Google Shape;229;p27"/>
          <p:cNvSpPr txBox="1"/>
          <p:nvPr>
            <p:ph idx="1" type="body"/>
          </p:nvPr>
        </p:nvSpPr>
        <p:spPr>
          <a:xfrm>
            <a:off x="2551112" y="1357744"/>
            <a:ext cx="8915400" cy="487614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latin typeface="Times New Roman"/>
                <a:ea typeface="Times New Roman"/>
                <a:cs typeface="Times New Roman"/>
                <a:sym typeface="Times New Roman"/>
              </a:rPr>
              <a:t>Thuật toán giấu tin:</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1.Chọn 1 tệp để giấu thông tin vào đó (tệp cover)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2. Chuyển đổi nội dung thông điệp thành chuỗi bit 0, 1 gọi là bin.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3. Đọc từng bit trong bin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4. Đọc từng từ trong tệp được chọn để mang thông điệp, và viết nó vào trong stego file.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5. Nếu chữ cái bắt đầu và chữ cái kết thúc của từ là giống nhau thì đọc từ tiếp theo của tệp cover và viết nó vào stego file.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6. Đặt s = chữ cái bất đầu của từ, e = chữ cái kết thúc của từ </a:t>
            </a:r>
            <a:endParaRPr>
              <a:latin typeface="Times New Roman"/>
              <a:ea typeface="Times New Roman"/>
              <a:cs typeface="Times New Roman"/>
              <a:sym typeface="Times New Roman"/>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7. Nếu cần giấu bit 0 thì viết s vào khóa stego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8. Nếu cần giấu bit 1 thì viết e vào khóa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9. Lặp lại các bước từ 3 đến 8 cho đến khi đọc hết bin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10. Gửi stego file và khóa tương ứng đến người nhận.</a:t>
            </a:r>
            <a:endParaRPr>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2592925" y="624110"/>
            <a:ext cx="8911687" cy="503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2430"/>
              <a:buFont typeface="Times New Roman"/>
              <a:buNone/>
            </a:pPr>
            <a:r>
              <a:rPr lang="en-US" sz="2430">
                <a:latin typeface="Times New Roman"/>
                <a:ea typeface="Times New Roman"/>
                <a:cs typeface="Times New Roman"/>
                <a:sym typeface="Times New Roman"/>
              </a:rPr>
              <a:t>Thuật toán tìm thông điệp</a:t>
            </a:r>
            <a:br>
              <a:rPr lang="en-US" sz="3240"/>
            </a:br>
            <a:endParaRPr sz="3240"/>
          </a:p>
        </p:txBody>
      </p:sp>
      <p:sp>
        <p:nvSpPr>
          <p:cNvPr id="235" name="Google Shape;235;p28"/>
          <p:cNvSpPr txBox="1"/>
          <p:nvPr>
            <p:ph idx="1" type="body"/>
          </p:nvPr>
        </p:nvSpPr>
        <p:spPr>
          <a:xfrm>
            <a:off x="2661099" y="1524000"/>
            <a:ext cx="8915400" cy="48616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latin typeface="Times New Roman"/>
                <a:ea typeface="Times New Roman"/>
                <a:cs typeface="Times New Roman"/>
                <a:sym typeface="Times New Roman"/>
              </a:rPr>
              <a:t>1. Đọc từ chữ cái (c) từ khóa stego nhận được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2. Đọc từ từ từ stego file nhận được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3. Nếu chữ cái bắt đầu và kết thúc của từ là giống nhau thì bỏ qua từ đó vầ đọc từ tiếp theo 4</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 Đưa ra các chữ cái bắt đầu (s) và kết thúc (e) của từ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5. Nếu c=s thì bit giấu là 0, nếu c=e thì bit giấu là 1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6. Viết bit vừa tìm được ra một file mới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7. Lặp lại các bước cho đến khi đọc hết khóa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8. Chuyển đổi file chứa các bit tìm được thành các kí tự tương ứng để thu được thông điệp</a:t>
            </a: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Times New Roman"/>
              <a:buNone/>
            </a:pPr>
            <a:r>
              <a:rPr lang="en-US">
                <a:latin typeface="Times New Roman"/>
                <a:ea typeface="Times New Roman"/>
                <a:cs typeface="Times New Roman"/>
                <a:sym typeface="Times New Roman"/>
              </a:rPr>
              <a:t>b) Giấu tin trong audio</a:t>
            </a:r>
            <a:br>
              <a:rPr lang="en-US"/>
            </a:br>
            <a:endParaRPr/>
          </a:p>
        </p:txBody>
      </p:sp>
      <p:sp>
        <p:nvSpPr>
          <p:cNvPr id="241" name="Google Shape;241;p2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Giấu tin trong audio là nhúng dữ liệu vào tệp âm thanh có định dạng.</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Các phương pháp</a:t>
            </a:r>
            <a:endParaRPr>
              <a:latin typeface="Times New Roman"/>
              <a:ea typeface="Times New Roman"/>
              <a:cs typeface="Times New Roman"/>
              <a:sym typeface="Times New Roman"/>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LSB: thay thế các bit có trọng số thấp của mẫu dữ liệu audio bằng bit thông tin giấu.</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Dựa vào tiếng vang (echo): thêm các bit thông tin vào tiếng vang trong dữ liệu audio gốc bằng các thay đổi ba thông số  của tiếng vang; biên độ ban đầu, tỉ lệ phân rã, và độ trễ.</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Điều chế tỉ lệ thời gian: Thay đổi tỉ lệ thời gian giữa hai cực của đoạn xét . Thay đổi độ dốc cảu tín hiệu tùy thuộc vào bit muốn nhúng.</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Times New Roman"/>
              <a:buNone/>
            </a:pPr>
            <a:r>
              <a:rPr lang="en-US">
                <a:latin typeface="Times New Roman"/>
                <a:ea typeface="Times New Roman"/>
                <a:cs typeface="Times New Roman"/>
                <a:sym typeface="Times New Roman"/>
              </a:rPr>
              <a:t>c) Giấu tin trong hình ảnh</a:t>
            </a:r>
            <a:endParaRPr>
              <a:latin typeface="Times New Roman"/>
              <a:ea typeface="Times New Roman"/>
              <a:cs typeface="Times New Roman"/>
              <a:sym typeface="Times New Roman"/>
            </a:endParaRPr>
          </a:p>
        </p:txBody>
      </p:sp>
      <p:sp>
        <p:nvSpPr>
          <p:cNvPr id="247" name="Google Shape;247;p30"/>
          <p:cNvSpPr txBox="1"/>
          <p:nvPr>
            <p:ph idx="1" type="body"/>
          </p:nvPr>
        </p:nvSpPr>
        <p:spPr>
          <a:xfrm>
            <a:off x="2589212" y="1587261"/>
            <a:ext cx="8915400" cy="472652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Các phương pháp</a:t>
            </a:r>
            <a:endParaRPr>
              <a:latin typeface="Times New Roman"/>
              <a:ea typeface="Times New Roman"/>
              <a:cs typeface="Times New Roman"/>
              <a:sym typeface="Times New Roman"/>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LSB :</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Giấu tin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	1. Chuyển thông điệp về dạng nhị phân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	2. Đọc từng pixel của ảnh, lần lượt thay thế các bit cuối cùng của mỗi pixel 	tương ứng với một bit nhị phân của thông điệp.  </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Lấy tin: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	1. Đọc từng pixel của ảnh chứa tin giấu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	2. Tại mỗi pixel, lấy ra bit cuối cùng, ghi và một file mới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	3. Từ file mới thu được, chuyền dữ liệu về dạng kí tự để thu được thông điệp.</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 Ta có thể tăng khả năng giấu tin bằng cách tăng thêm số lượng bit bị thay thế lên 2 hoặc 3 bit.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2589212" y="656160"/>
            <a:ext cx="8911687" cy="58123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2430"/>
              <a:buFont typeface="Times New Roman"/>
              <a:buNone/>
            </a:pPr>
            <a:r>
              <a:rPr lang="en-US" sz="2430">
                <a:latin typeface="Times New Roman"/>
                <a:ea typeface="Times New Roman"/>
                <a:cs typeface="Times New Roman"/>
                <a:sym typeface="Times New Roman"/>
              </a:rPr>
              <a:t>Giải thuật Hash –LSB và RSA Hash- LSB</a:t>
            </a:r>
            <a:br>
              <a:rPr lang="en-US" sz="3240"/>
            </a:br>
            <a:endParaRPr sz="3240"/>
          </a:p>
        </p:txBody>
      </p:sp>
      <p:sp>
        <p:nvSpPr>
          <p:cNvPr id="253" name="Google Shape;253;p3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Kỹ thuật Bit thấp dựa trên bảng băm (H-LSB) để ghi bản sao trong đó vị trí của LSB để ẩn dữ liệu bí mật được xác định bằng hàm băm. Hàm băm tìm vị trí của bit thấp nhất của từng pixel RGB và sau đó các bit thông điệp được nhúng độc lập vào các pixel RGB RGB này.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Sau đó, hàm băm trả về giá trị băm theo các bit thấp nhất có trong các giá trị pixel RGB. Ảnh chứa tin sẽ được chia nhỏ hoặc phân mảnh thành định dạng RGB. Sau đó, kỹ thuật Hash LSB sẽ sử dụng các giá trị được cung cấp bởi hàm băm để nhúng hoặc che giấu dữ liệu</a:t>
            </a:r>
            <a:endParaRPr>
              <a:latin typeface="Times New Roman"/>
              <a:ea typeface="Times New Roman"/>
              <a:cs typeface="Times New Roman"/>
              <a:sym typeface="Times New Roman"/>
            </a:endParaRPr>
          </a:p>
          <a:p>
            <a:pPr indent="0" lvl="0" marL="0" rtl="0" algn="l">
              <a:spcBef>
                <a:spcPts val="100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2592925" y="624110"/>
            <a:ext cx="8911687" cy="58123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2430"/>
              <a:buFont typeface="Times New Roman"/>
              <a:buNone/>
            </a:pPr>
            <a:r>
              <a:rPr lang="en-US" sz="2430">
                <a:latin typeface="Times New Roman"/>
                <a:ea typeface="Times New Roman"/>
                <a:cs typeface="Times New Roman"/>
                <a:sym typeface="Times New Roman"/>
              </a:rPr>
              <a:t>Mã hóa RSA và mã hóa Hash-RSA</a:t>
            </a:r>
            <a:br>
              <a:rPr lang="en-US" sz="3240"/>
            </a:br>
            <a:endParaRPr sz="3240"/>
          </a:p>
        </p:txBody>
      </p:sp>
      <p:sp>
        <p:nvSpPr>
          <p:cNvPr id="259" name="Google Shape;259;p32"/>
          <p:cNvSpPr txBox="1"/>
          <p:nvPr>
            <p:ph idx="1" type="body"/>
          </p:nvPr>
        </p:nvSpPr>
        <p:spPr>
          <a:xfrm>
            <a:off x="2589212" y="1371600"/>
            <a:ext cx="8915400" cy="4539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Cách tiếp cận này của giấu tin trong  hình ảnh đang sử dụng kỹ thuật mã hóa RSA để mã hóa dữ liệu bí mật. Sau khi mã hóa, phương thức Hash-LSB được áp dụng trên bản mã. </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 Thuật toán truy xuất giải mã Hash-LSB và giải mã RSA: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B1: Nhận hình ảnh stego.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B2: Tìm 4 bit LSB của mỗi pixel RGB từ hình ảnh stego.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B3: Áp dụng hàm băm để có được vị trí của LSB dữ liệu với dữ liệu ẩn.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B4: Lấy các bit bằng các vị trí này theo thứ tự lần lượt là 3, 3 và 2.</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B5: Áp dụng thuật toán RSA để giải mã dữ liệu đã truy xuất.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B6: Cuối cùng đọc thông điệp bí mật.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2246313" y="624110"/>
            <a:ext cx="9258300"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Times New Roman"/>
              <a:buNone/>
            </a:pPr>
            <a:r>
              <a:rPr lang="en-US">
                <a:latin typeface="Times New Roman"/>
                <a:ea typeface="Times New Roman"/>
                <a:cs typeface="Times New Roman"/>
                <a:sym typeface="Times New Roman"/>
              </a:rPr>
              <a:t>b) Giấu tin trong video</a:t>
            </a:r>
            <a:endParaRPr/>
          </a:p>
        </p:txBody>
      </p:sp>
      <p:sp>
        <p:nvSpPr>
          <p:cNvPr id="265" name="Google Shape;265;p33"/>
          <p:cNvSpPr txBox="1"/>
          <p:nvPr>
            <p:ph idx="1" type="body"/>
          </p:nvPr>
        </p:nvSpPr>
        <p:spPr>
          <a:xfrm>
            <a:off x="2246312" y="1476375"/>
            <a:ext cx="8915400" cy="492062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Char char="🠶"/>
            </a:pPr>
            <a:r>
              <a:rPr lang="en-US">
                <a:latin typeface="Times New Roman"/>
                <a:ea typeface="Times New Roman"/>
                <a:cs typeface="Times New Roman"/>
                <a:sym typeface="Times New Roman"/>
              </a:rPr>
              <a:t>Phương pháp giấu tin trong video</a:t>
            </a:r>
            <a:endParaRPr/>
          </a:p>
          <a:p>
            <a:pPr indent="0" lvl="0" marL="0" rtl="0" algn="l">
              <a:lnSpc>
                <a:spcPct val="90000"/>
              </a:lnSpc>
              <a:spcBef>
                <a:spcPts val="1000"/>
              </a:spcBef>
              <a:spcAft>
                <a:spcPts val="0"/>
              </a:spcAft>
              <a:buSzPts val="1800"/>
              <a:buNone/>
            </a:pPr>
            <a:r>
              <a:rPr lang="en-US">
                <a:latin typeface="Times New Roman"/>
                <a:ea typeface="Times New Roman"/>
                <a:cs typeface="Times New Roman"/>
                <a:sym typeface="Times New Roman"/>
              </a:rPr>
              <a:t>Video là sự kết hợp giữa các khung hình và âm thanh, do đó việc dấu tin trong video thực chất là sự kết hợp của giấu  tin trong các khung hình( giống giáu tin trong hình ảnh) và trong âm thanh.</a:t>
            </a:r>
            <a:endParaRPr/>
          </a:p>
          <a:p>
            <a:pPr indent="0" lvl="0" marL="0" rtl="0" algn="l">
              <a:lnSpc>
                <a:spcPct val="90000"/>
              </a:lnSpc>
              <a:spcBef>
                <a:spcPts val="1000"/>
              </a:spcBef>
              <a:spcAft>
                <a:spcPts val="0"/>
              </a:spcAft>
              <a:buSzPts val="1800"/>
              <a:buNone/>
            </a:pPr>
            <a:r>
              <a:rPr lang="en-US">
                <a:latin typeface="Times New Roman"/>
                <a:ea typeface="Times New Roman"/>
                <a:cs typeface="Times New Roman"/>
                <a:sym typeface="Times New Roman"/>
              </a:rPr>
              <a:t>Giấu tin trên khung hình: </a:t>
            </a:r>
            <a:endParaRPr/>
          </a:p>
          <a:p>
            <a:pPr indent="0" lvl="0" marL="0" rtl="0" algn="l">
              <a:lnSpc>
                <a:spcPct val="90000"/>
              </a:lnSpc>
              <a:spcBef>
                <a:spcPts val="1000"/>
              </a:spcBef>
              <a:spcAft>
                <a:spcPts val="0"/>
              </a:spcAft>
              <a:buSzPts val="1800"/>
              <a:buNone/>
            </a:pPr>
            <a:r>
              <a:rPr lang="en-US">
                <a:latin typeface="Times New Roman"/>
                <a:ea typeface="Times New Roman"/>
                <a:cs typeface="Times New Roman"/>
                <a:sym typeface="Times New Roman"/>
              </a:rPr>
              <a:t>      LSB:là giấu trên miền LSB của khung hình nào đó được chọn trong video. Nếu số lượng thông tin giấu lớn chúng ta có thể chọn giấu trên nhiều khung hình.</a:t>
            </a:r>
            <a:endParaRPr/>
          </a:p>
          <a:p>
            <a:pPr indent="0" lvl="0" marL="0" rtl="0" algn="l">
              <a:lnSpc>
                <a:spcPct val="90000"/>
              </a:lnSpc>
              <a:spcBef>
                <a:spcPts val="1000"/>
              </a:spcBef>
              <a:spcAft>
                <a:spcPts val="0"/>
              </a:spcAft>
              <a:buSzPts val="1800"/>
              <a:buNone/>
            </a:pPr>
            <a:r>
              <a:rPr lang="en-US">
                <a:latin typeface="Times New Roman"/>
                <a:ea typeface="Times New Roman"/>
                <a:cs typeface="Times New Roman"/>
                <a:sym typeface="Times New Roman"/>
              </a:rPr>
              <a:t>B1. Chọn ngẫu nhiên khung hình để giấu tin, khung hình này có thể biểu diễn lại dưới dạng ma trận điểm ảnh  </a:t>
            </a:r>
            <a:endParaRPr/>
          </a:p>
          <a:p>
            <a:pPr indent="0" lvl="0" marL="0" rtl="0" algn="l">
              <a:lnSpc>
                <a:spcPct val="90000"/>
              </a:lnSpc>
              <a:spcBef>
                <a:spcPts val="1000"/>
              </a:spcBef>
              <a:spcAft>
                <a:spcPts val="0"/>
              </a:spcAft>
              <a:buSzPts val="1800"/>
              <a:buNone/>
            </a:pPr>
            <a:r>
              <a:rPr lang="en-US">
                <a:latin typeface="Times New Roman"/>
                <a:ea typeface="Times New Roman"/>
                <a:cs typeface="Times New Roman"/>
                <a:sym typeface="Times New Roman"/>
              </a:rPr>
              <a:t>B2. Biểu diễn thông điệp dưới dạng chuỗi nhị phân </a:t>
            </a:r>
            <a:endParaRPr/>
          </a:p>
          <a:p>
            <a:pPr indent="0" lvl="0" marL="0" rtl="0" algn="l">
              <a:lnSpc>
                <a:spcPct val="90000"/>
              </a:lnSpc>
              <a:spcBef>
                <a:spcPts val="1000"/>
              </a:spcBef>
              <a:spcAft>
                <a:spcPts val="0"/>
              </a:spcAft>
              <a:buSzPts val="1800"/>
              <a:buNone/>
            </a:pPr>
            <a:r>
              <a:rPr lang="en-US">
                <a:latin typeface="Times New Roman"/>
                <a:ea typeface="Times New Roman"/>
                <a:cs typeface="Times New Roman"/>
                <a:sym typeface="Times New Roman"/>
              </a:rPr>
              <a:t>B3. Chọn điểm ảnh P có thể theo thứ tự lần lượt hoặc giả ngẫu nhiên, B là bit thông tin cần giấu ta thực hiện các phép toán giấu tin sau: (Giả sử P là điểm ảnh 8 bit)  S=P and 255 or B </a:t>
            </a:r>
            <a:endParaRPr/>
          </a:p>
          <a:p>
            <a:pPr indent="0" lvl="0" marL="0" rtl="0" algn="l">
              <a:lnSpc>
                <a:spcPct val="90000"/>
              </a:lnSpc>
              <a:spcBef>
                <a:spcPts val="1000"/>
              </a:spcBef>
              <a:spcAft>
                <a:spcPts val="0"/>
              </a:spcAft>
              <a:buSzPts val="1800"/>
              <a:buNone/>
            </a:pPr>
            <a:r>
              <a:rPr lang="en-US">
                <a:latin typeface="Times New Roman"/>
                <a:ea typeface="Times New Roman"/>
                <a:cs typeface="Times New Roman"/>
                <a:sym typeface="Times New Roman"/>
              </a:rPr>
              <a:t>S: là điểm ảnh đã giấu tin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lang="en-US">
                <a:latin typeface="Times New Roman"/>
                <a:ea typeface="Times New Roman"/>
                <a:cs typeface="Times New Roman"/>
                <a:sym typeface="Times New Roman"/>
              </a:rPr>
              <a:t>B4. Lặp lại B3 cho đến khi giấu hết các bit thông điệp. Nếu thông điệp quá lớn so với khả năng tải trọng của một khung hình, sẽ thực hiện tiếp trên khung hình khác đến khi giấu hết thông tin.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idx="1" type="body"/>
          </p:nvPr>
        </p:nvSpPr>
        <p:spPr>
          <a:xfrm>
            <a:off x="2246313" y="1634836"/>
            <a:ext cx="8915400" cy="503838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latin typeface="Times New Roman"/>
                <a:ea typeface="Times New Roman"/>
                <a:cs typeface="Times New Roman"/>
                <a:sym typeface="Times New Roman"/>
              </a:rPr>
              <a:t> Các bước thực hiện giấu tin sử dụng BPCS:</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1: Chia từng vùng ảnh thành các mặt phẳng bit với kích thước 8 × 8. Phân loại các vùng thành các vùng “nhiều thông tin” và “nhiễu” dựa trên ngưỡng phân loại α0.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2: Nhúng thông tin vào các “nhiễu” để tạo thành vùng có giấu tin. Mỗi vùng này được coi là ảnh nhị phân kích cỡ 8 × 8.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3: Nếu một khối bí mật ít phức tạp hơn so với ngưỡng α0, liên hợp chúng để làm cho nó có giá trị độ phức tạp cao..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4: Nhúng từng khối bí mật vào vị trí các khối nhiễu của mặt phẳng bit. Nếu khối này được liên hợp thì ghi lại sự kiện này trong một bản đồ định vị (location map).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5: Có thể nhúng bản đồ định vị vùng giấu tin cùng các khối bí mật hoặc lưu trữ riêng.</a:t>
            </a:r>
            <a:endParaRPr>
              <a:latin typeface="Times New Roman"/>
              <a:ea typeface="Times New Roman"/>
              <a:cs typeface="Times New Roman"/>
              <a:sym typeface="Times New Roman"/>
            </a:endParaRPr>
          </a:p>
        </p:txBody>
      </p:sp>
      <p:sp>
        <p:nvSpPr>
          <p:cNvPr id="271" name="Google Shape;271;p34"/>
          <p:cNvSpPr txBox="1"/>
          <p:nvPr>
            <p:ph type="title"/>
          </p:nvPr>
        </p:nvSpPr>
        <p:spPr>
          <a:xfrm>
            <a:off x="2246313" y="624110"/>
            <a:ext cx="9258300" cy="101072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2400"/>
              <a:buFont typeface="Times New Roman"/>
              <a:buNone/>
            </a:pPr>
            <a:r>
              <a:rPr lang="en-US" sz="2400">
                <a:latin typeface="Times New Roman"/>
                <a:ea typeface="Times New Roman"/>
                <a:cs typeface="Times New Roman"/>
                <a:sym typeface="Times New Roman"/>
              </a:rPr>
              <a:t>Giấu tin bằng mặt phẳng phân đoạn nhiễu -BPCS (Bit Plane Complexity Segmentation steganography).</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2592925" y="624110"/>
            <a:ext cx="8911687" cy="55352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240"/>
              <a:buFont typeface="Times New Roman"/>
              <a:buNone/>
            </a:pPr>
            <a:r>
              <a:rPr lang="en-US" sz="3240">
                <a:latin typeface="Times New Roman"/>
                <a:ea typeface="Times New Roman"/>
                <a:cs typeface="Times New Roman"/>
                <a:sym typeface="Times New Roman"/>
              </a:rPr>
              <a:t>Giấu tin trên âm thanh của video</a:t>
            </a:r>
            <a:br>
              <a:rPr lang="en-US" sz="3240">
                <a:latin typeface="Times New Roman"/>
                <a:ea typeface="Times New Roman"/>
                <a:cs typeface="Times New Roman"/>
                <a:sym typeface="Times New Roman"/>
              </a:rPr>
            </a:br>
            <a:endParaRPr sz="3240"/>
          </a:p>
        </p:txBody>
      </p:sp>
      <p:sp>
        <p:nvSpPr>
          <p:cNvPr id="277" name="Google Shape;277;p35"/>
          <p:cNvSpPr txBox="1"/>
          <p:nvPr>
            <p:ph idx="1" type="body"/>
          </p:nvPr>
        </p:nvSpPr>
        <p:spPr>
          <a:xfrm>
            <a:off x="2589212" y="1357745"/>
            <a:ext cx="8915400" cy="455347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latin typeface="Times New Roman"/>
                <a:ea typeface="Times New Roman"/>
                <a:cs typeface="Times New Roman"/>
                <a:sym typeface="Times New Roman"/>
              </a:rPr>
              <a:t>LSB</a:t>
            </a:r>
            <a:endParaRPr/>
          </a:p>
          <a:p>
            <a:pPr indent="-342900" lvl="0" marL="342900" rtl="0" algn="l">
              <a:spcBef>
                <a:spcPts val="1000"/>
              </a:spcBef>
              <a:spcAft>
                <a:spcPts val="0"/>
              </a:spcAft>
              <a:buSzPts val="1800"/>
              <a:buNone/>
            </a:pPr>
            <a:r>
              <a:rPr lang="en-US">
                <a:latin typeface="Times New Roman"/>
                <a:ea typeface="Times New Roman"/>
                <a:cs typeface="Times New Roman"/>
                <a:sym typeface="Times New Roman"/>
              </a:rPr>
              <a:t>Thuật toán giấu tin: </a:t>
            </a:r>
            <a:endParaRPr>
              <a:latin typeface="Times New Roman"/>
              <a:ea typeface="Times New Roman"/>
              <a:cs typeface="Times New Roman"/>
              <a:sym typeface="Times New Roman"/>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Đầu vào: Audio gốc A có độ dài tín hiệu L, chuỗi tin cần giấu M.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Đầu ra: Audio đã giấu tin.   </a:t>
            </a:r>
            <a:endParaRPr>
              <a:latin typeface="Times New Roman"/>
              <a:ea typeface="Times New Roman"/>
              <a:cs typeface="Times New Roman"/>
              <a:sym typeface="Times New Roman"/>
            </a:endParaRPr>
          </a:p>
          <a:p>
            <a:pPr indent="0" lvl="0" marL="0" rtl="0" algn="l">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Century Gothic"/>
              <a:buNone/>
            </a:pPr>
            <a:r>
              <a:t/>
            </a:r>
            <a:endParaRPr/>
          </a:p>
        </p:txBody>
      </p:sp>
      <p:sp>
        <p:nvSpPr>
          <p:cNvPr id="283" name="Google Shape;283;p36"/>
          <p:cNvSpPr txBox="1"/>
          <p:nvPr>
            <p:ph idx="1" type="body"/>
          </p:nvPr>
        </p:nvSpPr>
        <p:spPr>
          <a:xfrm>
            <a:off x="2589212" y="1357745"/>
            <a:ext cx="8915400" cy="455347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latin typeface="Times New Roman"/>
                <a:ea typeface="Times New Roman"/>
                <a:cs typeface="Times New Roman"/>
                <a:sym typeface="Times New Roman"/>
              </a:rPr>
              <a:t>Các bước thực hiện: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1: Đọc audio vào A, dựa vào tần số lấy mẫu và các thông số liên quan đến cấu trúc lưu trữ của tệp audio ta được vector giá trị của tín hiệu mẫu lưu vào mảng một chiều để thực hiện giấu tin.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2: Thực hiện chuyển đổi chuỗi tin cần giấu M sang chuỗi bit nhị phân để có thể giấu vào audio, tính độ dài số bit thông điệp lưu vào L.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3: Chọn giá trị k phù hợp nhất (tức là chọn số bit LSB của tín hiệu audio sẽ giấu tin)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4. Dựa vào k được chọn ở bước 3, thực hiện giấu L (độ dài bit thông điệp) vào LSB của ba tín hiệu đầu tiên hoặc cuối cùng của tín hiệu audio để phục vụ tách tin.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5: Dựa vào k đã chọn và độ dài L của thông điệp ta thực hiện chia chuỗi bit thông điệp thành các chuỗi con có độ dài k bit. Mỗi chuỗi con này sẽ được thay thế vào k bit LSB của L/k tín hiệu audio để có thể giấu đủ L bit thông điệp.</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6: Lưu lại các tín hiệu audio vào tệp audio kết quả ta được audio đã giấu tin 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path path="circle">
            <a:fillToRect b="100%" r="100%"/>
          </a:path>
          <a:tileRect l="-100%" t="-100%"/>
        </a:gradFill>
      </p:bgPr>
    </p:bg>
    <p:spTree>
      <p:nvGrpSpPr>
        <p:cNvPr id="174" name="Shape 174"/>
        <p:cNvGrpSpPr/>
        <p:nvPr/>
      </p:nvGrpSpPr>
      <p:grpSpPr>
        <a:xfrm>
          <a:off x="0" y="0"/>
          <a:ext cx="0" cy="0"/>
          <a:chOff x="0" y="0"/>
          <a:chExt cx="0" cy="0"/>
        </a:xfrm>
      </p:grpSpPr>
      <p:sp>
        <p:nvSpPr>
          <p:cNvPr id="175" name="Google Shape;175;p19"/>
          <p:cNvSpPr txBox="1"/>
          <p:nvPr>
            <p:ph type="title"/>
          </p:nvPr>
        </p:nvSpPr>
        <p:spPr>
          <a:xfrm>
            <a:off x="1687669" y="624110"/>
            <a:ext cx="4137059" cy="1280890"/>
          </a:xfrm>
          <a:prstGeom prst="rect">
            <a:avLst/>
          </a:prstGeom>
          <a:noFill/>
          <a:ln>
            <a:noFill/>
          </a:ln>
        </p:spPr>
        <p:txBody>
          <a:bodyPr anchorCtr="0" anchor="t" bIns="45700" lIns="91425" spcFirstLastPara="1" rIns="91425" wrap="square" tIns="45700">
            <a:noAutofit/>
          </a:bodyPr>
          <a:lstStyle/>
          <a:p>
            <a:pPr indent="-571500" lvl="0" marL="571500" rtl="0" algn="l">
              <a:spcBef>
                <a:spcPts val="0"/>
              </a:spcBef>
              <a:spcAft>
                <a:spcPts val="0"/>
              </a:spcAft>
              <a:buClr>
                <a:srgbClr val="168DBA"/>
              </a:buClr>
              <a:buSzPts val="3200"/>
              <a:buFont typeface="Century Gothic"/>
              <a:buAutoNum type="romanUcPeriod"/>
            </a:pPr>
            <a:r>
              <a:rPr lang="en-US" sz="3200">
                <a:latin typeface="Times New Roman"/>
                <a:ea typeface="Times New Roman"/>
                <a:cs typeface="Times New Roman"/>
                <a:sym typeface="Times New Roman"/>
              </a:rPr>
              <a:t>Khái niệm</a:t>
            </a:r>
            <a:endParaRPr sz="3200">
              <a:latin typeface="Times New Roman"/>
              <a:ea typeface="Times New Roman"/>
              <a:cs typeface="Times New Roman"/>
              <a:sym typeface="Times New Roman"/>
            </a:endParaRPr>
          </a:p>
        </p:txBody>
      </p:sp>
      <p:sp>
        <p:nvSpPr>
          <p:cNvPr id="176" name="Google Shape;176;p19"/>
          <p:cNvSpPr txBox="1"/>
          <p:nvPr>
            <p:ph idx="1" type="body"/>
          </p:nvPr>
        </p:nvSpPr>
        <p:spPr>
          <a:xfrm>
            <a:off x="1683956" y="2133600"/>
            <a:ext cx="4140772"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solidFill>
                  <a:schemeClr val="accent2"/>
                </a:solidFill>
                <a:latin typeface="Times New Roman"/>
                <a:ea typeface="Times New Roman"/>
                <a:cs typeface="Times New Roman"/>
                <a:sym typeface="Times New Roman"/>
              </a:rPr>
              <a:t>1</a:t>
            </a:r>
            <a:r>
              <a:rPr b="1" lang="en-US" sz="2400">
                <a:solidFill>
                  <a:schemeClr val="accent2"/>
                </a:solidFill>
                <a:latin typeface="Times New Roman"/>
                <a:ea typeface="Times New Roman"/>
                <a:cs typeface="Times New Roman"/>
                <a:sym typeface="Times New Roman"/>
              </a:rPr>
              <a:t>. Dữ liệu đa phương tiện</a:t>
            </a:r>
            <a:endParaRPr b="1" sz="2400">
              <a:solidFill>
                <a:schemeClr val="accent2"/>
              </a:solidFill>
              <a:latin typeface="Times New Roman"/>
              <a:ea typeface="Times New Roman"/>
              <a:cs typeface="Times New Roman"/>
              <a:sym typeface="Times New Roman"/>
            </a:endParaRPr>
          </a:p>
          <a:p>
            <a:pPr indent="0" lvl="0" marL="0" rtl="0" algn="l">
              <a:spcBef>
                <a:spcPts val="1000"/>
              </a:spcBef>
              <a:spcAft>
                <a:spcPts val="0"/>
              </a:spcAft>
              <a:buSzPts val="1800"/>
              <a:buNone/>
            </a:pPr>
            <a:r>
              <a:rPr b="1" lang="en-US">
                <a:solidFill>
                  <a:srgbClr val="000000"/>
                </a:solidFill>
                <a:latin typeface="Times New Roman"/>
                <a:ea typeface="Times New Roman"/>
                <a:cs typeface="Times New Roman"/>
                <a:sym typeface="Times New Roman"/>
              </a:rPr>
              <a:t>	</a:t>
            </a:r>
            <a:r>
              <a:rPr lang="en-US">
                <a:solidFill>
                  <a:srgbClr val="000000"/>
                </a:solidFill>
                <a:latin typeface="Tahoma"/>
                <a:ea typeface="Tahoma"/>
                <a:cs typeface="Tahoma"/>
                <a:sym typeface="Tahoma"/>
              </a:rPr>
              <a:t>Dữ liệu đa phương tiện bao gồm một hoặc nhiều kiểu dữ liệu phương tiện truyền thông chính như văn bản, hình ảnh, các đối tượng đồ họa (bao gồm bản vẽ, phác thảo và hình minh họa) các chuỗi hình ảnh động, âm thanh và video. </a:t>
            </a:r>
            <a:endParaRPr b="1">
              <a:solidFill>
                <a:srgbClr val="000000"/>
              </a:solidFill>
              <a:latin typeface="Tahoma"/>
              <a:ea typeface="Tahoma"/>
              <a:cs typeface="Tahoma"/>
              <a:sym typeface="Tahoma"/>
            </a:endParaRPr>
          </a:p>
        </p:txBody>
      </p:sp>
      <p:pic>
        <p:nvPicPr>
          <p:cNvPr descr="Giới thiệu về dữ liệu đa phương tiện và cơ sở dữ liệu đa phương ..." id="177" name="Google Shape;177;p19"/>
          <p:cNvPicPr preferRelativeResize="0"/>
          <p:nvPr/>
        </p:nvPicPr>
        <p:blipFill rotWithShape="1">
          <a:blip r:embed="rId3">
            <a:alphaModFix/>
          </a:blip>
          <a:srcRect b="0" l="0" r="0" t="0"/>
          <a:stretch/>
        </p:blipFill>
        <p:spPr>
          <a:xfrm>
            <a:off x="6091916" y="1224619"/>
            <a:ext cx="5451627" cy="40887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idx="1" type="body"/>
          </p:nvPr>
        </p:nvSpPr>
        <p:spPr>
          <a:xfrm>
            <a:off x="2589212" y="838200"/>
            <a:ext cx="8915400" cy="50730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latin typeface="Times New Roman"/>
                <a:ea typeface="Times New Roman"/>
                <a:cs typeface="Times New Roman"/>
                <a:sym typeface="Times New Roman"/>
              </a:rPr>
              <a:t>Thuật toán tách tin: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Đầu vào: Audio đã giấu tin S.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Đầu ra: Thông điệp đã giấu M.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Các bước thực hiện: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1: Đọc audio vào S, dựa vào tần số lấy mẫu và các thông số liên quan đến cấu trúc lưu trữ của tệp audio ta được vector giá trị của tín hiệu mẫu lưu vào mảng một chiều để thực hiện tách tin.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2: Cho biết giá trị k (số bit LSB đã giấu tin).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3: Tách ra độ dài bit L đã giấu trên ba tín hiệu đầu tiên hoặc cuối cùng của tín hiệu audio.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4: Thực hiện tách k bit LSB của L/k tín hiệu đã giấu tin ghép lại thành chuỗi bit, ta được chuỗi bit đã giấu.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5: Chuyển đổi chuỗi bit đã tách về dạng ban đầu ta được thông điệp cần tách. Thông điệp ban đầu cần giấu có thể là văn bản, dữ liệu ảnh hoặc là một đoạn audio nào đó.  </a:t>
            </a:r>
            <a:endParaRPr>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2592925" y="708641"/>
            <a:ext cx="8911687" cy="6404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2400"/>
              <a:buFont typeface="Times New Roman"/>
              <a:buNone/>
            </a:pPr>
            <a:r>
              <a:rPr lang="en-US" sz="2400">
                <a:latin typeface="Times New Roman"/>
                <a:ea typeface="Times New Roman"/>
                <a:cs typeface="Times New Roman"/>
                <a:sym typeface="Times New Roman"/>
              </a:rPr>
              <a:t>Giấu tin trên miền biến đổi Fourie của tín hiệu âm thanh</a:t>
            </a:r>
            <a:br>
              <a:rPr lang="en-US" sz="2400">
                <a:latin typeface="Times New Roman"/>
                <a:ea typeface="Times New Roman"/>
                <a:cs typeface="Times New Roman"/>
                <a:sym typeface="Times New Roman"/>
              </a:rPr>
            </a:br>
            <a:endParaRPr sz="2400"/>
          </a:p>
        </p:txBody>
      </p:sp>
      <p:sp>
        <p:nvSpPr>
          <p:cNvPr id="294" name="Google Shape;294;p38"/>
          <p:cNvSpPr txBox="1"/>
          <p:nvPr>
            <p:ph idx="1" type="body"/>
          </p:nvPr>
        </p:nvSpPr>
        <p:spPr>
          <a:xfrm>
            <a:off x="2589212" y="1634836"/>
            <a:ext cx="8915400" cy="477168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latin typeface="Times New Roman"/>
                <a:ea typeface="Times New Roman"/>
                <a:cs typeface="Times New Roman"/>
                <a:sym typeface="Times New Roman"/>
              </a:rPr>
              <a:t>Thuật toán giấu tin: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Đầu vào: Audio gốc A có độ dài tín hiệu L, audio cần giấu M.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Đầu ra: Audio đã giấu tin.  </a:t>
            </a:r>
            <a:endParaRPr/>
          </a:p>
          <a:p>
            <a:pPr indent="0" lvl="0" marL="0" rtl="0" algn="l">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idx="1" type="body"/>
          </p:nvPr>
        </p:nvSpPr>
        <p:spPr>
          <a:xfrm>
            <a:off x="1828800" y="1108364"/>
            <a:ext cx="9675812" cy="480285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latin typeface="Times New Roman"/>
                <a:ea typeface="Times New Roman"/>
                <a:cs typeface="Times New Roman"/>
                <a:sym typeface="Times New Roman"/>
              </a:rPr>
              <a:t>Các bước thực hiện:</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1: Đọc audio vào A, dựa vào tần số lấy mẫu và các thông số liên quan đến cấu trúc lưu trữ của tệp audio ta được vector giá trị của tín hiệu mẫu, biến đổi Fourier cho tin hiệu vào (không biến đổi 3 tín hiệu audio cuối cùng để giấu độ dài thông điệp)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2: Đọc audio cần giấu M, tính độ dài số tín hiệu của M được giá trị L, lưu vào 3 tín hiệu cuối cùng của audio vào A để có thể tách ra M trong quá trình tách tin. Thực hiện biến đổi Fourier cho tin hiệu thông điệp M.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3: Thực hiện lọc sử dụng bộ lọc thông thấp LPF đến 18kHz cho tín hiệu cơ sở.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4: Sử dụng bộ lọc thông giải BPF cho tín hiệu thông điệp với giải lọc từ 300Hz đến 3.3 kHz.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5: thực hiện điều chỉnh tín hiệu thông điệp (đã lọc) sử dụng biến đổi cosine với tần số mang 20kHz. Kết hợp tín hiệu cơ sở (đã lọc) với tín hiệu thông điệp sau khi điều chỉnh chúng ta nhận được tín hiệu mới có giấu thông tin.</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 Bước 6: Lưu lại các tín hiệu audio đã giấu tin vào tệp audio kết quả ta được audio đã giấu tin S.</a:t>
            </a:r>
            <a:endParaRPr>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idx="1" type="body"/>
          </p:nvPr>
        </p:nvSpPr>
        <p:spPr>
          <a:xfrm>
            <a:off x="2589212" y="971550"/>
            <a:ext cx="8915400" cy="531114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latin typeface="Times New Roman"/>
                <a:ea typeface="Times New Roman"/>
                <a:cs typeface="Times New Roman"/>
                <a:sym typeface="Times New Roman"/>
              </a:rPr>
              <a:t>Thuật toán tách tin: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Đầu vào: Audio đã giấu tin S. </a:t>
            </a:r>
            <a:endParaRPr>
              <a:latin typeface="Times New Roman"/>
              <a:ea typeface="Times New Roman"/>
              <a:cs typeface="Times New Roman"/>
              <a:sym typeface="Times New Roman"/>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Đầu ra: Audio thông điệp đã giấu M.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Các bước thực hiện: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1: Đọc audio vào S, dựa vào tần số lấy mẫu và các thông số liên quan đến cấu trúc lưu trữ của tệp audio ta được vector giá trị của tín hiệu để thực hiện tách tin.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2: Tách ra độ dài tín hiệu L đã giấu trên ba tín hiệu đầu tiên hoặc cuối cùng của tín hiệu audio.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3: Sử dụng lọc thông giải BPF cho tín hiệu đã mang tin để tách ra giải thông của tin hiệu thông điệp đã giấu.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4: Điều chỉnh tín hiệu sử dụng bộ cos(wt) bằng phép cosine ta được tín hiệu sau điều chỉnh, tín hiệu này sẽ được sử dụng bộ lọc thông thấp LPF ta được tín hiệu thông điệp đã giấu.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Bước 5: Kết hợp với độ dài tín hiệu L đã giấu ta được audio thông điệp. Thuật toán trong kỹ thuận này phù hợp với phương pháp thủy vân số dùng để giấu một đoạn audio vào audio cơ sở mục đích bảo vệ bản quyền số đối với dữ liệu âm thanh.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Century Gothic"/>
              <a:buNone/>
            </a:pPr>
            <a:r>
              <a:rPr lang="en-US"/>
              <a:t>Ứng dụng của Steganography</a:t>
            </a:r>
            <a:endParaRPr/>
          </a:p>
        </p:txBody>
      </p:sp>
      <p:sp>
        <p:nvSpPr>
          <p:cNvPr id="310" name="Google Shape;310;p41"/>
          <p:cNvSpPr txBox="1"/>
          <p:nvPr>
            <p:ph idx="1" type="body"/>
          </p:nvPr>
        </p:nvSpPr>
        <p:spPr>
          <a:xfrm>
            <a:off x="2589212" y="1551709"/>
            <a:ext cx="8915400" cy="43595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Một số ứng dụng phổ biến đang được triển khai trên thế giới: </a:t>
            </a:r>
            <a:endParaRPr/>
          </a:p>
          <a:p>
            <a:pPr indent="-342900" lvl="0" marL="342900" rtl="0" algn="l">
              <a:spcBef>
                <a:spcPts val="1000"/>
              </a:spcBef>
              <a:spcAft>
                <a:spcPts val="0"/>
              </a:spcAft>
              <a:buSzPts val="1800"/>
              <a:buFont typeface="Arial"/>
              <a:buChar char="•"/>
            </a:pPr>
            <a:r>
              <a:rPr lang="en-US">
                <a:latin typeface="Times New Roman"/>
                <a:ea typeface="Times New Roman"/>
                <a:cs typeface="Times New Roman"/>
                <a:sym typeface="Times New Roman"/>
              </a:rPr>
              <a:t>Bảo vệ bản quyền tác giả (copyright protection) </a:t>
            </a:r>
            <a:endParaRPr/>
          </a:p>
          <a:p>
            <a:pPr indent="-342900" lvl="0" marL="342900" rtl="0" algn="l">
              <a:spcBef>
                <a:spcPts val="1000"/>
              </a:spcBef>
              <a:spcAft>
                <a:spcPts val="0"/>
              </a:spcAft>
              <a:buSzPts val="1800"/>
              <a:buFont typeface="Arial"/>
              <a:buChar char="•"/>
            </a:pPr>
            <a:r>
              <a:rPr lang="en-US">
                <a:latin typeface="Times New Roman"/>
                <a:ea typeface="Times New Roman"/>
                <a:cs typeface="Times New Roman"/>
                <a:sym typeface="Times New Roman"/>
              </a:rPr>
              <a:t>Nhận thực thông tin hay phát hiện xuyên tạc thông tin (authentication and temper detection) </a:t>
            </a:r>
            <a:endParaRPr/>
          </a:p>
          <a:p>
            <a:pPr indent="-342900" lvl="0" marL="342900" rtl="0" algn="l">
              <a:spcBef>
                <a:spcPts val="1000"/>
              </a:spcBef>
              <a:spcAft>
                <a:spcPts val="0"/>
              </a:spcAft>
              <a:buSzPts val="1800"/>
              <a:buFont typeface="Arial"/>
              <a:buChar char="•"/>
            </a:pPr>
            <a:r>
              <a:rPr lang="en-US">
                <a:latin typeface="Times New Roman"/>
                <a:ea typeface="Times New Roman"/>
                <a:cs typeface="Times New Roman"/>
                <a:sym typeface="Times New Roman"/>
              </a:rPr>
              <a:t>Giấu vân tay hay dán nhãn (fingerprinting and labeling) </a:t>
            </a:r>
            <a:endParaRPr/>
          </a:p>
          <a:p>
            <a:pPr indent="-342900" lvl="0" marL="342900" rtl="0" algn="l">
              <a:spcBef>
                <a:spcPts val="1000"/>
              </a:spcBef>
              <a:spcAft>
                <a:spcPts val="0"/>
              </a:spcAft>
              <a:buSzPts val="1800"/>
              <a:buFont typeface="Arial"/>
              <a:buChar char="•"/>
            </a:pPr>
            <a:r>
              <a:rPr lang="en-US">
                <a:latin typeface="Times New Roman"/>
                <a:ea typeface="Times New Roman"/>
                <a:cs typeface="Times New Roman"/>
                <a:sym typeface="Times New Roman"/>
              </a:rPr>
              <a:t>Điều khiển sao chép (copy control) </a:t>
            </a:r>
            <a:endParaRPr>
              <a:latin typeface="Times New Roman"/>
              <a:ea typeface="Times New Roman"/>
              <a:cs typeface="Times New Roman"/>
              <a:sym typeface="Times New Roman"/>
            </a:endParaRPr>
          </a:p>
          <a:p>
            <a:pPr indent="-342900" lvl="0" marL="342900" rtl="0" algn="l">
              <a:spcBef>
                <a:spcPts val="1000"/>
              </a:spcBef>
              <a:spcAft>
                <a:spcPts val="0"/>
              </a:spcAft>
              <a:buSzPts val="1800"/>
              <a:buFont typeface="Arial"/>
              <a:buChar char="•"/>
            </a:pPr>
            <a:r>
              <a:rPr lang="en-US">
                <a:latin typeface="Times New Roman"/>
                <a:ea typeface="Times New Roman"/>
                <a:cs typeface="Times New Roman"/>
                <a:sym typeface="Times New Roman"/>
              </a:rPr>
              <a:t>Trao đổi thông tin mật (steganography)</a:t>
            </a:r>
            <a:endParaRPr/>
          </a:p>
          <a:p>
            <a:pPr indent="-342900" lvl="0" marL="342900" rtl="0" algn="l">
              <a:spcBef>
                <a:spcPts val="1000"/>
              </a:spcBef>
              <a:spcAft>
                <a:spcPts val="0"/>
              </a:spcAft>
              <a:buSzPts val="1800"/>
              <a:buFont typeface="Arial"/>
              <a:buChar char="•"/>
            </a:pPr>
            <a:r>
              <a:rPr lang="en-US">
                <a:latin typeface="Times New Roman"/>
                <a:ea typeface="Times New Roman"/>
                <a:cs typeface="Times New Roman"/>
                <a:sym typeface="Times New Roman"/>
              </a:rPr>
              <a:t>Ứng dụng steganography, ngày nay, nhiều nước phát triển, chữ kí tay đã được số hóa và lưu trữ, được sử dụng như là hồ sơ các nhân của các dịch vụ ngân hàng và tài chính, nó được dùng để xác thực trong các giao dịch thẻ tín dụng của người tiêu dùng. </a:t>
            </a:r>
            <a:endParaRPr>
              <a:latin typeface="Times New Roman"/>
              <a:ea typeface="Times New Roman"/>
              <a:cs typeface="Times New Roman"/>
              <a:sym typeface="Times New Roman"/>
            </a:endParaRPr>
          </a:p>
          <a:p>
            <a:pPr indent="-342900" lvl="0" marL="342900" rtl="0" algn="l">
              <a:spcBef>
                <a:spcPts val="1000"/>
              </a:spcBef>
              <a:spcAft>
                <a:spcPts val="0"/>
              </a:spcAft>
              <a:buSzPts val="1800"/>
              <a:buFont typeface="Arial"/>
              <a:buChar char="•"/>
            </a:pPr>
            <a:r>
              <a:rPr lang="en-US">
                <a:latin typeface="Times New Roman"/>
                <a:ea typeface="Times New Roman"/>
                <a:cs typeface="Times New Roman"/>
                <a:sym typeface="Times New Roman"/>
              </a:rPr>
              <a:t>Ngoài ra  sự kết hợp giữa Syeganography và Cryptography làm tăng tính bảo mật cho việc truyền thông  bí mật</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Century Gothic"/>
              <a:buNone/>
            </a:pPr>
            <a:r>
              <a:rPr lang="en-US"/>
              <a:t>Ưu điểm</a:t>
            </a:r>
            <a:endParaRPr/>
          </a:p>
        </p:txBody>
      </p:sp>
      <p:sp>
        <p:nvSpPr>
          <p:cNvPr id="316" name="Google Shape;316;p4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Được sử dụng theo cách che dấu thông tin và cả mật khẩu để tiếp cận thông tin đó.</a:t>
            </a:r>
            <a:endParaRPr>
              <a:latin typeface="Times New Roman"/>
              <a:ea typeface="Times New Roman"/>
              <a:cs typeface="Times New Roman"/>
              <a:sym typeface="Times New Roman"/>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Khó phát hiện. Chỉ người nhận mới có thể phát hiện.</a:t>
            </a:r>
            <a:endParaRPr>
              <a:latin typeface="Times New Roman"/>
              <a:ea typeface="Times New Roman"/>
              <a:cs typeface="Times New Roman"/>
              <a:sym typeface="Times New Roman"/>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Có thể được áp dụng khác nhau trong tập tin hình ảnh, âm thanh và video kỹ thuật số.</a:t>
            </a:r>
            <a:endParaRPr>
              <a:latin typeface="Times New Roman"/>
              <a:ea typeface="Times New Roman"/>
              <a:cs typeface="Times New Roman"/>
              <a:sym typeface="Times New Roman"/>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Có thể thực hiện nhanh hơn với số lượng lớn phần mềm .</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Century Gothic"/>
              <a:buNone/>
            </a:pPr>
            <a:r>
              <a:rPr lang="en-US"/>
              <a:t>Nhược điểm</a:t>
            </a:r>
            <a:endParaRPr/>
          </a:p>
        </p:txBody>
      </p:sp>
      <p:sp>
        <p:nvSpPr>
          <p:cNvPr id="322" name="Google Shape;322;p4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Số lượng dữ liệu, kích thước tệp lớn, vì vậy ai đó có thể nghi ngờ về nó.</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Nếu kỹ thuật này rơi  vào tay kẻ xấu như tin tặc, khủng bố, tội phạm thì nó  có thể rất nguy hiểm cho chúng ta.</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Century Gothic"/>
              <a:buNone/>
            </a:pPr>
            <a:r>
              <a:rPr lang="en-US"/>
              <a:t>Kết luận</a:t>
            </a:r>
            <a:endParaRPr/>
          </a:p>
        </p:txBody>
      </p:sp>
      <p:sp>
        <p:nvSpPr>
          <p:cNvPr id="328" name="Google Shape;328;p4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Mặc dù Steganography không được triển khai theo những cách rộng hơn nhưng nó có thể là công cụ bảo mật tốt nhất.</a:t>
            </a:r>
            <a:endParaRPr>
              <a:latin typeface="Times New Roman"/>
              <a:ea typeface="Times New Roman"/>
              <a:cs typeface="Times New Roman"/>
              <a:sym typeface="Times New Roman"/>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vấn đề chính của thế giới ngày nay là bảo mật dữ liệu của họ một cách bảo mật, các kỹ thuật được sử dụng hiện tại không được coi là tốt nhất mà chỉ có thể được thay thế bằng Steganography</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Century Gothic"/>
              <a:buNone/>
            </a:pPr>
            <a:r>
              <a:rPr lang="en-US"/>
              <a:t>Demo</a:t>
            </a:r>
            <a:endParaRPr/>
          </a:p>
        </p:txBody>
      </p:sp>
      <p:sp>
        <p:nvSpPr>
          <p:cNvPr id="334" name="Google Shape;334;p4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latin typeface="Times New Roman"/>
                <a:ea typeface="Times New Roman"/>
                <a:cs typeface="Times New Roman"/>
                <a:sym typeface="Times New Roman"/>
              </a:rPr>
              <a:t>Demo cho kỹ thuật giấu tin trong ảnh bằng thuật toán LSB  (Thay thế bit cuối cùng)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Input: Ảnh và thông điệp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Output: Ảnh chứa thông điệp </a:t>
            </a:r>
            <a:endParaRPr/>
          </a:p>
          <a:p>
            <a:pPr indent="0" lvl="0" marL="0" rtl="0" algn="l">
              <a:spcBef>
                <a:spcPts val="1000"/>
              </a:spcBef>
              <a:spcAft>
                <a:spcPts val="0"/>
              </a:spcAft>
              <a:buSzPts val="1800"/>
              <a:buNone/>
            </a:pPr>
            <a:r>
              <a:rPr lang="en-US">
                <a:latin typeface="Times New Roman"/>
                <a:ea typeface="Times New Roman"/>
                <a:cs typeface="Times New Roman"/>
                <a:sym typeface="Times New Roman"/>
              </a:rPr>
              <a:t>Môi trường lập trình: Python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1793350"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Message được mã hóa về dạng nhị phân, sau đó thay thế các bit cuối cùng của mỗi pixel tương ứng với một bit nhị phân.</a:t>
            </a:r>
            <a:endParaRPr/>
          </a:p>
        </p:txBody>
      </p:sp>
      <p:sp>
        <p:nvSpPr>
          <p:cNvPr id="340" name="Google Shape;340;p4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None/>
            </a:pPr>
            <a:r>
              <a:t/>
            </a:r>
            <a:endParaRPr/>
          </a:p>
        </p:txBody>
      </p:sp>
      <p:pic>
        <p:nvPicPr>
          <p:cNvPr descr="A screenshot of a computer screen&#10;&#10;Description automatically generated" id="341" name="Google Shape;341;p46"/>
          <p:cNvPicPr preferRelativeResize="0"/>
          <p:nvPr/>
        </p:nvPicPr>
        <p:blipFill rotWithShape="1">
          <a:blip r:embed="rId3">
            <a:alphaModFix/>
          </a:blip>
          <a:srcRect b="0" l="0" r="0" t="0"/>
          <a:stretch/>
        </p:blipFill>
        <p:spPr>
          <a:xfrm>
            <a:off x="2057400" y="1905000"/>
            <a:ext cx="8383588" cy="47157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path path="circle">
            <a:fillToRect b="100%" r="100%"/>
          </a:path>
          <a:tileRect l="-100%" t="-100%"/>
        </a:gradFill>
      </p:bgPr>
    </p:bg>
    <p:spTree>
      <p:nvGrpSpPr>
        <p:cNvPr id="181" name="Shape 181"/>
        <p:cNvGrpSpPr/>
        <p:nvPr/>
      </p:nvGrpSpPr>
      <p:grpSpPr>
        <a:xfrm>
          <a:off x="0" y="0"/>
          <a:ext cx="0" cy="0"/>
          <a:chOff x="0" y="0"/>
          <a:chExt cx="0" cy="0"/>
        </a:xfrm>
      </p:grpSpPr>
      <p:sp>
        <p:nvSpPr>
          <p:cNvPr id="182" name="Google Shape;182;p20"/>
          <p:cNvSpPr txBox="1"/>
          <p:nvPr>
            <p:ph idx="1" type="body"/>
          </p:nvPr>
        </p:nvSpPr>
        <p:spPr>
          <a:xfrm>
            <a:off x="1683956" y="2133600"/>
            <a:ext cx="4140772"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US" sz="2400">
                <a:solidFill>
                  <a:schemeClr val="accent2"/>
                </a:solidFill>
                <a:latin typeface="Times New Roman"/>
                <a:ea typeface="Times New Roman"/>
                <a:cs typeface="Times New Roman"/>
                <a:sym typeface="Times New Roman"/>
              </a:rPr>
              <a:t>2. </a:t>
            </a:r>
            <a:r>
              <a:rPr b="1" lang="en-US" sz="2400">
                <a:solidFill>
                  <a:schemeClr val="accent2"/>
                </a:solidFill>
                <a:latin typeface="Tahoma"/>
                <a:ea typeface="Tahoma"/>
                <a:cs typeface="Tahoma"/>
                <a:sym typeface="Tahoma"/>
              </a:rPr>
              <a:t>Steganography</a:t>
            </a:r>
            <a:endParaRPr b="1" sz="2400">
              <a:solidFill>
                <a:schemeClr val="accent2"/>
              </a:solidFill>
              <a:latin typeface="Tahoma"/>
              <a:ea typeface="Tahoma"/>
              <a:cs typeface="Tahoma"/>
              <a:sym typeface="Tahoma"/>
            </a:endParaRPr>
          </a:p>
          <a:p>
            <a:pPr indent="0" lvl="0" marL="0" rtl="0" algn="l">
              <a:spcBef>
                <a:spcPts val="1000"/>
              </a:spcBef>
              <a:spcAft>
                <a:spcPts val="0"/>
              </a:spcAft>
              <a:buSzPts val="1800"/>
              <a:buNone/>
            </a:pPr>
            <a:r>
              <a:rPr b="1" lang="en-US">
                <a:solidFill>
                  <a:srgbClr val="000000"/>
                </a:solidFill>
                <a:latin typeface="Times New Roman"/>
                <a:ea typeface="Times New Roman"/>
                <a:cs typeface="Times New Roman"/>
                <a:sym typeface="Times New Roman"/>
              </a:rPr>
              <a:t>	</a:t>
            </a:r>
            <a:r>
              <a:rPr lang="en-US">
                <a:solidFill>
                  <a:srgbClr val="000000"/>
                </a:solidFill>
                <a:latin typeface="Tahoma"/>
                <a:ea typeface="Tahoma"/>
                <a:cs typeface="Tahoma"/>
                <a:sym typeface="Tahoma"/>
              </a:rPr>
              <a:t>Steganography là việc viết và chuyển tải các thông điệp một cách bí mật, sao cho ngoại trừ người gửi và người nhận, không ai biết đến sự tồn tại của thông điệp, là một dạng của bảo mật bằng cách che giấu.</a:t>
            </a:r>
            <a:endParaRPr b="1">
              <a:solidFill>
                <a:srgbClr val="000000"/>
              </a:solidFill>
              <a:latin typeface="Tahoma"/>
              <a:ea typeface="Tahoma"/>
              <a:cs typeface="Tahoma"/>
              <a:sym typeface="Tahoma"/>
            </a:endParaRPr>
          </a:p>
        </p:txBody>
      </p:sp>
      <p:pic>
        <p:nvPicPr>
          <p:cNvPr descr="Ảnh có chứa ảnh, đồng hồ, đang ngồi, bàn&#10;&#10;Mô tả được tạo tự động" id="183" name="Google Shape;183;p20"/>
          <p:cNvPicPr preferRelativeResize="0"/>
          <p:nvPr/>
        </p:nvPicPr>
        <p:blipFill rotWithShape="1">
          <a:blip r:embed="rId3">
            <a:alphaModFix/>
          </a:blip>
          <a:srcRect b="0" l="0" r="0" t="0"/>
          <a:stretch/>
        </p:blipFill>
        <p:spPr>
          <a:xfrm>
            <a:off x="6091916" y="2233170"/>
            <a:ext cx="5451627" cy="2071618"/>
          </a:xfrm>
          <a:prstGeom prst="rect">
            <a:avLst/>
          </a:prstGeom>
          <a:noFill/>
          <a:ln>
            <a:noFill/>
          </a:ln>
        </p:spPr>
      </p:pic>
      <p:sp>
        <p:nvSpPr>
          <p:cNvPr id="184" name="Google Shape;184;p20"/>
          <p:cNvSpPr/>
          <p:nvPr/>
        </p:nvSpPr>
        <p:spPr>
          <a:xfrm>
            <a:off x="8634549" y="4343101"/>
            <a:ext cx="2908994" cy="149685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entury Gothic"/>
                <a:ea typeface="Century Gothic"/>
                <a:cs typeface="Century Gothic"/>
                <a:sym typeface="Century Gothic"/>
              </a:rPr>
              <a:t>- Cover media (C)</a:t>
            </a:r>
            <a:endParaRPr/>
          </a:p>
          <a:p>
            <a:pPr indent="0" lvl="0" marL="0" marR="0" rtl="0" algn="l">
              <a:spcBef>
                <a:spcPts val="0"/>
              </a:spcBef>
              <a:spcAft>
                <a:spcPts val="0"/>
              </a:spcAft>
              <a:buNone/>
            </a:pPr>
            <a:r>
              <a:rPr b="0" i="0" lang="en-US" sz="1400" u="none" cap="none" strike="noStrike">
                <a:solidFill>
                  <a:schemeClr val="dk1"/>
                </a:solidFill>
                <a:latin typeface="Century Gothic"/>
                <a:ea typeface="Century Gothic"/>
                <a:cs typeface="Century Gothic"/>
                <a:sym typeface="Century Gothic"/>
              </a:rPr>
              <a:t>- Secret data (M) </a:t>
            </a:r>
            <a:endParaRPr/>
          </a:p>
          <a:p>
            <a:pPr indent="0" lvl="0" marL="0" marR="0" rtl="0" algn="l">
              <a:spcBef>
                <a:spcPts val="0"/>
              </a:spcBef>
              <a:spcAft>
                <a:spcPts val="0"/>
              </a:spcAft>
              <a:buNone/>
            </a:pPr>
            <a:r>
              <a:rPr b="0" i="0" lang="en-US" sz="1400" u="none" cap="none" strike="noStrike">
                <a:solidFill>
                  <a:schemeClr val="dk1"/>
                </a:solidFill>
                <a:latin typeface="Century Gothic"/>
                <a:ea typeface="Century Gothic"/>
                <a:cs typeface="Century Gothic"/>
                <a:sym typeface="Century Gothic"/>
              </a:rPr>
              <a:t>- Hàm stego (Fe) và hàm nghịch đảo của nó (Fe</a:t>
            </a:r>
            <a:r>
              <a:rPr b="0" baseline="30000" i="0" lang="en-US" sz="1400" u="none" cap="none" strike="noStrike">
                <a:solidFill>
                  <a:schemeClr val="dk1"/>
                </a:solidFill>
                <a:latin typeface="Century Gothic"/>
                <a:ea typeface="Century Gothic"/>
                <a:cs typeface="Century Gothic"/>
                <a:sym typeface="Century Gothic"/>
              </a:rPr>
              <a:t>-1</a:t>
            </a:r>
            <a:r>
              <a:rPr b="0" i="0" lang="en-US" sz="1400" u="none" cap="none" strike="noStrike">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b="0" i="0" lang="en-US" sz="1400" u="none" cap="none" strike="noStrike">
                <a:solidFill>
                  <a:schemeClr val="dk1"/>
                </a:solidFill>
                <a:latin typeface="Century Gothic"/>
                <a:ea typeface="Century Gothic"/>
                <a:cs typeface="Century Gothic"/>
                <a:sym typeface="Century Gothic"/>
              </a:rPr>
              <a:t>- Khóa stego (K)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6F6F6"/>
            </a:gs>
          </a:gsLst>
          <a:path path="circle">
            <a:fillToRect b="100%" r="100%"/>
          </a:path>
          <a:tileRect l="-100%" t="-100%"/>
        </a:gradFill>
      </p:bgPr>
    </p:bg>
    <p:spTree>
      <p:nvGrpSpPr>
        <p:cNvPr id="346" name="Shape 346"/>
        <p:cNvGrpSpPr/>
        <p:nvPr/>
      </p:nvGrpSpPr>
      <p:grpSpPr>
        <a:xfrm>
          <a:off x="0" y="0"/>
          <a:ext cx="0" cy="0"/>
          <a:chOff x="0" y="0"/>
          <a:chExt cx="0" cy="0"/>
        </a:xfrm>
      </p:grpSpPr>
      <p:sp>
        <p:nvSpPr>
          <p:cNvPr id="347" name="Google Shape;347;p47"/>
          <p:cNvSpPr/>
          <p:nvPr/>
        </p:nvSpPr>
        <p:spPr>
          <a:xfrm>
            <a:off x="0" y="-786"/>
            <a:ext cx="12192000" cy="6854038"/>
          </a:xfrm>
          <a:prstGeom prst="rect">
            <a:avLst/>
          </a:prstGeom>
          <a:gradFill>
            <a:gsLst>
              <a:gs pos="0">
                <a:schemeClr val="lt1"/>
              </a:gs>
              <a:gs pos="100000">
                <a:srgbClr val="F6F6F6"/>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8" name="Google Shape;348;p47"/>
          <p:cNvSpPr txBox="1"/>
          <p:nvPr>
            <p:ph type="title"/>
          </p:nvPr>
        </p:nvSpPr>
        <p:spPr>
          <a:xfrm>
            <a:off x="649224" y="645106"/>
            <a:ext cx="3650279" cy="125989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Century Gothic"/>
              <a:buNone/>
            </a:pPr>
            <a:r>
              <a:t/>
            </a:r>
            <a:endParaRPr>
              <a:solidFill>
                <a:srgbClr val="9AA162"/>
              </a:solidFill>
            </a:endParaRPr>
          </a:p>
        </p:txBody>
      </p:sp>
      <p:sp>
        <p:nvSpPr>
          <p:cNvPr id="349" name="Google Shape;349;p47"/>
          <p:cNvSpPr/>
          <p:nvPr/>
        </p:nvSpPr>
        <p:spPr>
          <a:xfrm>
            <a:off x="0" y="0"/>
            <a:ext cx="182880" cy="6858000"/>
          </a:xfrm>
          <a:prstGeom prst="rect">
            <a:avLst/>
          </a:prstGeom>
          <a:solidFill>
            <a:srgbClr val="9AA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txBox="1"/>
          <p:nvPr>
            <p:ph idx="1" type="body"/>
          </p:nvPr>
        </p:nvSpPr>
        <p:spPr>
          <a:xfrm>
            <a:off x="649225" y="2133600"/>
            <a:ext cx="3650278" cy="375925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EBFF4C"/>
              </a:buClr>
              <a:buSzPts val="2000"/>
              <a:buChar char="🠶"/>
            </a:pPr>
            <a:r>
              <a:rPr lang="en-US" sz="2000">
                <a:latin typeface="Times New Roman"/>
                <a:ea typeface="Times New Roman"/>
                <a:cs typeface="Times New Roman"/>
                <a:sym typeface="Times New Roman"/>
              </a:rPr>
              <a:t>Ảnh trước và sau không có gì thay đổi khi nhìn bang mắt thường</a:t>
            </a:r>
            <a:endParaRPr sz="2000">
              <a:latin typeface="Times New Roman"/>
              <a:ea typeface="Times New Roman"/>
              <a:cs typeface="Times New Roman"/>
              <a:sym typeface="Times New Roman"/>
            </a:endParaRPr>
          </a:p>
        </p:txBody>
      </p:sp>
      <p:sp>
        <p:nvSpPr>
          <p:cNvPr id="351" name="Google Shape;351;p47"/>
          <p:cNvSpPr/>
          <p:nvPr/>
        </p:nvSpPr>
        <p:spPr>
          <a:xfrm>
            <a:off x="4619543" y="645106"/>
            <a:ext cx="6953577" cy="5247747"/>
          </a:xfrm>
          <a:prstGeom prst="rect">
            <a:avLst/>
          </a:prstGeom>
          <a:solidFill>
            <a:srgbClr val="FFFFFE"/>
          </a:solidFill>
          <a:ln cap="sq"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Ảnh có chứa vẽ, ký hiệu&#10;&#10;Mô tả được tạo tự động" id="352" name="Google Shape;352;p47"/>
          <p:cNvPicPr preferRelativeResize="0"/>
          <p:nvPr/>
        </p:nvPicPr>
        <p:blipFill rotWithShape="1">
          <a:blip r:embed="rId3">
            <a:alphaModFix/>
          </a:blip>
          <a:srcRect b="0" l="0" r="0" t="0"/>
          <a:stretch/>
        </p:blipFill>
        <p:spPr>
          <a:xfrm>
            <a:off x="4736620" y="2133601"/>
            <a:ext cx="3231199" cy="2972702"/>
          </a:xfrm>
          <a:prstGeom prst="rect">
            <a:avLst/>
          </a:prstGeom>
          <a:solidFill>
            <a:srgbClr val="000000"/>
          </a:solidFill>
          <a:ln>
            <a:noFill/>
          </a:ln>
        </p:spPr>
      </p:pic>
      <p:pic>
        <p:nvPicPr>
          <p:cNvPr descr="Ảnh có chứa vẽ, ký hiệu&#10;&#10;Mô tả được tạo tự động" id="353" name="Google Shape;353;p47"/>
          <p:cNvPicPr preferRelativeResize="0"/>
          <p:nvPr/>
        </p:nvPicPr>
        <p:blipFill rotWithShape="1">
          <a:blip r:embed="rId4">
            <a:alphaModFix/>
          </a:blip>
          <a:srcRect b="0" l="0" r="0" t="0"/>
          <a:stretch/>
        </p:blipFill>
        <p:spPr>
          <a:xfrm>
            <a:off x="8096331" y="2133600"/>
            <a:ext cx="3231200" cy="2972703"/>
          </a:xfrm>
          <a:prstGeom prst="rect">
            <a:avLst/>
          </a:prstGeom>
          <a:solidFill>
            <a:srgbClr val="000000"/>
          </a:solidFill>
          <a:ln>
            <a:noFill/>
          </a:ln>
        </p:spPr>
      </p:pic>
      <p:sp>
        <p:nvSpPr>
          <p:cNvPr id="354" name="Google Shape;354;p47"/>
          <p:cNvSpPr/>
          <p:nvPr/>
        </p:nvSpPr>
        <p:spPr>
          <a:xfrm>
            <a:off x="-1" y="6061223"/>
            <a:ext cx="1038036" cy="506277"/>
          </a:xfrm>
          <a:custGeom>
            <a:rect b="b" l="l" r="r" t="t"/>
            <a:pathLst>
              <a:path extrusionOk="0" h="506277" w="1038036">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55" name="Google Shape;355;p47"/>
          <p:cNvSpPr txBox="1"/>
          <p:nvPr/>
        </p:nvSpPr>
        <p:spPr>
          <a:xfrm>
            <a:off x="5040802" y="5341229"/>
            <a:ext cx="26228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Figure 1. Cover image</a:t>
            </a:r>
            <a:endParaRPr/>
          </a:p>
        </p:txBody>
      </p:sp>
      <p:sp>
        <p:nvSpPr>
          <p:cNvPr id="356" name="Google Shape;356;p47"/>
          <p:cNvSpPr txBox="1"/>
          <p:nvPr/>
        </p:nvSpPr>
        <p:spPr>
          <a:xfrm>
            <a:off x="8424335" y="5314912"/>
            <a:ext cx="257519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 Figure 2. Stego image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ph type="title"/>
          </p:nvPr>
        </p:nvSpPr>
        <p:spPr>
          <a:xfrm>
            <a:off x="3402550" y="2633885"/>
            <a:ext cx="8911687" cy="176666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8000"/>
              <a:buFont typeface="Century Gothic"/>
              <a:buNone/>
            </a:pPr>
            <a:r>
              <a:rPr i="1" lang="en-US" sz="8000"/>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8" name="Shape 188"/>
        <p:cNvGrpSpPr/>
        <p:nvPr/>
      </p:nvGrpSpPr>
      <p:grpSpPr>
        <a:xfrm>
          <a:off x="0" y="0"/>
          <a:ext cx="0" cy="0"/>
          <a:chOff x="0" y="0"/>
          <a:chExt cx="0" cy="0"/>
        </a:xfrm>
      </p:grpSpPr>
      <p:sp>
        <p:nvSpPr>
          <p:cNvPr id="189" name="Google Shape;189;p21"/>
          <p:cNvSpPr/>
          <p:nvPr/>
        </p:nvSpPr>
        <p:spPr>
          <a:xfrm>
            <a:off x="1"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0" name="Google Shape;190;p21"/>
          <p:cNvSpPr txBox="1"/>
          <p:nvPr>
            <p:ph type="title"/>
          </p:nvPr>
        </p:nvSpPr>
        <p:spPr>
          <a:xfrm>
            <a:off x="1794897" y="624110"/>
            <a:ext cx="9712998"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2400"/>
              <a:buFont typeface="Times New Roman"/>
              <a:buNone/>
            </a:pPr>
            <a:r>
              <a:rPr lang="en-US" sz="2400">
                <a:latin typeface="Times New Roman"/>
                <a:ea typeface="Times New Roman"/>
                <a:cs typeface="Times New Roman"/>
                <a:sym typeface="Times New Roman"/>
              </a:rPr>
              <a:t>Phân biệt steganography và cryptography </a:t>
            </a:r>
            <a:endParaRPr/>
          </a:p>
        </p:txBody>
      </p:sp>
      <p:sp>
        <p:nvSpPr>
          <p:cNvPr id="191" name="Google Shape;191;p2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3" name="Google Shape;193;p21"/>
          <p:cNvGraphicFramePr/>
          <p:nvPr/>
        </p:nvGraphicFramePr>
        <p:xfrm>
          <a:off x="1593273" y="1454727"/>
          <a:ext cx="3000000" cy="3000000"/>
        </p:xfrm>
        <a:graphic>
          <a:graphicData uri="http://schemas.openxmlformats.org/drawingml/2006/table">
            <a:tbl>
              <a:tblPr>
                <a:noFill/>
                <a:tableStyleId>{698E6498-AC5A-418E-8421-D5CA4FC337BC}</a:tableStyleId>
              </a:tblPr>
              <a:tblGrid>
                <a:gridCol w="1782775"/>
                <a:gridCol w="4207225"/>
                <a:gridCol w="3924625"/>
              </a:tblGrid>
              <a:tr h="714800">
                <a:tc>
                  <a:txBody>
                    <a:bodyPr/>
                    <a:lstStyle/>
                    <a:p>
                      <a:pPr indent="0" lvl="0" marL="0" marR="0" rtl="0" algn="l">
                        <a:spcBef>
                          <a:spcPts val="0"/>
                        </a:spcBef>
                        <a:spcAft>
                          <a:spcPts val="0"/>
                        </a:spcAft>
                        <a:buNone/>
                      </a:pPr>
                      <a:r>
                        <a:rPr b="0" i="0" lang="en-US" sz="1500" u="none" cap="none" strike="noStrike">
                          <a:solidFill>
                            <a:schemeClr val="lt1"/>
                          </a:solidFill>
                          <a:latin typeface="Times New Roman"/>
                          <a:ea typeface="Times New Roman"/>
                          <a:cs typeface="Times New Roman"/>
                          <a:sym typeface="Times New Roman"/>
                        </a:rPr>
                        <a:t>CƠ SỞ </a:t>
                      </a:r>
                      <a:endParaRPr b="0" i="0" sz="1500" u="none" cap="none" strike="noStrike">
                        <a:solidFill>
                          <a:schemeClr val="lt1"/>
                        </a:solidFill>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05356"/>
                    </a:solidFill>
                  </a:tcPr>
                </a:tc>
                <a:tc>
                  <a:txBody>
                    <a:bodyPr/>
                    <a:lstStyle/>
                    <a:p>
                      <a:pPr indent="0" lvl="0" marL="0" marR="0" rtl="0" algn="l">
                        <a:spcBef>
                          <a:spcPts val="0"/>
                        </a:spcBef>
                        <a:spcAft>
                          <a:spcPts val="0"/>
                        </a:spcAft>
                        <a:buNone/>
                      </a:pPr>
                      <a:r>
                        <a:rPr b="0" i="0" lang="en-US" sz="1500" u="none" cap="none" strike="noStrike">
                          <a:solidFill>
                            <a:schemeClr val="lt1"/>
                          </a:solidFill>
                          <a:latin typeface="Times New Roman"/>
                          <a:ea typeface="Times New Roman"/>
                          <a:cs typeface="Times New Roman"/>
                          <a:sym typeface="Times New Roman"/>
                        </a:rPr>
                        <a:t>STEGANOGRAPHY </a:t>
                      </a:r>
                      <a:endParaRPr b="0" i="0" sz="1500" u="none" cap="none" strike="noStrike">
                        <a:solidFill>
                          <a:schemeClr val="lt1"/>
                        </a:solidFill>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05356"/>
                    </a:solidFill>
                  </a:tcPr>
                </a:tc>
                <a:tc>
                  <a:txBody>
                    <a:bodyPr/>
                    <a:lstStyle/>
                    <a:p>
                      <a:pPr indent="0" lvl="0" marL="0" marR="0" rtl="0" algn="l">
                        <a:spcBef>
                          <a:spcPts val="0"/>
                        </a:spcBef>
                        <a:spcAft>
                          <a:spcPts val="0"/>
                        </a:spcAft>
                        <a:buNone/>
                      </a:pPr>
                      <a:r>
                        <a:rPr b="0" i="0" lang="en-US" sz="1500" u="none" cap="none" strike="noStrike">
                          <a:solidFill>
                            <a:schemeClr val="lt1"/>
                          </a:solidFill>
                          <a:latin typeface="Times New Roman"/>
                          <a:ea typeface="Times New Roman"/>
                          <a:cs typeface="Times New Roman"/>
                          <a:sym typeface="Times New Roman"/>
                        </a:rPr>
                        <a:t>CRYPTOGRAPHY </a:t>
                      </a:r>
                      <a:endParaRPr b="0" i="0" sz="1500" u="none" cap="none" strike="noStrike">
                        <a:solidFill>
                          <a:schemeClr val="lt1"/>
                        </a:solidFill>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05356"/>
                    </a:solidFill>
                  </a:tcPr>
                </a:tc>
              </a:tr>
              <a:tr h="911175">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Mục tiêu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Che giấu sự tồn tại của các thông điệp, bằng cách ẩn nó vào một cái khác mà không gây chú ý.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Che giấu nội dung của thông điệp bằng cách đưa nó về dạng không thể hiểu được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11175">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Chiến thuật che giấu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Thông điệp được nhúng vào là vô hình đối với một người quan sát không biết.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Tin nhắn được mã hóa là không thể lấy được bởi bất kì ai mà không có khóa giải mã.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r>
              <a:tr h="911175">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Nguyên tắc bảo mật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Bảo mật và xác thực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Bảo toàn, toàn vẹn dữ liệu, xác thực và chống phủ nhận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11175">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Kỹ thuật thực hiện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Miền không gian, miền biến dổi, biến dạng,..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Mã khóa khóa đổi xứng, bất đối xứng, chuyển vị, thay thế, mật mã dòng, mật mã khối,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r>
              <a:tr h="655875">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Các kiểu tấn công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Steganalysis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Kỹ thuật đảo ngược, phân tích mật mã </a:t>
                      </a:r>
                      <a:endParaRPr/>
                    </a:p>
                  </a:txBody>
                  <a:tcPr marT="125200" marB="125200" marR="125200" marL="1252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US" sz="2400">
                <a:solidFill>
                  <a:schemeClr val="accent2"/>
                </a:solidFill>
                <a:latin typeface="Times New Roman"/>
                <a:ea typeface="Times New Roman"/>
                <a:cs typeface="Times New Roman"/>
                <a:sym typeface="Times New Roman"/>
              </a:rPr>
              <a:t>3. Yêu cầu của giấu tin</a:t>
            </a:r>
            <a:endParaRPr/>
          </a:p>
          <a:p>
            <a:pPr indent="-342900" lvl="0" marL="342900" rtl="0" algn="l">
              <a:spcBef>
                <a:spcPts val="1000"/>
              </a:spcBef>
              <a:spcAft>
                <a:spcPts val="0"/>
              </a:spcAft>
              <a:buSzPts val="1800"/>
              <a:buFont typeface="Arial"/>
              <a:buChar char="•"/>
            </a:pPr>
            <a:r>
              <a:rPr lang="en-US">
                <a:latin typeface="Tahoma"/>
                <a:ea typeface="Tahoma"/>
                <a:cs typeface="Tahoma"/>
                <a:sym typeface="Tahoma"/>
              </a:rPr>
              <a:t>Tính toàn vẹn của dữ liệu giấu sau khi nó được nhúng vào đối tượng giấu tin phải chính xác. </a:t>
            </a:r>
            <a:endParaRPr/>
          </a:p>
          <a:p>
            <a:pPr indent="-342900" lvl="0" marL="342900" rtl="0" algn="l">
              <a:spcBef>
                <a:spcPts val="1000"/>
              </a:spcBef>
              <a:spcAft>
                <a:spcPts val="0"/>
              </a:spcAft>
              <a:buSzPts val="1800"/>
              <a:buFont typeface="Arial"/>
              <a:buChar char="•"/>
            </a:pPr>
            <a:r>
              <a:rPr lang="en-US">
                <a:latin typeface="Tahoma"/>
                <a:ea typeface="Tahoma"/>
                <a:cs typeface="Tahoma"/>
                <a:sym typeface="Tahoma"/>
              </a:rPr>
              <a:t>Đối tượng giấu tin phải được duy trì không đổi hoặc gần như không đổi với mắt thường. </a:t>
            </a:r>
            <a:endParaRPr/>
          </a:p>
          <a:p>
            <a:pPr indent="-342900" lvl="0" marL="342900" rtl="0" algn="l">
              <a:spcBef>
                <a:spcPts val="1000"/>
              </a:spcBef>
              <a:spcAft>
                <a:spcPts val="0"/>
              </a:spcAft>
              <a:buSzPts val="1800"/>
              <a:buFont typeface="Arial"/>
              <a:buChar char="•"/>
            </a:pPr>
            <a:r>
              <a:rPr lang="en-US">
                <a:latin typeface="Tahoma"/>
                <a:ea typeface="Tahoma"/>
                <a:cs typeface="Tahoma"/>
                <a:sym typeface="Tahoma"/>
              </a:rPr>
              <a:t>Trong thủy phân số, sự thay đổi của đối tượng giấu tin phải không ảnh hưởng đến chữ ký ảnh. </a:t>
            </a:r>
            <a:endParaRPr/>
          </a:p>
          <a:p>
            <a:pPr indent="-342900" lvl="0" marL="342900" rtl="0" algn="l">
              <a:spcBef>
                <a:spcPts val="1000"/>
              </a:spcBef>
              <a:spcAft>
                <a:spcPts val="0"/>
              </a:spcAft>
              <a:buSzPts val="1800"/>
              <a:buFont typeface="Arial"/>
              <a:buChar char="•"/>
            </a:pPr>
            <a:r>
              <a:rPr lang="en-US">
                <a:latin typeface="Tahoma"/>
                <a:ea typeface="Tahoma"/>
                <a:cs typeface="Tahoma"/>
                <a:sym typeface="Tahoma"/>
              </a:rPr>
              <a:t>Luôn luôn giả sử rằng kẻ tấn công biết rằng có dữ liệu được giấu trong đối tượng</a:t>
            </a:r>
            <a:r>
              <a:rPr b="1" lang="en-US" sz="2000">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path path="circle">
            <a:fillToRect b="100%" r="100%"/>
          </a:path>
          <a:tileRect l="-100%" t="-100%"/>
        </a:gradFill>
      </p:bgPr>
    </p:bg>
    <p:spTree>
      <p:nvGrpSpPr>
        <p:cNvPr id="202" name="Shape 202"/>
        <p:cNvGrpSpPr/>
        <p:nvPr/>
      </p:nvGrpSpPr>
      <p:grpSpPr>
        <a:xfrm>
          <a:off x="0" y="0"/>
          <a:ext cx="0" cy="0"/>
          <a:chOff x="0" y="0"/>
          <a:chExt cx="0" cy="0"/>
        </a:xfrm>
      </p:grpSpPr>
      <p:sp>
        <p:nvSpPr>
          <p:cNvPr id="203" name="Google Shape;203;p23"/>
          <p:cNvSpPr txBox="1"/>
          <p:nvPr>
            <p:ph type="title"/>
          </p:nvPr>
        </p:nvSpPr>
        <p:spPr>
          <a:xfrm>
            <a:off x="1687669" y="624110"/>
            <a:ext cx="5960040"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200"/>
              <a:buFont typeface="Times New Roman"/>
              <a:buNone/>
            </a:pPr>
            <a:r>
              <a:rPr lang="en-US" sz="3200">
                <a:latin typeface="Times New Roman"/>
                <a:ea typeface="Times New Roman"/>
                <a:cs typeface="Times New Roman"/>
                <a:sym typeface="Times New Roman"/>
              </a:rPr>
              <a:t>II.	 Giấu tin trong đa phương tiện</a:t>
            </a:r>
            <a:endParaRPr sz="3200">
              <a:latin typeface="Times New Roman"/>
              <a:ea typeface="Times New Roman"/>
              <a:cs typeface="Times New Roman"/>
              <a:sym typeface="Times New Roman"/>
            </a:endParaRPr>
          </a:p>
        </p:txBody>
      </p:sp>
      <p:sp>
        <p:nvSpPr>
          <p:cNvPr id="204" name="Google Shape;204;p23"/>
          <p:cNvSpPr txBox="1"/>
          <p:nvPr>
            <p:ph idx="1" type="body"/>
          </p:nvPr>
        </p:nvSpPr>
        <p:spPr>
          <a:xfrm>
            <a:off x="1683956" y="2133600"/>
            <a:ext cx="4140772" cy="377762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700"/>
              <a:buChar char="🠶"/>
            </a:pPr>
            <a:r>
              <a:rPr b="1" lang="en-US" sz="1700">
                <a:solidFill>
                  <a:srgbClr val="000000"/>
                </a:solidFill>
              </a:rPr>
              <a:t>Phương pháp Least significant bit (LSB)</a:t>
            </a:r>
            <a:endParaRPr b="1" sz="17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1700"/>
              <a:buNone/>
            </a:pPr>
            <a:r>
              <a:rPr b="1" lang="en-US" sz="1700">
                <a:solidFill>
                  <a:srgbClr val="000000"/>
                </a:solidFill>
              </a:rPr>
              <a:t>   -</a:t>
            </a:r>
            <a:r>
              <a:rPr b="1" lang="en-US">
                <a:solidFill>
                  <a:srgbClr val="000000"/>
                </a:solidFill>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Bit có trọng số thấp (LSB – Least significant bit): là các bit trong một byte mà khi xóa bit đó đi thì giá trị của byte gần như không đổi.</a:t>
            </a:r>
            <a:endParaRPr/>
          </a:p>
          <a:p>
            <a:pPr indent="0" lvl="0" marL="0" rtl="0" algn="l">
              <a:lnSpc>
                <a:spcPct val="90000"/>
              </a:lnSpc>
              <a:spcBef>
                <a:spcPts val="1000"/>
              </a:spcBef>
              <a:spcAft>
                <a:spcPts val="0"/>
              </a:spcAft>
              <a:buSzPts val="1800"/>
              <a:buNone/>
            </a:pPr>
            <a:r>
              <a:rPr lang="en-US">
                <a:solidFill>
                  <a:srgbClr val="000000"/>
                </a:solidFill>
                <a:latin typeface="Times New Roman"/>
                <a:ea typeface="Times New Roman"/>
                <a:cs typeface="Times New Roman"/>
                <a:sym typeface="Times New Roman"/>
              </a:rPr>
              <a:t>   - Giấu tin dùng LSB: kỹ thuật giấu tin đơn giản, ta nhúng trực tiếp các bit của thông điệp cần gửi vào các bit ít quan trọng của các chủ thể. Sự thay đổi các bit ít quan trọng sẽ không tạo ra sự khác biệt mà mắt người có thể nhận ra , nguyên nhân là do biên độ của sự thay đổi nhỏ.</a:t>
            </a:r>
            <a:endParaRPr>
              <a:solidFill>
                <a:srgbClr val="000000"/>
              </a:solidFill>
              <a:latin typeface="Times New Roman"/>
              <a:ea typeface="Times New Roman"/>
              <a:cs typeface="Times New Roman"/>
              <a:sym typeface="Times New Roman"/>
            </a:endParaRPr>
          </a:p>
          <a:p>
            <a:pPr indent="-234950" lvl="0" marL="342900" rtl="0" algn="l">
              <a:lnSpc>
                <a:spcPct val="90000"/>
              </a:lnSpc>
              <a:spcBef>
                <a:spcPts val="1000"/>
              </a:spcBef>
              <a:spcAft>
                <a:spcPts val="0"/>
              </a:spcAft>
              <a:buSzPts val="1700"/>
              <a:buNone/>
            </a:pPr>
            <a:r>
              <a:t/>
            </a:r>
            <a:endParaRPr b="1" sz="1700">
              <a:solidFill>
                <a:srgbClr val="000000"/>
              </a:solidFill>
              <a:latin typeface="Times New Roman"/>
              <a:ea typeface="Times New Roman"/>
              <a:cs typeface="Times New Roman"/>
              <a:sym typeface="Times New Roman"/>
            </a:endParaRPr>
          </a:p>
        </p:txBody>
      </p:sp>
      <p:pic>
        <p:nvPicPr>
          <p:cNvPr id="205" name="Google Shape;205;p23"/>
          <p:cNvPicPr preferRelativeResize="0"/>
          <p:nvPr/>
        </p:nvPicPr>
        <p:blipFill rotWithShape="1">
          <a:blip r:embed="rId3">
            <a:alphaModFix/>
          </a:blip>
          <a:srcRect b="0" l="0" r="0" t="0"/>
          <a:stretch/>
        </p:blipFill>
        <p:spPr>
          <a:xfrm>
            <a:off x="6091916" y="2362646"/>
            <a:ext cx="5451627" cy="18126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Times New Roman"/>
              <a:buNone/>
            </a:pPr>
            <a:r>
              <a:rPr lang="en-US">
                <a:latin typeface="Times New Roman"/>
                <a:ea typeface="Times New Roman"/>
                <a:cs typeface="Times New Roman"/>
                <a:sym typeface="Times New Roman"/>
              </a:rPr>
              <a:t>Phân loại giấu tin</a:t>
            </a:r>
            <a:endParaRPr/>
          </a:p>
        </p:txBody>
      </p:sp>
      <p:sp>
        <p:nvSpPr>
          <p:cNvPr id="211" name="Google Shape;211;p2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Century Gothic"/>
              <a:buAutoNum type="alphaLcParenR"/>
            </a:pPr>
            <a:r>
              <a:rPr lang="en-US" sz="2400">
                <a:latin typeface="Times New Roman"/>
                <a:ea typeface="Times New Roman"/>
                <a:cs typeface="Times New Roman"/>
                <a:sym typeface="Times New Roman"/>
              </a:rPr>
              <a:t>Giấu tin trong văn bản</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Century Gothic"/>
              <a:buAutoNum type="alphaLcParenR"/>
            </a:pPr>
            <a:r>
              <a:rPr lang="en-US" sz="2400">
                <a:latin typeface="Times New Roman"/>
                <a:ea typeface="Times New Roman"/>
                <a:cs typeface="Times New Roman"/>
                <a:sym typeface="Times New Roman"/>
              </a:rPr>
              <a:t>Giấu tin trong audio</a:t>
            </a:r>
            <a:endParaRPr/>
          </a:p>
          <a:p>
            <a:pPr indent="-342900" lvl="0" marL="342900" rtl="0" algn="l">
              <a:spcBef>
                <a:spcPts val="1000"/>
              </a:spcBef>
              <a:spcAft>
                <a:spcPts val="0"/>
              </a:spcAft>
              <a:buSzPts val="2400"/>
              <a:buFont typeface="Century Gothic"/>
              <a:buAutoNum type="alphaLcParenR"/>
            </a:pPr>
            <a:r>
              <a:rPr lang="en-US" sz="2400">
                <a:latin typeface="Times New Roman"/>
                <a:ea typeface="Times New Roman"/>
                <a:cs typeface="Times New Roman"/>
                <a:sym typeface="Times New Roman"/>
              </a:rPr>
              <a:t>Giấu tin trong ảnh</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Century Gothic"/>
              <a:buAutoNum type="alphaLcParenR"/>
            </a:pPr>
            <a:r>
              <a:rPr lang="en-US" sz="2400">
                <a:latin typeface="Times New Roman"/>
                <a:ea typeface="Times New Roman"/>
                <a:cs typeface="Times New Roman"/>
                <a:sym typeface="Times New Roman"/>
              </a:rPr>
              <a:t>Giấu tin trong video</a:t>
            </a:r>
            <a:endParaRPr/>
          </a:p>
          <a:p>
            <a:pPr indent="-228600" lvl="0" marL="342900" rtl="0" algn="l">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Century Gothic"/>
              <a:buNone/>
            </a:pPr>
            <a:r>
              <a:rPr lang="en-US"/>
              <a:t>a) Giấu tin trong văn bản</a:t>
            </a:r>
            <a:endParaRPr/>
          </a:p>
        </p:txBody>
      </p:sp>
      <p:sp>
        <p:nvSpPr>
          <p:cNvPr id="217" name="Google Shape;217;p2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Giấu tin trong văn bản được thực hiện bởi nhiều phương pháp:</a:t>
            </a:r>
            <a:endParaRPr/>
          </a:p>
          <a:p>
            <a:pPr indent="-285750" lvl="1" marL="742950" rtl="0" algn="l">
              <a:spcBef>
                <a:spcPts val="1000"/>
              </a:spcBef>
              <a:spcAft>
                <a:spcPts val="0"/>
              </a:spcAft>
              <a:buSzPts val="1600"/>
              <a:buFont typeface="Arial"/>
              <a:buChar char="•"/>
            </a:pPr>
            <a:r>
              <a:rPr lang="en-US">
                <a:latin typeface="Times New Roman"/>
                <a:ea typeface="Times New Roman"/>
                <a:cs typeface="Times New Roman"/>
                <a:sym typeface="Times New Roman"/>
              </a:rPr>
              <a:t>Syntactic method</a:t>
            </a:r>
            <a:endParaRPr/>
          </a:p>
          <a:p>
            <a:pPr indent="-285750" lvl="1" marL="742950" rtl="0" algn="l">
              <a:spcBef>
                <a:spcPts val="1000"/>
              </a:spcBef>
              <a:spcAft>
                <a:spcPts val="0"/>
              </a:spcAft>
              <a:buSzPts val="1600"/>
              <a:buFont typeface="Arial"/>
              <a:buChar char="•"/>
            </a:pPr>
            <a:r>
              <a:rPr lang="en-US">
                <a:latin typeface="Times New Roman"/>
                <a:ea typeface="Times New Roman"/>
                <a:cs typeface="Times New Roman"/>
                <a:sym typeface="Times New Roman"/>
              </a:rPr>
              <a:t>Line-shifting </a:t>
            </a:r>
            <a:endParaRPr/>
          </a:p>
          <a:p>
            <a:pPr indent="-285750" lvl="1" marL="742950" rtl="0" algn="l">
              <a:spcBef>
                <a:spcPts val="1000"/>
              </a:spcBef>
              <a:spcAft>
                <a:spcPts val="0"/>
              </a:spcAft>
              <a:buSzPts val="1600"/>
              <a:buFont typeface="Arial"/>
              <a:buChar char="•"/>
            </a:pPr>
            <a:r>
              <a:rPr lang="en-US">
                <a:latin typeface="Times New Roman"/>
                <a:ea typeface="Times New Roman"/>
                <a:cs typeface="Times New Roman"/>
                <a:sym typeface="Times New Roman"/>
              </a:rPr>
              <a:t>Word shifting</a:t>
            </a:r>
            <a:endParaRPr/>
          </a:p>
          <a:p>
            <a:pPr indent="-285750" lvl="1" marL="742950" rtl="0" algn="l">
              <a:spcBef>
                <a:spcPts val="1000"/>
              </a:spcBef>
              <a:spcAft>
                <a:spcPts val="0"/>
              </a:spcAft>
              <a:buSzPts val="1600"/>
              <a:buFont typeface="Arial"/>
              <a:buChar char="•"/>
            </a:pPr>
            <a:r>
              <a:rPr lang="en-US">
                <a:latin typeface="Times New Roman"/>
                <a:ea typeface="Times New Roman"/>
                <a:cs typeface="Times New Roman"/>
                <a:sym typeface="Times New Roman"/>
              </a:rPr>
              <a:t>Giấu dữ liệu trong đoạn văn</a:t>
            </a:r>
            <a:endParaRPr>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3600"/>
              <a:buFont typeface="Century Gothic"/>
              <a:buNone/>
            </a:pPr>
            <a:r>
              <a:t/>
            </a:r>
            <a:endParaRPr/>
          </a:p>
        </p:txBody>
      </p:sp>
      <p:sp>
        <p:nvSpPr>
          <p:cNvPr id="223" name="Google Shape;223;p26"/>
          <p:cNvSpPr txBox="1"/>
          <p:nvPr>
            <p:ph idx="1" type="body"/>
          </p:nvPr>
        </p:nvSpPr>
        <p:spPr>
          <a:xfrm>
            <a:off x="2589212" y="2133600"/>
            <a:ext cx="8915400" cy="446773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t>Syntatic method; Sử dụng các dấu ngắt câu như dấu chấm (.), dấu phảy (,), dấy chấm phẩy (;),… trong văn bản để ẩn các bit 0, 1.</a:t>
            </a:r>
            <a:endParaRPr/>
          </a:p>
          <a:p>
            <a:pPr indent="-342900" lvl="0" marL="342900" rtl="0" algn="l">
              <a:spcBef>
                <a:spcPts val="1000"/>
              </a:spcBef>
              <a:spcAft>
                <a:spcPts val="0"/>
              </a:spcAft>
              <a:buSzPts val="1800"/>
              <a:buChar char="🠶"/>
            </a:pPr>
            <a:r>
              <a:rPr lang="en-US"/>
              <a:t>Line shifting method: thay đổi khoảng các giữa các dòng trong đoạn văn để ẩn các bit 0,1.</a:t>
            </a:r>
            <a:endParaRPr/>
          </a:p>
          <a:p>
            <a:pPr indent="-342900" lvl="0" marL="342900" rtl="0" algn="l">
              <a:spcBef>
                <a:spcPts val="1000"/>
              </a:spcBef>
              <a:spcAft>
                <a:spcPts val="0"/>
              </a:spcAft>
              <a:buSzPts val="1800"/>
              <a:buChar char="🠶"/>
            </a:pPr>
            <a:r>
              <a:rPr lang="en-US"/>
              <a:t>Word shifting method: thay đổi khoảng cách giữa các từ với nhau để ẩn các bit 0,1.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