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94" r:id="rId3"/>
    <p:sldId id="295" r:id="rId4"/>
    <p:sldId id="296" r:id="rId5"/>
    <p:sldId id="297" r:id="rId6"/>
    <p:sldId id="298" r:id="rId7"/>
    <p:sldId id="299" r:id="rId8"/>
    <p:sldId id="300" r:id="rId9"/>
    <p:sldId id="302" r:id="rId10"/>
    <p:sldId id="305" r:id="rId11"/>
    <p:sldId id="306" r:id="rId12"/>
    <p:sldId id="273" r:id="rId13"/>
    <p:sldId id="276" r:id="rId14"/>
    <p:sldId id="275" r:id="rId15"/>
    <p:sldId id="274" r:id="rId16"/>
    <p:sldId id="277" r:id="rId17"/>
    <p:sldId id="278" r:id="rId18"/>
    <p:sldId id="262" r:id="rId19"/>
    <p:sldId id="260" r:id="rId20"/>
    <p:sldId id="261" r:id="rId21"/>
    <p:sldId id="263" r:id="rId22"/>
    <p:sldId id="266" r:id="rId23"/>
    <p:sldId id="267" r:id="rId24"/>
    <p:sldId id="264" r:id="rId25"/>
    <p:sldId id="268" r:id="rId26"/>
    <p:sldId id="269" r:id="rId27"/>
    <p:sldId id="270" r:id="rId28"/>
    <p:sldId id="271" r:id="rId29"/>
    <p:sldId id="272"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E99064-5EA8-7776-DF93-0C34A2ED7BC7}" v="1743" dt="2020-06-08T15:11:51.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06/08/2020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06/08/2020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06/08/2020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06/08/2020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06/08/2020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06/08/2020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06/08/2020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06/08/2020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06/08/2020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06/08/2020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06/08/2020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06/08/2020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9850" y="1811561"/>
            <a:ext cx="6858000" cy="1173990"/>
          </a:xfrm>
        </p:spPr>
        <p:txBody>
          <a:bodyPr anchor="ctr">
            <a:normAutofit/>
          </a:bodyPr>
          <a:lstStyle/>
          <a:p>
            <a:r>
              <a:rPr lang="en-US" sz="4000" dirty="0" err="1"/>
              <a:t>Nhập</a:t>
            </a:r>
            <a:r>
              <a:rPr lang="en-US" sz="4000" dirty="0"/>
              <a:t> </a:t>
            </a:r>
            <a:r>
              <a:rPr lang="en-US" sz="4000" dirty="0" err="1"/>
              <a:t>môn</a:t>
            </a:r>
            <a:r>
              <a:rPr lang="en-US" sz="4000" dirty="0"/>
              <a:t> An </a:t>
            </a:r>
            <a:r>
              <a:rPr lang="en-US" sz="4000" dirty="0" err="1"/>
              <a:t>toàn</a:t>
            </a:r>
            <a:r>
              <a:rPr lang="en-US" sz="4000" dirty="0"/>
              <a:t> </a:t>
            </a:r>
            <a:r>
              <a:rPr lang="en-US" sz="4000" dirty="0" err="1"/>
              <a:t>thông</a:t>
            </a:r>
            <a:r>
              <a:rPr lang="en-US" sz="4000" dirty="0"/>
              <a:t> tin</a:t>
            </a:r>
          </a:p>
        </p:txBody>
      </p:sp>
      <p:sp>
        <p:nvSpPr>
          <p:cNvPr id="3" name="Subtitle 2"/>
          <p:cNvSpPr>
            <a:spLocks noGrp="1"/>
          </p:cNvSpPr>
          <p:nvPr>
            <p:ph type="subTitle" idx="1"/>
          </p:nvPr>
        </p:nvSpPr>
        <p:spPr>
          <a:xfrm>
            <a:off x="3915177" y="4508258"/>
            <a:ext cx="7431110" cy="2227393"/>
          </a:xfrm>
        </p:spPr>
        <p:txBody>
          <a:bodyPr numCol="2">
            <a:noAutofit/>
          </a:bodyPr>
          <a:lstStyle/>
          <a:p>
            <a:pPr algn="l">
              <a:tabLst>
                <a:tab pos="1027113" algn="l"/>
              </a:tabLst>
            </a:pPr>
            <a:r>
              <a:rPr lang="en-US" sz="2200" dirty="0" err="1" smtClean="0"/>
              <a:t>Nhóm</a:t>
            </a:r>
            <a:r>
              <a:rPr lang="en-US" sz="2200" dirty="0" smtClean="0"/>
              <a:t> </a:t>
            </a:r>
            <a:r>
              <a:rPr lang="en-US" sz="2200" dirty="0"/>
              <a:t>SVTH:</a:t>
            </a:r>
          </a:p>
          <a:p>
            <a:pPr marL="512763" indent="-346075" algn="l">
              <a:buAutoNum type="arabicPeriod"/>
              <a:tabLst>
                <a:tab pos="1027113" algn="l"/>
              </a:tabLst>
            </a:pPr>
            <a:r>
              <a:rPr lang="en-US" sz="2200" dirty="0"/>
              <a:t>L</a:t>
            </a:r>
            <a:r>
              <a:rPr lang="vi-VN" sz="2200" dirty="0"/>
              <a:t>ư</a:t>
            </a:r>
            <a:r>
              <a:rPr lang="en-US" sz="2200" dirty="0" err="1"/>
              <a:t>ơng</a:t>
            </a:r>
            <a:r>
              <a:rPr lang="en-US" sz="2200" dirty="0"/>
              <a:t> </a:t>
            </a:r>
            <a:r>
              <a:rPr lang="en-US" sz="2200" dirty="0" err="1"/>
              <a:t>Thị</a:t>
            </a:r>
            <a:r>
              <a:rPr lang="en-US" sz="2200" dirty="0"/>
              <a:t> </a:t>
            </a:r>
            <a:r>
              <a:rPr lang="en-US" sz="2200" dirty="0" err="1"/>
              <a:t>Linh</a:t>
            </a:r>
            <a:endParaRPr lang="en-US" sz="2200" dirty="0"/>
          </a:p>
          <a:p>
            <a:pPr marL="512763" indent="-346075" algn="l">
              <a:buAutoNum type="arabicPeriod"/>
              <a:tabLst>
                <a:tab pos="1027113" algn="l"/>
              </a:tabLst>
            </a:pPr>
            <a:r>
              <a:rPr lang="en-US" sz="2200" dirty="0" err="1"/>
              <a:t>Trần</a:t>
            </a:r>
            <a:r>
              <a:rPr lang="en-US" sz="2200" dirty="0"/>
              <a:t> </a:t>
            </a:r>
            <a:r>
              <a:rPr lang="en-US" sz="2200" dirty="0" err="1"/>
              <a:t>Thị</a:t>
            </a:r>
            <a:r>
              <a:rPr lang="en-US" sz="2200" dirty="0"/>
              <a:t> </a:t>
            </a:r>
            <a:r>
              <a:rPr lang="en-US" sz="2200" dirty="0" err="1"/>
              <a:t>Ánh</a:t>
            </a:r>
            <a:r>
              <a:rPr lang="en-US" sz="2200" dirty="0"/>
              <a:t> </a:t>
            </a:r>
            <a:r>
              <a:rPr lang="en-US" sz="2200" dirty="0" err="1"/>
              <a:t>Ngọc</a:t>
            </a:r>
            <a:endParaRPr lang="en-US" sz="2200" dirty="0"/>
          </a:p>
          <a:p>
            <a:pPr marL="512763" indent="-346075" algn="l">
              <a:buAutoNum type="arabicPeriod"/>
              <a:tabLst>
                <a:tab pos="1027113" algn="l"/>
              </a:tabLst>
            </a:pPr>
            <a:r>
              <a:rPr lang="en-US" sz="2200" dirty="0"/>
              <a:t>Nông </a:t>
            </a:r>
            <a:r>
              <a:rPr lang="en-US" sz="2200" dirty="0" err="1"/>
              <a:t>Thị</a:t>
            </a:r>
            <a:r>
              <a:rPr lang="en-US" sz="2200" dirty="0"/>
              <a:t> D</a:t>
            </a:r>
            <a:r>
              <a:rPr lang="vi-VN" sz="2200" dirty="0"/>
              <a:t>ư</a:t>
            </a:r>
            <a:r>
              <a:rPr lang="en-US" sz="2200" dirty="0" err="1"/>
              <a:t>ơng</a:t>
            </a:r>
            <a:endParaRPr lang="en-US" sz="2200" dirty="0"/>
          </a:p>
          <a:p>
            <a:pPr marL="512763" indent="-346075" algn="l">
              <a:buAutoNum type="arabicPeriod"/>
              <a:tabLst>
                <a:tab pos="1027113" algn="l"/>
              </a:tabLst>
            </a:pPr>
            <a:r>
              <a:rPr lang="en-US" sz="2200" dirty="0" err="1"/>
              <a:t>Nguyễn</a:t>
            </a:r>
            <a:r>
              <a:rPr lang="en-US" sz="2200" dirty="0"/>
              <a:t> </a:t>
            </a:r>
            <a:r>
              <a:rPr lang="en-US" sz="2200" dirty="0" err="1"/>
              <a:t>Đức</a:t>
            </a:r>
            <a:r>
              <a:rPr lang="en-US" sz="2200" dirty="0"/>
              <a:t> </a:t>
            </a:r>
            <a:r>
              <a:rPr lang="en-US" sz="2200" dirty="0" err="1"/>
              <a:t>Mạnh</a:t>
            </a:r>
            <a:r>
              <a:rPr lang="en-US" sz="2200" dirty="0"/>
              <a:t> </a:t>
            </a:r>
            <a:r>
              <a:rPr lang="en-US" sz="2200" dirty="0" err="1"/>
              <a:t>Hoàng</a:t>
            </a:r>
            <a:endParaRPr lang="en-US" sz="2200" dirty="0"/>
          </a:p>
          <a:p>
            <a:pPr marL="512763" indent="-346075" algn="l">
              <a:buAutoNum type="arabicPeriod"/>
            </a:pPr>
            <a:endParaRPr lang="en-US" sz="2200" dirty="0"/>
          </a:p>
          <a:p>
            <a:pPr marL="166688" algn="l"/>
            <a:endParaRPr lang="en-US" sz="2200" dirty="0"/>
          </a:p>
          <a:p>
            <a:pPr marL="166688" algn="l"/>
            <a:r>
              <a:rPr lang="en-US" sz="2200" dirty="0"/>
              <a:t>20173236</a:t>
            </a:r>
          </a:p>
          <a:p>
            <a:pPr marL="166688" algn="l"/>
            <a:r>
              <a:rPr lang="en-US" sz="2200" dirty="0"/>
              <a:t>20173288</a:t>
            </a:r>
          </a:p>
          <a:p>
            <a:pPr marL="166688" algn="l"/>
            <a:r>
              <a:rPr lang="en-US" sz="2200" dirty="0"/>
              <a:t>20173063</a:t>
            </a:r>
          </a:p>
          <a:p>
            <a:pPr marL="166688" algn="l"/>
            <a:r>
              <a:rPr lang="en-US" sz="2200" dirty="0" smtClean="0"/>
              <a:t>20173139 </a:t>
            </a:r>
            <a:endParaRPr lang="en-US" sz="2200" dirty="0"/>
          </a:p>
        </p:txBody>
      </p:sp>
      <p:sp>
        <p:nvSpPr>
          <p:cNvPr id="4" name="TextBox 3"/>
          <p:cNvSpPr txBox="1"/>
          <p:nvPr/>
        </p:nvSpPr>
        <p:spPr>
          <a:xfrm>
            <a:off x="1647888" y="2754718"/>
            <a:ext cx="5621924" cy="461665"/>
          </a:xfrm>
          <a:prstGeom prst="rect">
            <a:avLst/>
          </a:prstGeom>
          <a:noFill/>
        </p:spPr>
        <p:txBody>
          <a:bodyPr wrap="none" rtlCol="0">
            <a:spAutoFit/>
          </a:bodyPr>
          <a:lstStyle/>
          <a:p>
            <a:pPr algn="ctr"/>
            <a:r>
              <a:rPr lang="en-US" sz="2400" dirty="0" err="1" smtClean="0"/>
              <a:t>Đề</a:t>
            </a:r>
            <a:r>
              <a:rPr lang="en-US" sz="2400" dirty="0" smtClean="0"/>
              <a:t> </a:t>
            </a:r>
            <a:r>
              <a:rPr lang="en-US" sz="2400" dirty="0" err="1" smtClean="0"/>
              <a:t>tài</a:t>
            </a:r>
            <a:r>
              <a:rPr lang="en-US" sz="2400" dirty="0" smtClean="0"/>
              <a:t>: </a:t>
            </a:r>
            <a:r>
              <a:rPr lang="en-US" sz="2400" dirty="0" err="1" smtClean="0"/>
              <a:t>Tìm</a:t>
            </a:r>
            <a:r>
              <a:rPr lang="en-US" sz="2400" dirty="0" smtClean="0"/>
              <a:t> </a:t>
            </a:r>
            <a:r>
              <a:rPr lang="en-US" sz="2400" dirty="0" err="1" smtClean="0"/>
              <a:t>hiểu</a:t>
            </a:r>
            <a:r>
              <a:rPr lang="en-US" sz="2400" dirty="0" smtClean="0"/>
              <a:t> </a:t>
            </a:r>
            <a:r>
              <a:rPr lang="en-US" sz="2400" dirty="0" err="1" smtClean="0"/>
              <a:t>về</a:t>
            </a:r>
            <a:r>
              <a:rPr lang="en-US" sz="2400" dirty="0" smtClean="0"/>
              <a:t> SSL/TLS </a:t>
            </a:r>
            <a:r>
              <a:rPr lang="en-US" sz="2400" dirty="0" err="1" smtClean="0"/>
              <a:t>và</a:t>
            </a:r>
            <a:r>
              <a:rPr lang="en-US" sz="2400" dirty="0" smtClean="0"/>
              <a:t> </a:t>
            </a:r>
            <a:r>
              <a:rPr lang="en-US" sz="2400" dirty="0" err="1" smtClean="0"/>
              <a:t>các</a:t>
            </a:r>
            <a:r>
              <a:rPr lang="en-US" sz="2400" dirty="0" smtClean="0"/>
              <a:t> </a:t>
            </a:r>
            <a:r>
              <a:rPr lang="en-US" sz="2400" dirty="0" err="1" smtClean="0"/>
              <a:t>ứng</a:t>
            </a:r>
            <a:r>
              <a:rPr lang="en-US" sz="2400" dirty="0" smtClean="0"/>
              <a:t> </a:t>
            </a:r>
            <a:r>
              <a:rPr lang="en-US" sz="2400" dirty="0" err="1" smtClean="0"/>
              <a:t>dụng</a:t>
            </a:r>
            <a:endParaRPr lang="en-US" sz="2400" dirty="0"/>
          </a:p>
        </p:txBody>
      </p:sp>
      <p:sp>
        <p:nvSpPr>
          <p:cNvPr id="5" name="TextBox 4"/>
          <p:cNvSpPr txBox="1"/>
          <p:nvPr/>
        </p:nvSpPr>
        <p:spPr>
          <a:xfrm>
            <a:off x="3117970" y="3612254"/>
            <a:ext cx="2681760" cy="646331"/>
          </a:xfrm>
          <a:prstGeom prst="rect">
            <a:avLst/>
          </a:prstGeom>
          <a:noFill/>
        </p:spPr>
        <p:txBody>
          <a:bodyPr wrap="none" rtlCol="0">
            <a:spAutoFit/>
          </a:bodyPr>
          <a:lstStyle/>
          <a:p>
            <a:r>
              <a:rPr lang="en-US" dirty="0"/>
              <a:t>PGS.TS. </a:t>
            </a:r>
            <a:r>
              <a:rPr lang="en-US" dirty="0" err="1"/>
              <a:t>Nguyễn</a:t>
            </a:r>
            <a:r>
              <a:rPr lang="en-US" dirty="0"/>
              <a:t> </a:t>
            </a:r>
            <a:r>
              <a:rPr lang="en-US" dirty="0" err="1"/>
              <a:t>Linh</a:t>
            </a:r>
            <a:r>
              <a:rPr lang="en-US" dirty="0"/>
              <a:t> </a:t>
            </a:r>
            <a:r>
              <a:rPr lang="en-US" dirty="0" err="1"/>
              <a:t>Giang</a:t>
            </a:r>
            <a:endParaRPr lang="en-US" dirty="0"/>
          </a:p>
          <a:p>
            <a:endParaRPr lang="en-US" dirty="0"/>
          </a:p>
        </p:txBody>
      </p:sp>
    </p:spTree>
    <p:extLst>
      <p:ext uri="{BB962C8B-B14F-4D97-AF65-F5344CB8AC3E}">
        <p14:creationId xmlns:p14="http://schemas.microsoft.com/office/powerpoint/2010/main" val="2797277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dirty="0" smtClean="0"/>
              <a:t>.2</a:t>
            </a:r>
            <a:r>
              <a:rPr lang="en-US" dirty="0"/>
              <a:t>. C</a:t>
            </a:r>
            <a:r>
              <a:rPr lang="vi-VN" dirty="0">
                <a:latin typeface="Calibri Light" panose="020F0302020204030204" pitchFamily="34" charset="0"/>
                <a:cs typeface="Calibri Light" panose="020F0302020204030204" pitchFamily="34" charset="0"/>
              </a:rPr>
              <a:t>ơ</a:t>
            </a:r>
            <a:r>
              <a:rPr lang="en-US" dirty="0"/>
              <a:t> </a:t>
            </a:r>
            <a:r>
              <a:rPr lang="en-US" dirty="0" err="1"/>
              <a:t>bản</a:t>
            </a:r>
            <a:r>
              <a:rPr lang="en-US" dirty="0"/>
              <a:t> </a:t>
            </a:r>
            <a:r>
              <a:rPr lang="en-US" dirty="0" err="1"/>
              <a:t>về</a:t>
            </a:r>
            <a:r>
              <a:rPr lang="en-US" dirty="0"/>
              <a:t> SSL </a:t>
            </a:r>
          </a:p>
        </p:txBody>
      </p:sp>
      <p:sp>
        <p:nvSpPr>
          <p:cNvPr id="3" name="Content Placeholder 2"/>
          <p:cNvSpPr>
            <a:spLocks noGrp="1"/>
          </p:cNvSpPr>
          <p:nvPr>
            <p:ph idx="1"/>
          </p:nvPr>
        </p:nvSpPr>
        <p:spPr>
          <a:xfrm>
            <a:off x="488950" y="1238248"/>
            <a:ext cx="8026400" cy="4902199"/>
          </a:xfrm>
        </p:spPr>
        <p:txBody>
          <a:bodyPr>
            <a:noAutofit/>
          </a:bodyPr>
          <a:lstStyle/>
          <a:p>
            <a:pPr lvl="0" algn="just">
              <a:lnSpc>
                <a:spcPct val="100000"/>
              </a:lnSpc>
            </a:pPr>
            <a:r>
              <a:rPr lang="en-US" dirty="0" err="1">
                <a:solidFill>
                  <a:schemeClr val="tx1"/>
                </a:solidFill>
              </a:rPr>
              <a:t>Xác</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ứng</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khách</a:t>
            </a:r>
            <a:r>
              <a:rPr lang="en-US" dirty="0">
                <a:solidFill>
                  <a:schemeClr val="tx1"/>
                </a:solidFill>
              </a:rPr>
              <a:t> SSL: </a:t>
            </a:r>
            <a:r>
              <a:rPr lang="en-US" dirty="0" err="1">
                <a:solidFill>
                  <a:schemeClr val="tx1"/>
                </a:solidFill>
              </a:rPr>
              <a:t>cho</a:t>
            </a:r>
            <a:r>
              <a:rPr lang="en-US" dirty="0">
                <a:solidFill>
                  <a:schemeClr val="tx1"/>
                </a:solidFill>
              </a:rPr>
              <a:t> </a:t>
            </a:r>
            <a:r>
              <a:rPr lang="en-US" dirty="0" err="1">
                <a:solidFill>
                  <a:schemeClr val="tx1"/>
                </a:solidFill>
              </a:rPr>
              <a:t>phép</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chủ</a:t>
            </a:r>
            <a:r>
              <a:rPr lang="en-US" dirty="0">
                <a:solidFill>
                  <a:schemeClr val="tx1"/>
                </a:solidFill>
              </a:rPr>
              <a:t> </a:t>
            </a:r>
            <a:r>
              <a:rPr lang="en-US" dirty="0" err="1">
                <a:solidFill>
                  <a:schemeClr val="tx1"/>
                </a:solidFill>
              </a:rPr>
              <a:t>xác</a:t>
            </a:r>
            <a:r>
              <a:rPr lang="en-US" dirty="0">
                <a:solidFill>
                  <a:schemeClr val="tx1"/>
                </a:solidFill>
              </a:rPr>
              <a:t> </a:t>
            </a:r>
            <a:r>
              <a:rPr lang="en-US" dirty="0" err="1">
                <a:solidFill>
                  <a:schemeClr val="tx1"/>
                </a:solidFill>
              </a:rPr>
              <a:t>nhận</a:t>
            </a:r>
            <a:r>
              <a:rPr lang="en-US" dirty="0">
                <a:solidFill>
                  <a:schemeClr val="tx1"/>
                </a:solidFill>
              </a:rPr>
              <a:t> </a:t>
            </a:r>
            <a:r>
              <a:rPr lang="en-US" dirty="0" err="1">
                <a:solidFill>
                  <a:schemeClr val="tx1"/>
                </a:solidFill>
              </a:rPr>
              <a:t>danh</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người</a:t>
            </a:r>
            <a:r>
              <a:rPr lang="en-US" dirty="0">
                <a:solidFill>
                  <a:schemeClr val="tx1"/>
                </a:solidFill>
              </a:rPr>
              <a:t> </a:t>
            </a:r>
            <a:r>
              <a:rPr lang="en-US" dirty="0" err="1">
                <a:solidFill>
                  <a:schemeClr val="tx1"/>
                </a:solidFill>
              </a:rPr>
              <a:t>dùng</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kỹ</a:t>
            </a:r>
            <a:r>
              <a:rPr lang="en-US" dirty="0">
                <a:solidFill>
                  <a:schemeClr val="tx1"/>
                </a:solidFill>
              </a:rPr>
              <a:t> </a:t>
            </a:r>
            <a:r>
              <a:rPr lang="en-US" dirty="0" err="1">
                <a:solidFill>
                  <a:schemeClr val="tx1"/>
                </a:solidFill>
              </a:rPr>
              <a:t>thuật</a:t>
            </a:r>
            <a:r>
              <a:rPr lang="en-US" dirty="0">
                <a:solidFill>
                  <a:schemeClr val="tx1"/>
                </a:solidFill>
              </a:rPr>
              <a:t> </a:t>
            </a:r>
            <a:r>
              <a:rPr lang="en-US" dirty="0" err="1">
                <a:solidFill>
                  <a:schemeClr val="tx1"/>
                </a:solidFill>
              </a:rPr>
              <a:t>tương</a:t>
            </a:r>
            <a:r>
              <a:rPr lang="en-US" dirty="0">
                <a:solidFill>
                  <a:schemeClr val="tx1"/>
                </a:solidFill>
              </a:rPr>
              <a:t> </a:t>
            </a:r>
            <a:r>
              <a:rPr lang="en-US" dirty="0" err="1">
                <a:solidFill>
                  <a:schemeClr val="tx1"/>
                </a:solidFill>
              </a:rPr>
              <a:t>tự</a:t>
            </a:r>
            <a:r>
              <a:rPr lang="en-US" dirty="0">
                <a:solidFill>
                  <a:schemeClr val="tx1"/>
                </a:solidFill>
              </a:rPr>
              <a:t> </a:t>
            </a:r>
            <a:r>
              <a:rPr lang="en-US" dirty="0" err="1">
                <a:solidFill>
                  <a:schemeClr val="tx1"/>
                </a:solidFill>
              </a:rPr>
              <a:t>như</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kỹ</a:t>
            </a:r>
            <a:r>
              <a:rPr lang="en-US" dirty="0">
                <a:solidFill>
                  <a:schemeClr val="tx1"/>
                </a:solidFill>
              </a:rPr>
              <a:t> </a:t>
            </a:r>
            <a:r>
              <a:rPr lang="en-US" dirty="0" err="1">
                <a:solidFill>
                  <a:schemeClr val="tx1"/>
                </a:solidFill>
              </a:rPr>
              <a:t>thuật</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xác</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chủ</a:t>
            </a:r>
            <a:r>
              <a:rPr lang="en-US" dirty="0">
                <a:solidFill>
                  <a:schemeClr val="tx1"/>
                </a:solidFill>
              </a:rPr>
              <a:t>, </a:t>
            </a:r>
            <a:r>
              <a:rPr lang="en-US" dirty="0" err="1">
                <a:solidFill>
                  <a:schemeClr val="tx1"/>
                </a:solidFill>
              </a:rPr>
              <a:t>phần</a:t>
            </a:r>
            <a:r>
              <a:rPr lang="en-US" dirty="0">
                <a:solidFill>
                  <a:schemeClr val="tx1"/>
                </a:solidFill>
              </a:rPr>
              <a:t> </a:t>
            </a:r>
            <a:r>
              <a:rPr lang="en-US" dirty="0" err="1">
                <a:solidFill>
                  <a:schemeClr val="tx1"/>
                </a:solidFill>
              </a:rPr>
              <a:t>mềm</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chủ</a:t>
            </a:r>
            <a:r>
              <a:rPr lang="en-US" dirty="0">
                <a:solidFill>
                  <a:schemeClr val="tx1"/>
                </a:solidFill>
              </a:rPr>
              <a:t> </a:t>
            </a:r>
            <a:r>
              <a:rPr lang="en-US" dirty="0" err="1">
                <a:solidFill>
                  <a:schemeClr val="tx1"/>
                </a:solidFill>
              </a:rPr>
              <a:t>hỗ</a:t>
            </a:r>
            <a:r>
              <a:rPr lang="en-US" dirty="0">
                <a:solidFill>
                  <a:schemeClr val="tx1"/>
                </a:solidFill>
              </a:rPr>
              <a:t> </a:t>
            </a:r>
            <a:r>
              <a:rPr lang="en-US" dirty="0" err="1">
                <a:solidFill>
                  <a:schemeClr val="tx1"/>
                </a:solidFill>
              </a:rPr>
              <a:t>trợ</a:t>
            </a:r>
            <a:r>
              <a:rPr lang="en-US" dirty="0">
                <a:solidFill>
                  <a:schemeClr val="tx1"/>
                </a:solidFill>
              </a:rPr>
              <a:t> SSL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xem</a:t>
            </a:r>
            <a:r>
              <a:rPr lang="en-US" dirty="0">
                <a:solidFill>
                  <a:schemeClr val="tx1"/>
                </a:solidFill>
              </a:rPr>
              <a:t> </a:t>
            </a:r>
            <a:r>
              <a:rPr lang="en-US" dirty="0" err="1">
                <a:solidFill>
                  <a:schemeClr val="tx1"/>
                </a:solidFill>
              </a:rPr>
              <a:t>chứng</a:t>
            </a:r>
            <a:r>
              <a:rPr lang="en-US" dirty="0">
                <a:solidFill>
                  <a:schemeClr val="tx1"/>
                </a:solidFill>
              </a:rPr>
              <a:t> </a:t>
            </a:r>
            <a:r>
              <a:rPr lang="en-US" dirty="0" err="1">
                <a:solidFill>
                  <a:schemeClr val="tx1"/>
                </a:solidFill>
              </a:rPr>
              <a:t>chỉ</a:t>
            </a:r>
            <a:r>
              <a:rPr lang="en-US" dirty="0">
                <a:solidFill>
                  <a:schemeClr val="tx1"/>
                </a:solidFill>
              </a:rPr>
              <a:t> </a:t>
            </a:r>
            <a:r>
              <a:rPr lang="en-US" dirty="0" err="1">
                <a:solidFill>
                  <a:schemeClr val="tx1"/>
                </a:solidFill>
              </a:rPr>
              <a:t>và</a:t>
            </a:r>
            <a:r>
              <a:rPr lang="en-US" dirty="0">
                <a:solidFill>
                  <a:schemeClr val="tx1"/>
                </a:solidFill>
              </a:rPr>
              <a:t> ID </a:t>
            </a:r>
            <a:r>
              <a:rPr lang="en-US" dirty="0" err="1">
                <a:solidFill>
                  <a:schemeClr val="tx1"/>
                </a:solidFill>
              </a:rPr>
              <a:t>công</a:t>
            </a:r>
            <a:r>
              <a:rPr lang="en-US" dirty="0">
                <a:solidFill>
                  <a:schemeClr val="tx1"/>
                </a:solidFill>
              </a:rPr>
              <a:t> </a:t>
            </a:r>
            <a:r>
              <a:rPr lang="en-US" dirty="0" err="1">
                <a:solidFill>
                  <a:schemeClr val="tx1"/>
                </a:solidFill>
              </a:rPr>
              <a:t>khai</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khách</a:t>
            </a:r>
            <a:r>
              <a:rPr lang="en-US" dirty="0">
                <a:solidFill>
                  <a:schemeClr val="tx1"/>
                </a:solidFill>
              </a:rPr>
              <a:t> </a:t>
            </a:r>
            <a:r>
              <a:rPr lang="en-US" dirty="0" err="1">
                <a:solidFill>
                  <a:schemeClr val="tx1"/>
                </a:solidFill>
              </a:rPr>
              <a:t>hàng</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hợp</a:t>
            </a:r>
            <a:r>
              <a:rPr lang="en-US" dirty="0">
                <a:solidFill>
                  <a:schemeClr val="tx1"/>
                </a:solidFill>
              </a:rPr>
              <a:t> </a:t>
            </a:r>
            <a:r>
              <a:rPr lang="en-US" dirty="0" err="1">
                <a:solidFill>
                  <a:schemeClr val="tx1"/>
                </a:solidFill>
              </a:rPr>
              <a:t>lệ</a:t>
            </a:r>
            <a:r>
              <a:rPr lang="en-US" dirty="0">
                <a:solidFill>
                  <a:schemeClr val="tx1"/>
                </a:solidFill>
              </a:rPr>
              <a:t> không </a:t>
            </a:r>
            <a:r>
              <a:rPr lang="en-US" dirty="0" err="1">
                <a:solidFill>
                  <a:schemeClr val="tx1"/>
                </a:solidFill>
              </a:rPr>
              <a:t>và</a:t>
            </a:r>
            <a:r>
              <a:rPr lang="en-US" dirty="0">
                <a:solidFill>
                  <a:schemeClr val="tx1"/>
                </a:solidFill>
              </a:rPr>
              <a:t> </a:t>
            </a:r>
            <a:r>
              <a:rPr lang="en-US" dirty="0" err="1">
                <a:solidFill>
                  <a:schemeClr val="tx1"/>
                </a:solidFill>
              </a:rPr>
              <a:t>đã</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cấp</a:t>
            </a:r>
            <a:r>
              <a:rPr lang="en-US" dirty="0">
                <a:solidFill>
                  <a:schemeClr val="tx1"/>
                </a:solidFill>
              </a:rPr>
              <a:t> </a:t>
            </a:r>
            <a:r>
              <a:rPr lang="en-US" dirty="0" err="1">
                <a:solidFill>
                  <a:schemeClr val="tx1"/>
                </a:solidFill>
              </a:rPr>
              <a:t>bởi</a:t>
            </a:r>
            <a:r>
              <a:rPr lang="en-US" dirty="0">
                <a:solidFill>
                  <a:schemeClr val="tx1"/>
                </a:solidFill>
              </a:rPr>
              <a:t> </a:t>
            </a:r>
            <a:r>
              <a:rPr lang="en-US" dirty="0" err="1">
                <a:solidFill>
                  <a:schemeClr val="tx1"/>
                </a:solidFill>
              </a:rPr>
              <a:t>cơ</a:t>
            </a:r>
            <a:r>
              <a:rPr lang="en-US" dirty="0">
                <a:solidFill>
                  <a:schemeClr val="tx1"/>
                </a:solidFill>
              </a:rPr>
              <a:t> </a:t>
            </a:r>
            <a:r>
              <a:rPr lang="en-US" dirty="0" err="1">
                <a:solidFill>
                  <a:schemeClr val="tx1"/>
                </a:solidFill>
              </a:rPr>
              <a:t>quan</a:t>
            </a:r>
            <a:r>
              <a:rPr lang="en-US" dirty="0">
                <a:solidFill>
                  <a:schemeClr val="tx1"/>
                </a:solidFill>
              </a:rPr>
              <a:t> </a:t>
            </a:r>
            <a:r>
              <a:rPr lang="en-US" dirty="0" err="1">
                <a:solidFill>
                  <a:schemeClr val="tx1"/>
                </a:solidFill>
              </a:rPr>
              <a:t>chứng</a:t>
            </a:r>
            <a:r>
              <a:rPr lang="en-US" dirty="0">
                <a:solidFill>
                  <a:schemeClr val="tx1"/>
                </a:solidFill>
              </a:rPr>
              <a:t> </a:t>
            </a:r>
            <a:r>
              <a:rPr lang="en-US" dirty="0" err="1">
                <a:solidFill>
                  <a:schemeClr val="tx1"/>
                </a:solidFill>
              </a:rPr>
              <a:t>nhận</a:t>
            </a:r>
            <a:r>
              <a:rPr lang="en-US" dirty="0">
                <a:solidFill>
                  <a:schemeClr val="tx1"/>
                </a:solidFill>
              </a:rPr>
              <a:t> (CA) </a:t>
            </a:r>
            <a:r>
              <a:rPr lang="en-US" dirty="0" err="1">
                <a:solidFill>
                  <a:schemeClr val="tx1"/>
                </a:solidFill>
              </a:rPr>
              <a:t>được</a:t>
            </a:r>
            <a:r>
              <a:rPr lang="en-US" dirty="0">
                <a:solidFill>
                  <a:schemeClr val="tx1"/>
                </a:solidFill>
              </a:rPr>
              <a:t> </a:t>
            </a:r>
            <a:r>
              <a:rPr lang="en-US" dirty="0" err="1">
                <a:solidFill>
                  <a:schemeClr val="tx1"/>
                </a:solidFill>
              </a:rPr>
              <a:t>liệt</a:t>
            </a:r>
            <a:r>
              <a:rPr lang="en-US" dirty="0">
                <a:solidFill>
                  <a:schemeClr val="tx1"/>
                </a:solidFill>
              </a:rPr>
              <a:t> </a:t>
            </a:r>
            <a:r>
              <a:rPr lang="en-US" dirty="0" err="1">
                <a:solidFill>
                  <a:schemeClr val="tx1"/>
                </a:solidFill>
              </a:rPr>
              <a:t>kê</a:t>
            </a:r>
            <a:r>
              <a:rPr lang="en-US" dirty="0">
                <a:solidFill>
                  <a:schemeClr val="tx1"/>
                </a:solidFill>
              </a:rPr>
              <a:t> </a:t>
            </a:r>
            <a:r>
              <a:rPr lang="en-US" dirty="0" err="1">
                <a:solidFill>
                  <a:schemeClr val="tx1"/>
                </a:solidFill>
              </a:rPr>
              <a:t>trong</a:t>
            </a:r>
            <a:r>
              <a:rPr lang="en-US" dirty="0">
                <a:solidFill>
                  <a:schemeClr val="tx1"/>
                </a:solidFill>
              </a:rPr>
              <a:t> </a:t>
            </a:r>
            <a:r>
              <a:rPr lang="en-US" dirty="0" err="1">
                <a:solidFill>
                  <a:schemeClr val="tx1"/>
                </a:solidFill>
              </a:rPr>
              <a:t>danh</a:t>
            </a:r>
            <a:r>
              <a:rPr lang="en-US" dirty="0">
                <a:solidFill>
                  <a:schemeClr val="tx1"/>
                </a:solidFill>
              </a:rPr>
              <a:t> </a:t>
            </a:r>
            <a:r>
              <a:rPr lang="en-US" dirty="0" err="1">
                <a:solidFill>
                  <a:schemeClr val="tx1"/>
                </a:solidFill>
              </a:rPr>
              <a:t>sách</a:t>
            </a:r>
            <a:r>
              <a:rPr lang="en-US" dirty="0">
                <a:solidFill>
                  <a:schemeClr val="tx1"/>
                </a:solidFill>
              </a:rPr>
              <a:t> CA </a:t>
            </a:r>
            <a:r>
              <a:rPr lang="en-US" dirty="0" err="1">
                <a:solidFill>
                  <a:schemeClr val="tx1"/>
                </a:solidFill>
              </a:rPr>
              <a:t>đáng</a:t>
            </a:r>
            <a:r>
              <a:rPr lang="en-US" dirty="0">
                <a:solidFill>
                  <a:schemeClr val="tx1"/>
                </a:solidFill>
              </a:rPr>
              <a:t> tin </a:t>
            </a:r>
            <a:r>
              <a:rPr lang="en-US" dirty="0" err="1">
                <a:solidFill>
                  <a:schemeClr val="tx1"/>
                </a:solidFill>
              </a:rPr>
              <a:t>cậy</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chủ</a:t>
            </a:r>
            <a:r>
              <a:rPr lang="en-US" dirty="0">
                <a:solidFill>
                  <a:schemeClr val="tx1"/>
                </a:solidFill>
              </a:rPr>
              <a:t>. </a:t>
            </a:r>
            <a:r>
              <a:rPr lang="en-US" dirty="0" err="1">
                <a:solidFill>
                  <a:schemeClr val="tx1"/>
                </a:solidFill>
              </a:rPr>
              <a:t>Xác</a:t>
            </a:r>
            <a:r>
              <a:rPr lang="en-US" dirty="0">
                <a:solidFill>
                  <a:schemeClr val="tx1"/>
                </a:solidFill>
              </a:rPr>
              <a:t> </a:t>
            </a:r>
            <a:r>
              <a:rPr lang="en-US" dirty="0" err="1">
                <a:solidFill>
                  <a:schemeClr val="tx1"/>
                </a:solidFill>
              </a:rPr>
              <a:t>nhận</a:t>
            </a:r>
            <a:r>
              <a:rPr lang="en-US" dirty="0">
                <a:solidFill>
                  <a:schemeClr val="tx1"/>
                </a:solidFill>
              </a:rPr>
              <a:t> </a:t>
            </a:r>
            <a:r>
              <a:rPr lang="en-US" dirty="0" err="1">
                <a:solidFill>
                  <a:schemeClr val="tx1"/>
                </a:solidFill>
              </a:rPr>
              <a:t>này</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quan</a:t>
            </a:r>
            <a:r>
              <a:rPr lang="en-US" dirty="0">
                <a:solidFill>
                  <a:schemeClr val="tx1"/>
                </a:solidFill>
              </a:rPr>
              <a:t> </a:t>
            </a:r>
            <a:r>
              <a:rPr lang="en-US" dirty="0" err="1">
                <a:solidFill>
                  <a:schemeClr val="tx1"/>
                </a:solidFill>
              </a:rPr>
              <a:t>trọng</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chủ</a:t>
            </a:r>
            <a:r>
              <a:rPr lang="en-US" dirty="0">
                <a:solidFill>
                  <a:schemeClr val="tx1"/>
                </a:solidFill>
              </a:rPr>
              <a:t>, </a:t>
            </a:r>
            <a:r>
              <a:rPr lang="en-US" dirty="0" err="1">
                <a:solidFill>
                  <a:schemeClr val="tx1"/>
                </a:solidFill>
              </a:rPr>
              <a:t>ví</a:t>
            </a:r>
            <a:r>
              <a:rPr lang="en-US" dirty="0">
                <a:solidFill>
                  <a:schemeClr val="tx1"/>
                </a:solidFill>
              </a:rPr>
              <a:t> </a:t>
            </a:r>
            <a:r>
              <a:rPr lang="en-US" dirty="0" err="1">
                <a:solidFill>
                  <a:schemeClr val="tx1"/>
                </a:solidFill>
              </a:rPr>
              <a:t>dụ</a:t>
            </a:r>
            <a:r>
              <a:rPr lang="en-US" dirty="0">
                <a:solidFill>
                  <a:schemeClr val="tx1"/>
                </a:solidFill>
              </a:rPr>
              <a:t>, là </a:t>
            </a:r>
            <a:r>
              <a:rPr lang="en-US" dirty="0" err="1">
                <a:solidFill>
                  <a:schemeClr val="tx1"/>
                </a:solidFill>
              </a:rPr>
              <a:t>một</a:t>
            </a:r>
            <a:r>
              <a:rPr lang="en-US" dirty="0">
                <a:solidFill>
                  <a:schemeClr val="tx1"/>
                </a:solidFill>
              </a:rPr>
              <a:t> </a:t>
            </a:r>
            <a:r>
              <a:rPr lang="en-US" dirty="0" err="1">
                <a:solidFill>
                  <a:schemeClr val="tx1"/>
                </a:solidFill>
              </a:rPr>
              <a:t>ngân</a:t>
            </a:r>
            <a:r>
              <a:rPr lang="en-US" dirty="0">
                <a:solidFill>
                  <a:schemeClr val="tx1"/>
                </a:solidFill>
              </a:rPr>
              <a:t> </a:t>
            </a:r>
            <a:r>
              <a:rPr lang="en-US" dirty="0" err="1">
                <a:solidFill>
                  <a:schemeClr val="tx1"/>
                </a:solidFill>
              </a:rPr>
              <a:t>hàng</a:t>
            </a:r>
            <a:r>
              <a:rPr lang="en-US" dirty="0">
                <a:solidFill>
                  <a:schemeClr val="tx1"/>
                </a:solidFill>
              </a:rPr>
              <a:t> </a:t>
            </a:r>
            <a:r>
              <a:rPr lang="en-US" dirty="0" err="1">
                <a:solidFill>
                  <a:schemeClr val="tx1"/>
                </a:solidFill>
              </a:rPr>
              <a:t>gửi</a:t>
            </a:r>
            <a:r>
              <a:rPr lang="en-US" dirty="0">
                <a:solidFill>
                  <a:schemeClr val="tx1"/>
                </a:solidFill>
              </a:rPr>
              <a:t> </a:t>
            </a:r>
            <a:r>
              <a:rPr lang="en-US" dirty="0" err="1">
                <a:solidFill>
                  <a:schemeClr val="tx1"/>
                </a:solidFill>
              </a:rPr>
              <a:t>thông</a:t>
            </a:r>
            <a:r>
              <a:rPr lang="en-US" dirty="0">
                <a:solidFill>
                  <a:schemeClr val="tx1"/>
                </a:solidFill>
              </a:rPr>
              <a:t> tin </a:t>
            </a:r>
            <a:r>
              <a:rPr lang="en-US" dirty="0" err="1">
                <a:solidFill>
                  <a:schemeClr val="tx1"/>
                </a:solidFill>
              </a:rPr>
              <a:t>tài</a:t>
            </a:r>
            <a:r>
              <a:rPr lang="en-US" dirty="0">
                <a:solidFill>
                  <a:schemeClr val="tx1"/>
                </a:solidFill>
              </a:rPr>
              <a:t> </a:t>
            </a:r>
            <a:r>
              <a:rPr lang="en-US" dirty="0" err="1">
                <a:solidFill>
                  <a:schemeClr val="tx1"/>
                </a:solidFill>
              </a:rPr>
              <a:t>chính</a:t>
            </a:r>
            <a:r>
              <a:rPr lang="en-US" dirty="0">
                <a:solidFill>
                  <a:schemeClr val="tx1"/>
                </a:solidFill>
              </a:rPr>
              <a:t> </a:t>
            </a:r>
            <a:r>
              <a:rPr lang="en-US" dirty="0" err="1">
                <a:solidFill>
                  <a:schemeClr val="tx1"/>
                </a:solidFill>
              </a:rPr>
              <a:t>bí</a:t>
            </a:r>
            <a:r>
              <a:rPr lang="en-US" dirty="0">
                <a:solidFill>
                  <a:schemeClr val="tx1"/>
                </a:solidFill>
              </a:rPr>
              <a:t> </a:t>
            </a:r>
            <a:r>
              <a:rPr lang="en-US" dirty="0" err="1">
                <a:solidFill>
                  <a:schemeClr val="tx1"/>
                </a:solidFill>
              </a:rPr>
              <a:t>mật</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khách</a:t>
            </a:r>
            <a:r>
              <a:rPr lang="en-US" dirty="0">
                <a:solidFill>
                  <a:schemeClr val="tx1"/>
                </a:solidFill>
              </a:rPr>
              <a:t> </a:t>
            </a:r>
            <a:r>
              <a:rPr lang="en-US" dirty="0" err="1">
                <a:solidFill>
                  <a:schemeClr val="tx1"/>
                </a:solidFill>
              </a:rPr>
              <a:t>hàng</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muốn</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danh</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người</a:t>
            </a:r>
            <a:r>
              <a:rPr lang="en-US" dirty="0">
                <a:solidFill>
                  <a:schemeClr val="tx1"/>
                </a:solidFill>
              </a:rPr>
              <a:t> </a:t>
            </a:r>
            <a:r>
              <a:rPr lang="en-US" dirty="0" err="1">
                <a:solidFill>
                  <a:schemeClr val="tx1"/>
                </a:solidFill>
              </a:rPr>
              <a:t>nhận</a:t>
            </a:r>
            <a:r>
              <a:rPr lang="en-US" dirty="0">
                <a:solidFill>
                  <a:schemeClr val="tx1"/>
                </a:solidFill>
              </a:rPr>
              <a:t>.</a:t>
            </a:r>
          </a:p>
          <a:p>
            <a:pPr lvl="0" algn="just">
              <a:lnSpc>
                <a:spcPct val="100000"/>
              </a:lnSpc>
            </a:pPr>
            <a:r>
              <a:rPr lang="en-US" dirty="0" err="1">
                <a:solidFill>
                  <a:schemeClr val="tx1"/>
                </a:solidFill>
              </a:rPr>
              <a:t>Kết</a:t>
            </a:r>
            <a:r>
              <a:rPr lang="en-US" dirty="0">
                <a:solidFill>
                  <a:schemeClr val="tx1"/>
                </a:solidFill>
              </a:rPr>
              <a:t> </a:t>
            </a:r>
            <a:r>
              <a:rPr lang="en-US" dirty="0" err="1">
                <a:solidFill>
                  <a:schemeClr val="tx1"/>
                </a:solidFill>
              </a:rPr>
              <a:t>nối</a:t>
            </a:r>
            <a:r>
              <a:rPr lang="en-US" dirty="0">
                <a:solidFill>
                  <a:schemeClr val="tx1"/>
                </a:solidFill>
              </a:rPr>
              <a:t> SSL </a:t>
            </a:r>
            <a:r>
              <a:rPr lang="en-US" dirty="0" err="1">
                <a:solidFill>
                  <a:schemeClr val="tx1"/>
                </a:solidFill>
              </a:rPr>
              <a:t>được</a:t>
            </a:r>
            <a:r>
              <a:rPr lang="en-US" dirty="0">
                <a:solidFill>
                  <a:schemeClr val="tx1"/>
                </a:solidFill>
              </a:rPr>
              <a:t> </a:t>
            </a:r>
            <a:r>
              <a:rPr lang="en-US" dirty="0" err="1">
                <a:solidFill>
                  <a:schemeClr val="tx1"/>
                </a:solidFill>
              </a:rPr>
              <a:t>mã</a:t>
            </a:r>
            <a:r>
              <a:rPr lang="en-US" dirty="0">
                <a:solidFill>
                  <a:schemeClr val="tx1"/>
                </a:solidFill>
              </a:rPr>
              <a:t> </a:t>
            </a:r>
            <a:r>
              <a:rPr lang="en-US" dirty="0" err="1">
                <a:solidFill>
                  <a:schemeClr val="tx1"/>
                </a:solidFill>
              </a:rPr>
              <a:t>hóa</a:t>
            </a:r>
            <a:r>
              <a:rPr lang="en-US" dirty="0">
                <a:solidFill>
                  <a:schemeClr val="tx1"/>
                </a:solidFill>
              </a:rPr>
              <a:t> </a:t>
            </a:r>
            <a:r>
              <a:rPr lang="en-US" dirty="0" err="1">
                <a:solidFill>
                  <a:schemeClr val="tx1"/>
                </a:solidFill>
              </a:rPr>
              <a:t>yêu</a:t>
            </a:r>
            <a:r>
              <a:rPr lang="en-US" dirty="0">
                <a:solidFill>
                  <a:schemeClr val="tx1"/>
                </a:solidFill>
              </a:rPr>
              <a:t> </a:t>
            </a:r>
            <a:r>
              <a:rPr lang="en-US" dirty="0" err="1">
                <a:solidFill>
                  <a:schemeClr val="tx1"/>
                </a:solidFill>
              </a:rPr>
              <a:t>cầu</a:t>
            </a:r>
            <a:r>
              <a:rPr lang="en-US" dirty="0">
                <a:solidFill>
                  <a:schemeClr val="tx1"/>
                </a:solidFill>
              </a:rPr>
              <a:t> </a:t>
            </a:r>
            <a:r>
              <a:rPr lang="en-US" dirty="0" err="1">
                <a:solidFill>
                  <a:schemeClr val="tx1"/>
                </a:solidFill>
              </a:rPr>
              <a:t>tất</a:t>
            </a:r>
            <a:r>
              <a:rPr lang="en-US" dirty="0">
                <a:solidFill>
                  <a:schemeClr val="tx1"/>
                </a:solidFill>
              </a:rPr>
              <a:t> </a:t>
            </a:r>
            <a:r>
              <a:rPr lang="en-US" dirty="0" err="1">
                <a:solidFill>
                  <a:schemeClr val="tx1"/>
                </a:solidFill>
              </a:rPr>
              <a:t>cả</a:t>
            </a:r>
            <a:r>
              <a:rPr lang="en-US" dirty="0">
                <a:solidFill>
                  <a:schemeClr val="tx1"/>
                </a:solidFill>
              </a:rPr>
              <a:t> </a:t>
            </a:r>
            <a:r>
              <a:rPr lang="en-US" dirty="0" err="1">
                <a:solidFill>
                  <a:schemeClr val="tx1"/>
                </a:solidFill>
              </a:rPr>
              <a:t>thông</a:t>
            </a:r>
            <a:r>
              <a:rPr lang="en-US" dirty="0">
                <a:solidFill>
                  <a:schemeClr val="tx1"/>
                </a:solidFill>
              </a:rPr>
              <a:t> tin </a:t>
            </a:r>
            <a:r>
              <a:rPr lang="en-US" dirty="0" err="1">
                <a:solidFill>
                  <a:schemeClr val="tx1"/>
                </a:solidFill>
              </a:rPr>
              <a:t>được</a:t>
            </a:r>
            <a:r>
              <a:rPr lang="en-US" dirty="0">
                <a:solidFill>
                  <a:schemeClr val="tx1"/>
                </a:solidFill>
              </a:rPr>
              <a:t> </a:t>
            </a:r>
            <a:r>
              <a:rPr lang="en-US" dirty="0" err="1">
                <a:solidFill>
                  <a:schemeClr val="tx1"/>
                </a:solidFill>
              </a:rPr>
              <a:t>gửi</a:t>
            </a:r>
            <a:r>
              <a:rPr lang="en-US" dirty="0">
                <a:solidFill>
                  <a:schemeClr val="tx1"/>
                </a:solidFill>
              </a:rPr>
              <a:t> </a:t>
            </a:r>
            <a:r>
              <a:rPr lang="en-US" dirty="0" err="1">
                <a:solidFill>
                  <a:schemeClr val="tx1"/>
                </a:solidFill>
              </a:rPr>
              <a:t>giữa</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khách</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chủ</a:t>
            </a:r>
            <a:r>
              <a:rPr lang="en-US" dirty="0">
                <a:solidFill>
                  <a:schemeClr val="tx1"/>
                </a:solidFill>
              </a:rPr>
              <a:t> </a:t>
            </a:r>
            <a:r>
              <a:rPr lang="en-US" dirty="0" err="1">
                <a:solidFill>
                  <a:schemeClr val="tx1"/>
                </a:solidFill>
              </a:rPr>
              <a:t>phải</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mã</a:t>
            </a:r>
            <a:r>
              <a:rPr lang="en-US" dirty="0">
                <a:solidFill>
                  <a:schemeClr val="tx1"/>
                </a:solidFill>
              </a:rPr>
              <a:t> </a:t>
            </a:r>
            <a:r>
              <a:rPr lang="en-US" dirty="0" err="1">
                <a:solidFill>
                  <a:schemeClr val="tx1"/>
                </a:solidFill>
              </a:rPr>
              <a:t>hóa</a:t>
            </a:r>
            <a:r>
              <a:rPr lang="en-US" dirty="0">
                <a:solidFill>
                  <a:schemeClr val="tx1"/>
                </a:solidFill>
              </a:rPr>
              <a:t> </a:t>
            </a:r>
            <a:r>
              <a:rPr lang="en-US" dirty="0" err="1">
                <a:solidFill>
                  <a:schemeClr val="tx1"/>
                </a:solidFill>
              </a:rPr>
              <a:t>bằng</a:t>
            </a:r>
            <a:r>
              <a:rPr lang="en-US" dirty="0">
                <a:solidFill>
                  <a:schemeClr val="tx1"/>
                </a:solidFill>
              </a:rPr>
              <a:t> </a:t>
            </a:r>
            <a:r>
              <a:rPr lang="en-US" dirty="0" err="1">
                <a:solidFill>
                  <a:schemeClr val="tx1"/>
                </a:solidFill>
              </a:rPr>
              <a:t>phần</a:t>
            </a:r>
            <a:r>
              <a:rPr lang="en-US" dirty="0">
                <a:solidFill>
                  <a:schemeClr val="tx1"/>
                </a:solidFill>
              </a:rPr>
              <a:t> </a:t>
            </a:r>
            <a:r>
              <a:rPr lang="en-US" dirty="0" err="1">
                <a:solidFill>
                  <a:schemeClr val="tx1"/>
                </a:solidFill>
              </a:rPr>
              <a:t>mềm</a:t>
            </a:r>
            <a:r>
              <a:rPr lang="en-US" dirty="0">
                <a:solidFill>
                  <a:schemeClr val="tx1"/>
                </a:solidFill>
              </a:rPr>
              <a:t> </a:t>
            </a:r>
            <a:r>
              <a:rPr lang="en-US" dirty="0" err="1">
                <a:solidFill>
                  <a:schemeClr val="tx1"/>
                </a:solidFill>
              </a:rPr>
              <a:t>gửi</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giải</a:t>
            </a:r>
            <a:r>
              <a:rPr lang="en-US" dirty="0">
                <a:solidFill>
                  <a:schemeClr val="tx1"/>
                </a:solidFill>
              </a:rPr>
              <a:t> </a:t>
            </a:r>
            <a:r>
              <a:rPr lang="en-US" dirty="0" err="1">
                <a:solidFill>
                  <a:schemeClr val="tx1"/>
                </a:solidFill>
              </a:rPr>
              <a:t>mã</a:t>
            </a:r>
            <a:r>
              <a:rPr lang="en-US" dirty="0">
                <a:solidFill>
                  <a:schemeClr val="tx1"/>
                </a:solidFill>
              </a:rPr>
              <a:t> </a:t>
            </a:r>
            <a:r>
              <a:rPr lang="en-US" dirty="0" err="1">
                <a:solidFill>
                  <a:schemeClr val="tx1"/>
                </a:solidFill>
              </a:rPr>
              <a:t>bằng</a:t>
            </a:r>
            <a:r>
              <a:rPr lang="en-US" dirty="0">
                <a:solidFill>
                  <a:schemeClr val="tx1"/>
                </a:solidFill>
              </a:rPr>
              <a:t> </a:t>
            </a:r>
            <a:r>
              <a:rPr lang="en-US" dirty="0" err="1">
                <a:solidFill>
                  <a:schemeClr val="tx1"/>
                </a:solidFill>
              </a:rPr>
              <a:t>phần</a:t>
            </a:r>
            <a:r>
              <a:rPr lang="en-US" dirty="0">
                <a:solidFill>
                  <a:schemeClr val="tx1"/>
                </a:solidFill>
              </a:rPr>
              <a:t> </a:t>
            </a:r>
            <a:r>
              <a:rPr lang="en-US" dirty="0" err="1">
                <a:solidFill>
                  <a:schemeClr val="tx1"/>
                </a:solidFill>
              </a:rPr>
              <a:t>mềm</a:t>
            </a:r>
            <a:r>
              <a:rPr lang="en-US" dirty="0">
                <a:solidFill>
                  <a:schemeClr val="tx1"/>
                </a:solidFill>
              </a:rPr>
              <a:t> </a:t>
            </a:r>
            <a:r>
              <a:rPr lang="en-US" dirty="0" err="1">
                <a:solidFill>
                  <a:schemeClr val="tx1"/>
                </a:solidFill>
              </a:rPr>
              <a:t>nhận</a:t>
            </a:r>
            <a:r>
              <a:rPr lang="en-US" dirty="0">
                <a:solidFill>
                  <a:schemeClr val="tx1"/>
                </a:solidFill>
              </a:rPr>
              <a:t>, do </a:t>
            </a:r>
            <a:r>
              <a:rPr lang="en-US" dirty="0" err="1">
                <a:solidFill>
                  <a:schemeClr val="tx1"/>
                </a:solidFill>
              </a:rPr>
              <a:t>đó</a:t>
            </a:r>
            <a:r>
              <a:rPr lang="en-US" dirty="0">
                <a:solidFill>
                  <a:schemeClr val="tx1"/>
                </a:solidFill>
              </a:rPr>
              <a:t> </a:t>
            </a:r>
            <a:r>
              <a:rPr lang="en-US" dirty="0" err="1">
                <a:solidFill>
                  <a:schemeClr val="tx1"/>
                </a:solidFill>
              </a:rPr>
              <a:t>cung</a:t>
            </a:r>
            <a:r>
              <a:rPr lang="en-US" dirty="0">
                <a:solidFill>
                  <a:schemeClr val="tx1"/>
                </a:solidFill>
              </a:rPr>
              <a:t> </a:t>
            </a:r>
            <a:r>
              <a:rPr lang="en-US" dirty="0" err="1">
                <a:solidFill>
                  <a:schemeClr val="tx1"/>
                </a:solidFill>
              </a:rPr>
              <a:t>cấp</a:t>
            </a:r>
            <a:r>
              <a:rPr lang="en-US" dirty="0">
                <a:solidFill>
                  <a:schemeClr val="tx1"/>
                </a:solidFill>
              </a:rPr>
              <a:t> </a:t>
            </a:r>
            <a:r>
              <a:rPr lang="en-US" dirty="0" err="1">
                <a:solidFill>
                  <a:schemeClr val="tx1"/>
                </a:solidFill>
              </a:rPr>
              <a:t>mức</a:t>
            </a:r>
            <a:r>
              <a:rPr lang="en-US" dirty="0">
                <a:solidFill>
                  <a:schemeClr val="tx1"/>
                </a:solidFill>
              </a:rPr>
              <a:t> </a:t>
            </a:r>
            <a:r>
              <a:rPr lang="en-US" dirty="0" err="1">
                <a:solidFill>
                  <a:schemeClr val="tx1"/>
                </a:solidFill>
              </a:rPr>
              <a:t>độ</a:t>
            </a:r>
            <a:r>
              <a:rPr lang="en-US" dirty="0">
                <a:solidFill>
                  <a:schemeClr val="tx1"/>
                </a:solidFill>
              </a:rPr>
              <a:t> </a:t>
            </a:r>
            <a:r>
              <a:rPr lang="en-US" dirty="0" err="1">
                <a:solidFill>
                  <a:schemeClr val="tx1"/>
                </a:solidFill>
              </a:rPr>
              <a:t>bảo</a:t>
            </a:r>
            <a:r>
              <a:rPr lang="en-US" dirty="0">
                <a:solidFill>
                  <a:schemeClr val="tx1"/>
                </a:solidFill>
              </a:rPr>
              <a:t> </a:t>
            </a:r>
            <a:r>
              <a:rPr lang="en-US" dirty="0" err="1">
                <a:solidFill>
                  <a:schemeClr val="tx1"/>
                </a:solidFill>
              </a:rPr>
              <a:t>mật</a:t>
            </a:r>
            <a:r>
              <a:rPr lang="en-US" dirty="0">
                <a:solidFill>
                  <a:schemeClr val="tx1"/>
                </a:solidFill>
              </a:rPr>
              <a:t> </a:t>
            </a:r>
            <a:r>
              <a:rPr lang="en-US" dirty="0" err="1">
                <a:solidFill>
                  <a:schemeClr val="tx1"/>
                </a:solidFill>
              </a:rPr>
              <a:t>cao</a:t>
            </a:r>
            <a:r>
              <a:rPr lang="en-US" dirty="0">
                <a:solidFill>
                  <a:schemeClr val="tx1"/>
                </a:solidFill>
              </a:rPr>
              <a:t>. </a:t>
            </a:r>
            <a:r>
              <a:rPr lang="en-US" dirty="0" err="1">
                <a:solidFill>
                  <a:schemeClr val="tx1"/>
                </a:solidFill>
              </a:rPr>
              <a:t>Bảo</a:t>
            </a:r>
            <a:r>
              <a:rPr lang="en-US" dirty="0">
                <a:solidFill>
                  <a:schemeClr val="tx1"/>
                </a:solidFill>
              </a:rPr>
              <a:t> </a:t>
            </a:r>
            <a:r>
              <a:rPr lang="en-US" dirty="0" err="1">
                <a:solidFill>
                  <a:schemeClr val="tx1"/>
                </a:solidFill>
              </a:rPr>
              <a:t>mật</a:t>
            </a:r>
            <a:r>
              <a:rPr lang="en-US" dirty="0">
                <a:solidFill>
                  <a:schemeClr val="tx1"/>
                </a:solidFill>
              </a:rPr>
              <a:t> </a:t>
            </a:r>
            <a:r>
              <a:rPr lang="en-US" dirty="0" err="1">
                <a:solidFill>
                  <a:schemeClr val="tx1"/>
                </a:solidFill>
              </a:rPr>
              <a:t>rất</a:t>
            </a:r>
            <a:r>
              <a:rPr lang="en-US" dirty="0">
                <a:solidFill>
                  <a:schemeClr val="tx1"/>
                </a:solidFill>
              </a:rPr>
              <a:t> </a:t>
            </a:r>
            <a:r>
              <a:rPr lang="en-US" dirty="0" err="1">
                <a:solidFill>
                  <a:schemeClr val="tx1"/>
                </a:solidFill>
              </a:rPr>
              <a:t>quan</a:t>
            </a:r>
            <a:r>
              <a:rPr lang="en-US" dirty="0">
                <a:solidFill>
                  <a:schemeClr val="tx1"/>
                </a:solidFill>
              </a:rPr>
              <a:t> </a:t>
            </a:r>
            <a:r>
              <a:rPr lang="en-US" dirty="0" err="1">
                <a:solidFill>
                  <a:schemeClr val="tx1"/>
                </a:solidFill>
              </a:rPr>
              <a:t>trọng</a:t>
            </a:r>
            <a:r>
              <a:rPr lang="en-US" dirty="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cả</a:t>
            </a:r>
            <a:r>
              <a:rPr lang="en-US" dirty="0">
                <a:solidFill>
                  <a:schemeClr val="tx1"/>
                </a:solidFill>
              </a:rPr>
              <a:t> </a:t>
            </a:r>
            <a:r>
              <a:rPr lang="en-US" dirty="0" err="1">
                <a:solidFill>
                  <a:schemeClr val="tx1"/>
                </a:solidFill>
              </a:rPr>
              <a:t>hai</a:t>
            </a:r>
            <a:r>
              <a:rPr lang="en-US" dirty="0">
                <a:solidFill>
                  <a:schemeClr val="tx1"/>
                </a:solidFill>
              </a:rPr>
              <a:t> </a:t>
            </a:r>
            <a:r>
              <a:rPr lang="en-US" dirty="0" err="1">
                <a:solidFill>
                  <a:schemeClr val="tx1"/>
                </a:solidFill>
              </a:rPr>
              <a:t>bên</a:t>
            </a:r>
            <a:r>
              <a:rPr lang="en-US" dirty="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bất</a:t>
            </a:r>
            <a:r>
              <a:rPr lang="en-US" dirty="0">
                <a:solidFill>
                  <a:schemeClr val="tx1"/>
                </a:solidFill>
              </a:rPr>
              <a:t> </a:t>
            </a:r>
            <a:r>
              <a:rPr lang="en-US" dirty="0" err="1">
                <a:solidFill>
                  <a:schemeClr val="tx1"/>
                </a:solidFill>
              </a:rPr>
              <a:t>kỳ</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dịch</a:t>
            </a:r>
            <a:r>
              <a:rPr lang="en-US" dirty="0">
                <a:solidFill>
                  <a:schemeClr val="tx1"/>
                </a:solidFill>
              </a:rPr>
              <a:t> </a:t>
            </a:r>
            <a:r>
              <a:rPr lang="en-US" dirty="0" err="1">
                <a:solidFill>
                  <a:schemeClr val="tx1"/>
                </a:solidFill>
              </a:rPr>
              <a:t>cá</a:t>
            </a:r>
            <a:r>
              <a:rPr lang="en-US" dirty="0">
                <a:solidFill>
                  <a:schemeClr val="tx1"/>
                </a:solidFill>
              </a:rPr>
              <a:t> </a:t>
            </a:r>
            <a:r>
              <a:rPr lang="en-US" dirty="0" err="1">
                <a:solidFill>
                  <a:schemeClr val="tx1"/>
                </a:solidFill>
              </a:rPr>
              <a:t>nhân</a:t>
            </a:r>
            <a:r>
              <a:rPr lang="en-US" dirty="0">
                <a:solidFill>
                  <a:schemeClr val="tx1"/>
                </a:solidFill>
              </a:rPr>
              <a:t> </a:t>
            </a:r>
            <a:r>
              <a:rPr lang="en-US" dirty="0" err="1">
                <a:solidFill>
                  <a:schemeClr val="tx1"/>
                </a:solidFill>
              </a:rPr>
              <a:t>nào</a:t>
            </a:r>
            <a:r>
              <a:rPr lang="en-US" dirty="0">
                <a:solidFill>
                  <a:schemeClr val="tx1"/>
                </a:solidFill>
              </a:rPr>
              <a:t>. </a:t>
            </a:r>
            <a:r>
              <a:rPr lang="en-US" dirty="0" err="1">
                <a:solidFill>
                  <a:schemeClr val="tx1"/>
                </a:solidFill>
              </a:rPr>
              <a:t>Ngoài</a:t>
            </a:r>
            <a:r>
              <a:rPr lang="en-US" dirty="0">
                <a:solidFill>
                  <a:schemeClr val="tx1"/>
                </a:solidFill>
              </a:rPr>
              <a:t> </a:t>
            </a:r>
            <a:r>
              <a:rPr lang="en-US" dirty="0" err="1">
                <a:solidFill>
                  <a:schemeClr val="tx1"/>
                </a:solidFill>
              </a:rPr>
              <a:t>ra</a:t>
            </a:r>
            <a:r>
              <a:rPr lang="en-US" dirty="0">
                <a:solidFill>
                  <a:schemeClr val="tx1"/>
                </a:solidFill>
              </a:rPr>
              <a:t>, </a:t>
            </a:r>
            <a:r>
              <a:rPr lang="en-US" dirty="0" err="1">
                <a:solidFill>
                  <a:schemeClr val="tx1"/>
                </a:solidFill>
              </a:rPr>
              <a:t>tất</a:t>
            </a:r>
            <a:r>
              <a:rPr lang="en-US" dirty="0">
                <a:solidFill>
                  <a:schemeClr val="tx1"/>
                </a:solidFill>
              </a:rPr>
              <a:t> </a:t>
            </a:r>
            <a:r>
              <a:rPr lang="en-US" dirty="0" err="1">
                <a:solidFill>
                  <a:schemeClr val="tx1"/>
                </a:solidFill>
              </a:rPr>
              <a:t>cả</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gửi</a:t>
            </a:r>
            <a:r>
              <a:rPr lang="en-US" dirty="0">
                <a:solidFill>
                  <a:schemeClr val="tx1"/>
                </a:solidFill>
              </a:rPr>
              <a:t> qua </a:t>
            </a:r>
            <a:r>
              <a:rPr lang="en-US" dirty="0" err="1">
                <a:solidFill>
                  <a:schemeClr val="tx1"/>
                </a:solidFill>
              </a:rPr>
              <a:t>kết</a:t>
            </a:r>
            <a:r>
              <a:rPr lang="en-US" dirty="0">
                <a:solidFill>
                  <a:schemeClr val="tx1"/>
                </a:solidFill>
              </a:rPr>
              <a:t> </a:t>
            </a:r>
            <a:r>
              <a:rPr lang="en-US" dirty="0" err="1">
                <a:solidFill>
                  <a:schemeClr val="tx1"/>
                </a:solidFill>
              </a:rPr>
              <a:t>nối</a:t>
            </a:r>
            <a:r>
              <a:rPr lang="en-US" dirty="0">
                <a:solidFill>
                  <a:schemeClr val="tx1"/>
                </a:solidFill>
              </a:rPr>
              <a:t> SSL </a:t>
            </a:r>
            <a:r>
              <a:rPr lang="en-US" dirty="0" err="1">
                <a:solidFill>
                  <a:schemeClr val="tx1"/>
                </a:solidFill>
              </a:rPr>
              <a:t>được</a:t>
            </a:r>
            <a:r>
              <a:rPr lang="en-US" dirty="0">
                <a:solidFill>
                  <a:schemeClr val="tx1"/>
                </a:solidFill>
              </a:rPr>
              <a:t> </a:t>
            </a:r>
            <a:r>
              <a:rPr lang="en-US" dirty="0" err="1">
                <a:solidFill>
                  <a:schemeClr val="tx1"/>
                </a:solidFill>
              </a:rPr>
              <a:t>mã</a:t>
            </a:r>
            <a:r>
              <a:rPr lang="en-US" dirty="0">
                <a:solidFill>
                  <a:schemeClr val="tx1"/>
                </a:solidFill>
              </a:rPr>
              <a:t> </a:t>
            </a:r>
            <a:r>
              <a:rPr lang="en-US" dirty="0" err="1">
                <a:solidFill>
                  <a:schemeClr val="tx1"/>
                </a:solidFill>
              </a:rPr>
              <a:t>hóa</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bảo</a:t>
            </a:r>
            <a:r>
              <a:rPr lang="en-US" dirty="0">
                <a:solidFill>
                  <a:schemeClr val="tx1"/>
                </a:solidFill>
              </a:rPr>
              <a:t> </a:t>
            </a:r>
            <a:r>
              <a:rPr lang="en-US" dirty="0" err="1">
                <a:solidFill>
                  <a:schemeClr val="tx1"/>
                </a:solidFill>
              </a:rPr>
              <a:t>vệ</a:t>
            </a:r>
            <a:r>
              <a:rPr lang="en-US" dirty="0">
                <a:solidFill>
                  <a:schemeClr val="tx1"/>
                </a:solidFill>
              </a:rPr>
              <a:t> </a:t>
            </a:r>
            <a:r>
              <a:rPr lang="en-US" dirty="0" err="1">
                <a:solidFill>
                  <a:schemeClr val="tx1"/>
                </a:solidFill>
              </a:rPr>
              <a:t>bằng</a:t>
            </a:r>
            <a:r>
              <a:rPr lang="en-US" dirty="0">
                <a:solidFill>
                  <a:schemeClr val="tx1"/>
                </a:solidFill>
              </a:rPr>
              <a:t> </a:t>
            </a:r>
            <a:r>
              <a:rPr lang="en-US" dirty="0" err="1">
                <a:solidFill>
                  <a:schemeClr val="tx1"/>
                </a:solidFill>
              </a:rPr>
              <a:t>cơ</a:t>
            </a:r>
            <a:r>
              <a:rPr lang="en-US" dirty="0">
                <a:solidFill>
                  <a:schemeClr val="tx1"/>
                </a:solidFill>
              </a:rPr>
              <a:t> </a:t>
            </a:r>
            <a:r>
              <a:rPr lang="en-US" dirty="0" err="1">
                <a:solidFill>
                  <a:schemeClr val="tx1"/>
                </a:solidFill>
              </a:rPr>
              <a:t>chế</a:t>
            </a:r>
            <a:r>
              <a:rPr lang="en-US" dirty="0">
                <a:solidFill>
                  <a:schemeClr val="tx1"/>
                </a:solidFill>
              </a:rPr>
              <a:t> </a:t>
            </a:r>
            <a:r>
              <a:rPr lang="en-US" dirty="0" err="1">
                <a:solidFill>
                  <a:schemeClr val="tx1"/>
                </a:solidFill>
              </a:rPr>
              <a:t>phát</a:t>
            </a:r>
            <a:r>
              <a:rPr lang="en-US" dirty="0">
                <a:solidFill>
                  <a:schemeClr val="tx1"/>
                </a:solidFill>
              </a:rPr>
              <a:t> </a:t>
            </a:r>
            <a:r>
              <a:rPr lang="en-US" dirty="0" err="1">
                <a:solidFill>
                  <a:schemeClr val="tx1"/>
                </a:solidFill>
              </a:rPr>
              <a:t>hiện</a:t>
            </a:r>
            <a:r>
              <a:rPr lang="en-US" dirty="0">
                <a:solidFill>
                  <a:schemeClr val="tx1"/>
                </a:solidFill>
              </a:rPr>
              <a:t> </a:t>
            </a:r>
            <a:r>
              <a:rPr lang="en-US" dirty="0" err="1">
                <a:solidFill>
                  <a:schemeClr val="tx1"/>
                </a:solidFill>
              </a:rPr>
              <a:t>giả</a:t>
            </a:r>
            <a:r>
              <a:rPr lang="en-US" dirty="0">
                <a:solidFill>
                  <a:schemeClr val="tx1"/>
                </a:solidFill>
              </a:rPr>
              <a:t> </a:t>
            </a:r>
            <a:r>
              <a:rPr lang="en-US" dirty="0" err="1">
                <a:solidFill>
                  <a:schemeClr val="tx1"/>
                </a:solidFill>
              </a:rPr>
              <a:t>mạo</a:t>
            </a:r>
            <a:r>
              <a:rPr lang="en-US" dirty="0">
                <a:solidFill>
                  <a:schemeClr val="tx1"/>
                </a:solidFill>
              </a:rPr>
              <a:t> - </a:t>
            </a:r>
            <a:r>
              <a:rPr lang="en-US" dirty="0" err="1">
                <a:solidFill>
                  <a:schemeClr val="tx1"/>
                </a:solidFill>
              </a:rPr>
              <a:t>nghĩa</a:t>
            </a:r>
            <a:r>
              <a:rPr lang="en-US" dirty="0">
                <a:solidFill>
                  <a:schemeClr val="tx1"/>
                </a:solidFill>
              </a:rPr>
              <a:t> là </a:t>
            </a:r>
            <a:r>
              <a:rPr lang="en-US" dirty="0" err="1">
                <a:solidFill>
                  <a:schemeClr val="tx1"/>
                </a:solidFill>
              </a:rPr>
              <a:t>để</a:t>
            </a:r>
            <a:r>
              <a:rPr lang="en-US" dirty="0">
                <a:solidFill>
                  <a:schemeClr val="tx1"/>
                </a:solidFill>
              </a:rPr>
              <a:t> </a:t>
            </a:r>
            <a:r>
              <a:rPr lang="en-US" dirty="0" err="1">
                <a:solidFill>
                  <a:schemeClr val="tx1"/>
                </a:solidFill>
              </a:rPr>
              <a:t>tự</a:t>
            </a:r>
            <a:r>
              <a:rPr lang="en-US" dirty="0">
                <a:solidFill>
                  <a:schemeClr val="tx1"/>
                </a:solidFill>
              </a:rPr>
              <a:t> </a:t>
            </a:r>
            <a:r>
              <a:rPr lang="en-US" dirty="0" err="1">
                <a:solidFill>
                  <a:schemeClr val="tx1"/>
                </a:solidFill>
              </a:rPr>
              <a:t>động</a:t>
            </a:r>
            <a:r>
              <a:rPr lang="en-US" dirty="0">
                <a:solidFill>
                  <a:schemeClr val="tx1"/>
                </a:solidFill>
              </a:rPr>
              <a:t> </a:t>
            </a:r>
            <a:r>
              <a:rPr lang="en-US" dirty="0" err="1">
                <a:solidFill>
                  <a:schemeClr val="tx1"/>
                </a:solidFill>
              </a:rPr>
              <a:t>xác</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bị</a:t>
            </a:r>
            <a:r>
              <a:rPr lang="en-US" dirty="0">
                <a:solidFill>
                  <a:schemeClr val="tx1"/>
                </a:solidFill>
              </a:rPr>
              <a:t> </a:t>
            </a:r>
            <a:r>
              <a:rPr lang="en-US" dirty="0" err="1">
                <a:solidFill>
                  <a:schemeClr val="tx1"/>
                </a:solidFill>
              </a:rPr>
              <a:t>thay</a:t>
            </a:r>
            <a:r>
              <a:rPr lang="en-US" dirty="0">
                <a:solidFill>
                  <a:schemeClr val="tx1"/>
                </a:solidFill>
              </a:rPr>
              <a:t> </a:t>
            </a:r>
            <a:r>
              <a:rPr lang="en-US" dirty="0" err="1">
                <a:solidFill>
                  <a:schemeClr val="tx1"/>
                </a:solidFill>
              </a:rPr>
              <a:t>đổi</a:t>
            </a:r>
            <a:r>
              <a:rPr lang="en-US" dirty="0">
                <a:solidFill>
                  <a:schemeClr val="tx1"/>
                </a:solidFill>
              </a:rPr>
              <a:t> </a:t>
            </a:r>
            <a:r>
              <a:rPr lang="en-US" dirty="0" err="1">
                <a:solidFill>
                  <a:schemeClr val="tx1"/>
                </a:solidFill>
              </a:rPr>
              <a:t>khi</a:t>
            </a:r>
            <a:r>
              <a:rPr lang="en-US" dirty="0">
                <a:solidFill>
                  <a:schemeClr val="tx1"/>
                </a:solidFill>
              </a:rPr>
              <a:t> </a:t>
            </a:r>
            <a:r>
              <a:rPr lang="en-US" dirty="0" err="1">
                <a:solidFill>
                  <a:schemeClr val="tx1"/>
                </a:solidFill>
              </a:rPr>
              <a:t>truyền</a:t>
            </a:r>
            <a:r>
              <a:rPr lang="en-US" dirty="0">
                <a:solidFill>
                  <a:schemeClr val="tx1"/>
                </a:solidFill>
              </a:rPr>
              <a:t> hay không.</a:t>
            </a:r>
          </a:p>
        </p:txBody>
      </p:sp>
    </p:spTree>
    <p:extLst>
      <p:ext uri="{BB962C8B-B14F-4D97-AF65-F5344CB8AC3E}">
        <p14:creationId xmlns:p14="http://schemas.microsoft.com/office/powerpoint/2010/main" val="922491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dirty="0" smtClean="0"/>
              <a:t>.2</a:t>
            </a:r>
            <a:r>
              <a:rPr lang="en-US" dirty="0"/>
              <a:t>. C</a:t>
            </a:r>
            <a:r>
              <a:rPr lang="vi-VN" dirty="0">
                <a:latin typeface="Calibri Light" panose="020F0302020204030204" pitchFamily="34" charset="0"/>
                <a:cs typeface="Calibri Light" panose="020F0302020204030204" pitchFamily="34" charset="0"/>
              </a:rPr>
              <a:t>ơ</a:t>
            </a:r>
            <a:r>
              <a:rPr lang="en-US" dirty="0"/>
              <a:t> </a:t>
            </a:r>
            <a:r>
              <a:rPr lang="en-US" dirty="0" err="1"/>
              <a:t>bản</a:t>
            </a:r>
            <a:r>
              <a:rPr lang="en-US" dirty="0"/>
              <a:t> </a:t>
            </a:r>
            <a:r>
              <a:rPr lang="en-US" dirty="0" err="1"/>
              <a:t>về</a:t>
            </a:r>
            <a:r>
              <a:rPr lang="en-US" dirty="0"/>
              <a:t> </a:t>
            </a:r>
            <a:r>
              <a:rPr lang="en-US" dirty="0" smtClean="0"/>
              <a:t>SSL</a:t>
            </a:r>
            <a:endParaRPr lang="en-US" dirty="0"/>
          </a:p>
        </p:txBody>
      </p:sp>
      <p:sp>
        <p:nvSpPr>
          <p:cNvPr id="3" name="Content Placeholder 2"/>
          <p:cNvSpPr>
            <a:spLocks noGrp="1"/>
          </p:cNvSpPr>
          <p:nvPr>
            <p:ph idx="1"/>
          </p:nvPr>
        </p:nvSpPr>
        <p:spPr>
          <a:xfrm>
            <a:off x="488950" y="1227245"/>
            <a:ext cx="8026400" cy="4902199"/>
          </a:xfrm>
        </p:spPr>
        <p:txBody>
          <a:bodyPr>
            <a:noAutofit/>
          </a:bodyPr>
          <a:lstStyle/>
          <a:p>
            <a:pPr marL="0" indent="0" algn="just">
              <a:buNone/>
            </a:pPr>
            <a:r>
              <a:rPr lang="en-US" dirty="0" err="1">
                <a:solidFill>
                  <a:schemeClr val="tx1"/>
                </a:solidFill>
              </a:rPr>
              <a:t>Giao</a:t>
            </a:r>
            <a:r>
              <a:rPr lang="en-US" dirty="0">
                <a:solidFill>
                  <a:schemeClr val="tx1"/>
                </a:solidFill>
              </a:rPr>
              <a:t> </a:t>
            </a:r>
            <a:r>
              <a:rPr lang="en-US" dirty="0" err="1">
                <a:solidFill>
                  <a:schemeClr val="tx1"/>
                </a:solidFill>
              </a:rPr>
              <a:t>thức</a:t>
            </a:r>
            <a:r>
              <a:rPr lang="en-US" dirty="0">
                <a:solidFill>
                  <a:schemeClr val="tx1"/>
                </a:solidFill>
              </a:rPr>
              <a:t> SSL </a:t>
            </a:r>
            <a:r>
              <a:rPr lang="en-US" dirty="0" err="1">
                <a:solidFill>
                  <a:schemeClr val="tx1"/>
                </a:solidFill>
              </a:rPr>
              <a:t>bao</a:t>
            </a:r>
            <a:r>
              <a:rPr lang="en-US" dirty="0">
                <a:solidFill>
                  <a:schemeClr val="tx1"/>
                </a:solidFill>
              </a:rPr>
              <a:t> </a:t>
            </a:r>
            <a:r>
              <a:rPr lang="en-US" dirty="0" err="1">
                <a:solidFill>
                  <a:schemeClr val="tx1"/>
                </a:solidFill>
              </a:rPr>
              <a:t>gồm</a:t>
            </a:r>
            <a:r>
              <a:rPr lang="en-US" dirty="0">
                <a:solidFill>
                  <a:schemeClr val="tx1"/>
                </a:solidFill>
              </a:rPr>
              <a:t> </a:t>
            </a:r>
            <a:r>
              <a:rPr lang="en-US" dirty="0" err="1">
                <a:solidFill>
                  <a:schemeClr val="tx1"/>
                </a:solidFill>
              </a:rPr>
              <a:t>hai</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solidFill>
                  <a:schemeClr val="tx1"/>
                </a:solidFill>
              </a:rPr>
              <a:t>phụ</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solidFill>
                  <a:schemeClr val="tx1"/>
                </a:solidFill>
              </a:rPr>
              <a:t>ghi</a:t>
            </a:r>
            <a:r>
              <a:rPr lang="en-US" dirty="0">
                <a:solidFill>
                  <a:schemeClr val="tx1"/>
                </a:solidFill>
              </a:rPr>
              <a:t> SSL </a:t>
            </a:r>
            <a:r>
              <a:rPr lang="en-US" dirty="0" err="1">
                <a:solidFill>
                  <a:schemeClr val="tx1"/>
                </a:solidFill>
              </a:rPr>
              <a:t>và</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solidFill>
                  <a:schemeClr val="tx1"/>
                </a:solidFill>
              </a:rPr>
              <a:t>bắt</a:t>
            </a:r>
            <a:r>
              <a:rPr lang="en-US" dirty="0">
                <a:solidFill>
                  <a:schemeClr val="tx1"/>
                </a:solidFill>
              </a:rPr>
              <a:t> </a:t>
            </a:r>
            <a:r>
              <a:rPr lang="en-US" dirty="0" err="1">
                <a:solidFill>
                  <a:schemeClr val="tx1"/>
                </a:solidFill>
              </a:rPr>
              <a:t>tay</a:t>
            </a:r>
            <a:r>
              <a:rPr lang="en-US" dirty="0">
                <a:solidFill>
                  <a:schemeClr val="tx1"/>
                </a:solidFill>
              </a:rPr>
              <a:t> SSL. </a:t>
            </a:r>
            <a:r>
              <a:rPr lang="en-US" dirty="0" err="1">
                <a:solidFill>
                  <a:schemeClr val="tx1"/>
                </a:solidFill>
              </a:rPr>
              <a:t>Giao</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solidFill>
                  <a:schemeClr val="tx1"/>
                </a:solidFill>
              </a:rPr>
              <a:t>bản</a:t>
            </a:r>
            <a:r>
              <a:rPr lang="en-US" dirty="0">
                <a:solidFill>
                  <a:schemeClr val="tx1"/>
                </a:solidFill>
              </a:rPr>
              <a:t> </a:t>
            </a:r>
            <a:r>
              <a:rPr lang="en-US" dirty="0" err="1">
                <a:solidFill>
                  <a:schemeClr val="tx1"/>
                </a:solidFill>
              </a:rPr>
              <a:t>ghi</a:t>
            </a:r>
            <a:r>
              <a:rPr lang="en-US" dirty="0">
                <a:solidFill>
                  <a:schemeClr val="tx1"/>
                </a:solidFill>
              </a:rPr>
              <a:t> SSL </a:t>
            </a:r>
            <a:r>
              <a:rPr lang="en-US" dirty="0" err="1">
                <a:solidFill>
                  <a:schemeClr val="tx1"/>
                </a:solidFill>
              </a:rPr>
              <a:t>xác</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dạng</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truyền</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solidFill>
                  <a:schemeClr val="tx1"/>
                </a:solidFill>
              </a:rPr>
              <a:t>bắt</a:t>
            </a:r>
            <a:r>
              <a:rPr lang="en-US" dirty="0">
                <a:solidFill>
                  <a:schemeClr val="tx1"/>
                </a:solidFill>
              </a:rPr>
              <a:t> </a:t>
            </a:r>
            <a:r>
              <a:rPr lang="en-US" dirty="0" err="1">
                <a:solidFill>
                  <a:schemeClr val="tx1"/>
                </a:solidFill>
              </a:rPr>
              <a:t>tay</a:t>
            </a:r>
            <a:r>
              <a:rPr lang="en-US" dirty="0">
                <a:solidFill>
                  <a:schemeClr val="tx1"/>
                </a:solidFill>
              </a:rPr>
              <a:t> SSL </a:t>
            </a:r>
            <a:r>
              <a:rPr lang="en-US" dirty="0" err="1">
                <a:solidFill>
                  <a:schemeClr val="tx1"/>
                </a:solidFill>
              </a:rPr>
              <a:t>liên</a:t>
            </a:r>
            <a:r>
              <a:rPr lang="en-US" dirty="0">
                <a:solidFill>
                  <a:schemeClr val="tx1"/>
                </a:solidFill>
              </a:rPr>
              <a:t> </a:t>
            </a:r>
            <a:r>
              <a:rPr lang="en-US" dirty="0" err="1">
                <a:solidFill>
                  <a:schemeClr val="tx1"/>
                </a:solidFill>
              </a:rPr>
              <a:t>quan</a:t>
            </a:r>
            <a:r>
              <a:rPr lang="en-US" dirty="0">
                <a:solidFill>
                  <a:schemeClr val="tx1"/>
                </a:solidFill>
              </a:rPr>
              <a:t> </a:t>
            </a:r>
            <a:r>
              <a:rPr lang="en-US" dirty="0" err="1">
                <a:solidFill>
                  <a:schemeClr val="tx1"/>
                </a:solidFill>
              </a:rPr>
              <a:t>đến</a:t>
            </a:r>
            <a:r>
              <a:rPr lang="en-US" dirty="0">
                <a:solidFill>
                  <a:schemeClr val="tx1"/>
                </a:solidFill>
              </a:rPr>
              <a:t> </a:t>
            </a:r>
            <a:r>
              <a:rPr lang="en-US" dirty="0" err="1">
                <a:solidFill>
                  <a:schemeClr val="tx1"/>
                </a:solidFill>
              </a:rPr>
              <a:t>việc</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solidFill>
                  <a:schemeClr val="tx1"/>
                </a:solidFill>
              </a:rPr>
              <a:t>bản</a:t>
            </a:r>
            <a:r>
              <a:rPr lang="en-US" dirty="0">
                <a:solidFill>
                  <a:schemeClr val="tx1"/>
                </a:solidFill>
              </a:rPr>
              <a:t> </a:t>
            </a:r>
            <a:r>
              <a:rPr lang="en-US" dirty="0" err="1">
                <a:solidFill>
                  <a:schemeClr val="tx1"/>
                </a:solidFill>
              </a:rPr>
              <a:t>ghi</a:t>
            </a:r>
            <a:r>
              <a:rPr lang="en-US" dirty="0">
                <a:solidFill>
                  <a:schemeClr val="tx1"/>
                </a:solidFill>
              </a:rPr>
              <a:t> SSL </a:t>
            </a:r>
            <a:r>
              <a:rPr lang="en-US" dirty="0" err="1">
                <a:solidFill>
                  <a:schemeClr val="tx1"/>
                </a:solidFill>
              </a:rPr>
              <a:t>để</a:t>
            </a:r>
            <a:r>
              <a:rPr lang="en-US" dirty="0">
                <a:solidFill>
                  <a:schemeClr val="tx1"/>
                </a:solidFill>
              </a:rPr>
              <a:t> </a:t>
            </a:r>
            <a:r>
              <a:rPr lang="en-US" dirty="0" err="1">
                <a:solidFill>
                  <a:schemeClr val="tx1"/>
                </a:solidFill>
              </a:rPr>
              <a:t>trao</a:t>
            </a:r>
            <a:r>
              <a:rPr lang="en-US" dirty="0">
                <a:solidFill>
                  <a:schemeClr val="tx1"/>
                </a:solidFill>
              </a:rPr>
              <a:t> </a:t>
            </a:r>
            <a:r>
              <a:rPr lang="en-US" dirty="0" err="1">
                <a:solidFill>
                  <a:schemeClr val="tx1"/>
                </a:solidFill>
              </a:rPr>
              <a:t>đổi</a:t>
            </a:r>
            <a:r>
              <a:rPr lang="en-US" dirty="0">
                <a:solidFill>
                  <a:schemeClr val="tx1"/>
                </a:solidFill>
              </a:rPr>
              <a:t> </a:t>
            </a:r>
            <a:r>
              <a:rPr lang="en-US" dirty="0" err="1">
                <a:solidFill>
                  <a:schemeClr val="tx1"/>
                </a:solidFill>
              </a:rPr>
              <a:t>một</a:t>
            </a:r>
            <a:r>
              <a:rPr lang="en-US" dirty="0">
                <a:solidFill>
                  <a:schemeClr val="tx1"/>
                </a:solidFill>
              </a:rPr>
              <a:t> </a:t>
            </a:r>
            <a:r>
              <a:rPr lang="en-US" dirty="0" err="1">
                <a:solidFill>
                  <a:schemeClr val="tx1"/>
                </a:solidFill>
              </a:rPr>
              <a:t>loạt</a:t>
            </a:r>
            <a:r>
              <a:rPr lang="en-US" dirty="0">
                <a:solidFill>
                  <a:schemeClr val="tx1"/>
                </a:solidFill>
              </a:rPr>
              <a:t> tin </a:t>
            </a:r>
            <a:r>
              <a:rPr lang="en-US" dirty="0" err="1">
                <a:solidFill>
                  <a:schemeClr val="tx1"/>
                </a:solidFill>
              </a:rPr>
              <a:t>nhắn</a:t>
            </a:r>
            <a:r>
              <a:rPr lang="en-US" dirty="0">
                <a:solidFill>
                  <a:schemeClr val="tx1"/>
                </a:solidFill>
              </a:rPr>
              <a:t> </a:t>
            </a:r>
            <a:r>
              <a:rPr lang="en-US" dirty="0" err="1">
                <a:solidFill>
                  <a:schemeClr val="tx1"/>
                </a:solidFill>
              </a:rPr>
              <a:t>giữa</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chủ</a:t>
            </a:r>
            <a:r>
              <a:rPr lang="en-US" dirty="0">
                <a:solidFill>
                  <a:schemeClr val="tx1"/>
                </a:solidFill>
              </a:rPr>
              <a:t> </a:t>
            </a:r>
            <a:r>
              <a:rPr lang="en-US" dirty="0" err="1">
                <a:solidFill>
                  <a:schemeClr val="tx1"/>
                </a:solidFill>
              </a:rPr>
              <a:t>hỗ</a:t>
            </a:r>
            <a:r>
              <a:rPr lang="en-US" dirty="0">
                <a:solidFill>
                  <a:schemeClr val="tx1"/>
                </a:solidFill>
              </a:rPr>
              <a:t> </a:t>
            </a:r>
            <a:r>
              <a:rPr lang="en-US" dirty="0" err="1">
                <a:solidFill>
                  <a:schemeClr val="tx1"/>
                </a:solidFill>
              </a:rPr>
              <a:t>trợ</a:t>
            </a:r>
            <a:r>
              <a:rPr lang="en-US" dirty="0">
                <a:solidFill>
                  <a:schemeClr val="tx1"/>
                </a:solidFill>
              </a:rPr>
              <a:t> SSL </a:t>
            </a:r>
            <a:r>
              <a:rPr lang="en-US" dirty="0" err="1">
                <a:solidFill>
                  <a:schemeClr val="tx1"/>
                </a:solidFill>
              </a:rPr>
              <a:t>và</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khách</a:t>
            </a:r>
            <a:r>
              <a:rPr lang="en-US" dirty="0">
                <a:solidFill>
                  <a:schemeClr val="tx1"/>
                </a:solidFill>
              </a:rPr>
              <a:t> </a:t>
            </a:r>
            <a:r>
              <a:rPr lang="en-US" dirty="0" err="1">
                <a:solidFill>
                  <a:schemeClr val="tx1"/>
                </a:solidFill>
              </a:rPr>
              <a:t>hỗ</a:t>
            </a:r>
            <a:r>
              <a:rPr lang="en-US" dirty="0">
                <a:solidFill>
                  <a:schemeClr val="tx1"/>
                </a:solidFill>
              </a:rPr>
              <a:t> </a:t>
            </a:r>
            <a:r>
              <a:rPr lang="en-US" dirty="0" err="1">
                <a:solidFill>
                  <a:schemeClr val="tx1"/>
                </a:solidFill>
              </a:rPr>
              <a:t>trợ</a:t>
            </a:r>
            <a:r>
              <a:rPr lang="en-US" dirty="0">
                <a:solidFill>
                  <a:schemeClr val="tx1"/>
                </a:solidFill>
              </a:rPr>
              <a:t> SSL </a:t>
            </a:r>
            <a:r>
              <a:rPr lang="en-US" dirty="0" err="1">
                <a:solidFill>
                  <a:schemeClr val="tx1"/>
                </a:solidFill>
              </a:rPr>
              <a:t>khi</a:t>
            </a:r>
            <a:r>
              <a:rPr lang="en-US" dirty="0">
                <a:solidFill>
                  <a:schemeClr val="tx1"/>
                </a:solidFill>
              </a:rPr>
              <a:t> </a:t>
            </a:r>
            <a:r>
              <a:rPr lang="en-US" dirty="0" err="1">
                <a:solidFill>
                  <a:schemeClr val="tx1"/>
                </a:solidFill>
              </a:rPr>
              <a:t>lần</a:t>
            </a:r>
            <a:r>
              <a:rPr lang="en-US" dirty="0">
                <a:solidFill>
                  <a:schemeClr val="tx1"/>
                </a:solidFill>
              </a:rPr>
              <a:t> </a:t>
            </a:r>
            <a:r>
              <a:rPr lang="en-US" dirty="0" err="1">
                <a:solidFill>
                  <a:schemeClr val="tx1"/>
                </a:solidFill>
              </a:rPr>
              <a:t>đầu</a:t>
            </a:r>
            <a:r>
              <a:rPr lang="en-US" dirty="0">
                <a:solidFill>
                  <a:schemeClr val="tx1"/>
                </a:solidFill>
              </a:rPr>
              <a:t> </a:t>
            </a:r>
            <a:r>
              <a:rPr lang="en-US" dirty="0" err="1">
                <a:solidFill>
                  <a:schemeClr val="tx1"/>
                </a:solidFill>
              </a:rPr>
              <a:t>tiên</a:t>
            </a:r>
            <a:r>
              <a:rPr lang="en-US" dirty="0">
                <a:solidFill>
                  <a:schemeClr val="tx1"/>
                </a:solidFill>
              </a:rPr>
              <a:t> </a:t>
            </a:r>
            <a:r>
              <a:rPr lang="en-US" dirty="0" err="1">
                <a:solidFill>
                  <a:schemeClr val="tx1"/>
                </a:solidFill>
              </a:rPr>
              <a:t>thiết</a:t>
            </a:r>
            <a:r>
              <a:rPr lang="en-US" dirty="0">
                <a:solidFill>
                  <a:schemeClr val="tx1"/>
                </a:solidFill>
              </a:rPr>
              <a:t> </a:t>
            </a:r>
            <a:r>
              <a:rPr lang="en-US" dirty="0" err="1">
                <a:solidFill>
                  <a:schemeClr val="tx1"/>
                </a:solidFill>
              </a:rPr>
              <a:t>lập</a:t>
            </a:r>
            <a:r>
              <a:rPr lang="en-US" dirty="0">
                <a:solidFill>
                  <a:schemeClr val="tx1"/>
                </a:solidFill>
              </a:rPr>
              <a:t> </a:t>
            </a:r>
            <a:r>
              <a:rPr lang="en-US" dirty="0" err="1">
                <a:solidFill>
                  <a:schemeClr val="tx1"/>
                </a:solidFill>
              </a:rPr>
              <a:t>kết</a:t>
            </a:r>
            <a:r>
              <a:rPr lang="en-US" dirty="0">
                <a:solidFill>
                  <a:schemeClr val="tx1"/>
                </a:solidFill>
              </a:rPr>
              <a:t> </a:t>
            </a:r>
            <a:r>
              <a:rPr lang="en-US" dirty="0" err="1">
                <a:solidFill>
                  <a:schemeClr val="tx1"/>
                </a:solidFill>
              </a:rPr>
              <a:t>nối</a:t>
            </a:r>
            <a:r>
              <a:rPr lang="en-US" dirty="0">
                <a:solidFill>
                  <a:schemeClr val="tx1"/>
                </a:solidFill>
              </a:rPr>
              <a:t> SSL. </a:t>
            </a:r>
            <a:r>
              <a:rPr lang="en-US" dirty="0" err="1">
                <a:solidFill>
                  <a:schemeClr val="tx1"/>
                </a:solidFill>
              </a:rPr>
              <a:t>Việc</a:t>
            </a:r>
            <a:r>
              <a:rPr lang="en-US" dirty="0">
                <a:solidFill>
                  <a:schemeClr val="tx1"/>
                </a:solidFill>
              </a:rPr>
              <a:t> </a:t>
            </a:r>
            <a:r>
              <a:rPr lang="en-US" dirty="0" err="1">
                <a:solidFill>
                  <a:schemeClr val="tx1"/>
                </a:solidFill>
              </a:rPr>
              <a:t>trao</a:t>
            </a:r>
            <a:r>
              <a:rPr lang="en-US" dirty="0">
                <a:solidFill>
                  <a:schemeClr val="tx1"/>
                </a:solidFill>
              </a:rPr>
              <a:t> </a:t>
            </a:r>
            <a:r>
              <a:rPr lang="en-US" dirty="0" err="1">
                <a:solidFill>
                  <a:schemeClr val="tx1"/>
                </a:solidFill>
              </a:rPr>
              <a:t>đổi</a:t>
            </a:r>
            <a:r>
              <a:rPr lang="en-US" dirty="0">
                <a:solidFill>
                  <a:schemeClr val="tx1"/>
                </a:solidFill>
              </a:rPr>
              <a:t> tin </a:t>
            </a:r>
            <a:r>
              <a:rPr lang="en-US" dirty="0" err="1">
                <a:solidFill>
                  <a:schemeClr val="tx1"/>
                </a:solidFill>
              </a:rPr>
              <a:t>nhắn</a:t>
            </a:r>
            <a:r>
              <a:rPr lang="en-US" dirty="0">
                <a:solidFill>
                  <a:schemeClr val="tx1"/>
                </a:solidFill>
              </a:rPr>
              <a:t> </a:t>
            </a:r>
            <a:r>
              <a:rPr lang="en-US" dirty="0" err="1">
                <a:solidFill>
                  <a:schemeClr val="tx1"/>
                </a:solidFill>
              </a:rPr>
              <a:t>này</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thiết</a:t>
            </a:r>
            <a:r>
              <a:rPr lang="en-US" dirty="0">
                <a:solidFill>
                  <a:schemeClr val="tx1"/>
                </a:solidFill>
              </a:rPr>
              <a:t> </a:t>
            </a:r>
            <a:r>
              <a:rPr lang="en-US" dirty="0" err="1">
                <a:solidFill>
                  <a:schemeClr val="tx1"/>
                </a:solidFill>
              </a:rPr>
              <a:t>kế</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tạo</a:t>
            </a:r>
            <a:r>
              <a:rPr lang="en-US" dirty="0">
                <a:solidFill>
                  <a:schemeClr val="tx1"/>
                </a:solidFill>
              </a:rPr>
              <a:t> </a:t>
            </a:r>
            <a:r>
              <a:rPr lang="en-US" dirty="0" err="1">
                <a:solidFill>
                  <a:schemeClr val="tx1"/>
                </a:solidFill>
              </a:rPr>
              <a:t>điều</a:t>
            </a:r>
            <a:r>
              <a:rPr lang="en-US" dirty="0">
                <a:solidFill>
                  <a:schemeClr val="tx1"/>
                </a:solidFill>
              </a:rPr>
              <a:t> </a:t>
            </a:r>
            <a:r>
              <a:rPr lang="en-US" dirty="0" err="1">
                <a:solidFill>
                  <a:schemeClr val="tx1"/>
                </a:solidFill>
              </a:rPr>
              <a:t>kiện</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hành</a:t>
            </a:r>
            <a:r>
              <a:rPr lang="en-US" dirty="0">
                <a:solidFill>
                  <a:schemeClr val="tx1"/>
                </a:solidFill>
              </a:rPr>
              <a:t> </a:t>
            </a:r>
            <a:r>
              <a:rPr lang="en-US" dirty="0" err="1">
                <a:solidFill>
                  <a:schemeClr val="tx1"/>
                </a:solidFill>
              </a:rPr>
              <a:t>động</a:t>
            </a:r>
            <a:r>
              <a:rPr lang="en-US" dirty="0">
                <a:solidFill>
                  <a:schemeClr val="tx1"/>
                </a:solidFill>
              </a:rPr>
              <a:t> </a:t>
            </a:r>
            <a:r>
              <a:rPr lang="en-US" dirty="0" err="1">
                <a:solidFill>
                  <a:schemeClr val="tx1"/>
                </a:solidFill>
              </a:rPr>
              <a:t>sau</a:t>
            </a:r>
            <a:r>
              <a:rPr lang="en-US" dirty="0">
                <a:solidFill>
                  <a:schemeClr val="tx1"/>
                </a:solidFill>
              </a:rPr>
              <a:t>:</a:t>
            </a:r>
          </a:p>
          <a:p>
            <a:pPr marL="457200" lvl="0" algn="just"/>
            <a:r>
              <a:rPr lang="en-US" dirty="0" err="1">
                <a:solidFill>
                  <a:schemeClr val="tx1"/>
                </a:solidFill>
              </a:rPr>
              <a:t>Xác</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chủ</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khách</a:t>
            </a:r>
            <a:r>
              <a:rPr lang="en-US" dirty="0">
                <a:solidFill>
                  <a:schemeClr val="tx1"/>
                </a:solidFill>
              </a:rPr>
              <a:t> </a:t>
            </a:r>
            <a:r>
              <a:rPr lang="en-US" dirty="0" err="1">
                <a:solidFill>
                  <a:schemeClr val="tx1"/>
                </a:solidFill>
              </a:rPr>
              <a:t>hàng</a:t>
            </a:r>
            <a:r>
              <a:rPr lang="en-US" dirty="0">
                <a:solidFill>
                  <a:schemeClr val="tx1"/>
                </a:solidFill>
              </a:rPr>
              <a:t>.</a:t>
            </a:r>
          </a:p>
          <a:p>
            <a:pPr marL="457200" lvl="0" algn="just"/>
            <a:r>
              <a:rPr lang="en-US" dirty="0">
                <a:solidFill>
                  <a:schemeClr val="tx1"/>
                </a:solidFill>
              </a:rPr>
              <a:t>Cho </a:t>
            </a:r>
            <a:r>
              <a:rPr lang="en-US" dirty="0" err="1">
                <a:solidFill>
                  <a:schemeClr val="tx1"/>
                </a:solidFill>
              </a:rPr>
              <a:t>phép</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khách</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chủ</a:t>
            </a:r>
            <a:r>
              <a:rPr lang="en-US" dirty="0">
                <a:solidFill>
                  <a:schemeClr val="tx1"/>
                </a:solidFill>
              </a:rPr>
              <a:t> </a:t>
            </a:r>
            <a:r>
              <a:rPr lang="en-US" dirty="0" err="1">
                <a:solidFill>
                  <a:schemeClr val="tx1"/>
                </a:solidFill>
              </a:rPr>
              <a:t>chọn</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thuật</a:t>
            </a:r>
            <a:r>
              <a:rPr lang="en-US" dirty="0">
                <a:solidFill>
                  <a:schemeClr val="tx1"/>
                </a:solidFill>
              </a:rPr>
              <a:t> </a:t>
            </a:r>
            <a:r>
              <a:rPr lang="en-US" dirty="0" err="1">
                <a:solidFill>
                  <a:schemeClr val="tx1"/>
                </a:solidFill>
              </a:rPr>
              <a:t>toán</a:t>
            </a:r>
            <a:r>
              <a:rPr lang="en-US" dirty="0">
                <a:solidFill>
                  <a:schemeClr val="tx1"/>
                </a:solidFill>
              </a:rPr>
              <a:t> </a:t>
            </a:r>
            <a:r>
              <a:rPr lang="en-US" dirty="0" err="1">
                <a:solidFill>
                  <a:schemeClr val="tx1"/>
                </a:solidFill>
              </a:rPr>
              <a:t>mã</a:t>
            </a:r>
            <a:r>
              <a:rPr lang="en-US" dirty="0">
                <a:solidFill>
                  <a:schemeClr val="tx1"/>
                </a:solidFill>
              </a:rPr>
              <a:t> </a:t>
            </a:r>
            <a:r>
              <a:rPr lang="en-US" dirty="0" err="1">
                <a:solidFill>
                  <a:schemeClr val="tx1"/>
                </a:solidFill>
              </a:rPr>
              <a:t>hóa</a:t>
            </a:r>
            <a:r>
              <a:rPr lang="en-US" dirty="0">
                <a:solidFill>
                  <a:schemeClr val="tx1"/>
                </a:solidFill>
              </a:rPr>
              <a:t> </a:t>
            </a:r>
            <a:r>
              <a:rPr lang="en-US" dirty="0" err="1">
                <a:solidFill>
                  <a:schemeClr val="tx1"/>
                </a:solidFill>
              </a:rPr>
              <a:t>hoặc</a:t>
            </a:r>
            <a:r>
              <a:rPr lang="en-US" dirty="0">
                <a:solidFill>
                  <a:schemeClr val="tx1"/>
                </a:solidFill>
              </a:rPr>
              <a:t> </a:t>
            </a:r>
            <a:r>
              <a:rPr lang="en-US" dirty="0" err="1">
                <a:solidFill>
                  <a:schemeClr val="tx1"/>
                </a:solidFill>
              </a:rPr>
              <a:t>mật</a:t>
            </a:r>
            <a:r>
              <a:rPr lang="en-US" dirty="0">
                <a:solidFill>
                  <a:schemeClr val="tx1"/>
                </a:solidFill>
              </a:rPr>
              <a:t> </a:t>
            </a:r>
            <a:r>
              <a:rPr lang="en-US" dirty="0" err="1">
                <a:solidFill>
                  <a:schemeClr val="tx1"/>
                </a:solidFill>
              </a:rPr>
              <a:t>mã</a:t>
            </a:r>
            <a:r>
              <a:rPr lang="en-US" dirty="0">
                <a:solidFill>
                  <a:schemeClr val="tx1"/>
                </a:solidFill>
              </a:rPr>
              <a:t> </a:t>
            </a:r>
            <a:r>
              <a:rPr lang="en-US" dirty="0" err="1">
                <a:solidFill>
                  <a:schemeClr val="tx1"/>
                </a:solidFill>
              </a:rPr>
              <a:t>mà</a:t>
            </a:r>
            <a:r>
              <a:rPr lang="en-US" dirty="0">
                <a:solidFill>
                  <a:schemeClr val="tx1"/>
                </a:solidFill>
              </a:rPr>
              <a:t> </a:t>
            </a:r>
            <a:r>
              <a:rPr lang="en-US" dirty="0" err="1">
                <a:solidFill>
                  <a:schemeClr val="tx1"/>
                </a:solidFill>
              </a:rPr>
              <a:t>cả</a:t>
            </a:r>
            <a:r>
              <a:rPr lang="en-US" dirty="0">
                <a:solidFill>
                  <a:schemeClr val="tx1"/>
                </a:solidFill>
              </a:rPr>
              <a:t> </a:t>
            </a:r>
            <a:r>
              <a:rPr lang="en-US" dirty="0" err="1">
                <a:solidFill>
                  <a:schemeClr val="tx1"/>
                </a:solidFill>
              </a:rPr>
              <a:t>hai</a:t>
            </a:r>
            <a:r>
              <a:rPr lang="en-US" dirty="0">
                <a:solidFill>
                  <a:schemeClr val="tx1"/>
                </a:solidFill>
              </a:rPr>
              <a:t> </a:t>
            </a:r>
            <a:r>
              <a:rPr lang="en-US" dirty="0" err="1">
                <a:solidFill>
                  <a:schemeClr val="tx1"/>
                </a:solidFill>
              </a:rPr>
              <a:t>đều</a:t>
            </a:r>
            <a:r>
              <a:rPr lang="en-US" dirty="0">
                <a:solidFill>
                  <a:schemeClr val="tx1"/>
                </a:solidFill>
              </a:rPr>
              <a:t> </a:t>
            </a:r>
            <a:r>
              <a:rPr lang="en-US" dirty="0" err="1">
                <a:solidFill>
                  <a:schemeClr val="tx1"/>
                </a:solidFill>
              </a:rPr>
              <a:t>hỗ</a:t>
            </a:r>
            <a:r>
              <a:rPr lang="en-US" dirty="0">
                <a:solidFill>
                  <a:schemeClr val="tx1"/>
                </a:solidFill>
              </a:rPr>
              <a:t> </a:t>
            </a:r>
            <a:r>
              <a:rPr lang="en-US" dirty="0" err="1">
                <a:solidFill>
                  <a:schemeClr val="tx1"/>
                </a:solidFill>
              </a:rPr>
              <a:t>trợ</a:t>
            </a:r>
            <a:r>
              <a:rPr lang="en-US" dirty="0">
                <a:solidFill>
                  <a:schemeClr val="tx1"/>
                </a:solidFill>
              </a:rPr>
              <a:t>.</a:t>
            </a:r>
          </a:p>
          <a:p>
            <a:pPr marL="457200" lvl="0" algn="just"/>
            <a:r>
              <a:rPr lang="en-US" dirty="0" err="1">
                <a:solidFill>
                  <a:schemeClr val="tx1"/>
                </a:solidFill>
              </a:rPr>
              <a:t>Tùy</a:t>
            </a:r>
            <a:r>
              <a:rPr lang="en-US" dirty="0">
                <a:solidFill>
                  <a:schemeClr val="tx1"/>
                </a:solidFill>
              </a:rPr>
              <a:t> </a:t>
            </a:r>
            <a:r>
              <a:rPr lang="en-US" dirty="0" err="1">
                <a:solidFill>
                  <a:schemeClr val="tx1"/>
                </a:solidFill>
              </a:rPr>
              <a:t>chọn</a:t>
            </a:r>
            <a:r>
              <a:rPr lang="en-US" dirty="0">
                <a:solidFill>
                  <a:schemeClr val="tx1"/>
                </a:solidFill>
              </a:rPr>
              <a:t> </a:t>
            </a:r>
            <a:r>
              <a:rPr lang="en-US" dirty="0" err="1">
                <a:solidFill>
                  <a:schemeClr val="tx1"/>
                </a:solidFill>
              </a:rPr>
              <a:t>xác</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ứng</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khách</a:t>
            </a:r>
            <a:r>
              <a:rPr lang="en-US" dirty="0">
                <a:solidFill>
                  <a:schemeClr val="tx1"/>
                </a:solidFill>
              </a:rPr>
              <a:t> </a:t>
            </a:r>
            <a:r>
              <a:rPr lang="en-US" dirty="0" err="1">
                <a:solidFill>
                  <a:schemeClr val="tx1"/>
                </a:solidFill>
              </a:rPr>
              <a:t>đến</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chủ</a:t>
            </a:r>
            <a:r>
              <a:rPr lang="en-US" dirty="0">
                <a:solidFill>
                  <a:schemeClr val="tx1"/>
                </a:solidFill>
              </a:rPr>
              <a:t>.</a:t>
            </a:r>
          </a:p>
          <a:p>
            <a:pPr marL="457200" lvl="0" algn="just"/>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kỹ</a:t>
            </a:r>
            <a:r>
              <a:rPr lang="en-US" dirty="0">
                <a:solidFill>
                  <a:schemeClr val="tx1"/>
                </a:solidFill>
              </a:rPr>
              <a:t> </a:t>
            </a:r>
            <a:r>
              <a:rPr lang="en-US" dirty="0" err="1">
                <a:solidFill>
                  <a:schemeClr val="tx1"/>
                </a:solidFill>
              </a:rPr>
              <a:t>thuật</a:t>
            </a:r>
            <a:r>
              <a:rPr lang="en-US" dirty="0">
                <a:solidFill>
                  <a:schemeClr val="tx1"/>
                </a:solidFill>
              </a:rPr>
              <a:t> </a:t>
            </a:r>
            <a:r>
              <a:rPr lang="en-US" dirty="0" err="1">
                <a:solidFill>
                  <a:schemeClr val="tx1"/>
                </a:solidFill>
              </a:rPr>
              <a:t>mã</a:t>
            </a:r>
            <a:r>
              <a:rPr lang="en-US" dirty="0">
                <a:solidFill>
                  <a:schemeClr val="tx1"/>
                </a:solidFill>
              </a:rPr>
              <a:t> </a:t>
            </a:r>
            <a:r>
              <a:rPr lang="en-US" dirty="0" err="1">
                <a:solidFill>
                  <a:schemeClr val="tx1"/>
                </a:solidFill>
              </a:rPr>
              <a:t>hóa</a:t>
            </a:r>
            <a:r>
              <a:rPr lang="en-US" dirty="0">
                <a:solidFill>
                  <a:schemeClr val="tx1"/>
                </a:solidFill>
              </a:rPr>
              <a:t> </a:t>
            </a:r>
            <a:r>
              <a:rPr lang="en-US" dirty="0" err="1">
                <a:solidFill>
                  <a:schemeClr val="tx1"/>
                </a:solidFill>
              </a:rPr>
              <a:t>khóa</a:t>
            </a:r>
            <a:r>
              <a:rPr lang="en-US" dirty="0">
                <a:solidFill>
                  <a:schemeClr val="tx1"/>
                </a:solidFill>
              </a:rPr>
              <a:t> </a:t>
            </a:r>
            <a:r>
              <a:rPr lang="en-US" dirty="0" err="1">
                <a:solidFill>
                  <a:schemeClr val="tx1"/>
                </a:solidFill>
              </a:rPr>
              <a:t>công</a:t>
            </a:r>
            <a:r>
              <a:rPr lang="en-US" dirty="0">
                <a:solidFill>
                  <a:schemeClr val="tx1"/>
                </a:solidFill>
              </a:rPr>
              <a:t> </a:t>
            </a:r>
            <a:r>
              <a:rPr lang="en-US" dirty="0" err="1">
                <a:solidFill>
                  <a:schemeClr val="tx1"/>
                </a:solidFill>
              </a:rPr>
              <a:t>khai</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tạo</a:t>
            </a:r>
            <a:r>
              <a:rPr lang="en-US" dirty="0">
                <a:solidFill>
                  <a:schemeClr val="tx1"/>
                </a:solidFill>
              </a:rPr>
              <a:t> </a:t>
            </a:r>
            <a:r>
              <a:rPr lang="en-US" dirty="0" err="1">
                <a:solidFill>
                  <a:schemeClr val="tx1"/>
                </a:solidFill>
              </a:rPr>
              <a:t>ra</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bí</a:t>
            </a:r>
            <a:r>
              <a:rPr lang="en-US" dirty="0">
                <a:solidFill>
                  <a:schemeClr val="tx1"/>
                </a:solidFill>
              </a:rPr>
              <a:t> </a:t>
            </a:r>
            <a:r>
              <a:rPr lang="en-US" dirty="0" err="1">
                <a:solidFill>
                  <a:schemeClr val="tx1"/>
                </a:solidFill>
              </a:rPr>
              <a:t>mật</a:t>
            </a:r>
            <a:r>
              <a:rPr lang="en-US" dirty="0">
                <a:solidFill>
                  <a:schemeClr val="tx1"/>
                </a:solidFill>
              </a:rPr>
              <a:t> </a:t>
            </a:r>
            <a:r>
              <a:rPr lang="en-US" dirty="0" err="1">
                <a:solidFill>
                  <a:schemeClr val="tx1"/>
                </a:solidFill>
              </a:rPr>
              <a:t>được</a:t>
            </a:r>
            <a:r>
              <a:rPr lang="en-US" dirty="0">
                <a:solidFill>
                  <a:schemeClr val="tx1"/>
                </a:solidFill>
              </a:rPr>
              <a:t> chia </a:t>
            </a:r>
            <a:r>
              <a:rPr lang="en-US" dirty="0" err="1">
                <a:solidFill>
                  <a:schemeClr val="tx1"/>
                </a:solidFill>
              </a:rPr>
              <a:t>sẻ</a:t>
            </a:r>
            <a:r>
              <a:rPr lang="en-US" dirty="0">
                <a:solidFill>
                  <a:schemeClr val="tx1"/>
                </a:solidFill>
              </a:rPr>
              <a:t>.</a:t>
            </a:r>
          </a:p>
          <a:p>
            <a:pPr marL="457200" lvl="0" algn="just"/>
            <a:r>
              <a:rPr lang="en-US" dirty="0" err="1">
                <a:solidFill>
                  <a:schemeClr val="tx1"/>
                </a:solidFill>
              </a:rPr>
              <a:t>Thiết</a:t>
            </a:r>
            <a:r>
              <a:rPr lang="en-US" dirty="0">
                <a:solidFill>
                  <a:schemeClr val="tx1"/>
                </a:solidFill>
              </a:rPr>
              <a:t> </a:t>
            </a:r>
            <a:r>
              <a:rPr lang="en-US" dirty="0" err="1">
                <a:solidFill>
                  <a:schemeClr val="tx1"/>
                </a:solidFill>
              </a:rPr>
              <a:t>lập</a:t>
            </a:r>
            <a:r>
              <a:rPr lang="en-US" dirty="0">
                <a:solidFill>
                  <a:schemeClr val="tx1"/>
                </a:solidFill>
              </a:rPr>
              <a:t> </a:t>
            </a:r>
            <a:r>
              <a:rPr lang="en-US" dirty="0" err="1">
                <a:solidFill>
                  <a:schemeClr val="tx1"/>
                </a:solidFill>
              </a:rPr>
              <a:t>kết</a:t>
            </a:r>
            <a:r>
              <a:rPr lang="en-US" dirty="0">
                <a:solidFill>
                  <a:schemeClr val="tx1"/>
                </a:solidFill>
              </a:rPr>
              <a:t> </a:t>
            </a:r>
            <a:r>
              <a:rPr lang="en-US" dirty="0" err="1">
                <a:solidFill>
                  <a:schemeClr val="tx1"/>
                </a:solidFill>
              </a:rPr>
              <a:t>nối</a:t>
            </a:r>
            <a:r>
              <a:rPr lang="en-US" dirty="0">
                <a:solidFill>
                  <a:schemeClr val="tx1"/>
                </a:solidFill>
              </a:rPr>
              <a:t> SSL </a:t>
            </a:r>
            <a:r>
              <a:rPr lang="en-US" dirty="0" err="1">
                <a:solidFill>
                  <a:schemeClr val="tx1"/>
                </a:solidFill>
              </a:rPr>
              <a:t>được</a:t>
            </a:r>
            <a:r>
              <a:rPr lang="en-US" dirty="0">
                <a:solidFill>
                  <a:schemeClr val="tx1"/>
                </a:solidFill>
              </a:rPr>
              <a:t> </a:t>
            </a:r>
            <a:r>
              <a:rPr lang="en-US" dirty="0" err="1">
                <a:solidFill>
                  <a:schemeClr val="tx1"/>
                </a:solidFill>
              </a:rPr>
              <a:t>mã</a:t>
            </a:r>
            <a:r>
              <a:rPr lang="en-US" dirty="0">
                <a:solidFill>
                  <a:schemeClr val="tx1"/>
                </a:solidFill>
              </a:rPr>
              <a:t> </a:t>
            </a:r>
            <a:r>
              <a:rPr lang="en-US" dirty="0" err="1">
                <a:solidFill>
                  <a:schemeClr val="tx1"/>
                </a:solidFill>
              </a:rPr>
              <a:t>hóa</a:t>
            </a:r>
            <a:r>
              <a:rPr lang="en-US" dirty="0">
                <a:solidFill>
                  <a:schemeClr val="tx1"/>
                </a:solidFill>
              </a:rPr>
              <a:t>.</a:t>
            </a:r>
          </a:p>
        </p:txBody>
      </p:sp>
    </p:spTree>
    <p:extLst>
      <p:ext uri="{BB962C8B-B14F-4D97-AF65-F5344CB8AC3E}">
        <p14:creationId xmlns:p14="http://schemas.microsoft.com/office/powerpoint/2010/main" val="3840455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2. </a:t>
            </a:r>
            <a:r>
              <a:rPr lang="en-US" dirty="0" err="1">
                <a:cs typeface="Calibri Light"/>
              </a:rPr>
              <a:t>Cấu</a:t>
            </a:r>
            <a:r>
              <a:rPr lang="en-US" dirty="0">
                <a:cs typeface="Calibri Light"/>
              </a:rPr>
              <a:t> </a:t>
            </a:r>
            <a:r>
              <a:rPr lang="en-US" dirty="0" err="1">
                <a:cs typeface="Calibri Light"/>
              </a:rPr>
              <a:t>trúc</a:t>
            </a:r>
            <a:r>
              <a:rPr lang="en-US" dirty="0">
                <a:cs typeface="Calibri Light"/>
              </a:rPr>
              <a:t> </a:t>
            </a:r>
            <a:r>
              <a:rPr lang="en-US" dirty="0" err="1">
                <a:cs typeface="Calibri Light"/>
              </a:rPr>
              <a:t>của</a:t>
            </a:r>
            <a:r>
              <a:rPr lang="en-US" dirty="0">
                <a:cs typeface="Calibri Light"/>
              </a:rPr>
              <a:t> </a:t>
            </a:r>
            <a:r>
              <a:rPr lang="en-US" dirty="0" err="1">
                <a:cs typeface="Calibri Light"/>
              </a:rPr>
              <a:t>giao</a:t>
            </a:r>
            <a:r>
              <a:rPr lang="en-US" dirty="0">
                <a:cs typeface="Calibri Light"/>
              </a:rPr>
              <a:t> </a:t>
            </a:r>
            <a:r>
              <a:rPr lang="en-US" dirty="0" err="1">
                <a:cs typeface="Calibri Light"/>
              </a:rPr>
              <a:t>thức</a:t>
            </a:r>
            <a:r>
              <a:rPr lang="en-US" dirty="0">
                <a:cs typeface="Calibri Light"/>
              </a:rPr>
              <a:t> </a:t>
            </a:r>
            <a:r>
              <a:rPr lang="en-US" dirty="0" smtClean="0">
                <a:cs typeface="Calibri Light"/>
              </a:rPr>
              <a:t>SSL</a:t>
            </a:r>
            <a:endParaRPr lang="en-US" dirty="0"/>
          </a:p>
        </p:txBody>
      </p:sp>
      <p:sp>
        <p:nvSpPr>
          <p:cNvPr id="3" name="Content Placeholder 2"/>
          <p:cNvSpPr>
            <a:spLocks noGrp="1"/>
          </p:cNvSpPr>
          <p:nvPr>
            <p:ph idx="1"/>
          </p:nvPr>
        </p:nvSpPr>
        <p:spPr>
          <a:xfrm>
            <a:off x="488950" y="4893971"/>
            <a:ext cx="8026400" cy="1354427"/>
          </a:xfrm>
        </p:spPr>
        <p:txBody>
          <a:bodyPr vert="horz" lIns="91440" tIns="45720" rIns="91440" bIns="45720" rtlCol="0" anchor="t">
            <a:normAutofit/>
          </a:bodyPr>
          <a:lstStyle/>
          <a:p>
            <a:pPr algn="just"/>
            <a:r>
              <a:rPr lang="en-US" dirty="0" smtClean="0"/>
              <a:t>Theo </a:t>
            </a:r>
            <a:r>
              <a:rPr lang="en-US" dirty="0" err="1" smtClean="0"/>
              <a:t>hình</a:t>
            </a:r>
            <a:r>
              <a:rPr lang="en-US" dirty="0" smtClean="0"/>
              <a:t> </a:t>
            </a:r>
            <a:r>
              <a:rPr lang="en-US" dirty="0" err="1"/>
              <a:t>trên</a:t>
            </a:r>
            <a:r>
              <a:rPr lang="en-US" dirty="0"/>
              <a:t>, SSL </a:t>
            </a:r>
            <a:r>
              <a:rPr lang="en-US" dirty="0" err="1"/>
              <a:t>ám</a:t>
            </a:r>
            <a:r>
              <a:rPr lang="en-US" dirty="0"/>
              <a:t> </a:t>
            </a:r>
            <a:r>
              <a:rPr lang="en-US" dirty="0" err="1"/>
              <a:t>chỉ</a:t>
            </a:r>
            <a:r>
              <a:rPr lang="en-US" dirty="0"/>
              <a:t> </a:t>
            </a:r>
            <a:r>
              <a:rPr lang="en-US" dirty="0" err="1"/>
              <a:t>một</a:t>
            </a:r>
            <a:r>
              <a:rPr lang="en-US" dirty="0"/>
              <a:t> </a:t>
            </a:r>
            <a:r>
              <a:rPr lang="en-US" dirty="0" err="1"/>
              <a:t>lớp</a:t>
            </a:r>
            <a:r>
              <a:rPr lang="en-US" dirty="0"/>
              <a:t> (</a:t>
            </a:r>
            <a:r>
              <a:rPr lang="en-US" dirty="0" err="1"/>
              <a:t>bảo</a:t>
            </a:r>
            <a:r>
              <a:rPr lang="en-US" dirty="0"/>
              <a:t> </a:t>
            </a:r>
            <a:r>
              <a:rPr lang="en-US" dirty="0" err="1"/>
              <a:t>mật</a:t>
            </a:r>
            <a:r>
              <a:rPr lang="en-US" dirty="0"/>
              <a:t>) </a:t>
            </a:r>
            <a:r>
              <a:rPr lang="en-US" dirty="0" err="1"/>
              <a:t>trung</a:t>
            </a:r>
            <a:r>
              <a:rPr lang="en-US" dirty="0"/>
              <a:t> </a:t>
            </a:r>
            <a:r>
              <a:rPr lang="en-US" dirty="0" err="1"/>
              <a:t>gian</a:t>
            </a:r>
            <a:r>
              <a:rPr lang="en-US" dirty="0"/>
              <a:t> </a:t>
            </a:r>
            <a:r>
              <a:rPr lang="en-US" dirty="0" err="1"/>
              <a:t>giữa</a:t>
            </a:r>
            <a:r>
              <a:rPr lang="en-US" dirty="0"/>
              <a:t> </a:t>
            </a:r>
            <a:r>
              <a:rPr lang="en-US" dirty="0" err="1"/>
              <a:t>lớp</a:t>
            </a:r>
            <a:r>
              <a:rPr lang="en-US" dirty="0"/>
              <a:t> </a:t>
            </a:r>
            <a:r>
              <a:rPr lang="en-US" dirty="0" err="1"/>
              <a:t>vận</a:t>
            </a:r>
            <a:r>
              <a:rPr lang="en-US" dirty="0"/>
              <a:t> </a:t>
            </a:r>
            <a:r>
              <a:rPr lang="en-US" dirty="0" err="1"/>
              <a:t>chuyển</a:t>
            </a:r>
            <a:r>
              <a:rPr lang="en-US" dirty="0"/>
              <a:t> (Transport Layer) </a:t>
            </a:r>
            <a:r>
              <a:rPr lang="en-US" dirty="0" err="1"/>
              <a:t>và</a:t>
            </a:r>
            <a:r>
              <a:rPr lang="en-US" dirty="0"/>
              <a:t> </a:t>
            </a:r>
            <a:r>
              <a:rPr lang="en-US" dirty="0" err="1"/>
              <a:t>lớp</a:t>
            </a:r>
            <a:r>
              <a:rPr lang="en-US" dirty="0"/>
              <a:t> </a:t>
            </a:r>
            <a:r>
              <a:rPr lang="en-US" dirty="0" err="1"/>
              <a:t>ứng</a:t>
            </a:r>
            <a:r>
              <a:rPr lang="en-US" dirty="0"/>
              <a:t> </a:t>
            </a:r>
            <a:r>
              <a:rPr lang="en-US" dirty="0" err="1"/>
              <a:t>dụng</a:t>
            </a:r>
            <a:r>
              <a:rPr lang="en-US" dirty="0"/>
              <a:t> (Application Layer). SSL </a:t>
            </a:r>
            <a:r>
              <a:rPr lang="en-US" dirty="0" err="1"/>
              <a:t>được</a:t>
            </a:r>
            <a:r>
              <a:rPr lang="en-US" dirty="0"/>
              <a:t> </a:t>
            </a:r>
            <a:r>
              <a:rPr lang="en-US" dirty="0" err="1"/>
              <a:t>xếp</a:t>
            </a:r>
            <a:r>
              <a:rPr lang="en-US" dirty="0"/>
              <a:t> </a:t>
            </a:r>
            <a:r>
              <a:rPr lang="en-US" dirty="0" err="1"/>
              <a:t>lớp</a:t>
            </a:r>
            <a:r>
              <a:rPr lang="en-US" dirty="0"/>
              <a:t> </a:t>
            </a:r>
            <a:r>
              <a:rPr lang="en-US" dirty="0" err="1"/>
              <a:t>lên</a:t>
            </a:r>
            <a:r>
              <a:rPr lang="en-US" dirty="0"/>
              <a:t> </a:t>
            </a:r>
            <a:r>
              <a:rPr lang="en-US" dirty="0" err="1"/>
              <a:t>trên</a:t>
            </a:r>
            <a:r>
              <a:rPr lang="en-US" dirty="0"/>
              <a:t> </a:t>
            </a:r>
            <a:r>
              <a:rPr lang="en-US" dirty="0" err="1"/>
              <a:t>một</a:t>
            </a:r>
            <a:r>
              <a:rPr lang="en-US" dirty="0"/>
              <a:t> </a:t>
            </a:r>
            <a:r>
              <a:rPr lang="en-US" dirty="0" err="1"/>
              <a:t>dịch</a:t>
            </a:r>
            <a:r>
              <a:rPr lang="en-US" dirty="0"/>
              <a:t> </a:t>
            </a:r>
            <a:r>
              <a:rPr lang="en-US" dirty="0" err="1"/>
              <a:t>vụ</a:t>
            </a:r>
            <a:r>
              <a:rPr lang="en-US" dirty="0"/>
              <a:t> </a:t>
            </a:r>
            <a:r>
              <a:rPr lang="en-US" dirty="0" err="1"/>
              <a:t>vận</a:t>
            </a:r>
            <a:r>
              <a:rPr lang="en-US" dirty="0"/>
              <a:t> </a:t>
            </a:r>
            <a:r>
              <a:rPr lang="en-US" dirty="0" err="1"/>
              <a:t>chuyển</a:t>
            </a:r>
            <a:r>
              <a:rPr lang="en-US" dirty="0"/>
              <a:t> </a:t>
            </a:r>
            <a:r>
              <a:rPr lang="en-US" dirty="0" err="1"/>
              <a:t>định</a:t>
            </a:r>
            <a:r>
              <a:rPr lang="en-US" dirty="0"/>
              <a:t> </a:t>
            </a:r>
            <a:r>
              <a:rPr lang="en-US" dirty="0" err="1"/>
              <a:t>hướng</a:t>
            </a:r>
            <a:r>
              <a:rPr lang="en-US" dirty="0"/>
              <a:t> </a:t>
            </a:r>
            <a:r>
              <a:rPr lang="en-US" dirty="0" err="1"/>
              <a:t>nối</a:t>
            </a:r>
            <a:r>
              <a:rPr lang="en-US" dirty="0"/>
              <a:t> </a:t>
            </a:r>
            <a:r>
              <a:rPr lang="en-US" dirty="0" err="1"/>
              <a:t>kết</a:t>
            </a:r>
            <a:r>
              <a:rPr lang="en-US" dirty="0"/>
              <a:t> </a:t>
            </a:r>
            <a:r>
              <a:rPr lang="en-US" dirty="0" err="1"/>
              <a:t>và</a:t>
            </a:r>
            <a:r>
              <a:rPr lang="en-US" dirty="0"/>
              <a:t> </a:t>
            </a:r>
            <a:r>
              <a:rPr lang="en-US" dirty="0" err="1"/>
              <a:t>đáng</a:t>
            </a:r>
            <a:r>
              <a:rPr lang="en-US" dirty="0"/>
              <a:t> tin </a:t>
            </a:r>
            <a:r>
              <a:rPr lang="en-US" dirty="0" err="1"/>
              <a:t>cậy</a:t>
            </a:r>
            <a:r>
              <a:rPr lang="en-US" dirty="0"/>
              <a:t>, </a:t>
            </a:r>
            <a:r>
              <a:rPr lang="en-US" dirty="0" err="1"/>
              <a:t>chẳng</a:t>
            </a:r>
            <a:r>
              <a:rPr lang="en-US" dirty="0"/>
              <a:t> </a:t>
            </a:r>
            <a:r>
              <a:rPr lang="en-US" dirty="0" err="1"/>
              <a:t>hạn</a:t>
            </a:r>
            <a:r>
              <a:rPr lang="en-US" dirty="0"/>
              <a:t> </a:t>
            </a:r>
            <a:r>
              <a:rPr lang="en-US" dirty="0" err="1"/>
              <a:t>như</a:t>
            </a:r>
            <a:r>
              <a:rPr lang="en-US" dirty="0"/>
              <a:t> </a:t>
            </a:r>
            <a:r>
              <a:rPr lang="en-US" dirty="0" err="1"/>
              <a:t>được</a:t>
            </a:r>
            <a:r>
              <a:rPr lang="en-US" dirty="0"/>
              <a:t> </a:t>
            </a:r>
            <a:r>
              <a:rPr lang="en-US" dirty="0" err="1"/>
              <a:t>cung</a:t>
            </a:r>
            <a:r>
              <a:rPr lang="en-US" dirty="0"/>
              <a:t> </a:t>
            </a:r>
            <a:r>
              <a:rPr lang="en-US" dirty="0" err="1"/>
              <a:t>cấp</a:t>
            </a:r>
            <a:r>
              <a:rPr lang="en-US" dirty="0"/>
              <a:t> </a:t>
            </a:r>
            <a:r>
              <a:rPr lang="en-US" dirty="0" err="1"/>
              <a:t>bởi</a:t>
            </a:r>
            <a:r>
              <a:rPr lang="en-US" dirty="0"/>
              <a:t> TCP. </a:t>
            </a:r>
          </a:p>
        </p:txBody>
      </p:sp>
      <p:pic>
        <p:nvPicPr>
          <p:cNvPr id="4" name="Picture 3"/>
          <p:cNvPicPr>
            <a:picLocks noChangeAspect="1"/>
          </p:cNvPicPr>
          <p:nvPr/>
        </p:nvPicPr>
        <p:blipFill>
          <a:blip r:embed="rId2"/>
          <a:stretch>
            <a:fillRect/>
          </a:stretch>
        </p:blipFill>
        <p:spPr>
          <a:xfrm>
            <a:off x="1093581" y="1238248"/>
            <a:ext cx="6817138" cy="3462541"/>
          </a:xfrm>
          <a:prstGeom prst="rect">
            <a:avLst/>
          </a:prstGeom>
        </p:spPr>
      </p:pic>
    </p:spTree>
    <p:extLst>
      <p:ext uri="{BB962C8B-B14F-4D97-AF65-F5344CB8AC3E}">
        <p14:creationId xmlns:p14="http://schemas.microsoft.com/office/powerpoint/2010/main" val="533959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2. </a:t>
            </a:r>
            <a:r>
              <a:rPr lang="en-US" dirty="0" err="1">
                <a:cs typeface="Calibri Light"/>
              </a:rPr>
              <a:t>Cấu</a:t>
            </a:r>
            <a:r>
              <a:rPr lang="en-US" dirty="0">
                <a:cs typeface="Calibri Light"/>
              </a:rPr>
              <a:t> </a:t>
            </a:r>
            <a:r>
              <a:rPr lang="en-US" dirty="0" err="1">
                <a:cs typeface="Calibri Light"/>
              </a:rPr>
              <a:t>trúc</a:t>
            </a:r>
            <a:r>
              <a:rPr lang="en-US" dirty="0">
                <a:cs typeface="Calibri Light"/>
              </a:rPr>
              <a:t> </a:t>
            </a:r>
            <a:r>
              <a:rPr lang="en-US" dirty="0" err="1">
                <a:cs typeface="Calibri Light"/>
              </a:rPr>
              <a:t>của</a:t>
            </a:r>
            <a:r>
              <a:rPr lang="en-US" dirty="0">
                <a:cs typeface="Calibri Light"/>
              </a:rPr>
              <a:t> </a:t>
            </a:r>
            <a:r>
              <a:rPr lang="en-US" dirty="0" err="1">
                <a:cs typeface="Calibri Light"/>
              </a:rPr>
              <a:t>giao</a:t>
            </a:r>
            <a:r>
              <a:rPr lang="en-US" dirty="0">
                <a:cs typeface="Calibri Light"/>
              </a:rPr>
              <a:t> </a:t>
            </a:r>
            <a:r>
              <a:rPr lang="en-US" dirty="0" err="1">
                <a:cs typeface="Calibri Light"/>
              </a:rPr>
              <a:t>thức</a:t>
            </a:r>
            <a:r>
              <a:rPr lang="en-US" dirty="0">
                <a:cs typeface="Calibri Light"/>
              </a:rPr>
              <a:t> </a:t>
            </a:r>
            <a:r>
              <a:rPr lang="en-US" dirty="0" smtClean="0">
                <a:cs typeface="Calibri Light"/>
              </a:rPr>
              <a:t>SSL</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sz="2600" dirty="0" err="1"/>
              <a:t>Giao</a:t>
            </a:r>
            <a:r>
              <a:rPr lang="en-US" sz="2600" dirty="0"/>
              <a:t> </a:t>
            </a:r>
            <a:r>
              <a:rPr lang="en-US" sz="2600" dirty="0" err="1"/>
              <a:t>thức</a:t>
            </a:r>
            <a:r>
              <a:rPr lang="en-US" sz="2600" dirty="0"/>
              <a:t> SSL </a:t>
            </a:r>
            <a:r>
              <a:rPr lang="en-US" sz="2600" dirty="0" err="1"/>
              <a:t>cung</a:t>
            </a:r>
            <a:r>
              <a:rPr lang="en-US" sz="2600" dirty="0"/>
              <a:t> </a:t>
            </a:r>
            <a:r>
              <a:rPr lang="en-US" sz="2600" dirty="0" err="1"/>
              <a:t>cấp</a:t>
            </a:r>
            <a:r>
              <a:rPr lang="en-US" sz="2600" dirty="0"/>
              <a:t> </a:t>
            </a:r>
            <a:r>
              <a:rPr lang="en-US" sz="2600" dirty="0" err="1"/>
              <a:t>giao</a:t>
            </a:r>
            <a:r>
              <a:rPr lang="en-US" sz="2600" dirty="0"/>
              <a:t> </a:t>
            </a:r>
            <a:r>
              <a:rPr lang="en-US" sz="2600" dirty="0" err="1"/>
              <a:t>thức</a:t>
            </a:r>
            <a:r>
              <a:rPr lang="en-US" sz="2600" dirty="0"/>
              <a:t> </a:t>
            </a:r>
            <a:r>
              <a:rPr lang="en-US" sz="2600" dirty="0" err="1"/>
              <a:t>bảo</a:t>
            </a:r>
            <a:r>
              <a:rPr lang="en-US" sz="2600" dirty="0"/>
              <a:t> </a:t>
            </a:r>
            <a:r>
              <a:rPr lang="en-US" sz="2600" dirty="0" err="1"/>
              <a:t>mật</a:t>
            </a:r>
            <a:r>
              <a:rPr lang="en-US" sz="2600" dirty="0"/>
              <a:t> </a:t>
            </a:r>
            <a:r>
              <a:rPr lang="en-US" sz="2600" dirty="0" err="1"/>
              <a:t>truyền</a:t>
            </a:r>
            <a:r>
              <a:rPr lang="en-US" sz="2600" dirty="0"/>
              <a:t> </a:t>
            </a:r>
            <a:r>
              <a:rPr lang="en-US" sz="2600" dirty="0" err="1"/>
              <a:t>thông</a:t>
            </a:r>
            <a:r>
              <a:rPr lang="en-US" sz="2600" dirty="0"/>
              <a:t> </a:t>
            </a:r>
            <a:r>
              <a:rPr lang="en-US" sz="2600" dirty="0" err="1"/>
              <a:t>có</a:t>
            </a:r>
            <a:r>
              <a:rPr lang="en-US" sz="2600" dirty="0"/>
              <a:t> 3 </a:t>
            </a:r>
            <a:r>
              <a:rPr lang="en-US" sz="2600" dirty="0" err="1"/>
              <a:t>đặc</a:t>
            </a:r>
            <a:r>
              <a:rPr lang="en-US" sz="2600" dirty="0"/>
              <a:t> </a:t>
            </a:r>
            <a:r>
              <a:rPr lang="en-US" sz="2600" dirty="0" err="1"/>
              <a:t>điểm</a:t>
            </a:r>
            <a:r>
              <a:rPr lang="en-US" sz="2600" dirty="0"/>
              <a:t> </a:t>
            </a:r>
            <a:r>
              <a:rPr lang="en-US" sz="2600" dirty="0" err="1"/>
              <a:t>nổi</a:t>
            </a:r>
            <a:r>
              <a:rPr lang="en-US" sz="2600" dirty="0"/>
              <a:t> </a:t>
            </a:r>
            <a:r>
              <a:rPr lang="en-US" sz="2600" dirty="0" err="1"/>
              <a:t>bật</a:t>
            </a:r>
            <a:r>
              <a:rPr lang="en-US" sz="2600" dirty="0" smtClean="0"/>
              <a:t>:</a:t>
            </a:r>
          </a:p>
          <a:p>
            <a:endParaRPr lang="en-US" dirty="0"/>
          </a:p>
          <a:p>
            <a:pPr marL="514350" lvl="0" indent="-514350">
              <a:buFont typeface="+mj-lt"/>
              <a:buAutoNum type="arabicPeriod"/>
            </a:pPr>
            <a:r>
              <a:rPr lang="en-US" dirty="0" err="1"/>
              <a:t>Các</a:t>
            </a:r>
            <a:r>
              <a:rPr lang="en-US" dirty="0"/>
              <a:t> </a:t>
            </a:r>
            <a:r>
              <a:rPr lang="en-US" dirty="0" err="1"/>
              <a:t>bên</a:t>
            </a:r>
            <a:r>
              <a:rPr lang="en-US" dirty="0"/>
              <a:t> </a:t>
            </a:r>
            <a:r>
              <a:rPr lang="en-US" dirty="0" err="1"/>
              <a:t>giao</a:t>
            </a:r>
            <a:r>
              <a:rPr lang="en-US" dirty="0"/>
              <a:t> </a:t>
            </a:r>
            <a:r>
              <a:rPr lang="en-US" dirty="0" err="1"/>
              <a:t>tiếp</a:t>
            </a:r>
            <a:r>
              <a:rPr lang="en-US" dirty="0"/>
              <a:t> (</a:t>
            </a:r>
            <a:r>
              <a:rPr lang="en-US" dirty="0" err="1"/>
              <a:t>nghĩa</a:t>
            </a:r>
            <a:r>
              <a:rPr lang="en-US" dirty="0"/>
              <a:t> là client </a:t>
            </a:r>
            <a:r>
              <a:rPr lang="en-US" dirty="0" err="1"/>
              <a:t>và</a:t>
            </a:r>
            <a:r>
              <a:rPr lang="en-US" dirty="0"/>
              <a:t> server) </a:t>
            </a:r>
            <a:r>
              <a:rPr lang="en-US" dirty="0" err="1"/>
              <a:t>có</a:t>
            </a:r>
            <a:r>
              <a:rPr lang="en-US" dirty="0"/>
              <a:t> </a:t>
            </a:r>
            <a:r>
              <a:rPr lang="en-US" dirty="0" err="1"/>
              <a:t>thể</a:t>
            </a:r>
            <a:r>
              <a:rPr lang="en-US" dirty="0"/>
              <a:t> </a:t>
            </a:r>
            <a:r>
              <a:rPr lang="en-US" dirty="0" err="1"/>
              <a:t>xác</a:t>
            </a:r>
            <a:r>
              <a:rPr lang="en-US" dirty="0"/>
              <a:t> </a:t>
            </a:r>
            <a:r>
              <a:rPr lang="en-US" dirty="0" err="1"/>
              <a:t>thực</a:t>
            </a:r>
            <a:r>
              <a:rPr lang="en-US" dirty="0"/>
              <a:t> </a:t>
            </a:r>
            <a:r>
              <a:rPr lang="en-US" dirty="0" err="1"/>
              <a:t>nhau</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mật</a:t>
            </a:r>
            <a:r>
              <a:rPr lang="en-US" dirty="0"/>
              <a:t> </a:t>
            </a:r>
            <a:r>
              <a:rPr lang="en-US" dirty="0" err="1"/>
              <a:t>mã</a:t>
            </a:r>
            <a:r>
              <a:rPr lang="en-US" dirty="0"/>
              <a:t> </a:t>
            </a:r>
            <a:r>
              <a:rPr lang="en-US" dirty="0" err="1"/>
              <a:t>khóa</a:t>
            </a:r>
            <a:r>
              <a:rPr lang="en-US" dirty="0"/>
              <a:t> </a:t>
            </a:r>
            <a:r>
              <a:rPr lang="en-US" dirty="0" err="1"/>
              <a:t>chung</a:t>
            </a:r>
            <a:endParaRPr lang="en-US" dirty="0"/>
          </a:p>
          <a:p>
            <a:pPr marL="514350" lvl="0" indent="-514350">
              <a:buFont typeface="+mj-lt"/>
              <a:buAutoNum type="arabicPeriod"/>
            </a:pPr>
            <a:r>
              <a:rPr lang="en-US" dirty="0" err="1"/>
              <a:t>Sự</a:t>
            </a:r>
            <a:r>
              <a:rPr lang="en-US" dirty="0"/>
              <a:t> </a:t>
            </a:r>
            <a:r>
              <a:rPr lang="en-US" dirty="0" err="1"/>
              <a:t>bí</a:t>
            </a:r>
            <a:r>
              <a:rPr lang="en-US" dirty="0"/>
              <a:t> </a:t>
            </a:r>
            <a:r>
              <a:rPr lang="en-US" dirty="0" err="1"/>
              <a:t>mật</a:t>
            </a:r>
            <a:r>
              <a:rPr lang="en-US" dirty="0"/>
              <a:t> </a:t>
            </a:r>
            <a:r>
              <a:rPr lang="en-US" dirty="0" err="1"/>
              <a:t>của</a:t>
            </a:r>
            <a:r>
              <a:rPr lang="en-US" dirty="0"/>
              <a:t> </a:t>
            </a:r>
            <a:r>
              <a:rPr lang="en-US" dirty="0" err="1"/>
              <a:t>lưu</a:t>
            </a:r>
            <a:r>
              <a:rPr lang="en-US" dirty="0"/>
              <a:t> </a:t>
            </a:r>
            <a:r>
              <a:rPr lang="en-US" dirty="0" err="1"/>
              <a:t>lượng</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bảo</a:t>
            </a:r>
            <a:r>
              <a:rPr lang="en-US" dirty="0"/>
              <a:t> </a:t>
            </a:r>
            <a:r>
              <a:rPr lang="en-US" dirty="0" err="1"/>
              <a:t>vệ</a:t>
            </a:r>
            <a:r>
              <a:rPr lang="en-US" dirty="0"/>
              <a:t> </a:t>
            </a:r>
            <a:r>
              <a:rPr lang="en-US" dirty="0" err="1"/>
              <a:t>vì</a:t>
            </a:r>
            <a:r>
              <a:rPr lang="en-US" dirty="0"/>
              <a:t> </a:t>
            </a:r>
            <a:r>
              <a:rPr lang="en-US" dirty="0" err="1"/>
              <a:t>nối</a:t>
            </a:r>
            <a:r>
              <a:rPr lang="en-US" dirty="0"/>
              <a:t> </a:t>
            </a:r>
            <a:r>
              <a:rPr lang="en-US" dirty="0" err="1"/>
              <a:t>kết</a:t>
            </a:r>
            <a:r>
              <a:rPr lang="en-US" dirty="0"/>
              <a:t> </a:t>
            </a:r>
            <a:r>
              <a:rPr lang="en-US" dirty="0" err="1"/>
              <a:t>được</a:t>
            </a:r>
            <a:r>
              <a:rPr lang="en-US" dirty="0"/>
              <a:t> </a:t>
            </a:r>
            <a:r>
              <a:rPr lang="en-US" dirty="0" err="1"/>
              <a:t>mã</a:t>
            </a:r>
            <a:r>
              <a:rPr lang="en-US" dirty="0"/>
              <a:t> </a:t>
            </a:r>
            <a:r>
              <a:rPr lang="en-US" dirty="0" err="1"/>
              <a:t>hóa</a:t>
            </a:r>
            <a:r>
              <a:rPr lang="en-US" dirty="0"/>
              <a:t> </a:t>
            </a:r>
            <a:r>
              <a:rPr lang="en-US" dirty="0" err="1"/>
              <a:t>trong</a:t>
            </a:r>
            <a:r>
              <a:rPr lang="en-US" dirty="0"/>
              <a:t> </a:t>
            </a:r>
            <a:r>
              <a:rPr lang="en-US" dirty="0" err="1"/>
              <a:t>suốt</a:t>
            </a:r>
            <a:r>
              <a:rPr lang="en-US" dirty="0"/>
              <a:t> </a:t>
            </a:r>
            <a:r>
              <a:rPr lang="en-US" dirty="0" err="1"/>
              <a:t>sau</a:t>
            </a:r>
            <a:r>
              <a:rPr lang="en-US" dirty="0"/>
              <a:t> </a:t>
            </a:r>
            <a:r>
              <a:rPr lang="en-US" dirty="0" err="1"/>
              <a:t>khi</a:t>
            </a:r>
            <a:r>
              <a:rPr lang="en-US" dirty="0"/>
              <a:t> </a:t>
            </a:r>
            <a:r>
              <a:rPr lang="en-US" dirty="0" err="1"/>
              <a:t>một</a:t>
            </a:r>
            <a:r>
              <a:rPr lang="en-US" dirty="0"/>
              <a:t> </a:t>
            </a:r>
            <a:r>
              <a:rPr lang="en-US" dirty="0" err="1"/>
              <a:t>sự</a:t>
            </a:r>
            <a:r>
              <a:rPr lang="en-US" dirty="0"/>
              <a:t> </a:t>
            </a:r>
            <a:r>
              <a:rPr lang="en-US" dirty="0" err="1"/>
              <a:t>thiết</a:t>
            </a:r>
            <a:r>
              <a:rPr lang="en-US" dirty="0"/>
              <a:t> </a:t>
            </a:r>
            <a:r>
              <a:rPr lang="en-US" dirty="0" err="1"/>
              <a:t>lập</a:t>
            </a:r>
            <a:r>
              <a:rPr lang="en-US" dirty="0"/>
              <a:t> </a:t>
            </a:r>
            <a:r>
              <a:rPr lang="en-US" dirty="0" err="1"/>
              <a:t>quan</a:t>
            </a:r>
            <a:r>
              <a:rPr lang="en-US" dirty="0"/>
              <a:t> </a:t>
            </a:r>
            <a:r>
              <a:rPr lang="en-US" dirty="0" err="1"/>
              <a:t>hệ</a:t>
            </a:r>
            <a:r>
              <a:rPr lang="en-US" dirty="0"/>
              <a:t> ban </a:t>
            </a:r>
            <a:r>
              <a:rPr lang="en-US" dirty="0" err="1"/>
              <a:t>đầu</a:t>
            </a:r>
            <a:r>
              <a:rPr lang="en-US" dirty="0"/>
              <a:t> </a:t>
            </a:r>
            <a:r>
              <a:rPr lang="en-US" dirty="0" err="1"/>
              <a:t>và</a:t>
            </a:r>
            <a:r>
              <a:rPr lang="en-US" dirty="0"/>
              <a:t> </a:t>
            </a:r>
            <a:r>
              <a:rPr lang="en-US" dirty="0" err="1"/>
              <a:t>sự</a:t>
            </a:r>
            <a:r>
              <a:rPr lang="en-US" dirty="0"/>
              <a:t> </a:t>
            </a:r>
            <a:r>
              <a:rPr lang="en-US" dirty="0" err="1"/>
              <a:t>thương</a:t>
            </a:r>
            <a:r>
              <a:rPr lang="en-US" dirty="0"/>
              <a:t> </a:t>
            </a:r>
            <a:r>
              <a:rPr lang="en-US" dirty="0" err="1"/>
              <a:t>lượng</a:t>
            </a:r>
            <a:r>
              <a:rPr lang="en-US" dirty="0"/>
              <a:t> </a:t>
            </a:r>
            <a:r>
              <a:rPr lang="en-US" dirty="0" err="1"/>
              <a:t>khóa</a:t>
            </a:r>
            <a:r>
              <a:rPr lang="en-US" dirty="0"/>
              <a:t> session </a:t>
            </a:r>
            <a:r>
              <a:rPr lang="en-US" dirty="0" err="1"/>
              <a:t>đã</a:t>
            </a:r>
            <a:r>
              <a:rPr lang="en-US" dirty="0"/>
              <a:t> </a:t>
            </a:r>
            <a:r>
              <a:rPr lang="en-US" dirty="0" err="1"/>
              <a:t>xảy</a:t>
            </a:r>
            <a:r>
              <a:rPr lang="en-US" dirty="0"/>
              <a:t> </a:t>
            </a:r>
            <a:r>
              <a:rPr lang="en-US" dirty="0" err="1"/>
              <a:t>ra.</a:t>
            </a:r>
            <a:endParaRPr lang="en-US" dirty="0"/>
          </a:p>
          <a:p>
            <a:pPr marL="514350" lvl="0" indent="-514350">
              <a:buFont typeface="+mj-lt"/>
              <a:buAutoNum type="arabicPeriod"/>
            </a:pPr>
            <a:r>
              <a:rPr lang="en-US" dirty="0" err="1"/>
              <a:t>Tính</a:t>
            </a:r>
            <a:r>
              <a:rPr lang="en-US" dirty="0"/>
              <a:t> </a:t>
            </a:r>
            <a:r>
              <a:rPr lang="en-US" dirty="0" err="1"/>
              <a:t>xác</a:t>
            </a:r>
            <a:r>
              <a:rPr lang="en-US" dirty="0"/>
              <a:t> </a:t>
            </a:r>
            <a:r>
              <a:rPr lang="en-US" dirty="0" err="1"/>
              <a:t>thực</a:t>
            </a:r>
            <a:r>
              <a:rPr lang="en-US" dirty="0"/>
              <a:t> </a:t>
            </a:r>
            <a:r>
              <a:rPr lang="en-US" dirty="0" err="1"/>
              <a:t>và</a:t>
            </a:r>
            <a:r>
              <a:rPr lang="en-US" dirty="0"/>
              <a:t> </a:t>
            </a:r>
            <a:r>
              <a:rPr lang="en-US" dirty="0" err="1"/>
              <a:t>tính</a:t>
            </a:r>
            <a:r>
              <a:rPr lang="en-US" dirty="0"/>
              <a:t> </a:t>
            </a:r>
            <a:r>
              <a:rPr lang="en-US" dirty="0" err="1"/>
              <a:t>toàn</a:t>
            </a:r>
            <a:r>
              <a:rPr lang="en-US" dirty="0"/>
              <a:t> </a:t>
            </a:r>
            <a:r>
              <a:rPr lang="en-US" dirty="0" err="1"/>
              <a:t>vẹn</a:t>
            </a:r>
            <a:r>
              <a:rPr lang="en-US" dirty="0"/>
              <a:t> </a:t>
            </a:r>
            <a:r>
              <a:rPr lang="en-US" dirty="0" err="1"/>
              <a:t>của</a:t>
            </a:r>
            <a:r>
              <a:rPr lang="en-US" dirty="0"/>
              <a:t> </a:t>
            </a:r>
            <a:r>
              <a:rPr lang="en-US" dirty="0" err="1"/>
              <a:t>lưu</a:t>
            </a:r>
            <a:r>
              <a:rPr lang="en-US" dirty="0"/>
              <a:t> </a:t>
            </a:r>
            <a:r>
              <a:rPr lang="en-US" dirty="0" err="1"/>
              <a:t>lượng</a:t>
            </a:r>
            <a:r>
              <a:rPr lang="en-US" dirty="0"/>
              <a:t> </a:t>
            </a:r>
            <a:r>
              <a:rPr lang="en-US" dirty="0" err="1"/>
              <a:t>dữ</a:t>
            </a:r>
            <a:r>
              <a:rPr lang="en-US" dirty="0"/>
              <a:t> </a:t>
            </a:r>
            <a:r>
              <a:rPr lang="en-US" dirty="0" err="1"/>
              <a:t>liệu</a:t>
            </a:r>
            <a:r>
              <a:rPr lang="en-US" dirty="0"/>
              <a:t> </a:t>
            </a:r>
            <a:r>
              <a:rPr lang="en-US" dirty="0" err="1"/>
              <a:t>cũng</a:t>
            </a:r>
            <a:r>
              <a:rPr lang="en-US" dirty="0"/>
              <a:t> </a:t>
            </a:r>
            <a:r>
              <a:rPr lang="en-US" dirty="0" err="1"/>
              <a:t>được</a:t>
            </a:r>
            <a:r>
              <a:rPr lang="en-US" dirty="0"/>
              <a:t> </a:t>
            </a:r>
            <a:r>
              <a:rPr lang="en-US" dirty="0" err="1"/>
              <a:t>bảo</a:t>
            </a:r>
            <a:r>
              <a:rPr lang="en-US" dirty="0"/>
              <a:t> </a:t>
            </a:r>
            <a:r>
              <a:rPr lang="en-US" dirty="0" err="1"/>
              <a:t>vệ</a:t>
            </a:r>
            <a:r>
              <a:rPr lang="en-US" dirty="0"/>
              <a:t> </a:t>
            </a:r>
            <a:r>
              <a:rPr lang="en-US" dirty="0" err="1"/>
              <a:t>vì</a:t>
            </a:r>
            <a:r>
              <a:rPr lang="en-US" dirty="0"/>
              <a:t> </a:t>
            </a:r>
            <a:r>
              <a:rPr lang="en-US" dirty="0" err="1"/>
              <a:t>các</a:t>
            </a:r>
            <a:r>
              <a:rPr lang="en-US" dirty="0"/>
              <a:t> </a:t>
            </a:r>
            <a:r>
              <a:rPr lang="en-US" dirty="0" err="1"/>
              <a:t>thông</a:t>
            </a:r>
            <a:r>
              <a:rPr lang="en-US" dirty="0"/>
              <a:t> </a:t>
            </a:r>
            <a:r>
              <a:rPr lang="en-US" dirty="0" err="1"/>
              <a:t>báo</a:t>
            </a:r>
            <a:r>
              <a:rPr lang="en-US" dirty="0"/>
              <a:t> </a:t>
            </a:r>
            <a:r>
              <a:rPr lang="en-US" dirty="0" err="1"/>
              <a:t>được</a:t>
            </a:r>
            <a:r>
              <a:rPr lang="en-US" dirty="0"/>
              <a:t> </a:t>
            </a:r>
            <a:r>
              <a:rPr lang="en-US" dirty="0" err="1"/>
              <a:t>xác</a:t>
            </a:r>
            <a:r>
              <a:rPr lang="en-US" dirty="0"/>
              <a:t> </a:t>
            </a:r>
            <a:r>
              <a:rPr lang="en-US" dirty="0" err="1"/>
              <a:t>thực</a:t>
            </a:r>
            <a:r>
              <a:rPr lang="en-US" dirty="0"/>
              <a:t> </a:t>
            </a:r>
            <a:r>
              <a:rPr lang="en-US" dirty="0" err="1"/>
              <a:t>và</a:t>
            </a:r>
            <a:r>
              <a:rPr lang="en-US" dirty="0"/>
              <a:t> </a:t>
            </a:r>
            <a:r>
              <a:rPr lang="en-US" dirty="0" err="1"/>
              <a:t>được</a:t>
            </a:r>
            <a:r>
              <a:rPr lang="en-US" dirty="0"/>
              <a:t> </a:t>
            </a:r>
            <a:r>
              <a:rPr lang="en-US" dirty="0" err="1"/>
              <a:t>kiểm</a:t>
            </a:r>
            <a:r>
              <a:rPr lang="en-US" dirty="0"/>
              <a:t> </a:t>
            </a:r>
            <a:r>
              <a:rPr lang="en-US" dirty="0" err="1"/>
              <a:t>tra</a:t>
            </a:r>
            <a:r>
              <a:rPr lang="en-US" dirty="0"/>
              <a:t> </a:t>
            </a:r>
            <a:r>
              <a:rPr lang="en-US" dirty="0" err="1"/>
              <a:t>tính</a:t>
            </a:r>
            <a:r>
              <a:rPr lang="en-US" dirty="0"/>
              <a:t> </a:t>
            </a:r>
            <a:r>
              <a:rPr lang="en-US" dirty="0" err="1"/>
              <a:t>toàn</a:t>
            </a:r>
            <a:r>
              <a:rPr lang="en-US" dirty="0"/>
              <a:t> </a:t>
            </a:r>
            <a:r>
              <a:rPr lang="en-US" dirty="0" err="1"/>
              <a:t>vẹn</a:t>
            </a:r>
            <a:r>
              <a:rPr lang="en-US" dirty="0"/>
              <a:t> </a:t>
            </a:r>
            <a:r>
              <a:rPr lang="en-US" dirty="0" err="1"/>
              <a:t>một</a:t>
            </a:r>
            <a:r>
              <a:rPr lang="en-US" dirty="0"/>
              <a:t> </a:t>
            </a:r>
            <a:r>
              <a:rPr lang="en-US" dirty="0" err="1"/>
              <a:t>cách</a:t>
            </a:r>
            <a:r>
              <a:rPr lang="en-US" dirty="0"/>
              <a:t> </a:t>
            </a:r>
            <a:r>
              <a:rPr lang="en-US" dirty="0" err="1"/>
              <a:t>trong</a:t>
            </a:r>
            <a:r>
              <a:rPr lang="en-US" dirty="0"/>
              <a:t> </a:t>
            </a:r>
            <a:r>
              <a:rPr lang="en-US" dirty="0" err="1"/>
              <a:t>suốt</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MAC.</a:t>
            </a:r>
          </a:p>
        </p:txBody>
      </p:sp>
    </p:spTree>
    <p:extLst>
      <p:ext uri="{BB962C8B-B14F-4D97-AF65-F5344CB8AC3E}">
        <p14:creationId xmlns:p14="http://schemas.microsoft.com/office/powerpoint/2010/main" val="1929695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2. </a:t>
            </a:r>
            <a:r>
              <a:rPr lang="en-US" dirty="0" err="1">
                <a:cs typeface="Calibri Light"/>
              </a:rPr>
              <a:t>Cấu</a:t>
            </a:r>
            <a:r>
              <a:rPr lang="en-US" dirty="0">
                <a:cs typeface="Calibri Light"/>
              </a:rPr>
              <a:t> </a:t>
            </a:r>
            <a:r>
              <a:rPr lang="en-US" dirty="0" err="1">
                <a:cs typeface="Calibri Light"/>
              </a:rPr>
              <a:t>trúc</a:t>
            </a:r>
            <a:r>
              <a:rPr lang="en-US" dirty="0">
                <a:cs typeface="Calibri Light"/>
              </a:rPr>
              <a:t> </a:t>
            </a:r>
            <a:r>
              <a:rPr lang="en-US" dirty="0" err="1">
                <a:cs typeface="Calibri Light"/>
              </a:rPr>
              <a:t>của</a:t>
            </a:r>
            <a:r>
              <a:rPr lang="en-US" dirty="0">
                <a:cs typeface="Calibri Light"/>
              </a:rPr>
              <a:t> </a:t>
            </a:r>
            <a:r>
              <a:rPr lang="en-US" dirty="0" err="1">
                <a:cs typeface="Calibri Light"/>
              </a:rPr>
              <a:t>giao</a:t>
            </a:r>
            <a:r>
              <a:rPr lang="en-US" dirty="0">
                <a:cs typeface="Calibri Light"/>
              </a:rPr>
              <a:t> </a:t>
            </a:r>
            <a:r>
              <a:rPr lang="en-US" dirty="0" err="1">
                <a:cs typeface="Calibri Light"/>
              </a:rPr>
              <a:t>thức</a:t>
            </a:r>
            <a:r>
              <a:rPr lang="en-US" dirty="0">
                <a:cs typeface="Calibri Light"/>
              </a:rPr>
              <a:t> </a:t>
            </a:r>
            <a:r>
              <a:rPr lang="en-US" dirty="0" smtClean="0">
                <a:cs typeface="Calibri Light"/>
              </a:rPr>
              <a:t>SSL</a:t>
            </a:r>
            <a:endParaRPr lang="en-US" dirty="0"/>
          </a:p>
        </p:txBody>
      </p:sp>
      <p:sp>
        <p:nvSpPr>
          <p:cNvPr id="3" name="Content Placeholder 2"/>
          <p:cNvSpPr>
            <a:spLocks noGrp="1"/>
          </p:cNvSpPr>
          <p:nvPr>
            <p:ph idx="1"/>
          </p:nvPr>
        </p:nvSpPr>
        <p:spPr>
          <a:xfrm>
            <a:off x="488950" y="1482948"/>
            <a:ext cx="2784189" cy="3836028"/>
          </a:xfrm>
        </p:spPr>
        <p:txBody>
          <a:bodyPr vert="horz" lIns="91440" tIns="45720" rIns="91440" bIns="45720" rtlCol="0" anchor="t">
            <a:normAutofit lnSpcReduction="10000"/>
          </a:bodyPr>
          <a:lstStyle/>
          <a:p>
            <a:pPr marL="342900" lvl="1" indent="0" algn="just">
              <a:buNone/>
            </a:pPr>
            <a:r>
              <a:rPr lang="en-US" sz="2600" b="1" dirty="0" smtClean="0"/>
              <a:t>2.1 SSL Record Protocol</a:t>
            </a:r>
            <a:endParaRPr lang="en-US" dirty="0" smtClean="0"/>
          </a:p>
          <a:p>
            <a:pPr algn="just"/>
            <a:r>
              <a:rPr lang="en-US" dirty="0" smtClean="0"/>
              <a:t>SSL </a:t>
            </a:r>
            <a:r>
              <a:rPr lang="en-US" dirty="0"/>
              <a:t>Record Protocol </a:t>
            </a:r>
            <a:r>
              <a:rPr lang="en-US" dirty="0" err="1"/>
              <a:t>cung</a:t>
            </a:r>
            <a:r>
              <a:rPr lang="en-US" dirty="0"/>
              <a:t> </a:t>
            </a:r>
            <a:r>
              <a:rPr lang="en-US" dirty="0" err="1"/>
              <a:t>cấp</a:t>
            </a:r>
            <a:r>
              <a:rPr lang="en-US" dirty="0"/>
              <a:t> 2 </a:t>
            </a:r>
            <a:r>
              <a:rPr lang="en-US" dirty="0" err="1"/>
              <a:t>dịch</a:t>
            </a:r>
            <a:r>
              <a:rPr lang="en-US" dirty="0"/>
              <a:t> </a:t>
            </a:r>
            <a:r>
              <a:rPr lang="en-US" dirty="0" err="1"/>
              <a:t>vụ</a:t>
            </a:r>
            <a:r>
              <a:rPr lang="en-US" dirty="0"/>
              <a:t> </a:t>
            </a:r>
            <a:r>
              <a:rPr lang="en-US" dirty="0" err="1"/>
              <a:t>cho</a:t>
            </a:r>
            <a:r>
              <a:rPr lang="en-US" dirty="0"/>
              <a:t> </a:t>
            </a:r>
            <a:r>
              <a:rPr lang="en-US" dirty="0" err="1"/>
              <a:t>kết</a:t>
            </a:r>
            <a:r>
              <a:rPr lang="en-US" dirty="0"/>
              <a:t> </a:t>
            </a:r>
            <a:r>
              <a:rPr lang="en-US" dirty="0" err="1"/>
              <a:t>nối</a:t>
            </a:r>
            <a:r>
              <a:rPr lang="en-US" dirty="0"/>
              <a:t> SSL:</a:t>
            </a:r>
          </a:p>
          <a:p>
            <a:pPr lvl="0" algn="just"/>
            <a:r>
              <a:rPr lang="en-US" dirty="0"/>
              <a:t>Confidentiality (</a:t>
            </a:r>
            <a:r>
              <a:rPr lang="en-US" dirty="0" err="1"/>
              <a:t>tính</a:t>
            </a:r>
            <a:r>
              <a:rPr lang="en-US" dirty="0"/>
              <a:t> </a:t>
            </a:r>
            <a:r>
              <a:rPr lang="en-US" dirty="0" err="1" smtClean="0"/>
              <a:t>cẩn</a:t>
            </a:r>
            <a:r>
              <a:rPr lang="en-US" dirty="0"/>
              <a:t> </a:t>
            </a:r>
            <a:r>
              <a:rPr lang="en-US" dirty="0" err="1" smtClean="0"/>
              <a:t>mật</a:t>
            </a:r>
            <a:r>
              <a:rPr lang="en-US" dirty="0"/>
              <a:t>): Handshake Protocol </a:t>
            </a:r>
            <a:r>
              <a:rPr lang="en-US" dirty="0" err="1"/>
              <a:t>định</a:t>
            </a:r>
            <a:r>
              <a:rPr lang="en-US" dirty="0"/>
              <a:t> </a:t>
            </a:r>
            <a:r>
              <a:rPr lang="en-US" dirty="0" err="1"/>
              <a:t>nghĩa</a:t>
            </a:r>
            <a:r>
              <a:rPr lang="en-US" dirty="0"/>
              <a:t> 1 </a:t>
            </a:r>
            <a:r>
              <a:rPr lang="en-US" dirty="0" err="1"/>
              <a:t>khóa</a:t>
            </a:r>
            <a:r>
              <a:rPr lang="en-US" dirty="0"/>
              <a:t> </a:t>
            </a:r>
            <a:r>
              <a:rPr lang="en-US" dirty="0" err="1"/>
              <a:t>bí</a:t>
            </a:r>
            <a:r>
              <a:rPr lang="en-US" dirty="0"/>
              <a:t> </a:t>
            </a:r>
            <a:r>
              <a:rPr lang="en-US" dirty="0" err="1"/>
              <a:t>mật</a:t>
            </a:r>
            <a:r>
              <a:rPr lang="en-US" dirty="0"/>
              <a:t> </a:t>
            </a:r>
            <a:r>
              <a:rPr lang="en-US" dirty="0" err="1"/>
              <a:t>được</a:t>
            </a:r>
            <a:r>
              <a:rPr lang="en-US" dirty="0"/>
              <a:t> chia </a:t>
            </a:r>
            <a:r>
              <a:rPr lang="en-US" dirty="0" err="1"/>
              <a:t>sẻ</a:t>
            </a:r>
            <a:r>
              <a:rPr lang="en-US" dirty="0"/>
              <a:t>, </a:t>
            </a:r>
            <a:r>
              <a:rPr lang="en-US" dirty="0" err="1"/>
              <a:t>khóa</a:t>
            </a:r>
            <a:r>
              <a:rPr lang="en-US" dirty="0"/>
              <a:t> </a:t>
            </a:r>
            <a:r>
              <a:rPr lang="en-US" dirty="0" err="1"/>
              <a:t>này</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cho</a:t>
            </a:r>
            <a:r>
              <a:rPr lang="en-US" dirty="0"/>
              <a:t> </a:t>
            </a:r>
            <a:r>
              <a:rPr lang="en-US" dirty="0" err="1"/>
              <a:t>mã</a:t>
            </a:r>
            <a:r>
              <a:rPr lang="en-US" dirty="0"/>
              <a:t> </a:t>
            </a:r>
            <a:r>
              <a:rPr lang="en-US" dirty="0" err="1"/>
              <a:t>hóa</a:t>
            </a:r>
            <a:r>
              <a:rPr lang="en-US" dirty="0"/>
              <a:t> </a:t>
            </a:r>
            <a:r>
              <a:rPr lang="en-US" dirty="0" err="1"/>
              <a:t>quy</a:t>
            </a:r>
            <a:r>
              <a:rPr lang="en-US" dirty="0"/>
              <a:t> </a:t>
            </a:r>
            <a:r>
              <a:rPr lang="en-US" dirty="0" err="1"/>
              <a:t>ước</a:t>
            </a:r>
            <a:r>
              <a:rPr lang="en-US" dirty="0"/>
              <a:t> </a:t>
            </a:r>
            <a:r>
              <a:rPr lang="en-US" dirty="0" err="1"/>
              <a:t>các</a:t>
            </a:r>
            <a:r>
              <a:rPr lang="en-US" dirty="0"/>
              <a:t> </a:t>
            </a:r>
            <a:r>
              <a:rPr lang="en-US" dirty="0" err="1"/>
              <a:t>dữ</a:t>
            </a:r>
            <a:r>
              <a:rPr lang="en-US" dirty="0"/>
              <a:t> </a:t>
            </a:r>
            <a:r>
              <a:rPr lang="en-US" dirty="0" err="1"/>
              <a:t>liệu</a:t>
            </a:r>
            <a:r>
              <a:rPr lang="en-US" dirty="0"/>
              <a:t> SSL</a:t>
            </a:r>
            <a:r>
              <a:rPr lang="en-US" dirty="0" smtClean="0"/>
              <a:t>.</a:t>
            </a:r>
            <a:endParaRPr lang="en-US" dirty="0"/>
          </a:p>
        </p:txBody>
      </p:sp>
      <p:pic>
        <p:nvPicPr>
          <p:cNvPr id="4" name="Hình ảnh 8"/>
          <p:cNvPicPr/>
          <p:nvPr/>
        </p:nvPicPr>
        <p:blipFill>
          <a:blip r:embed="rId2"/>
          <a:stretch>
            <a:fillRect/>
          </a:stretch>
        </p:blipFill>
        <p:spPr>
          <a:xfrm>
            <a:off x="3472046" y="1238248"/>
            <a:ext cx="5262245" cy="3406140"/>
          </a:xfrm>
          <a:prstGeom prst="rect">
            <a:avLst/>
          </a:prstGeom>
        </p:spPr>
      </p:pic>
      <p:sp>
        <p:nvSpPr>
          <p:cNvPr id="5" name="Content Placeholder 2"/>
          <p:cNvSpPr txBox="1">
            <a:spLocks/>
          </p:cNvSpPr>
          <p:nvPr/>
        </p:nvSpPr>
        <p:spPr>
          <a:xfrm>
            <a:off x="488950" y="5022761"/>
            <a:ext cx="8026400" cy="1513267"/>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smtClean="0"/>
              <a:t>Message integrity (</a:t>
            </a:r>
            <a:r>
              <a:rPr lang="en-US" dirty="0" err="1" smtClean="0"/>
              <a:t>tính</a:t>
            </a:r>
            <a:r>
              <a:rPr lang="en-US" dirty="0" smtClean="0"/>
              <a:t> </a:t>
            </a:r>
            <a:r>
              <a:rPr lang="en-US" dirty="0" err="1" smtClean="0"/>
              <a:t>toàn</a:t>
            </a:r>
            <a:r>
              <a:rPr lang="en-US" dirty="0" smtClean="0"/>
              <a:t> </a:t>
            </a:r>
            <a:r>
              <a:rPr lang="en-US" dirty="0" err="1" smtClean="0"/>
              <a:t>vẹn</a:t>
            </a:r>
            <a:r>
              <a:rPr lang="en-US" dirty="0" smtClean="0"/>
              <a:t> </a:t>
            </a:r>
            <a:r>
              <a:rPr lang="en-US" dirty="0" err="1" smtClean="0"/>
              <a:t>thông</a:t>
            </a:r>
            <a:r>
              <a:rPr lang="en-US" dirty="0" smtClean="0"/>
              <a:t> </a:t>
            </a:r>
            <a:r>
              <a:rPr lang="en-US" dirty="0" err="1" smtClean="0"/>
              <a:t>điệp</a:t>
            </a:r>
            <a:r>
              <a:rPr lang="en-US" dirty="0" smtClean="0"/>
              <a:t>): Handshake Protocol </a:t>
            </a:r>
            <a:r>
              <a:rPr lang="en-US" dirty="0" err="1" smtClean="0"/>
              <a:t>cũng</a:t>
            </a:r>
            <a:r>
              <a:rPr lang="en-US" dirty="0" smtClean="0"/>
              <a:t> </a:t>
            </a:r>
            <a:r>
              <a:rPr lang="en-US" dirty="0" err="1" smtClean="0"/>
              <a:t>định</a:t>
            </a:r>
            <a:r>
              <a:rPr lang="en-US" dirty="0" smtClean="0"/>
              <a:t> </a:t>
            </a:r>
            <a:r>
              <a:rPr lang="en-US" dirty="0" err="1" smtClean="0"/>
              <a:t>nghĩa</a:t>
            </a:r>
            <a:r>
              <a:rPr lang="en-US" dirty="0" smtClean="0"/>
              <a:t> 1 </a:t>
            </a:r>
            <a:r>
              <a:rPr lang="en-US" dirty="0" err="1" smtClean="0"/>
              <a:t>khóa</a:t>
            </a:r>
            <a:r>
              <a:rPr lang="en-US" dirty="0" smtClean="0"/>
              <a:t> </a:t>
            </a:r>
            <a:r>
              <a:rPr lang="en-US" dirty="0" err="1" smtClean="0"/>
              <a:t>bí</a:t>
            </a:r>
            <a:r>
              <a:rPr lang="en-US" dirty="0" smtClean="0"/>
              <a:t> </a:t>
            </a:r>
            <a:r>
              <a:rPr lang="en-US" dirty="0" err="1" smtClean="0"/>
              <a:t>mật</a:t>
            </a:r>
            <a:r>
              <a:rPr lang="en-US" dirty="0" smtClean="0"/>
              <a:t> </a:t>
            </a:r>
            <a:r>
              <a:rPr lang="en-US" dirty="0" err="1" smtClean="0"/>
              <a:t>được</a:t>
            </a:r>
            <a:r>
              <a:rPr lang="en-US" dirty="0" smtClean="0"/>
              <a:t> chia </a:t>
            </a:r>
            <a:r>
              <a:rPr lang="en-US" dirty="0" err="1" smtClean="0"/>
              <a:t>sẻ</a:t>
            </a:r>
            <a:r>
              <a:rPr lang="en-US" dirty="0" smtClean="0"/>
              <a:t>, </a:t>
            </a:r>
            <a:r>
              <a:rPr lang="en-US" dirty="0" err="1" smtClean="0"/>
              <a:t>khóa</a:t>
            </a:r>
            <a:r>
              <a:rPr lang="en-US" dirty="0" smtClean="0"/>
              <a:t> </a:t>
            </a:r>
            <a:r>
              <a:rPr lang="en-US" dirty="0" err="1" smtClean="0"/>
              <a:t>này</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hình</a:t>
            </a:r>
            <a:r>
              <a:rPr lang="en-US" dirty="0" smtClean="0"/>
              <a:t> </a:t>
            </a:r>
            <a:r>
              <a:rPr lang="en-US" dirty="0" err="1" smtClean="0"/>
              <a:t>thành</a:t>
            </a:r>
            <a:r>
              <a:rPr lang="en-US" dirty="0" smtClean="0"/>
              <a:t> MAC (</a:t>
            </a:r>
            <a:r>
              <a:rPr lang="en-US" dirty="0" err="1" smtClean="0"/>
              <a:t>mã</a:t>
            </a:r>
            <a:r>
              <a:rPr lang="en-US" dirty="0" smtClean="0"/>
              <a:t> </a:t>
            </a:r>
            <a:r>
              <a:rPr lang="en-US" dirty="0" err="1" smtClean="0"/>
              <a:t>xác</a:t>
            </a:r>
            <a:r>
              <a:rPr lang="en-US" dirty="0" smtClean="0"/>
              <a:t> </a:t>
            </a:r>
            <a:r>
              <a:rPr lang="en-US" dirty="0" err="1" smtClean="0"/>
              <a:t>thực</a:t>
            </a:r>
            <a:r>
              <a:rPr lang="en-US" dirty="0" smtClean="0"/>
              <a:t> message).</a:t>
            </a:r>
            <a:endParaRPr lang="en-US" dirty="0"/>
          </a:p>
        </p:txBody>
      </p:sp>
    </p:spTree>
    <p:extLst>
      <p:ext uri="{BB962C8B-B14F-4D97-AF65-F5344CB8AC3E}">
        <p14:creationId xmlns:p14="http://schemas.microsoft.com/office/powerpoint/2010/main" val="2160338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2. </a:t>
            </a:r>
            <a:r>
              <a:rPr lang="en-US" dirty="0" err="1">
                <a:cs typeface="Calibri Light"/>
              </a:rPr>
              <a:t>Cấu</a:t>
            </a:r>
            <a:r>
              <a:rPr lang="en-US" dirty="0">
                <a:cs typeface="Calibri Light"/>
              </a:rPr>
              <a:t> </a:t>
            </a:r>
            <a:r>
              <a:rPr lang="en-US" dirty="0" err="1">
                <a:cs typeface="Calibri Light"/>
              </a:rPr>
              <a:t>trúc</a:t>
            </a:r>
            <a:r>
              <a:rPr lang="en-US" dirty="0">
                <a:cs typeface="Calibri Light"/>
              </a:rPr>
              <a:t> </a:t>
            </a:r>
            <a:r>
              <a:rPr lang="en-US" dirty="0" err="1">
                <a:cs typeface="Calibri Light"/>
              </a:rPr>
              <a:t>của</a:t>
            </a:r>
            <a:r>
              <a:rPr lang="en-US" dirty="0">
                <a:cs typeface="Calibri Light"/>
              </a:rPr>
              <a:t> </a:t>
            </a:r>
            <a:r>
              <a:rPr lang="en-US" dirty="0" err="1">
                <a:cs typeface="Calibri Light"/>
              </a:rPr>
              <a:t>giao</a:t>
            </a:r>
            <a:r>
              <a:rPr lang="en-US" dirty="0">
                <a:cs typeface="Calibri Light"/>
              </a:rPr>
              <a:t> </a:t>
            </a:r>
            <a:r>
              <a:rPr lang="en-US" dirty="0" err="1">
                <a:cs typeface="Calibri Light"/>
              </a:rPr>
              <a:t>thức</a:t>
            </a:r>
            <a:r>
              <a:rPr lang="en-US" dirty="0">
                <a:cs typeface="Calibri Light"/>
              </a:rPr>
              <a:t> </a:t>
            </a:r>
            <a:r>
              <a:rPr lang="en-US" dirty="0" smtClean="0">
                <a:cs typeface="Calibri Light"/>
              </a:rPr>
              <a:t>SSL</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342900" lvl="1" indent="0">
              <a:buNone/>
            </a:pPr>
            <a:r>
              <a:rPr lang="en-US" sz="2600" b="1" dirty="0" smtClean="0"/>
              <a:t>2.2 SSL </a:t>
            </a:r>
            <a:r>
              <a:rPr lang="en-US" sz="2600" b="1" dirty="0"/>
              <a:t>Handshake </a:t>
            </a:r>
            <a:r>
              <a:rPr lang="en-US" sz="2600" b="1" dirty="0" smtClean="0"/>
              <a:t>Protocol</a:t>
            </a:r>
            <a:endParaRPr lang="en-US" sz="2600" dirty="0"/>
          </a:p>
          <a:p>
            <a:pPr marL="342900" lvl="1" indent="0">
              <a:buNone/>
            </a:pPr>
            <a:endParaRPr lang="en-US" dirty="0"/>
          </a:p>
          <a:p>
            <a:pPr algn="just"/>
            <a:r>
              <a:rPr lang="en-US" dirty="0"/>
              <a:t>SSL Handshake Protocol là </a:t>
            </a:r>
            <a:r>
              <a:rPr lang="en-US" dirty="0" err="1"/>
              <a:t>giao</a:t>
            </a:r>
            <a:r>
              <a:rPr lang="en-US" dirty="0"/>
              <a:t> </a:t>
            </a:r>
            <a:r>
              <a:rPr lang="en-US" dirty="0" err="1"/>
              <a:t>thức</a:t>
            </a:r>
            <a:r>
              <a:rPr lang="en-US" dirty="0"/>
              <a:t> con SSL </a:t>
            </a:r>
            <a:r>
              <a:rPr lang="en-US" dirty="0" err="1"/>
              <a:t>chính</a:t>
            </a:r>
            <a:r>
              <a:rPr lang="en-US" dirty="0"/>
              <a:t> </a:t>
            </a:r>
            <a:r>
              <a:rPr lang="en-US" dirty="0" err="1"/>
              <a:t>được</a:t>
            </a:r>
            <a:r>
              <a:rPr lang="en-US" dirty="0"/>
              <a:t> </a:t>
            </a:r>
            <a:r>
              <a:rPr lang="en-US" dirty="0" err="1"/>
              <a:t>xếp</a:t>
            </a:r>
            <a:r>
              <a:rPr lang="en-US" dirty="0"/>
              <a:t> </a:t>
            </a:r>
            <a:r>
              <a:rPr lang="en-US" dirty="0" err="1"/>
              <a:t>lớp</a:t>
            </a:r>
            <a:r>
              <a:rPr lang="en-US" dirty="0"/>
              <a:t> </a:t>
            </a:r>
            <a:r>
              <a:rPr lang="en-US" dirty="0" err="1"/>
              <a:t>trên</a:t>
            </a:r>
            <a:r>
              <a:rPr lang="en-US" dirty="0"/>
              <a:t> SSL Record Protocol. </a:t>
            </a:r>
            <a:r>
              <a:rPr lang="en-US" dirty="0" err="1"/>
              <a:t>Kết</a:t>
            </a:r>
            <a:r>
              <a:rPr lang="en-US" dirty="0"/>
              <a:t> </a:t>
            </a:r>
            <a:r>
              <a:rPr lang="en-US" dirty="0" err="1"/>
              <a:t>quả</a:t>
            </a:r>
            <a:r>
              <a:rPr lang="en-US" dirty="0"/>
              <a:t>, </a:t>
            </a:r>
            <a:r>
              <a:rPr lang="en-US" dirty="0" err="1"/>
              <a:t>các</a:t>
            </a:r>
            <a:r>
              <a:rPr lang="en-US" dirty="0"/>
              <a:t> </a:t>
            </a:r>
            <a:r>
              <a:rPr lang="en-US" dirty="0" err="1"/>
              <a:t>thông</a:t>
            </a:r>
            <a:r>
              <a:rPr lang="en-US" dirty="0"/>
              <a:t> </a:t>
            </a:r>
            <a:r>
              <a:rPr lang="en-US" dirty="0" err="1"/>
              <a:t>báo</a:t>
            </a:r>
            <a:r>
              <a:rPr lang="en-US" dirty="0"/>
              <a:t> </a:t>
            </a:r>
            <a:r>
              <a:rPr lang="en-US" dirty="0" err="1"/>
              <a:t>thiết</a:t>
            </a:r>
            <a:r>
              <a:rPr lang="en-US" dirty="0"/>
              <a:t> </a:t>
            </a:r>
            <a:r>
              <a:rPr lang="en-US" dirty="0" err="1"/>
              <a:t>lập</a:t>
            </a:r>
            <a:r>
              <a:rPr lang="en-US" dirty="0"/>
              <a:t> </a:t>
            </a:r>
            <a:r>
              <a:rPr lang="en-US" dirty="0" err="1"/>
              <a:t>quan</a:t>
            </a:r>
            <a:r>
              <a:rPr lang="en-US" dirty="0"/>
              <a:t> </a:t>
            </a:r>
            <a:r>
              <a:rPr lang="en-US" dirty="0" err="1"/>
              <a:t>hệ</a:t>
            </a:r>
            <a:r>
              <a:rPr lang="en-US" dirty="0"/>
              <a:t> SSL </a:t>
            </a:r>
            <a:r>
              <a:rPr lang="en-US" dirty="0" err="1"/>
              <a:t>được</a:t>
            </a:r>
            <a:r>
              <a:rPr lang="en-US" dirty="0"/>
              <a:t> </a:t>
            </a:r>
            <a:r>
              <a:rPr lang="en-US" dirty="0" err="1"/>
              <a:t>cung</a:t>
            </a:r>
            <a:r>
              <a:rPr lang="en-US" dirty="0"/>
              <a:t> </a:t>
            </a:r>
            <a:r>
              <a:rPr lang="en-US" dirty="0" err="1"/>
              <a:t>cấp</a:t>
            </a:r>
            <a:r>
              <a:rPr lang="en-US" dirty="0"/>
              <a:t> </a:t>
            </a:r>
            <a:r>
              <a:rPr lang="en-US" dirty="0" err="1"/>
              <a:t>cho</a:t>
            </a:r>
            <a:r>
              <a:rPr lang="en-US" dirty="0"/>
              <a:t> </a:t>
            </a:r>
            <a:r>
              <a:rPr lang="en-US" dirty="0" err="1"/>
              <a:t>lớp</a:t>
            </a:r>
            <a:r>
              <a:rPr lang="en-US" dirty="0"/>
              <a:t> </a:t>
            </a:r>
            <a:r>
              <a:rPr lang="en-US" dirty="0" err="1"/>
              <a:t>bản</a:t>
            </a:r>
            <a:r>
              <a:rPr lang="en-US" dirty="0"/>
              <a:t> </a:t>
            </a:r>
            <a:r>
              <a:rPr lang="en-US" dirty="0" err="1"/>
              <a:t>ghi</a:t>
            </a:r>
            <a:r>
              <a:rPr lang="en-US" dirty="0"/>
              <a:t> </a:t>
            </a:r>
            <a:r>
              <a:rPr lang="en-US" dirty="0" err="1" smtClean="0"/>
              <a:t>của</a:t>
            </a:r>
            <a:r>
              <a:rPr lang="en-US" dirty="0" smtClean="0"/>
              <a:t> </a:t>
            </a:r>
            <a:r>
              <a:rPr lang="en-US" dirty="0" err="1" smtClean="0"/>
              <a:t>nó</a:t>
            </a:r>
            <a:r>
              <a:rPr lang="en-US" dirty="0" smtClean="0"/>
              <a:t>.</a:t>
            </a:r>
          </a:p>
          <a:p>
            <a:pPr algn="just"/>
            <a:r>
              <a:rPr lang="en-US" dirty="0" err="1" smtClean="0"/>
              <a:t>Mục</a:t>
            </a:r>
            <a:r>
              <a:rPr lang="en-US" dirty="0" smtClean="0"/>
              <a:t> </a:t>
            </a:r>
            <a:r>
              <a:rPr lang="en-US" dirty="0" err="1" smtClean="0"/>
              <a:t>đích</a:t>
            </a:r>
            <a:r>
              <a:rPr lang="en-US" dirty="0" smtClean="0"/>
              <a:t>: </a:t>
            </a:r>
            <a:r>
              <a:rPr lang="en-US" dirty="0" err="1"/>
              <a:t>yêu</a:t>
            </a:r>
            <a:r>
              <a:rPr lang="en-US" dirty="0"/>
              <a:t> </a:t>
            </a:r>
            <a:r>
              <a:rPr lang="en-US" dirty="0" err="1"/>
              <a:t>cầu</a:t>
            </a:r>
            <a:r>
              <a:rPr lang="en-US" dirty="0"/>
              <a:t> </a:t>
            </a:r>
            <a:r>
              <a:rPr lang="en-US" dirty="0" err="1"/>
              <a:t>một</a:t>
            </a:r>
            <a:r>
              <a:rPr lang="en-US" dirty="0"/>
              <a:t> client </a:t>
            </a:r>
            <a:r>
              <a:rPr lang="en-US" dirty="0" err="1"/>
              <a:t>và</a:t>
            </a:r>
            <a:r>
              <a:rPr lang="en-US" dirty="0"/>
              <a:t> server </a:t>
            </a:r>
            <a:r>
              <a:rPr lang="en-US" dirty="0" err="1"/>
              <a:t>thiết</a:t>
            </a:r>
            <a:r>
              <a:rPr lang="en-US" dirty="0"/>
              <a:t> </a:t>
            </a:r>
            <a:r>
              <a:rPr lang="en-US" dirty="0" err="1"/>
              <a:t>lập</a:t>
            </a:r>
            <a:r>
              <a:rPr lang="en-US" dirty="0"/>
              <a:t> </a:t>
            </a:r>
            <a:r>
              <a:rPr lang="en-US" dirty="0" err="1"/>
              <a:t>và</a:t>
            </a:r>
            <a:r>
              <a:rPr lang="en-US" dirty="0"/>
              <a:t> </a:t>
            </a:r>
            <a:r>
              <a:rPr lang="en-US" dirty="0" err="1"/>
              <a:t>duy</a:t>
            </a:r>
            <a:r>
              <a:rPr lang="en-US" dirty="0"/>
              <a:t> </a:t>
            </a:r>
            <a:r>
              <a:rPr lang="en-US" dirty="0" err="1"/>
              <a:t>trì</a:t>
            </a:r>
            <a:r>
              <a:rPr lang="en-US" dirty="0"/>
              <a:t> </a:t>
            </a:r>
            <a:r>
              <a:rPr lang="en-US" dirty="0" err="1"/>
              <a:t>thông</a:t>
            </a:r>
            <a:r>
              <a:rPr lang="en-US" dirty="0"/>
              <a:t> tin </a:t>
            </a:r>
            <a:r>
              <a:rPr lang="en-US" dirty="0" err="1"/>
              <a:t>trạng</a:t>
            </a:r>
            <a:r>
              <a:rPr lang="en-US" dirty="0"/>
              <a:t> </a:t>
            </a:r>
            <a:r>
              <a:rPr lang="en-US" dirty="0" err="1"/>
              <a:t>thái</a:t>
            </a:r>
            <a:r>
              <a:rPr lang="en-US" dirty="0"/>
              <a:t> </a:t>
            </a:r>
            <a:r>
              <a:rPr lang="en-US" dirty="0" err="1"/>
              <a:t>vốn</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bảo</a:t>
            </a:r>
            <a:r>
              <a:rPr lang="en-US" dirty="0"/>
              <a:t> </a:t>
            </a:r>
            <a:r>
              <a:rPr lang="en-US" dirty="0" err="1"/>
              <a:t>vệ</a:t>
            </a:r>
            <a:r>
              <a:rPr lang="en-US" dirty="0"/>
              <a:t> </a:t>
            </a:r>
            <a:r>
              <a:rPr lang="en-US" dirty="0" err="1"/>
              <a:t>các</a:t>
            </a:r>
            <a:r>
              <a:rPr lang="en-US" dirty="0"/>
              <a:t> </a:t>
            </a:r>
            <a:r>
              <a:rPr lang="en-US" dirty="0" err="1"/>
              <a:t>cuộc</a:t>
            </a:r>
            <a:r>
              <a:rPr lang="en-US" dirty="0"/>
              <a:t> </a:t>
            </a:r>
            <a:r>
              <a:rPr lang="en-US" dirty="0" err="1"/>
              <a:t>liên</a:t>
            </a:r>
            <a:r>
              <a:rPr lang="en-US" dirty="0"/>
              <a:t> </a:t>
            </a:r>
            <a:r>
              <a:rPr lang="en-US" dirty="0" err="1"/>
              <a:t>lạc</a:t>
            </a:r>
            <a:r>
              <a:rPr lang="en-US" dirty="0"/>
              <a:t>. </a:t>
            </a:r>
            <a:endParaRPr lang="en-US" dirty="0" smtClean="0"/>
          </a:p>
          <a:p>
            <a:pPr algn="just"/>
            <a:r>
              <a:rPr lang="en-US" dirty="0" err="1" smtClean="0"/>
              <a:t>Giao</a:t>
            </a:r>
            <a:r>
              <a:rPr lang="en-US" dirty="0" smtClean="0"/>
              <a:t> </a:t>
            </a:r>
            <a:r>
              <a:rPr lang="en-US" dirty="0" err="1"/>
              <a:t>thức</a:t>
            </a:r>
            <a:r>
              <a:rPr lang="en-US" dirty="0"/>
              <a:t> </a:t>
            </a:r>
            <a:r>
              <a:rPr lang="en-US" dirty="0" err="1"/>
              <a:t>này</a:t>
            </a:r>
            <a:r>
              <a:rPr lang="en-US" dirty="0"/>
              <a:t> </a:t>
            </a:r>
            <a:r>
              <a:rPr lang="en-US" dirty="0" err="1"/>
              <a:t>cho</a:t>
            </a:r>
            <a:r>
              <a:rPr lang="en-US" dirty="0"/>
              <a:t> </a:t>
            </a:r>
            <a:r>
              <a:rPr lang="en-US" dirty="0" err="1"/>
              <a:t>phép</a:t>
            </a:r>
            <a:r>
              <a:rPr lang="en-US" dirty="0"/>
              <a:t> server </a:t>
            </a:r>
            <a:r>
              <a:rPr lang="en-US" dirty="0" err="1"/>
              <a:t>và</a:t>
            </a:r>
            <a:r>
              <a:rPr lang="en-US" dirty="0"/>
              <a:t> client </a:t>
            </a:r>
            <a:r>
              <a:rPr lang="en-US" dirty="0" err="1"/>
              <a:t>chứng</a:t>
            </a:r>
            <a:r>
              <a:rPr lang="en-US" dirty="0"/>
              <a:t> </a:t>
            </a:r>
            <a:r>
              <a:rPr lang="en-US" dirty="0" err="1"/>
              <a:t>thực</a:t>
            </a:r>
            <a:r>
              <a:rPr lang="en-US" dirty="0"/>
              <a:t> </a:t>
            </a:r>
            <a:r>
              <a:rPr lang="en-US" dirty="0" err="1"/>
              <a:t>với</a:t>
            </a:r>
            <a:r>
              <a:rPr lang="en-US" dirty="0"/>
              <a:t> </a:t>
            </a:r>
            <a:r>
              <a:rPr lang="en-US" dirty="0" err="1"/>
              <a:t>nhau</a:t>
            </a:r>
            <a:r>
              <a:rPr lang="en-US" dirty="0"/>
              <a:t> </a:t>
            </a:r>
            <a:r>
              <a:rPr lang="en-US" dirty="0" err="1"/>
              <a:t>và</a:t>
            </a:r>
            <a:r>
              <a:rPr lang="en-US" dirty="0"/>
              <a:t> </a:t>
            </a:r>
            <a:r>
              <a:rPr lang="en-US" dirty="0" err="1"/>
              <a:t>thương</a:t>
            </a:r>
            <a:r>
              <a:rPr lang="en-US" dirty="0"/>
              <a:t> </a:t>
            </a:r>
            <a:r>
              <a:rPr lang="en-US" dirty="0" err="1"/>
              <a:t>lượng</a:t>
            </a:r>
            <a:r>
              <a:rPr lang="en-US" dirty="0"/>
              <a:t> </a:t>
            </a:r>
            <a:r>
              <a:rPr lang="en-US" dirty="0" err="1"/>
              <a:t>cơ</a:t>
            </a:r>
            <a:r>
              <a:rPr lang="en-US" dirty="0"/>
              <a:t> </a:t>
            </a:r>
            <a:r>
              <a:rPr lang="en-US" dirty="0" err="1"/>
              <a:t>chế</a:t>
            </a:r>
            <a:r>
              <a:rPr lang="en-US" dirty="0"/>
              <a:t> </a:t>
            </a:r>
            <a:r>
              <a:rPr lang="en-US" dirty="0" err="1"/>
              <a:t>mã</a:t>
            </a:r>
            <a:r>
              <a:rPr lang="en-US" dirty="0"/>
              <a:t> </a:t>
            </a:r>
            <a:r>
              <a:rPr lang="en-US" dirty="0" err="1"/>
              <a:t>hóa</a:t>
            </a:r>
            <a:r>
              <a:rPr lang="en-US" dirty="0"/>
              <a:t>, </a:t>
            </a:r>
            <a:r>
              <a:rPr lang="en-US" dirty="0" err="1"/>
              <a:t>thuật</a:t>
            </a:r>
            <a:r>
              <a:rPr lang="en-US" dirty="0"/>
              <a:t> </a:t>
            </a:r>
            <a:r>
              <a:rPr lang="en-US" dirty="0" err="1"/>
              <a:t>toán</a:t>
            </a:r>
            <a:r>
              <a:rPr lang="en-US" dirty="0"/>
              <a:t> MAC </a:t>
            </a:r>
            <a:r>
              <a:rPr lang="en-US" dirty="0" err="1"/>
              <a:t>và</a:t>
            </a:r>
            <a:r>
              <a:rPr lang="en-US" dirty="0"/>
              <a:t> </a:t>
            </a:r>
            <a:r>
              <a:rPr lang="en-US" dirty="0" err="1"/>
              <a:t>khóa</a:t>
            </a:r>
            <a:r>
              <a:rPr lang="en-US" dirty="0"/>
              <a:t> </a:t>
            </a:r>
            <a:r>
              <a:rPr lang="en-US" dirty="0" err="1"/>
              <a:t>mật</a:t>
            </a:r>
            <a:r>
              <a:rPr lang="en-US" dirty="0"/>
              <a:t> </a:t>
            </a:r>
            <a:r>
              <a:rPr lang="en-US" dirty="0" err="1"/>
              <a:t>mã</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bảo</a:t>
            </a:r>
            <a:r>
              <a:rPr lang="en-US" dirty="0"/>
              <a:t> </a:t>
            </a:r>
            <a:r>
              <a:rPr lang="en-US" dirty="0" err="1"/>
              <a:t>vệ</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gửi</a:t>
            </a:r>
            <a:r>
              <a:rPr lang="en-US" dirty="0"/>
              <a:t> </a:t>
            </a:r>
            <a:r>
              <a:rPr lang="en-US" dirty="0" err="1"/>
              <a:t>trong</a:t>
            </a:r>
            <a:r>
              <a:rPr lang="en-US" dirty="0"/>
              <a:t> SSL record.</a:t>
            </a:r>
          </a:p>
          <a:p>
            <a:pPr algn="just"/>
            <a:r>
              <a:rPr lang="en-US" dirty="0" err="1"/>
              <a:t>Giao</a:t>
            </a:r>
            <a:r>
              <a:rPr lang="en-US" dirty="0"/>
              <a:t> </a:t>
            </a:r>
            <a:r>
              <a:rPr lang="en-US" dirty="0" err="1"/>
              <a:t>thức</a:t>
            </a:r>
            <a:r>
              <a:rPr lang="en-US" dirty="0"/>
              <a:t> SSL Handshake </a:t>
            </a:r>
            <a:r>
              <a:rPr lang="en-US" dirty="0" err="1"/>
              <a:t>thường</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trước</a:t>
            </a:r>
            <a:r>
              <a:rPr lang="en-US" dirty="0"/>
              <a:t> </a:t>
            </a:r>
            <a:r>
              <a:rPr lang="en-US" dirty="0" err="1"/>
              <a:t>khi</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ứng</a:t>
            </a:r>
            <a:r>
              <a:rPr lang="en-US" dirty="0"/>
              <a:t> </a:t>
            </a:r>
            <a:r>
              <a:rPr lang="en-US" dirty="0" err="1"/>
              <a:t>dụng</a:t>
            </a:r>
            <a:r>
              <a:rPr lang="en-US" dirty="0"/>
              <a:t> </a:t>
            </a:r>
            <a:r>
              <a:rPr lang="en-US" dirty="0" err="1"/>
              <a:t>được</a:t>
            </a:r>
            <a:r>
              <a:rPr lang="en-US" dirty="0"/>
              <a:t> </a:t>
            </a:r>
            <a:r>
              <a:rPr lang="en-US" dirty="0" err="1"/>
              <a:t>truyền</a:t>
            </a:r>
            <a:r>
              <a:rPr lang="en-US" dirty="0"/>
              <a:t> </a:t>
            </a:r>
            <a:r>
              <a:rPr lang="en-US" dirty="0" err="1"/>
              <a:t>đi</a:t>
            </a:r>
            <a:r>
              <a:rPr lang="en-US" dirty="0"/>
              <a:t>.</a:t>
            </a:r>
          </a:p>
        </p:txBody>
      </p:sp>
    </p:spTree>
    <p:extLst>
      <p:ext uri="{BB962C8B-B14F-4D97-AF65-F5344CB8AC3E}">
        <p14:creationId xmlns:p14="http://schemas.microsoft.com/office/powerpoint/2010/main" val="3794179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2. </a:t>
            </a:r>
            <a:r>
              <a:rPr lang="en-US" dirty="0" err="1">
                <a:cs typeface="Calibri Light"/>
              </a:rPr>
              <a:t>Cấu</a:t>
            </a:r>
            <a:r>
              <a:rPr lang="en-US" dirty="0">
                <a:cs typeface="Calibri Light"/>
              </a:rPr>
              <a:t> </a:t>
            </a:r>
            <a:r>
              <a:rPr lang="en-US" dirty="0" err="1">
                <a:cs typeface="Calibri Light"/>
              </a:rPr>
              <a:t>trúc</a:t>
            </a:r>
            <a:r>
              <a:rPr lang="en-US" dirty="0">
                <a:cs typeface="Calibri Light"/>
              </a:rPr>
              <a:t> </a:t>
            </a:r>
            <a:r>
              <a:rPr lang="en-US" dirty="0" err="1">
                <a:cs typeface="Calibri Light"/>
              </a:rPr>
              <a:t>của</a:t>
            </a:r>
            <a:r>
              <a:rPr lang="en-US" dirty="0">
                <a:cs typeface="Calibri Light"/>
              </a:rPr>
              <a:t> </a:t>
            </a:r>
            <a:r>
              <a:rPr lang="en-US" dirty="0" err="1">
                <a:cs typeface="Calibri Light"/>
              </a:rPr>
              <a:t>giao</a:t>
            </a:r>
            <a:r>
              <a:rPr lang="en-US" dirty="0">
                <a:cs typeface="Calibri Light"/>
              </a:rPr>
              <a:t> </a:t>
            </a:r>
            <a:r>
              <a:rPr lang="en-US" dirty="0" err="1">
                <a:cs typeface="Calibri Light"/>
              </a:rPr>
              <a:t>thức</a:t>
            </a:r>
            <a:r>
              <a:rPr lang="en-US" dirty="0">
                <a:cs typeface="Calibri Light"/>
              </a:rPr>
              <a:t> </a:t>
            </a:r>
            <a:r>
              <a:rPr lang="en-US" dirty="0" smtClean="0">
                <a:cs typeface="Calibri Light"/>
              </a:rPr>
              <a:t>SSL</a:t>
            </a:r>
            <a:endParaRPr lang="en-US" dirty="0"/>
          </a:p>
        </p:txBody>
      </p:sp>
      <p:sp>
        <p:nvSpPr>
          <p:cNvPr id="3" name="Content Placeholder 2"/>
          <p:cNvSpPr>
            <a:spLocks noGrp="1"/>
          </p:cNvSpPr>
          <p:nvPr>
            <p:ph idx="1"/>
          </p:nvPr>
        </p:nvSpPr>
        <p:spPr>
          <a:xfrm>
            <a:off x="488950" y="1423473"/>
            <a:ext cx="8026400" cy="559873"/>
          </a:xfrm>
        </p:spPr>
        <p:txBody>
          <a:bodyPr vert="horz" lIns="91440" tIns="45720" rIns="91440" bIns="45720" rtlCol="0" anchor="t">
            <a:normAutofit/>
          </a:bodyPr>
          <a:lstStyle/>
          <a:p>
            <a:pPr marL="342900" lvl="1" indent="0">
              <a:buNone/>
            </a:pPr>
            <a:r>
              <a:rPr lang="en-US" sz="2600" b="1" dirty="0" smtClean="0"/>
              <a:t>2.3 </a:t>
            </a:r>
            <a:r>
              <a:rPr lang="en-US" sz="2800" b="1" dirty="0" err="1"/>
              <a:t>Giao</a:t>
            </a:r>
            <a:r>
              <a:rPr lang="en-US" sz="2800" b="1" dirty="0"/>
              <a:t> </a:t>
            </a:r>
            <a:r>
              <a:rPr lang="en-US" sz="2800" b="1" dirty="0" err="1"/>
              <a:t>thức</a:t>
            </a:r>
            <a:r>
              <a:rPr lang="en-US" sz="2800" b="1" dirty="0"/>
              <a:t> SSL Change Cipher Spec Protocol</a:t>
            </a:r>
            <a:endParaRPr lang="en-US" sz="2800" dirty="0"/>
          </a:p>
          <a:p>
            <a:pPr marL="342900" lvl="1" indent="0">
              <a:buNone/>
            </a:pPr>
            <a:endParaRPr lang="en-US" dirty="0"/>
          </a:p>
        </p:txBody>
      </p:sp>
      <p:sp>
        <p:nvSpPr>
          <p:cNvPr id="4" name="Content Placeholder 2"/>
          <p:cNvSpPr txBox="1">
            <a:spLocks/>
          </p:cNvSpPr>
          <p:nvPr/>
        </p:nvSpPr>
        <p:spPr>
          <a:xfrm>
            <a:off x="488950" y="1955802"/>
            <a:ext cx="3954261" cy="4316210"/>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endParaRPr lang="en-US" dirty="0" smtClean="0"/>
          </a:p>
          <a:p>
            <a:pPr algn="just"/>
            <a:r>
              <a:rPr lang="en-US" dirty="0" err="1"/>
              <a:t>Giao</a:t>
            </a:r>
            <a:r>
              <a:rPr lang="en-US" dirty="0"/>
              <a:t> </a:t>
            </a:r>
            <a:r>
              <a:rPr lang="en-US" dirty="0" err="1"/>
              <a:t>thức</a:t>
            </a:r>
            <a:r>
              <a:rPr lang="en-US" dirty="0"/>
              <a:t> SSL Change Cipher Spec là </a:t>
            </a:r>
            <a:r>
              <a:rPr lang="en-US" dirty="0" err="1"/>
              <a:t>giao</a:t>
            </a:r>
            <a:r>
              <a:rPr lang="en-US" dirty="0"/>
              <a:t> </a:t>
            </a:r>
            <a:r>
              <a:rPr lang="en-US" dirty="0" err="1"/>
              <a:t>thức</a:t>
            </a:r>
            <a:r>
              <a:rPr lang="en-US" dirty="0"/>
              <a:t> </a:t>
            </a:r>
            <a:r>
              <a:rPr lang="en-US" dirty="0" err="1"/>
              <a:t>đơn</a:t>
            </a:r>
            <a:r>
              <a:rPr lang="en-US" dirty="0"/>
              <a:t> </a:t>
            </a:r>
            <a:r>
              <a:rPr lang="en-US" dirty="0" err="1"/>
              <a:t>giản</a:t>
            </a:r>
            <a:r>
              <a:rPr lang="en-US" dirty="0"/>
              <a:t> </a:t>
            </a:r>
            <a:r>
              <a:rPr lang="en-US" dirty="0" err="1"/>
              <a:t>nhất</a:t>
            </a:r>
            <a:r>
              <a:rPr lang="en-US" dirty="0"/>
              <a:t> </a:t>
            </a:r>
            <a:r>
              <a:rPr lang="en-US" dirty="0" err="1"/>
              <a:t>trong</a:t>
            </a:r>
            <a:r>
              <a:rPr lang="en-US" dirty="0"/>
              <a:t> </a:t>
            </a:r>
            <a:r>
              <a:rPr lang="en-US" dirty="0" err="1"/>
              <a:t>ba</a:t>
            </a:r>
            <a:r>
              <a:rPr lang="en-US" dirty="0"/>
              <a:t> </a:t>
            </a:r>
            <a:r>
              <a:rPr lang="en-US" dirty="0" err="1"/>
              <a:t>giao</a:t>
            </a:r>
            <a:r>
              <a:rPr lang="en-US" dirty="0"/>
              <a:t> </a:t>
            </a:r>
            <a:r>
              <a:rPr lang="en-US" dirty="0" err="1"/>
              <a:t>thức</a:t>
            </a:r>
            <a:r>
              <a:rPr lang="en-US" dirty="0"/>
              <a:t> </a:t>
            </a:r>
            <a:r>
              <a:rPr lang="en-US" dirty="0" err="1"/>
              <a:t>đặc</a:t>
            </a:r>
            <a:r>
              <a:rPr lang="en-US" dirty="0"/>
              <a:t> </a:t>
            </a:r>
            <a:r>
              <a:rPr lang="en-US" dirty="0" err="1"/>
              <a:t>trưng</a:t>
            </a:r>
            <a:r>
              <a:rPr lang="en-US" dirty="0"/>
              <a:t> </a:t>
            </a:r>
            <a:r>
              <a:rPr lang="en-US" dirty="0" err="1"/>
              <a:t>của</a:t>
            </a:r>
            <a:r>
              <a:rPr lang="en-US" dirty="0"/>
              <a:t> SSL.</a:t>
            </a:r>
          </a:p>
          <a:p>
            <a:pPr algn="just"/>
            <a:r>
              <a:rPr lang="en-US" dirty="0" err="1"/>
              <a:t>Giao</a:t>
            </a:r>
            <a:r>
              <a:rPr lang="en-US" dirty="0"/>
              <a:t> </a:t>
            </a:r>
            <a:r>
              <a:rPr lang="en-US" dirty="0" err="1"/>
              <a:t>thức</a:t>
            </a:r>
            <a:r>
              <a:rPr lang="en-US" dirty="0"/>
              <a:t> </a:t>
            </a:r>
            <a:r>
              <a:rPr lang="en-US" dirty="0" err="1"/>
              <a:t>này</a:t>
            </a:r>
            <a:r>
              <a:rPr lang="en-US" dirty="0"/>
              <a:t> </a:t>
            </a:r>
            <a:r>
              <a:rPr lang="en-US" dirty="0" err="1"/>
              <a:t>bao</a:t>
            </a:r>
            <a:r>
              <a:rPr lang="en-US" dirty="0"/>
              <a:t> </a:t>
            </a:r>
            <a:r>
              <a:rPr lang="en-US" dirty="0" err="1"/>
              <a:t>gồm</a:t>
            </a:r>
            <a:r>
              <a:rPr lang="en-US" dirty="0"/>
              <a:t> </a:t>
            </a:r>
            <a:r>
              <a:rPr lang="en-US" dirty="0" err="1"/>
              <a:t>một</a:t>
            </a:r>
            <a:r>
              <a:rPr lang="en-US" dirty="0"/>
              <a:t> message </a:t>
            </a:r>
            <a:r>
              <a:rPr lang="en-US" dirty="0" err="1"/>
              <a:t>đơn</a:t>
            </a:r>
            <a:r>
              <a:rPr lang="en-US" dirty="0"/>
              <a:t> </a:t>
            </a:r>
            <a:r>
              <a:rPr lang="en-US" dirty="0" smtClean="0"/>
              <a:t>1 byte </a:t>
            </a:r>
            <a:r>
              <a:rPr lang="en-US" dirty="0" err="1"/>
              <a:t>giá</a:t>
            </a:r>
            <a:r>
              <a:rPr lang="en-US" dirty="0"/>
              <a:t> </a:t>
            </a:r>
            <a:r>
              <a:rPr lang="en-US" dirty="0" err="1"/>
              <a:t>trị</a:t>
            </a:r>
            <a:r>
              <a:rPr lang="en-US" dirty="0"/>
              <a:t> là 1. </a:t>
            </a:r>
            <a:r>
              <a:rPr lang="en-US" dirty="0" err="1"/>
              <a:t>Mục</a:t>
            </a:r>
            <a:r>
              <a:rPr lang="en-US" dirty="0"/>
              <a:t> </a:t>
            </a:r>
            <a:r>
              <a:rPr lang="en-US" dirty="0" err="1"/>
              <a:t>đích</a:t>
            </a:r>
            <a:r>
              <a:rPr lang="en-US" dirty="0"/>
              <a:t> </a:t>
            </a:r>
            <a:r>
              <a:rPr lang="en-US" dirty="0" err="1"/>
              <a:t>chính</a:t>
            </a:r>
            <a:r>
              <a:rPr lang="en-US" dirty="0"/>
              <a:t> </a:t>
            </a:r>
            <a:r>
              <a:rPr lang="en-US" dirty="0" err="1"/>
              <a:t>của</a:t>
            </a:r>
            <a:r>
              <a:rPr lang="en-US" dirty="0"/>
              <a:t> message </a:t>
            </a:r>
            <a:r>
              <a:rPr lang="en-US" dirty="0" err="1"/>
              <a:t>này</a:t>
            </a:r>
            <a:r>
              <a:rPr lang="en-US" dirty="0"/>
              <a:t> là </a:t>
            </a:r>
            <a:r>
              <a:rPr lang="en-US" dirty="0" err="1"/>
              <a:t>sinh</a:t>
            </a:r>
            <a:r>
              <a:rPr lang="en-US" dirty="0"/>
              <a:t> </a:t>
            </a:r>
            <a:r>
              <a:rPr lang="en-US" dirty="0" err="1"/>
              <a:t>ra</a:t>
            </a:r>
            <a:r>
              <a:rPr lang="en-US" dirty="0"/>
              <a:t> </a:t>
            </a:r>
            <a:r>
              <a:rPr lang="en-US" dirty="0" err="1"/>
              <a:t>trạng</a:t>
            </a:r>
            <a:r>
              <a:rPr lang="en-US" dirty="0"/>
              <a:t> </a:t>
            </a:r>
            <a:r>
              <a:rPr lang="en-US" dirty="0" err="1"/>
              <a:t>thái</a:t>
            </a:r>
            <a:r>
              <a:rPr lang="en-US" dirty="0"/>
              <a:t> </a:t>
            </a:r>
            <a:r>
              <a:rPr lang="en-US" dirty="0" err="1"/>
              <a:t>tiếp</a:t>
            </a:r>
            <a:r>
              <a:rPr lang="en-US" dirty="0"/>
              <a:t> </a:t>
            </a:r>
            <a:r>
              <a:rPr lang="en-US" dirty="0" err="1"/>
              <a:t>theo</a:t>
            </a:r>
            <a:r>
              <a:rPr lang="en-US" dirty="0"/>
              <a:t> </a:t>
            </a:r>
            <a:r>
              <a:rPr lang="en-US" dirty="0" err="1"/>
              <a:t>để</a:t>
            </a:r>
            <a:r>
              <a:rPr lang="en-US" dirty="0"/>
              <a:t> </a:t>
            </a:r>
            <a:r>
              <a:rPr lang="en-US" dirty="0" err="1"/>
              <a:t>gán</a:t>
            </a:r>
            <a:r>
              <a:rPr lang="en-US" dirty="0"/>
              <a:t> </a:t>
            </a:r>
            <a:r>
              <a:rPr lang="en-US" dirty="0" err="1"/>
              <a:t>vào</a:t>
            </a:r>
            <a:r>
              <a:rPr lang="en-US" dirty="0"/>
              <a:t> </a:t>
            </a:r>
            <a:r>
              <a:rPr lang="en-US" dirty="0" err="1"/>
              <a:t>trạng</a:t>
            </a:r>
            <a:r>
              <a:rPr lang="en-US" dirty="0"/>
              <a:t> </a:t>
            </a:r>
            <a:r>
              <a:rPr lang="en-US" dirty="0" err="1"/>
              <a:t>thái</a:t>
            </a:r>
            <a:r>
              <a:rPr lang="en-US" dirty="0"/>
              <a:t> </a:t>
            </a:r>
            <a:r>
              <a:rPr lang="en-US" dirty="0" err="1"/>
              <a:t>hiện</a:t>
            </a:r>
            <a:r>
              <a:rPr lang="en-US" dirty="0"/>
              <a:t> </a:t>
            </a:r>
            <a:r>
              <a:rPr lang="en-US" dirty="0" err="1"/>
              <a:t>tại</a:t>
            </a:r>
            <a:r>
              <a:rPr lang="en-US" dirty="0"/>
              <a:t>, </a:t>
            </a:r>
            <a:r>
              <a:rPr lang="en-US" dirty="0" err="1"/>
              <a:t>và</a:t>
            </a:r>
            <a:r>
              <a:rPr lang="en-US" dirty="0"/>
              <a:t> </a:t>
            </a:r>
            <a:r>
              <a:rPr lang="en-US" dirty="0" err="1"/>
              <a:t>trạng</a:t>
            </a:r>
            <a:r>
              <a:rPr lang="en-US" dirty="0"/>
              <a:t> </a:t>
            </a:r>
            <a:r>
              <a:rPr lang="en-US" dirty="0" err="1"/>
              <a:t>thái</a:t>
            </a:r>
            <a:r>
              <a:rPr lang="en-US" dirty="0"/>
              <a:t> </a:t>
            </a:r>
            <a:r>
              <a:rPr lang="en-US" dirty="0" err="1"/>
              <a:t>hiện</a:t>
            </a:r>
            <a:r>
              <a:rPr lang="en-US" dirty="0"/>
              <a:t> </a:t>
            </a:r>
            <a:r>
              <a:rPr lang="en-US" dirty="0" err="1"/>
              <a:t>tại</a:t>
            </a:r>
            <a:r>
              <a:rPr lang="en-US" dirty="0"/>
              <a:t> </a:t>
            </a:r>
            <a:r>
              <a:rPr lang="en-US" dirty="0" err="1"/>
              <a:t>cập</a:t>
            </a:r>
            <a:r>
              <a:rPr lang="en-US" dirty="0"/>
              <a:t> </a:t>
            </a:r>
            <a:r>
              <a:rPr lang="en-US" dirty="0" err="1"/>
              <a:t>nhật</a:t>
            </a:r>
            <a:r>
              <a:rPr lang="en-US" dirty="0"/>
              <a:t> </a:t>
            </a:r>
            <a:r>
              <a:rPr lang="en-US" dirty="0" err="1"/>
              <a:t>lại</a:t>
            </a:r>
            <a:r>
              <a:rPr lang="en-US" dirty="0"/>
              <a:t> </a:t>
            </a:r>
            <a:r>
              <a:rPr lang="en-US" dirty="0" err="1"/>
              <a:t>bộ</a:t>
            </a:r>
            <a:r>
              <a:rPr lang="en-US" dirty="0"/>
              <a:t> </a:t>
            </a:r>
            <a:r>
              <a:rPr lang="en-US" dirty="0" err="1"/>
              <a:t>mã</a:t>
            </a:r>
            <a:r>
              <a:rPr lang="en-US" dirty="0"/>
              <a:t> </a:t>
            </a:r>
            <a:r>
              <a:rPr lang="en-US" dirty="0" err="1"/>
              <a:t>hóa</a:t>
            </a:r>
            <a:r>
              <a:rPr lang="en-US" dirty="0"/>
              <a:t> </a:t>
            </a:r>
            <a:r>
              <a:rPr lang="en-US" dirty="0" err="1"/>
              <a:t>để</a:t>
            </a:r>
            <a:r>
              <a:rPr lang="en-US" dirty="0"/>
              <a:t> </a:t>
            </a:r>
            <a:r>
              <a:rPr lang="en-US" dirty="0" err="1"/>
              <a:t>sử</a:t>
            </a:r>
            <a:r>
              <a:rPr lang="en-US" dirty="0"/>
              <a:t> </a:t>
            </a:r>
            <a:r>
              <a:rPr lang="en-US" dirty="0" err="1"/>
              <a:t>dụng</a:t>
            </a:r>
            <a:r>
              <a:rPr lang="en-US" dirty="0"/>
              <a:t> </a:t>
            </a:r>
            <a:r>
              <a:rPr lang="en-US" dirty="0" err="1"/>
              <a:t>trên</a:t>
            </a:r>
            <a:r>
              <a:rPr lang="en-US" dirty="0"/>
              <a:t> </a:t>
            </a:r>
            <a:r>
              <a:rPr lang="en-US" dirty="0" err="1"/>
              <a:t>kết</a:t>
            </a:r>
            <a:r>
              <a:rPr lang="en-US" dirty="0"/>
              <a:t> </a:t>
            </a:r>
            <a:r>
              <a:rPr lang="en-US" dirty="0" err="1"/>
              <a:t>nối</a:t>
            </a:r>
            <a:r>
              <a:rPr lang="en-US" dirty="0"/>
              <a:t> </a:t>
            </a:r>
            <a:r>
              <a:rPr lang="en-US" dirty="0" err="1"/>
              <a:t>này</a:t>
            </a:r>
            <a:endParaRPr lang="en-US" dirty="0"/>
          </a:p>
        </p:txBody>
      </p:sp>
      <p:pic>
        <p:nvPicPr>
          <p:cNvPr id="5" name="Picture 4" descr="thay đổi giao thức đặc tả mật mã trong ssl"/>
          <p:cNvPicPr/>
          <p:nvPr/>
        </p:nvPicPr>
        <p:blipFill>
          <a:blip r:embed="rId2">
            <a:extLst>
              <a:ext uri="{28A0092B-C50C-407E-A947-70E740481C1C}">
                <a14:useLocalDpi xmlns:a14="http://schemas.microsoft.com/office/drawing/2010/main" val="0"/>
              </a:ext>
            </a:extLst>
          </a:blip>
          <a:srcRect/>
          <a:stretch>
            <a:fillRect/>
          </a:stretch>
        </p:blipFill>
        <p:spPr bwMode="auto">
          <a:xfrm>
            <a:off x="4754679" y="2333536"/>
            <a:ext cx="3642347" cy="3588285"/>
          </a:xfrm>
          <a:prstGeom prst="rect">
            <a:avLst/>
          </a:prstGeom>
          <a:noFill/>
          <a:ln>
            <a:noFill/>
          </a:ln>
        </p:spPr>
      </p:pic>
    </p:spTree>
    <p:extLst>
      <p:ext uri="{BB962C8B-B14F-4D97-AF65-F5344CB8AC3E}">
        <p14:creationId xmlns:p14="http://schemas.microsoft.com/office/powerpoint/2010/main" val="73502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2. </a:t>
            </a:r>
            <a:r>
              <a:rPr lang="en-US" dirty="0" err="1">
                <a:cs typeface="Calibri Light"/>
              </a:rPr>
              <a:t>Cấu</a:t>
            </a:r>
            <a:r>
              <a:rPr lang="en-US" dirty="0">
                <a:cs typeface="Calibri Light"/>
              </a:rPr>
              <a:t> </a:t>
            </a:r>
            <a:r>
              <a:rPr lang="en-US" dirty="0" err="1">
                <a:cs typeface="Calibri Light"/>
              </a:rPr>
              <a:t>trúc</a:t>
            </a:r>
            <a:r>
              <a:rPr lang="en-US" dirty="0">
                <a:cs typeface="Calibri Light"/>
              </a:rPr>
              <a:t> </a:t>
            </a:r>
            <a:r>
              <a:rPr lang="en-US" dirty="0" err="1">
                <a:cs typeface="Calibri Light"/>
              </a:rPr>
              <a:t>của</a:t>
            </a:r>
            <a:r>
              <a:rPr lang="en-US" dirty="0">
                <a:cs typeface="Calibri Light"/>
              </a:rPr>
              <a:t> </a:t>
            </a:r>
            <a:r>
              <a:rPr lang="en-US" dirty="0" err="1">
                <a:cs typeface="Calibri Light"/>
              </a:rPr>
              <a:t>giao</a:t>
            </a:r>
            <a:r>
              <a:rPr lang="en-US" dirty="0">
                <a:cs typeface="Calibri Light"/>
              </a:rPr>
              <a:t> </a:t>
            </a:r>
            <a:r>
              <a:rPr lang="en-US" dirty="0" err="1">
                <a:cs typeface="Calibri Light"/>
              </a:rPr>
              <a:t>thức</a:t>
            </a:r>
            <a:r>
              <a:rPr lang="en-US" dirty="0">
                <a:cs typeface="Calibri Light"/>
              </a:rPr>
              <a:t> </a:t>
            </a:r>
            <a:r>
              <a:rPr lang="en-US" dirty="0" smtClean="0">
                <a:cs typeface="Calibri Light"/>
              </a:rPr>
              <a:t>SSL</a:t>
            </a:r>
            <a:endParaRPr lang="en-US" dirty="0"/>
          </a:p>
        </p:txBody>
      </p:sp>
      <p:sp>
        <p:nvSpPr>
          <p:cNvPr id="3" name="Content Placeholder 2"/>
          <p:cNvSpPr>
            <a:spLocks noGrp="1"/>
          </p:cNvSpPr>
          <p:nvPr>
            <p:ph idx="1"/>
          </p:nvPr>
        </p:nvSpPr>
        <p:spPr>
          <a:xfrm>
            <a:off x="488950" y="1423473"/>
            <a:ext cx="8026400" cy="559873"/>
          </a:xfrm>
        </p:spPr>
        <p:txBody>
          <a:bodyPr vert="horz" lIns="91440" tIns="45720" rIns="91440" bIns="45720" rtlCol="0" anchor="t">
            <a:normAutofit/>
          </a:bodyPr>
          <a:lstStyle/>
          <a:p>
            <a:pPr marL="342900" lvl="1" indent="0">
              <a:buNone/>
            </a:pPr>
            <a:r>
              <a:rPr lang="en-US" sz="2600" b="1" dirty="0" smtClean="0"/>
              <a:t>2.4 </a:t>
            </a:r>
            <a:r>
              <a:rPr lang="en-US" sz="2600" b="1" dirty="0" err="1" smtClean="0"/>
              <a:t>Giao</a:t>
            </a:r>
            <a:r>
              <a:rPr lang="en-US" sz="2600" b="1" dirty="0" smtClean="0"/>
              <a:t> </a:t>
            </a:r>
            <a:r>
              <a:rPr lang="en-US" sz="2600" b="1" dirty="0" err="1"/>
              <a:t>thức</a:t>
            </a:r>
            <a:r>
              <a:rPr lang="en-US" sz="2600" b="1" dirty="0"/>
              <a:t> SSL Alert</a:t>
            </a:r>
            <a:endParaRPr lang="en-US" sz="2600" dirty="0"/>
          </a:p>
          <a:p>
            <a:pPr marL="342900" lvl="1" indent="0">
              <a:buNone/>
            </a:pPr>
            <a:endParaRPr lang="en-US" dirty="0"/>
          </a:p>
        </p:txBody>
      </p:sp>
      <p:sp>
        <p:nvSpPr>
          <p:cNvPr id="4" name="Content Placeholder 2"/>
          <p:cNvSpPr txBox="1">
            <a:spLocks/>
          </p:cNvSpPr>
          <p:nvPr/>
        </p:nvSpPr>
        <p:spPr>
          <a:xfrm>
            <a:off x="658790" y="1608072"/>
            <a:ext cx="7856560" cy="4316210"/>
          </a:xfrm>
          <a:prstGeom prst="rect">
            <a:avLst/>
          </a:prstGeom>
        </p:spPr>
        <p:txBody>
          <a:bodyPr vert="horz" lIns="91440" tIns="45720" rIns="91440" bIns="45720" rtlCol="0" anchor="t">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endParaRPr lang="en-US" dirty="0" smtClean="0"/>
          </a:p>
          <a:p>
            <a:pPr algn="just"/>
            <a:r>
              <a:rPr lang="en-US" dirty="0" err="1"/>
              <a:t>Các</a:t>
            </a:r>
            <a:r>
              <a:rPr lang="en-US" dirty="0"/>
              <a:t> </a:t>
            </a:r>
            <a:r>
              <a:rPr lang="en-US" dirty="0" err="1"/>
              <a:t>hệ</a:t>
            </a:r>
            <a:r>
              <a:rPr lang="en-US" dirty="0"/>
              <a:t> </a:t>
            </a:r>
            <a:r>
              <a:rPr lang="en-US" dirty="0" err="1"/>
              <a:t>thống</a:t>
            </a:r>
            <a:r>
              <a:rPr lang="en-US" dirty="0"/>
              <a:t> </a:t>
            </a:r>
            <a:r>
              <a:rPr lang="en-US" dirty="0" err="1"/>
              <a:t>sử</a:t>
            </a:r>
            <a:r>
              <a:rPr lang="en-US" dirty="0"/>
              <a:t> </a:t>
            </a:r>
            <a:r>
              <a:rPr lang="en-US" dirty="0" err="1"/>
              <a:t>dụng</a:t>
            </a:r>
            <a:r>
              <a:rPr lang="en-US" dirty="0"/>
              <a:t> </a:t>
            </a:r>
            <a:r>
              <a:rPr lang="en-US" dirty="0" err="1"/>
              <a:t>giao</a:t>
            </a:r>
            <a:r>
              <a:rPr lang="en-US" dirty="0"/>
              <a:t> </a:t>
            </a:r>
            <a:r>
              <a:rPr lang="en-US" dirty="0" err="1"/>
              <a:t>thức</a:t>
            </a:r>
            <a:r>
              <a:rPr lang="en-US" dirty="0"/>
              <a:t> Alert </a:t>
            </a:r>
            <a:r>
              <a:rPr lang="en-US" dirty="0" err="1"/>
              <a:t>để</a:t>
            </a:r>
            <a:r>
              <a:rPr lang="en-US" dirty="0"/>
              <a:t> </a:t>
            </a:r>
            <a:r>
              <a:rPr lang="en-US" dirty="0" err="1"/>
              <a:t>báo</a:t>
            </a:r>
            <a:r>
              <a:rPr lang="en-US" dirty="0"/>
              <a:t> </a:t>
            </a:r>
            <a:r>
              <a:rPr lang="en-US" dirty="0" err="1"/>
              <a:t>hiệu</a:t>
            </a:r>
            <a:r>
              <a:rPr lang="en-US" dirty="0"/>
              <a:t> </a:t>
            </a:r>
            <a:r>
              <a:rPr lang="en-US" dirty="0" err="1"/>
              <a:t>một</a:t>
            </a:r>
            <a:r>
              <a:rPr lang="en-US" dirty="0"/>
              <a:t> </a:t>
            </a:r>
            <a:r>
              <a:rPr lang="en-US" dirty="0" err="1"/>
              <a:t>lối</a:t>
            </a:r>
            <a:r>
              <a:rPr lang="en-US" dirty="0"/>
              <a:t> </a:t>
            </a:r>
            <a:r>
              <a:rPr lang="en-US" dirty="0" err="1"/>
              <a:t>hoặc</a:t>
            </a:r>
            <a:r>
              <a:rPr lang="en-US" dirty="0"/>
              <a:t> </a:t>
            </a:r>
            <a:r>
              <a:rPr lang="en-US" dirty="0" err="1"/>
              <a:t>một</a:t>
            </a:r>
            <a:r>
              <a:rPr lang="en-US" dirty="0"/>
              <a:t> </a:t>
            </a:r>
            <a:r>
              <a:rPr lang="en-US" dirty="0" err="1"/>
              <a:t>cảnh</a:t>
            </a:r>
            <a:r>
              <a:rPr lang="en-US" dirty="0"/>
              <a:t> </a:t>
            </a:r>
            <a:r>
              <a:rPr lang="en-US" dirty="0" err="1"/>
              <a:t>báo</a:t>
            </a:r>
            <a:r>
              <a:rPr lang="en-US" dirty="0"/>
              <a:t> </a:t>
            </a:r>
            <a:r>
              <a:rPr lang="en-US" dirty="0" err="1"/>
              <a:t>xảy</a:t>
            </a:r>
            <a:r>
              <a:rPr lang="en-US" dirty="0"/>
              <a:t> </a:t>
            </a:r>
            <a:r>
              <a:rPr lang="en-US" dirty="0" err="1"/>
              <a:t>ra</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truyền</a:t>
            </a:r>
            <a:r>
              <a:rPr lang="en-US" dirty="0"/>
              <a:t> </a:t>
            </a:r>
            <a:r>
              <a:rPr lang="en-US" dirty="0" err="1"/>
              <a:t>thông</a:t>
            </a:r>
            <a:r>
              <a:rPr lang="en-US" dirty="0"/>
              <a:t> </a:t>
            </a:r>
            <a:r>
              <a:rPr lang="en-US" dirty="0" err="1"/>
              <a:t>giữa</a:t>
            </a:r>
            <a:r>
              <a:rPr lang="en-US" dirty="0"/>
              <a:t> </a:t>
            </a:r>
            <a:r>
              <a:rPr lang="en-US" dirty="0" err="1"/>
              <a:t>hai</a:t>
            </a:r>
            <a:r>
              <a:rPr lang="en-US" dirty="0"/>
              <a:t> </a:t>
            </a:r>
            <a:r>
              <a:rPr lang="en-US" dirty="0" err="1"/>
              <a:t>bên</a:t>
            </a:r>
            <a:r>
              <a:rPr lang="en-US" dirty="0"/>
              <a:t>, </a:t>
            </a:r>
            <a:r>
              <a:rPr lang="en-US" dirty="0" err="1"/>
              <a:t>và</a:t>
            </a:r>
            <a:r>
              <a:rPr lang="en-US" dirty="0"/>
              <a:t> SSL </a:t>
            </a:r>
            <a:r>
              <a:rPr lang="en-US" dirty="0" err="1"/>
              <a:t>gán</a:t>
            </a:r>
            <a:r>
              <a:rPr lang="en-US" dirty="0"/>
              <a:t> </a:t>
            </a:r>
            <a:r>
              <a:rPr lang="en-US" dirty="0" err="1"/>
              <a:t>cho</a:t>
            </a:r>
            <a:r>
              <a:rPr lang="en-US" dirty="0"/>
              <a:t> </a:t>
            </a:r>
            <a:r>
              <a:rPr lang="en-US" dirty="0" err="1"/>
              <a:t>kiểu</a:t>
            </a:r>
            <a:r>
              <a:rPr lang="en-US" dirty="0"/>
              <a:t> </a:t>
            </a:r>
            <a:r>
              <a:rPr lang="en-US" dirty="0" err="1"/>
              <a:t>giao</a:t>
            </a:r>
            <a:r>
              <a:rPr lang="en-US" dirty="0"/>
              <a:t> </a:t>
            </a:r>
            <a:r>
              <a:rPr lang="en-US" dirty="0" err="1"/>
              <a:t>thức</a:t>
            </a:r>
            <a:r>
              <a:rPr lang="en-US" dirty="0"/>
              <a:t> </a:t>
            </a:r>
            <a:r>
              <a:rPr lang="en-US" dirty="0" err="1"/>
              <a:t>của</a:t>
            </a:r>
            <a:r>
              <a:rPr lang="en-US" dirty="0"/>
              <a:t> Alert là 21, Alert Protocol </a:t>
            </a:r>
            <a:r>
              <a:rPr lang="en-US" dirty="0" err="1"/>
              <a:t>cũng</a:t>
            </a:r>
            <a:r>
              <a:rPr lang="en-US" dirty="0"/>
              <a:t> </a:t>
            </a:r>
            <a:r>
              <a:rPr lang="en-US" dirty="0" err="1"/>
              <a:t>giống</a:t>
            </a:r>
            <a:r>
              <a:rPr lang="en-US" dirty="0"/>
              <a:t> </a:t>
            </a:r>
            <a:r>
              <a:rPr lang="en-US" dirty="0" err="1"/>
              <a:t>như</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giao</a:t>
            </a:r>
            <a:r>
              <a:rPr lang="en-US" dirty="0"/>
              <a:t> </a:t>
            </a:r>
            <a:r>
              <a:rPr lang="en-US" dirty="0" err="1"/>
              <a:t>thức</a:t>
            </a:r>
            <a:r>
              <a:rPr lang="en-US" dirty="0"/>
              <a:t> SSL </a:t>
            </a:r>
            <a:r>
              <a:rPr lang="en-US" dirty="0" err="1"/>
              <a:t>khác</a:t>
            </a:r>
            <a:r>
              <a:rPr lang="en-US" dirty="0"/>
              <a:t>, </a:t>
            </a:r>
            <a:r>
              <a:rPr lang="en-US" dirty="0" err="1"/>
              <a:t>sử</a:t>
            </a:r>
            <a:r>
              <a:rPr lang="en-US" dirty="0"/>
              <a:t> </a:t>
            </a:r>
            <a:r>
              <a:rPr lang="en-US" dirty="0" err="1"/>
              <a:t>dụng</a:t>
            </a:r>
            <a:r>
              <a:rPr lang="en-US" dirty="0"/>
              <a:t> Record Layer </a:t>
            </a:r>
            <a:r>
              <a:rPr lang="en-US" dirty="0" err="1"/>
              <a:t>định</a:t>
            </a:r>
            <a:r>
              <a:rPr lang="en-US" dirty="0"/>
              <a:t> </a:t>
            </a:r>
            <a:r>
              <a:rPr lang="en-US" dirty="0" err="1"/>
              <a:t>dạng</a:t>
            </a:r>
            <a:r>
              <a:rPr lang="en-US" dirty="0"/>
              <a:t> </a:t>
            </a:r>
            <a:r>
              <a:rPr lang="en-US" dirty="0" err="1"/>
              <a:t>thông</a:t>
            </a:r>
            <a:r>
              <a:rPr lang="en-US" dirty="0"/>
              <a:t> </a:t>
            </a:r>
            <a:r>
              <a:rPr lang="en-US" dirty="0" err="1"/>
              <a:t>điệp</a:t>
            </a:r>
            <a:r>
              <a:rPr lang="en-US" dirty="0"/>
              <a:t> </a:t>
            </a:r>
            <a:r>
              <a:rPr lang="en-US" dirty="0" err="1"/>
              <a:t>của</a:t>
            </a:r>
            <a:r>
              <a:rPr lang="en-US" dirty="0"/>
              <a:t> </a:t>
            </a:r>
            <a:r>
              <a:rPr lang="en-US" dirty="0" err="1"/>
              <a:t>nó</a:t>
            </a:r>
            <a:r>
              <a:rPr lang="en-US" dirty="0"/>
              <a:t>. </a:t>
            </a:r>
            <a:r>
              <a:rPr lang="en-US" dirty="0" err="1"/>
              <a:t>Các</a:t>
            </a:r>
            <a:r>
              <a:rPr lang="en-US" dirty="0"/>
              <a:t> </a:t>
            </a:r>
            <a:r>
              <a:rPr lang="en-US" dirty="0" err="1"/>
              <a:t>thông</a:t>
            </a:r>
            <a:r>
              <a:rPr lang="en-US" dirty="0"/>
              <a:t> </a:t>
            </a:r>
            <a:r>
              <a:rPr lang="en-US" dirty="0" err="1"/>
              <a:t>điệp</a:t>
            </a:r>
            <a:r>
              <a:rPr lang="en-US" dirty="0"/>
              <a:t> alert </a:t>
            </a:r>
            <a:r>
              <a:rPr lang="en-US" dirty="0" err="1"/>
              <a:t>truyền</a:t>
            </a:r>
            <a:r>
              <a:rPr lang="en-US" dirty="0"/>
              <a:t> </a:t>
            </a:r>
            <a:r>
              <a:rPr lang="en-US" dirty="0" err="1"/>
              <a:t>tải</a:t>
            </a:r>
            <a:r>
              <a:rPr lang="en-US" dirty="0"/>
              <a:t> </a:t>
            </a:r>
            <a:r>
              <a:rPr lang="en-US" dirty="0" err="1"/>
              <a:t>các</a:t>
            </a:r>
            <a:r>
              <a:rPr lang="en-US" dirty="0"/>
              <a:t> </a:t>
            </a:r>
            <a:r>
              <a:rPr lang="en-US" dirty="0" err="1"/>
              <a:t>thông</a:t>
            </a:r>
            <a:r>
              <a:rPr lang="en-US" dirty="0"/>
              <a:t> </a:t>
            </a:r>
            <a:r>
              <a:rPr lang="en-US" dirty="0" err="1"/>
              <a:t>báo</a:t>
            </a:r>
            <a:r>
              <a:rPr lang="en-US" dirty="0"/>
              <a:t> </a:t>
            </a:r>
            <a:r>
              <a:rPr lang="en-US" dirty="0" err="1"/>
              <a:t>lỗi</a:t>
            </a:r>
            <a:r>
              <a:rPr lang="en-US" dirty="0"/>
              <a:t> hay </a:t>
            </a:r>
            <a:r>
              <a:rPr lang="en-US" dirty="0" err="1"/>
              <a:t>cảnh</a:t>
            </a:r>
            <a:r>
              <a:rPr lang="en-US" dirty="0"/>
              <a:t> </a:t>
            </a:r>
            <a:r>
              <a:rPr lang="en-US" dirty="0" err="1"/>
              <a:t>báo</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thiết</a:t>
            </a:r>
            <a:r>
              <a:rPr lang="en-US" dirty="0"/>
              <a:t> </a:t>
            </a:r>
            <a:r>
              <a:rPr lang="en-US" dirty="0" err="1"/>
              <a:t>lập</a:t>
            </a:r>
            <a:r>
              <a:rPr lang="en-US" dirty="0"/>
              <a:t> </a:t>
            </a:r>
            <a:r>
              <a:rPr lang="en-US" dirty="0" err="1"/>
              <a:t>cũng</a:t>
            </a:r>
            <a:r>
              <a:rPr lang="en-US" dirty="0"/>
              <a:t> </a:t>
            </a:r>
            <a:r>
              <a:rPr lang="en-US" dirty="0" err="1"/>
              <a:t>như</a:t>
            </a:r>
            <a:r>
              <a:rPr lang="en-US" dirty="0"/>
              <a:t> </a:t>
            </a:r>
            <a:r>
              <a:rPr lang="en-US" dirty="0" err="1"/>
              <a:t>trao</a:t>
            </a:r>
            <a:r>
              <a:rPr lang="en-US" dirty="0"/>
              <a:t> </a:t>
            </a:r>
            <a:r>
              <a:rPr lang="en-US" dirty="0" err="1"/>
              <a:t>đổi</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một</a:t>
            </a:r>
            <a:r>
              <a:rPr lang="en-US" dirty="0"/>
              <a:t> </a:t>
            </a:r>
            <a:r>
              <a:rPr lang="en-US" dirty="0" err="1"/>
              <a:t>phiên</a:t>
            </a:r>
            <a:r>
              <a:rPr lang="en-US" dirty="0"/>
              <a:t> </a:t>
            </a:r>
            <a:r>
              <a:rPr lang="en-US" dirty="0" err="1"/>
              <a:t>liên</a:t>
            </a:r>
            <a:r>
              <a:rPr lang="en-US" dirty="0"/>
              <a:t> </a:t>
            </a:r>
            <a:r>
              <a:rPr lang="en-US" dirty="0" err="1"/>
              <a:t>lạc</a:t>
            </a:r>
            <a:r>
              <a:rPr lang="en-US" dirty="0"/>
              <a:t>.</a:t>
            </a:r>
          </a:p>
          <a:p>
            <a:pPr algn="just"/>
            <a:r>
              <a:rPr lang="en-US" dirty="0" err="1"/>
              <a:t>Một</a:t>
            </a:r>
            <a:r>
              <a:rPr lang="en-US" dirty="0"/>
              <a:t> </a:t>
            </a:r>
            <a:r>
              <a:rPr lang="en-US" dirty="0" err="1"/>
              <a:t>số</a:t>
            </a:r>
            <a:r>
              <a:rPr lang="en-US" dirty="0"/>
              <a:t> </a:t>
            </a:r>
            <a:r>
              <a:rPr lang="en-US" dirty="0" err="1"/>
              <a:t>thông</a:t>
            </a:r>
            <a:r>
              <a:rPr lang="en-US" dirty="0"/>
              <a:t> </a:t>
            </a:r>
            <a:r>
              <a:rPr lang="en-US" dirty="0" err="1"/>
              <a:t>báo</a:t>
            </a:r>
            <a:r>
              <a:rPr lang="en-US" dirty="0"/>
              <a:t> </a:t>
            </a:r>
            <a:r>
              <a:rPr lang="en-US" dirty="0" err="1"/>
              <a:t>lỗi</a:t>
            </a:r>
            <a:r>
              <a:rPr lang="en-US" dirty="0"/>
              <a:t>:</a:t>
            </a:r>
          </a:p>
          <a:p>
            <a:pPr lvl="0" algn="just">
              <a:buFont typeface="Calibri" panose="020F0502020204030204" pitchFamily="34" charset="0"/>
              <a:buChar char="⁻"/>
            </a:pPr>
            <a:r>
              <a:rPr lang="en-US" dirty="0" err="1"/>
              <a:t>bad_record_mac</a:t>
            </a:r>
            <a:r>
              <a:rPr lang="en-US" dirty="0"/>
              <a:t>: MAC không </a:t>
            </a:r>
            <a:r>
              <a:rPr lang="en-US" dirty="0" err="1"/>
              <a:t>chính</a:t>
            </a:r>
            <a:r>
              <a:rPr lang="en-US" dirty="0"/>
              <a:t> </a:t>
            </a:r>
            <a:r>
              <a:rPr lang="en-US" dirty="0" err="1"/>
              <a:t>xác</a:t>
            </a:r>
            <a:endParaRPr lang="en-US" dirty="0"/>
          </a:p>
          <a:p>
            <a:pPr lvl="0" algn="just">
              <a:buFont typeface="Calibri" panose="020F0502020204030204" pitchFamily="34" charset="0"/>
              <a:buChar char="⁻"/>
            </a:pPr>
            <a:r>
              <a:rPr lang="en-US" dirty="0" err="1"/>
              <a:t>unsupported_certificate</a:t>
            </a:r>
            <a:r>
              <a:rPr lang="en-US" dirty="0"/>
              <a:t>: </a:t>
            </a:r>
            <a:r>
              <a:rPr lang="en-US" dirty="0" err="1"/>
              <a:t>dạng</a:t>
            </a:r>
            <a:r>
              <a:rPr lang="en-US" dirty="0"/>
              <a:t> certificate </a:t>
            </a:r>
            <a:r>
              <a:rPr lang="en-US" dirty="0" err="1"/>
              <a:t>nhận</a:t>
            </a:r>
            <a:r>
              <a:rPr lang="en-US" dirty="0"/>
              <a:t> </a:t>
            </a:r>
            <a:r>
              <a:rPr lang="en-US" dirty="0" err="1"/>
              <a:t>được</a:t>
            </a:r>
            <a:r>
              <a:rPr lang="en-US" dirty="0"/>
              <a:t> </a:t>
            </a:r>
            <a:r>
              <a:rPr lang="en-US" dirty="0" err="1"/>
              <a:t>thì</a:t>
            </a:r>
            <a:r>
              <a:rPr lang="en-US" dirty="0"/>
              <a:t> không </a:t>
            </a:r>
            <a:r>
              <a:rPr lang="en-US" dirty="0" err="1"/>
              <a:t>hỗ</a:t>
            </a:r>
            <a:r>
              <a:rPr lang="en-US" dirty="0"/>
              <a:t> </a:t>
            </a:r>
            <a:r>
              <a:rPr lang="en-US" dirty="0" err="1"/>
              <a:t>trợ</a:t>
            </a:r>
            <a:r>
              <a:rPr lang="en-US" dirty="0"/>
              <a:t>.</a:t>
            </a:r>
          </a:p>
          <a:p>
            <a:pPr lvl="0" algn="just">
              <a:buFont typeface="Calibri" panose="020F0502020204030204" pitchFamily="34" charset="0"/>
              <a:buChar char="⁻"/>
            </a:pPr>
            <a:r>
              <a:rPr lang="en-US" dirty="0" err="1"/>
              <a:t>certificate_revoked</a:t>
            </a:r>
            <a:r>
              <a:rPr lang="en-US" dirty="0"/>
              <a:t>: certificate </a:t>
            </a:r>
            <a:r>
              <a:rPr lang="en-US" dirty="0" err="1"/>
              <a:t>đã</a:t>
            </a:r>
            <a:r>
              <a:rPr lang="en-US" dirty="0"/>
              <a:t> </a:t>
            </a:r>
            <a:r>
              <a:rPr lang="en-US" dirty="0" err="1"/>
              <a:t>bị</a:t>
            </a:r>
            <a:r>
              <a:rPr lang="en-US" dirty="0"/>
              <a:t> </a:t>
            </a:r>
            <a:r>
              <a:rPr lang="en-US" dirty="0" err="1"/>
              <a:t>thu</a:t>
            </a:r>
            <a:r>
              <a:rPr lang="en-US" dirty="0"/>
              <a:t> </a:t>
            </a:r>
            <a:r>
              <a:rPr lang="en-US" dirty="0" err="1"/>
              <a:t>hồi</a:t>
            </a:r>
            <a:r>
              <a:rPr lang="en-US" dirty="0"/>
              <a:t> </a:t>
            </a:r>
            <a:r>
              <a:rPr lang="en-US" dirty="0" err="1"/>
              <a:t>bởi</a:t>
            </a:r>
            <a:r>
              <a:rPr lang="en-US" dirty="0"/>
              <a:t> </a:t>
            </a:r>
            <a:r>
              <a:rPr lang="en-US" dirty="0" err="1"/>
              <a:t>nhà</a:t>
            </a:r>
            <a:r>
              <a:rPr lang="en-US" dirty="0"/>
              <a:t> </a:t>
            </a:r>
            <a:r>
              <a:rPr lang="en-US" dirty="0" err="1"/>
              <a:t>cung</a:t>
            </a:r>
            <a:r>
              <a:rPr lang="en-US" dirty="0"/>
              <a:t> </a:t>
            </a:r>
            <a:r>
              <a:rPr lang="en-US" dirty="0" err="1"/>
              <a:t>cấp</a:t>
            </a:r>
            <a:r>
              <a:rPr lang="en-US" dirty="0"/>
              <a:t>.</a:t>
            </a:r>
          </a:p>
          <a:p>
            <a:pPr lvl="0" algn="just">
              <a:buFont typeface="Calibri" panose="020F0502020204030204" pitchFamily="34" charset="0"/>
              <a:buChar char="⁻"/>
            </a:pPr>
            <a:r>
              <a:rPr lang="en-US" dirty="0" err="1"/>
              <a:t>certificate_expired</a:t>
            </a:r>
            <a:r>
              <a:rPr lang="en-US" dirty="0"/>
              <a:t>: certificate </a:t>
            </a:r>
            <a:r>
              <a:rPr lang="en-US" dirty="0" err="1"/>
              <a:t>đã</a:t>
            </a:r>
            <a:r>
              <a:rPr lang="en-US" dirty="0"/>
              <a:t> </a:t>
            </a:r>
            <a:r>
              <a:rPr lang="en-US" dirty="0" err="1"/>
              <a:t>hết</a:t>
            </a:r>
            <a:r>
              <a:rPr lang="en-US" dirty="0"/>
              <a:t> </a:t>
            </a:r>
            <a:r>
              <a:rPr lang="en-US" dirty="0" err="1"/>
              <a:t>hạn</a:t>
            </a:r>
            <a:r>
              <a:rPr lang="en-US" dirty="0"/>
              <a:t> </a:t>
            </a:r>
            <a:r>
              <a:rPr lang="en-US" dirty="0" err="1"/>
              <a:t>đăng</a:t>
            </a:r>
            <a:r>
              <a:rPr lang="en-US" dirty="0"/>
              <a:t> </a:t>
            </a:r>
            <a:r>
              <a:rPr lang="en-US" dirty="0" err="1"/>
              <a:t>ký</a:t>
            </a:r>
            <a:r>
              <a:rPr lang="en-US" dirty="0"/>
              <a:t>. </a:t>
            </a:r>
          </a:p>
        </p:txBody>
      </p:sp>
    </p:spTree>
    <p:extLst>
      <p:ext uri="{BB962C8B-B14F-4D97-AF65-F5344CB8AC3E}">
        <p14:creationId xmlns:p14="http://schemas.microsoft.com/office/powerpoint/2010/main" val="935190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Light"/>
              </a:rPr>
              <a:t>II. </a:t>
            </a:r>
            <a:r>
              <a:rPr lang="en-US" dirty="0" err="1">
                <a:cs typeface="Calibri Light"/>
              </a:rPr>
              <a:t>Các</a:t>
            </a:r>
            <a:r>
              <a:rPr lang="en-US" dirty="0">
                <a:cs typeface="Calibri Light"/>
              </a:rPr>
              <a:t> </a:t>
            </a:r>
            <a:r>
              <a:rPr lang="en-US" dirty="0" err="1">
                <a:cs typeface="Calibri Light"/>
              </a:rPr>
              <a:t>cơ</a:t>
            </a:r>
            <a:r>
              <a:rPr lang="en-US" dirty="0">
                <a:cs typeface="Calibri Light"/>
              </a:rPr>
              <a:t> </a:t>
            </a:r>
            <a:r>
              <a:rPr lang="en-US" dirty="0" err="1">
                <a:cs typeface="Calibri Light"/>
              </a:rPr>
              <a:t>chế</a:t>
            </a:r>
            <a:r>
              <a:rPr lang="en-US" dirty="0">
                <a:cs typeface="Calibri Light"/>
              </a:rPr>
              <a:t> </a:t>
            </a:r>
            <a:r>
              <a:rPr lang="en-US" dirty="0" err="1">
                <a:cs typeface="Calibri Light"/>
              </a:rPr>
              <a:t>bảo</a:t>
            </a:r>
            <a:r>
              <a:rPr lang="en-US" dirty="0">
                <a:cs typeface="Calibri Light"/>
              </a:rPr>
              <a:t> </a:t>
            </a:r>
            <a:r>
              <a:rPr lang="en-US" dirty="0" err="1">
                <a:cs typeface="Calibri Light"/>
              </a:rPr>
              <a:t>mật</a:t>
            </a:r>
            <a:r>
              <a:rPr lang="en-US" dirty="0">
                <a:cs typeface="Calibri Light"/>
              </a:rPr>
              <a:t> </a:t>
            </a:r>
            <a:r>
              <a:rPr lang="en-US" dirty="0" err="1">
                <a:cs typeface="Calibri Light"/>
              </a:rPr>
              <a:t>trong</a:t>
            </a:r>
            <a:r>
              <a:rPr lang="en-US" dirty="0">
                <a:cs typeface="Calibri Light"/>
              </a:rPr>
              <a:t> SSL/TLS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lnSpc>
                <a:spcPct val="150000"/>
              </a:lnSpc>
              <a:buNone/>
            </a:pPr>
            <a:r>
              <a:rPr lang="en-US" sz="3000" dirty="0" smtClean="0">
                <a:cs typeface="Calibri"/>
              </a:rPr>
              <a:t>1</a:t>
            </a:r>
            <a:r>
              <a:rPr lang="en-US" sz="3000" dirty="0">
                <a:cs typeface="Calibri"/>
              </a:rPr>
              <a:t>. Hai </a:t>
            </a:r>
            <a:r>
              <a:rPr lang="en-US" sz="3000" dirty="0" err="1">
                <a:cs typeface="Calibri"/>
              </a:rPr>
              <a:t>loại</a:t>
            </a:r>
            <a:r>
              <a:rPr lang="en-US" sz="3000" dirty="0">
                <a:cs typeface="Calibri"/>
              </a:rPr>
              <a:t> </a:t>
            </a:r>
            <a:r>
              <a:rPr lang="en-US" sz="3000" dirty="0" err="1">
                <a:cs typeface="Calibri"/>
              </a:rPr>
              <a:t>mật</a:t>
            </a:r>
            <a:r>
              <a:rPr lang="en-US" sz="3000" dirty="0">
                <a:cs typeface="Calibri"/>
              </a:rPr>
              <a:t> </a:t>
            </a:r>
            <a:r>
              <a:rPr lang="en-US" sz="3000" dirty="0" err="1">
                <a:cs typeface="Calibri"/>
              </a:rPr>
              <a:t>mã</a:t>
            </a:r>
            <a:endParaRPr lang="vi-VN" sz="3000" dirty="0">
              <a:cs typeface="Arial"/>
            </a:endParaRPr>
          </a:p>
          <a:p>
            <a:pPr marL="0" indent="0">
              <a:lnSpc>
                <a:spcPct val="150000"/>
              </a:lnSpc>
              <a:buNone/>
            </a:pPr>
            <a:r>
              <a:rPr lang="en-US" sz="3000" dirty="0" smtClean="0">
                <a:cs typeface="Calibri"/>
              </a:rPr>
              <a:t>2</a:t>
            </a:r>
            <a:r>
              <a:rPr lang="en-US" sz="3000" dirty="0">
                <a:cs typeface="Calibri"/>
              </a:rPr>
              <a:t>. </a:t>
            </a:r>
            <a:r>
              <a:rPr lang="en-US" sz="3000" dirty="0" err="1">
                <a:cs typeface="Calibri"/>
              </a:rPr>
              <a:t>Mật</a:t>
            </a:r>
            <a:r>
              <a:rPr lang="en-US" sz="3000" dirty="0">
                <a:cs typeface="Calibri"/>
              </a:rPr>
              <a:t> </a:t>
            </a:r>
            <a:r>
              <a:rPr lang="en-US" sz="3000" dirty="0" err="1">
                <a:cs typeface="Calibri"/>
              </a:rPr>
              <a:t>mã</a:t>
            </a:r>
            <a:r>
              <a:rPr lang="en-US" sz="3000" dirty="0">
                <a:cs typeface="Calibri"/>
              </a:rPr>
              <a:t> </a:t>
            </a:r>
            <a:r>
              <a:rPr lang="en-US" sz="3000" dirty="0" err="1">
                <a:cs typeface="Calibri"/>
              </a:rPr>
              <a:t>chung</a:t>
            </a:r>
            <a:endParaRPr lang="en-US" sz="3000" dirty="0">
              <a:cs typeface="Calibri"/>
            </a:endParaRPr>
          </a:p>
          <a:p>
            <a:pPr marL="0" indent="0">
              <a:lnSpc>
                <a:spcPct val="150000"/>
              </a:lnSpc>
              <a:buNone/>
            </a:pPr>
            <a:r>
              <a:rPr lang="en-US" sz="3000" dirty="0" smtClean="0">
                <a:cs typeface="Calibri"/>
              </a:rPr>
              <a:t>3</a:t>
            </a:r>
            <a:r>
              <a:rPr lang="en-US" sz="3000" dirty="0">
                <a:cs typeface="Calibri"/>
              </a:rPr>
              <a:t>. </a:t>
            </a:r>
            <a:r>
              <a:rPr lang="en-US" sz="3000" dirty="0" err="1">
                <a:cs typeface="Calibri"/>
              </a:rPr>
              <a:t>Trao</a:t>
            </a:r>
            <a:r>
              <a:rPr lang="en-US" sz="3000" dirty="0">
                <a:cs typeface="Calibri"/>
              </a:rPr>
              <a:t> </a:t>
            </a:r>
            <a:r>
              <a:rPr lang="en-US" sz="3000" dirty="0" err="1">
                <a:cs typeface="Calibri"/>
              </a:rPr>
              <a:t>đổi</a:t>
            </a:r>
            <a:r>
              <a:rPr lang="en-US" sz="3000" dirty="0">
                <a:cs typeface="Calibri"/>
              </a:rPr>
              <a:t> </a:t>
            </a:r>
            <a:r>
              <a:rPr lang="en-US" sz="3000" dirty="0" err="1">
                <a:cs typeface="Calibri"/>
              </a:rPr>
              <a:t>khóa</a:t>
            </a:r>
            <a:endParaRPr lang="en-US" sz="3000" dirty="0">
              <a:cs typeface="Calibri"/>
            </a:endParaRPr>
          </a:p>
          <a:p>
            <a:pPr marL="0" indent="0">
              <a:lnSpc>
                <a:spcPct val="150000"/>
              </a:lnSpc>
              <a:buNone/>
            </a:pPr>
            <a:r>
              <a:rPr lang="en-US" sz="3000" dirty="0" smtClean="0">
                <a:cs typeface="Calibri"/>
              </a:rPr>
              <a:t>4</a:t>
            </a:r>
            <a:r>
              <a:rPr lang="en-US" sz="3000" dirty="0">
                <a:cs typeface="Calibri"/>
              </a:rPr>
              <a:t>. </a:t>
            </a:r>
            <a:r>
              <a:rPr lang="en-US" sz="3000" dirty="0" err="1">
                <a:cs typeface="Calibri"/>
              </a:rPr>
              <a:t>Mã</a:t>
            </a:r>
            <a:r>
              <a:rPr lang="en-US" sz="3000" dirty="0">
                <a:cs typeface="Calibri"/>
              </a:rPr>
              <a:t> </a:t>
            </a:r>
            <a:r>
              <a:rPr lang="en-US" sz="3000" dirty="0" err="1">
                <a:cs typeface="Calibri"/>
              </a:rPr>
              <a:t>hóa</a:t>
            </a:r>
            <a:r>
              <a:rPr lang="en-US" sz="3000" dirty="0">
                <a:cs typeface="Calibri"/>
              </a:rPr>
              <a:t> </a:t>
            </a:r>
            <a:r>
              <a:rPr lang="en-US" sz="3000" dirty="0" err="1">
                <a:cs typeface="Calibri"/>
              </a:rPr>
              <a:t>mật</a:t>
            </a:r>
            <a:r>
              <a:rPr lang="en-US" sz="3000" dirty="0">
                <a:cs typeface="Calibri"/>
              </a:rPr>
              <a:t> </a:t>
            </a:r>
            <a:r>
              <a:rPr lang="en-US" sz="3000" dirty="0" err="1">
                <a:cs typeface="Calibri"/>
              </a:rPr>
              <a:t>mã</a:t>
            </a:r>
            <a:endParaRPr lang="en-US" sz="3000" dirty="0">
              <a:cs typeface="Calibri"/>
            </a:endParaRPr>
          </a:p>
          <a:p>
            <a:pPr marL="0" indent="0">
              <a:lnSpc>
                <a:spcPct val="150000"/>
              </a:lnSpc>
              <a:buNone/>
            </a:pPr>
            <a:r>
              <a:rPr lang="en-US" sz="3000" dirty="0" smtClean="0">
                <a:cs typeface="Calibri"/>
              </a:rPr>
              <a:t>5</a:t>
            </a:r>
            <a:r>
              <a:rPr lang="en-US" sz="3000" dirty="0">
                <a:cs typeface="Calibri"/>
              </a:rPr>
              <a:t>. </a:t>
            </a:r>
            <a:r>
              <a:rPr lang="en-US" sz="3000" dirty="0" err="1">
                <a:cs typeface="Calibri"/>
              </a:rPr>
              <a:t>Tính</a:t>
            </a:r>
            <a:r>
              <a:rPr lang="en-US" sz="3000" dirty="0">
                <a:cs typeface="Calibri"/>
              </a:rPr>
              <a:t> </a:t>
            </a:r>
            <a:r>
              <a:rPr lang="en-US" sz="3000" dirty="0" err="1">
                <a:cs typeface="Calibri"/>
              </a:rPr>
              <a:t>toàn</a:t>
            </a:r>
            <a:r>
              <a:rPr lang="en-US" sz="3000" dirty="0">
                <a:cs typeface="Calibri"/>
              </a:rPr>
              <a:t> </a:t>
            </a:r>
            <a:r>
              <a:rPr lang="en-US" sz="3000" dirty="0" err="1">
                <a:cs typeface="Calibri"/>
              </a:rPr>
              <a:t>vẹn</a:t>
            </a:r>
            <a:r>
              <a:rPr lang="en-US" sz="3000" dirty="0">
                <a:cs typeface="Calibri"/>
              </a:rPr>
              <a:t>/</a:t>
            </a:r>
            <a:r>
              <a:rPr lang="en-US" sz="3000" dirty="0" err="1">
                <a:cs typeface="Calibri"/>
              </a:rPr>
              <a:t>xác</a:t>
            </a:r>
            <a:r>
              <a:rPr lang="en-US" sz="3000" dirty="0">
                <a:cs typeface="Calibri"/>
              </a:rPr>
              <a:t> </a:t>
            </a:r>
            <a:r>
              <a:rPr lang="en-US" sz="3000" dirty="0" err="1">
                <a:cs typeface="Calibri"/>
              </a:rPr>
              <a:t>thực</a:t>
            </a:r>
            <a:r>
              <a:rPr lang="en-US" sz="3000" dirty="0">
                <a:cs typeface="Calibri"/>
              </a:rPr>
              <a:t> </a:t>
            </a:r>
            <a:r>
              <a:rPr lang="en-US" sz="3000" dirty="0" err="1">
                <a:cs typeface="Calibri"/>
              </a:rPr>
              <a:t>dữ</a:t>
            </a:r>
            <a:r>
              <a:rPr lang="en-US" sz="3000" dirty="0">
                <a:cs typeface="Calibri"/>
              </a:rPr>
              <a:t> </a:t>
            </a:r>
            <a:r>
              <a:rPr lang="en-US" sz="3000" dirty="0" err="1">
                <a:cs typeface="Calibri"/>
              </a:rPr>
              <a:t>liệu</a:t>
            </a:r>
            <a:endParaRPr lang="en-US" sz="3000" dirty="0">
              <a:cs typeface="Calibri"/>
            </a:endParaRPr>
          </a:p>
          <a:p>
            <a:pPr marL="0" indent="0">
              <a:lnSpc>
                <a:spcPct val="150000"/>
              </a:lnSpc>
              <a:buNone/>
            </a:pPr>
            <a:r>
              <a:rPr lang="en-US" sz="3000" dirty="0" smtClean="0">
                <a:cs typeface="Calibri"/>
              </a:rPr>
              <a:t>6</a:t>
            </a:r>
            <a:r>
              <a:rPr lang="en-US" sz="3000" dirty="0">
                <a:cs typeface="Calibri"/>
              </a:rPr>
              <a:t>. </a:t>
            </a:r>
            <a:r>
              <a:rPr lang="en-US" sz="3000" dirty="0" err="1">
                <a:cs typeface="Calibri"/>
              </a:rPr>
              <a:t>Bộ</a:t>
            </a:r>
            <a:r>
              <a:rPr lang="en-US" sz="3000" dirty="0">
                <a:cs typeface="Calibri"/>
              </a:rPr>
              <a:t> </a:t>
            </a:r>
            <a:r>
              <a:rPr lang="en-US" sz="3000" dirty="0" err="1">
                <a:cs typeface="Calibri"/>
              </a:rPr>
              <a:t>mật</a:t>
            </a:r>
            <a:r>
              <a:rPr lang="en-US" sz="3000" dirty="0">
                <a:cs typeface="Calibri"/>
              </a:rPr>
              <a:t> </a:t>
            </a:r>
            <a:r>
              <a:rPr lang="en-US" sz="3000" dirty="0" err="1">
                <a:cs typeface="Calibri"/>
              </a:rPr>
              <a:t>mã</a:t>
            </a:r>
            <a:r>
              <a:rPr lang="en-US" sz="3000" dirty="0">
                <a:cs typeface="Calibri"/>
              </a:rPr>
              <a:t> </a:t>
            </a:r>
            <a:r>
              <a:rPr lang="en-US" sz="3000" dirty="0" err="1">
                <a:cs typeface="Calibri"/>
              </a:rPr>
              <a:t>là</a:t>
            </a:r>
            <a:r>
              <a:rPr lang="en-US" sz="3000" dirty="0">
                <a:cs typeface="Calibri"/>
              </a:rPr>
              <a:t> </a:t>
            </a:r>
            <a:r>
              <a:rPr lang="en-US" sz="3000" dirty="0" err="1">
                <a:cs typeface="Calibri"/>
              </a:rPr>
              <a:t>gì</a:t>
            </a:r>
            <a:r>
              <a:rPr lang="en-US" sz="3000" dirty="0">
                <a:cs typeface="Calibri"/>
              </a:rPr>
              <a:t>?</a:t>
            </a:r>
          </a:p>
        </p:txBody>
      </p:sp>
    </p:spTree>
    <p:extLst>
      <p:ext uri="{BB962C8B-B14F-4D97-AF65-F5344CB8AC3E}">
        <p14:creationId xmlns:p14="http://schemas.microsoft.com/office/powerpoint/2010/main" val="1450653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mj-lt"/>
                <a:cs typeface="+mj-lt"/>
              </a:rPr>
              <a:t>1</a:t>
            </a:r>
            <a:r>
              <a:rPr lang="en-US" dirty="0">
                <a:ea typeface="+mj-lt"/>
                <a:cs typeface="+mj-lt"/>
              </a:rPr>
              <a:t>. Hai </a:t>
            </a:r>
            <a:r>
              <a:rPr lang="en-US" dirty="0" err="1">
                <a:ea typeface="+mj-lt"/>
                <a:cs typeface="+mj-lt"/>
              </a:rPr>
              <a:t>loại</a:t>
            </a:r>
            <a:r>
              <a:rPr lang="en-US" dirty="0">
                <a:ea typeface="+mj-lt"/>
                <a:cs typeface="+mj-lt"/>
              </a:rPr>
              <a:t> </a:t>
            </a:r>
            <a:r>
              <a:rPr lang="en-US" dirty="0" err="1">
                <a:ea typeface="+mj-lt"/>
                <a:cs typeface="+mj-lt"/>
              </a:rPr>
              <a:t>mật</a:t>
            </a:r>
            <a:r>
              <a:rPr lang="en-US" dirty="0">
                <a:ea typeface="+mj-lt"/>
                <a:cs typeface="+mj-lt"/>
              </a:rPr>
              <a:t> </a:t>
            </a:r>
            <a:r>
              <a:rPr lang="en-US" dirty="0" err="1">
                <a:ea typeface="+mj-lt"/>
                <a:cs typeface="+mj-lt"/>
              </a:rPr>
              <a:t>mã</a:t>
            </a:r>
            <a:endParaRPr lang="vi-VN" dirty="0" err="1"/>
          </a:p>
        </p:txBody>
      </p:sp>
      <p:sp>
        <p:nvSpPr>
          <p:cNvPr id="3" name="Content Placeholder 2"/>
          <p:cNvSpPr>
            <a:spLocks noGrp="1"/>
          </p:cNvSpPr>
          <p:nvPr>
            <p:ph idx="1"/>
          </p:nvPr>
        </p:nvSpPr>
        <p:spPr>
          <a:xfrm>
            <a:off x="488950" y="2632075"/>
            <a:ext cx="3340100" cy="4044949"/>
          </a:xfrm>
        </p:spPr>
        <p:txBody>
          <a:bodyPr vert="horz" lIns="91440" tIns="45720" rIns="91440" bIns="45720" rtlCol="0" anchor="t">
            <a:normAutofit/>
          </a:bodyPr>
          <a:lstStyle/>
          <a:p>
            <a:pPr marL="0" indent="0">
              <a:buNone/>
            </a:pPr>
            <a:r>
              <a:rPr lang="en-US" b="1" dirty="0">
                <a:solidFill>
                  <a:schemeClr val="tx1"/>
                </a:solidFill>
                <a:cs typeface="Calibri"/>
              </a:rPr>
              <a:t>1. </a:t>
            </a:r>
            <a:r>
              <a:rPr lang="en-US" b="1" dirty="0" err="1">
                <a:solidFill>
                  <a:schemeClr val="tx1"/>
                </a:solidFill>
                <a:cs typeface="Calibri"/>
              </a:rPr>
              <a:t>Mã</a:t>
            </a:r>
            <a:r>
              <a:rPr lang="en-US" b="1" dirty="0">
                <a:solidFill>
                  <a:schemeClr val="tx1"/>
                </a:solidFill>
                <a:cs typeface="Calibri"/>
              </a:rPr>
              <a:t> </a:t>
            </a:r>
            <a:r>
              <a:rPr lang="en-US" b="1" dirty="0" err="1">
                <a:solidFill>
                  <a:schemeClr val="tx1"/>
                </a:solidFill>
                <a:cs typeface="Calibri"/>
              </a:rPr>
              <a:t>hóa</a:t>
            </a:r>
            <a:r>
              <a:rPr lang="en-US" b="1" dirty="0">
                <a:solidFill>
                  <a:schemeClr val="tx1"/>
                </a:solidFill>
                <a:cs typeface="Calibri"/>
              </a:rPr>
              <a:t> </a:t>
            </a:r>
            <a:r>
              <a:rPr lang="en-US" b="1" dirty="0" err="1">
                <a:solidFill>
                  <a:schemeClr val="tx1"/>
                </a:solidFill>
                <a:cs typeface="Calibri"/>
              </a:rPr>
              <a:t>đối</a:t>
            </a:r>
            <a:r>
              <a:rPr lang="en-US" b="1" dirty="0">
                <a:solidFill>
                  <a:schemeClr val="tx1"/>
                </a:solidFill>
                <a:cs typeface="Calibri"/>
              </a:rPr>
              <a:t> </a:t>
            </a:r>
            <a:r>
              <a:rPr lang="en-US" b="1" dirty="0" err="1">
                <a:solidFill>
                  <a:schemeClr val="tx1"/>
                </a:solidFill>
                <a:cs typeface="Calibri"/>
              </a:rPr>
              <a:t>xứng</a:t>
            </a:r>
            <a:r>
              <a:rPr lang="en-US" b="1" dirty="0">
                <a:solidFill>
                  <a:schemeClr val="tx1"/>
                </a:solidFill>
                <a:cs typeface="Calibri"/>
              </a:rPr>
              <a:t>:</a:t>
            </a:r>
            <a:r>
              <a:rPr lang="en-US" dirty="0">
                <a:solidFill>
                  <a:schemeClr val="tx1"/>
                </a:solidFill>
                <a:cs typeface="Calibri"/>
              </a:rPr>
              <a:t> </a:t>
            </a:r>
          </a:p>
          <a:p>
            <a:pPr marL="0" indent="0">
              <a:buNone/>
            </a:pPr>
            <a:r>
              <a:rPr lang="en-US" dirty="0" err="1">
                <a:solidFill>
                  <a:schemeClr val="tx1"/>
                </a:solidFill>
                <a:cs typeface="Calibri"/>
              </a:rPr>
              <a:t>Bên</a:t>
            </a:r>
            <a:r>
              <a:rPr lang="en-US" dirty="0">
                <a:solidFill>
                  <a:schemeClr val="tx1"/>
                </a:solidFill>
                <a:cs typeface="Calibri"/>
              </a:rPr>
              <a:t> </a:t>
            </a:r>
            <a:r>
              <a:rPr lang="en-US" dirty="0" err="1">
                <a:solidFill>
                  <a:schemeClr val="tx1"/>
                </a:solidFill>
                <a:cs typeface="Calibri"/>
              </a:rPr>
              <a:t>gửi</a:t>
            </a:r>
            <a:r>
              <a:rPr lang="en-US" dirty="0">
                <a:solidFill>
                  <a:schemeClr val="tx1"/>
                </a:solidFill>
                <a:cs typeface="Calibri"/>
              </a:rPr>
              <a:t> </a:t>
            </a:r>
            <a:r>
              <a:rPr lang="en-US" dirty="0" err="1">
                <a:solidFill>
                  <a:schemeClr val="tx1"/>
                </a:solidFill>
                <a:cs typeface="Calibri"/>
              </a:rPr>
              <a:t>và</a:t>
            </a:r>
            <a:r>
              <a:rPr lang="en-US" dirty="0">
                <a:solidFill>
                  <a:schemeClr val="tx1"/>
                </a:solidFill>
                <a:cs typeface="Calibri"/>
              </a:rPr>
              <a:t> </a:t>
            </a:r>
            <a:r>
              <a:rPr lang="en-US" dirty="0" err="1">
                <a:solidFill>
                  <a:schemeClr val="tx1"/>
                </a:solidFill>
                <a:cs typeface="Calibri"/>
              </a:rPr>
              <a:t>bên</a:t>
            </a:r>
            <a:r>
              <a:rPr lang="en-US" dirty="0">
                <a:solidFill>
                  <a:schemeClr val="tx1"/>
                </a:solidFill>
                <a:cs typeface="Calibri"/>
              </a:rPr>
              <a:t> </a:t>
            </a:r>
            <a:r>
              <a:rPr lang="en-US" dirty="0" err="1">
                <a:solidFill>
                  <a:schemeClr val="tx1"/>
                </a:solidFill>
                <a:cs typeface="Calibri"/>
              </a:rPr>
              <a:t>nhận</a:t>
            </a:r>
            <a:r>
              <a:rPr lang="en-US" dirty="0">
                <a:solidFill>
                  <a:schemeClr val="tx1"/>
                </a:solidFill>
                <a:cs typeface="Calibri"/>
              </a:rPr>
              <a:t> </a:t>
            </a:r>
            <a:r>
              <a:rPr lang="en-US" dirty="0" err="1">
                <a:solidFill>
                  <a:schemeClr val="tx1"/>
                </a:solidFill>
                <a:cs typeface="Calibri"/>
              </a:rPr>
              <a:t>dùng</a:t>
            </a:r>
            <a:r>
              <a:rPr lang="en-US" dirty="0">
                <a:solidFill>
                  <a:schemeClr val="tx1"/>
                </a:solidFill>
                <a:cs typeface="Calibri"/>
              </a:rPr>
              <a:t> </a:t>
            </a:r>
            <a:r>
              <a:rPr lang="en-US" dirty="0" err="1">
                <a:solidFill>
                  <a:schemeClr val="tx1"/>
                </a:solidFill>
                <a:cs typeface="Calibri"/>
              </a:rPr>
              <a:t>chung</a:t>
            </a:r>
            <a:r>
              <a:rPr lang="en-US" dirty="0">
                <a:solidFill>
                  <a:schemeClr val="tx1"/>
                </a:solidFill>
                <a:cs typeface="Calibri"/>
              </a:rPr>
              <a:t> </a:t>
            </a:r>
            <a:r>
              <a:rPr lang="en-US" dirty="0" err="1">
                <a:solidFill>
                  <a:schemeClr val="tx1"/>
                </a:solidFill>
                <a:cs typeface="Calibri"/>
              </a:rPr>
              <a:t>một</a:t>
            </a:r>
            <a:r>
              <a:rPr lang="en-US" dirty="0">
                <a:solidFill>
                  <a:schemeClr val="tx1"/>
                </a:solidFill>
                <a:cs typeface="Calibri"/>
              </a:rPr>
              <a:t> </a:t>
            </a:r>
            <a:r>
              <a:rPr lang="en-US" dirty="0" err="1">
                <a:solidFill>
                  <a:schemeClr val="tx1"/>
                </a:solidFill>
                <a:cs typeface="Calibri"/>
              </a:rPr>
              <a:t>khóa</a:t>
            </a:r>
            <a:r>
              <a:rPr lang="en-US" dirty="0">
                <a:solidFill>
                  <a:schemeClr val="tx1"/>
                </a:solidFill>
                <a:cs typeface="Calibri"/>
              </a:rPr>
              <a:t> </a:t>
            </a:r>
            <a:r>
              <a:rPr lang="en-US" dirty="0" err="1">
                <a:solidFill>
                  <a:schemeClr val="tx1"/>
                </a:solidFill>
                <a:cs typeface="Calibri"/>
              </a:rPr>
              <a:t>để</a:t>
            </a:r>
            <a:r>
              <a:rPr lang="en-US" dirty="0">
                <a:solidFill>
                  <a:schemeClr val="tx1"/>
                </a:solidFill>
                <a:cs typeface="Calibri"/>
              </a:rPr>
              <a:t> </a:t>
            </a:r>
            <a:r>
              <a:rPr lang="en-US" dirty="0" err="1">
                <a:solidFill>
                  <a:schemeClr val="tx1"/>
                </a:solidFill>
                <a:cs typeface="Calibri"/>
              </a:rPr>
              <a:t>mã</a:t>
            </a:r>
            <a:r>
              <a:rPr lang="en-US" dirty="0">
                <a:solidFill>
                  <a:schemeClr val="tx1"/>
                </a:solidFill>
                <a:cs typeface="Calibri"/>
              </a:rPr>
              <a:t> </a:t>
            </a:r>
            <a:r>
              <a:rPr lang="en-US" dirty="0" err="1">
                <a:solidFill>
                  <a:schemeClr val="tx1"/>
                </a:solidFill>
                <a:cs typeface="Calibri"/>
              </a:rPr>
              <a:t>hóa</a:t>
            </a:r>
            <a:r>
              <a:rPr lang="en-US" dirty="0">
                <a:solidFill>
                  <a:schemeClr val="tx1"/>
                </a:solidFill>
                <a:cs typeface="Calibri"/>
              </a:rPr>
              <a:t> </a:t>
            </a:r>
            <a:r>
              <a:rPr lang="en-US" dirty="0" err="1">
                <a:solidFill>
                  <a:schemeClr val="tx1"/>
                </a:solidFill>
                <a:cs typeface="Calibri"/>
              </a:rPr>
              <a:t>và</a:t>
            </a:r>
            <a:r>
              <a:rPr lang="en-US" dirty="0">
                <a:solidFill>
                  <a:schemeClr val="tx1"/>
                </a:solidFill>
                <a:cs typeface="Calibri"/>
              </a:rPr>
              <a:t> </a:t>
            </a:r>
            <a:r>
              <a:rPr lang="en-US" dirty="0" err="1">
                <a:solidFill>
                  <a:schemeClr val="tx1"/>
                </a:solidFill>
                <a:cs typeface="Calibri"/>
              </a:rPr>
              <a:t>giải</a:t>
            </a:r>
            <a:r>
              <a:rPr lang="en-US" dirty="0">
                <a:solidFill>
                  <a:schemeClr val="tx1"/>
                </a:solidFill>
                <a:cs typeface="Calibri"/>
              </a:rPr>
              <a:t> </a:t>
            </a:r>
            <a:r>
              <a:rPr lang="en-US" dirty="0" err="1">
                <a:solidFill>
                  <a:schemeClr val="tx1"/>
                </a:solidFill>
                <a:cs typeface="Calibri"/>
              </a:rPr>
              <a:t>mã</a:t>
            </a:r>
            <a:r>
              <a:rPr lang="en-US" dirty="0">
                <a:solidFill>
                  <a:schemeClr val="tx1"/>
                </a:solidFill>
                <a:cs typeface="Calibri"/>
              </a:rPr>
              <a:t>.</a:t>
            </a:r>
          </a:p>
          <a:p>
            <a:endParaRPr lang="en-US" dirty="0">
              <a:solidFill>
                <a:schemeClr val="tx1"/>
              </a:solidFill>
              <a:cs typeface="Calibri"/>
            </a:endParaRPr>
          </a:p>
          <a:p>
            <a:endParaRPr lang="en-US" b="1" dirty="0">
              <a:solidFill>
                <a:schemeClr val="tx1"/>
              </a:solidFill>
              <a:cs typeface="Calibri"/>
            </a:endParaRPr>
          </a:p>
          <a:p>
            <a:pPr marL="0" indent="0">
              <a:buNone/>
            </a:pPr>
            <a:r>
              <a:rPr lang="en-US" b="1" dirty="0">
                <a:solidFill>
                  <a:schemeClr val="tx1"/>
                </a:solidFill>
                <a:cs typeface="Calibri"/>
              </a:rPr>
              <a:t>2. </a:t>
            </a:r>
            <a:r>
              <a:rPr lang="en-US" b="1" dirty="0" err="1">
                <a:solidFill>
                  <a:schemeClr val="tx1"/>
                </a:solidFill>
                <a:cs typeface="Calibri"/>
              </a:rPr>
              <a:t>Mã</a:t>
            </a:r>
            <a:r>
              <a:rPr lang="en-US" b="1" dirty="0">
                <a:solidFill>
                  <a:schemeClr val="tx1"/>
                </a:solidFill>
                <a:cs typeface="Calibri"/>
              </a:rPr>
              <a:t> </a:t>
            </a:r>
            <a:r>
              <a:rPr lang="en-US" b="1" dirty="0" err="1">
                <a:solidFill>
                  <a:schemeClr val="tx1"/>
                </a:solidFill>
                <a:cs typeface="Calibri"/>
              </a:rPr>
              <a:t>hóa</a:t>
            </a:r>
            <a:r>
              <a:rPr lang="en-US" b="1" dirty="0">
                <a:solidFill>
                  <a:schemeClr val="tx1"/>
                </a:solidFill>
                <a:cs typeface="Calibri"/>
              </a:rPr>
              <a:t> </a:t>
            </a:r>
            <a:r>
              <a:rPr lang="en-US" b="1" dirty="0" err="1">
                <a:solidFill>
                  <a:schemeClr val="tx1"/>
                </a:solidFill>
                <a:cs typeface="Calibri"/>
              </a:rPr>
              <a:t>bất</a:t>
            </a:r>
            <a:r>
              <a:rPr lang="en-US" b="1" dirty="0">
                <a:solidFill>
                  <a:schemeClr val="tx1"/>
                </a:solidFill>
                <a:cs typeface="Calibri"/>
              </a:rPr>
              <a:t> </a:t>
            </a:r>
            <a:r>
              <a:rPr lang="en-US" b="1" dirty="0" err="1">
                <a:solidFill>
                  <a:schemeClr val="tx1"/>
                </a:solidFill>
                <a:cs typeface="Calibri"/>
              </a:rPr>
              <a:t>đối</a:t>
            </a:r>
            <a:r>
              <a:rPr lang="en-US" b="1" dirty="0">
                <a:solidFill>
                  <a:schemeClr val="tx1"/>
                </a:solidFill>
                <a:cs typeface="Calibri"/>
              </a:rPr>
              <a:t> </a:t>
            </a:r>
            <a:r>
              <a:rPr lang="en-US" b="1" dirty="0" err="1">
                <a:solidFill>
                  <a:schemeClr val="tx1"/>
                </a:solidFill>
                <a:cs typeface="Calibri"/>
              </a:rPr>
              <a:t>xứng</a:t>
            </a:r>
            <a:r>
              <a:rPr lang="en-US" b="1" dirty="0">
                <a:solidFill>
                  <a:schemeClr val="tx1"/>
                </a:solidFill>
                <a:cs typeface="Calibri"/>
              </a:rPr>
              <a:t>:</a:t>
            </a:r>
            <a:r>
              <a:rPr lang="en-US" dirty="0">
                <a:solidFill>
                  <a:schemeClr val="tx1"/>
                </a:solidFill>
                <a:cs typeface="Calibri"/>
              </a:rPr>
              <a:t> </a:t>
            </a:r>
            <a:endParaRPr lang="en-US" b="1" dirty="0">
              <a:solidFill>
                <a:schemeClr val="tx1"/>
              </a:solidFill>
              <a:cs typeface="Calibri"/>
            </a:endParaRPr>
          </a:p>
          <a:p>
            <a:pPr marL="0" indent="0">
              <a:buNone/>
            </a:pPr>
            <a:r>
              <a:rPr lang="en-US" dirty="0" err="1">
                <a:solidFill>
                  <a:schemeClr val="tx1"/>
                </a:solidFill>
                <a:cs typeface="Calibri"/>
              </a:rPr>
              <a:t>Bên</a:t>
            </a:r>
            <a:r>
              <a:rPr lang="en-US" dirty="0">
                <a:solidFill>
                  <a:schemeClr val="tx1"/>
                </a:solidFill>
                <a:cs typeface="Calibri"/>
              </a:rPr>
              <a:t> </a:t>
            </a:r>
            <a:r>
              <a:rPr lang="en-US" dirty="0" err="1">
                <a:solidFill>
                  <a:schemeClr val="tx1"/>
                </a:solidFill>
                <a:cs typeface="Calibri"/>
              </a:rPr>
              <a:t>gửi</a:t>
            </a:r>
            <a:r>
              <a:rPr lang="en-US" dirty="0">
                <a:solidFill>
                  <a:schemeClr val="tx1"/>
                </a:solidFill>
                <a:cs typeface="Calibri"/>
              </a:rPr>
              <a:t> </a:t>
            </a:r>
            <a:r>
              <a:rPr lang="en-US" dirty="0" err="1">
                <a:solidFill>
                  <a:schemeClr val="tx1"/>
                </a:solidFill>
                <a:cs typeface="Calibri"/>
              </a:rPr>
              <a:t>dùng</a:t>
            </a:r>
            <a:r>
              <a:rPr lang="en-US" dirty="0">
                <a:solidFill>
                  <a:schemeClr val="tx1"/>
                </a:solidFill>
                <a:cs typeface="Calibri"/>
              </a:rPr>
              <a:t> </a:t>
            </a:r>
            <a:r>
              <a:rPr lang="en-US" dirty="0" err="1">
                <a:solidFill>
                  <a:schemeClr val="tx1"/>
                </a:solidFill>
                <a:cs typeface="Calibri"/>
              </a:rPr>
              <a:t>một</a:t>
            </a:r>
            <a:r>
              <a:rPr lang="en-US" dirty="0">
                <a:solidFill>
                  <a:schemeClr val="tx1"/>
                </a:solidFill>
                <a:cs typeface="Calibri"/>
              </a:rPr>
              <a:t> </a:t>
            </a:r>
            <a:r>
              <a:rPr lang="en-US" dirty="0" err="1">
                <a:solidFill>
                  <a:schemeClr val="tx1"/>
                </a:solidFill>
                <a:cs typeface="Calibri"/>
              </a:rPr>
              <a:t>khóa</a:t>
            </a:r>
            <a:r>
              <a:rPr lang="en-US" dirty="0">
                <a:solidFill>
                  <a:schemeClr val="tx1"/>
                </a:solidFill>
                <a:cs typeface="Calibri"/>
              </a:rPr>
              <a:t> K1 </a:t>
            </a:r>
            <a:r>
              <a:rPr lang="en-US" dirty="0" err="1">
                <a:solidFill>
                  <a:schemeClr val="tx1"/>
                </a:solidFill>
                <a:cs typeface="Calibri"/>
              </a:rPr>
              <a:t>để</a:t>
            </a:r>
            <a:r>
              <a:rPr lang="en-US" dirty="0">
                <a:solidFill>
                  <a:schemeClr val="tx1"/>
                </a:solidFill>
                <a:cs typeface="Calibri"/>
              </a:rPr>
              <a:t> </a:t>
            </a:r>
            <a:r>
              <a:rPr lang="en-US" dirty="0" err="1">
                <a:solidFill>
                  <a:schemeClr val="tx1"/>
                </a:solidFill>
                <a:cs typeface="Calibri"/>
              </a:rPr>
              <a:t>mã</a:t>
            </a:r>
            <a:r>
              <a:rPr lang="en-US" dirty="0">
                <a:solidFill>
                  <a:schemeClr val="tx1"/>
                </a:solidFill>
                <a:cs typeface="Calibri"/>
              </a:rPr>
              <a:t> </a:t>
            </a:r>
            <a:r>
              <a:rPr lang="en-US" dirty="0" err="1">
                <a:solidFill>
                  <a:schemeClr val="tx1"/>
                </a:solidFill>
                <a:cs typeface="Calibri"/>
              </a:rPr>
              <a:t>hóa</a:t>
            </a:r>
            <a:r>
              <a:rPr lang="en-US" dirty="0">
                <a:solidFill>
                  <a:schemeClr val="tx1"/>
                </a:solidFill>
                <a:cs typeface="Calibri"/>
              </a:rPr>
              <a:t>, </a:t>
            </a:r>
            <a:r>
              <a:rPr lang="en-US" dirty="0" err="1">
                <a:solidFill>
                  <a:schemeClr val="tx1"/>
                </a:solidFill>
                <a:cs typeface="Calibri"/>
              </a:rPr>
              <a:t>bên</a:t>
            </a:r>
            <a:r>
              <a:rPr lang="en-US" dirty="0">
                <a:solidFill>
                  <a:schemeClr val="tx1"/>
                </a:solidFill>
                <a:cs typeface="Calibri"/>
              </a:rPr>
              <a:t> </a:t>
            </a:r>
            <a:r>
              <a:rPr lang="en-US" dirty="0" err="1">
                <a:solidFill>
                  <a:schemeClr val="tx1"/>
                </a:solidFill>
                <a:cs typeface="Calibri"/>
              </a:rPr>
              <a:t>nhận</a:t>
            </a:r>
            <a:r>
              <a:rPr lang="en-US" dirty="0">
                <a:solidFill>
                  <a:schemeClr val="tx1"/>
                </a:solidFill>
                <a:cs typeface="Calibri"/>
              </a:rPr>
              <a:t> </a:t>
            </a:r>
            <a:r>
              <a:rPr lang="en-US" dirty="0" err="1">
                <a:solidFill>
                  <a:schemeClr val="tx1"/>
                </a:solidFill>
                <a:cs typeface="Calibri"/>
              </a:rPr>
              <a:t>dùng</a:t>
            </a:r>
            <a:r>
              <a:rPr lang="en-US" dirty="0">
                <a:solidFill>
                  <a:schemeClr val="tx1"/>
                </a:solidFill>
                <a:cs typeface="Calibri"/>
              </a:rPr>
              <a:t> khóaK2 </a:t>
            </a:r>
            <a:r>
              <a:rPr lang="en-US" dirty="0" err="1">
                <a:solidFill>
                  <a:schemeClr val="tx1"/>
                </a:solidFill>
                <a:cs typeface="Calibri"/>
              </a:rPr>
              <a:t>khác</a:t>
            </a:r>
            <a:r>
              <a:rPr lang="en-US" dirty="0">
                <a:solidFill>
                  <a:schemeClr val="tx1"/>
                </a:solidFill>
                <a:cs typeface="Calibri"/>
              </a:rPr>
              <a:t> K1 </a:t>
            </a:r>
            <a:r>
              <a:rPr lang="en-US" dirty="0" err="1">
                <a:solidFill>
                  <a:schemeClr val="tx1"/>
                </a:solidFill>
                <a:cs typeface="Calibri"/>
              </a:rPr>
              <a:t>để</a:t>
            </a:r>
            <a:r>
              <a:rPr lang="en-US" dirty="0">
                <a:solidFill>
                  <a:schemeClr val="tx1"/>
                </a:solidFill>
                <a:cs typeface="Calibri"/>
              </a:rPr>
              <a:t> </a:t>
            </a:r>
            <a:r>
              <a:rPr lang="en-US" dirty="0" err="1">
                <a:solidFill>
                  <a:schemeClr val="tx1"/>
                </a:solidFill>
                <a:cs typeface="Calibri"/>
              </a:rPr>
              <a:t>giải</a:t>
            </a:r>
            <a:r>
              <a:rPr lang="en-US" dirty="0">
                <a:solidFill>
                  <a:schemeClr val="tx1"/>
                </a:solidFill>
                <a:cs typeface="Calibri"/>
              </a:rPr>
              <a:t> </a:t>
            </a:r>
            <a:r>
              <a:rPr lang="en-US" dirty="0" err="1">
                <a:solidFill>
                  <a:schemeClr val="tx1"/>
                </a:solidFill>
                <a:cs typeface="Calibri"/>
              </a:rPr>
              <a:t>mã</a:t>
            </a:r>
            <a:r>
              <a:rPr lang="en-US" dirty="0">
                <a:solidFill>
                  <a:schemeClr val="tx1"/>
                </a:solidFill>
                <a:cs typeface="Calibri"/>
              </a:rPr>
              <a:t>. </a:t>
            </a:r>
          </a:p>
        </p:txBody>
      </p:sp>
      <p:pic>
        <p:nvPicPr>
          <p:cNvPr id="4" name="Hình ảnh 4" descr="Ảnh có chứa đồng hồ, ký hiệu&#10;&#10;Mô tả được tạo với mức tin cậy rất cao">
            <a:extLst>
              <a:ext uri="{FF2B5EF4-FFF2-40B4-BE49-F238E27FC236}">
                <a16:creationId xmlns="" xmlns:a16="http://schemas.microsoft.com/office/drawing/2014/main" id="{380DD159-FDE4-4F4D-B1C9-7799411C2B39}"/>
              </a:ext>
            </a:extLst>
          </p:cNvPr>
          <p:cNvPicPr>
            <a:picLocks noChangeAspect="1"/>
          </p:cNvPicPr>
          <p:nvPr/>
        </p:nvPicPr>
        <p:blipFill>
          <a:blip r:embed="rId2"/>
          <a:stretch>
            <a:fillRect/>
          </a:stretch>
        </p:blipFill>
        <p:spPr>
          <a:xfrm>
            <a:off x="3940475" y="2634540"/>
            <a:ext cx="4527250" cy="1762346"/>
          </a:xfrm>
          <a:prstGeom prst="rect">
            <a:avLst/>
          </a:prstGeom>
        </p:spPr>
      </p:pic>
      <p:pic>
        <p:nvPicPr>
          <p:cNvPr id="5" name="Hình ảnh 5" descr="Ảnh có chứa ảnh chụp màn hình, đồng hồ&#10;&#10;Mô tả được tạo với mức tin cậy rất cao">
            <a:extLst>
              <a:ext uri="{FF2B5EF4-FFF2-40B4-BE49-F238E27FC236}">
                <a16:creationId xmlns="" xmlns:a16="http://schemas.microsoft.com/office/drawing/2014/main" id="{91B7E2ED-2B23-414D-A503-01260BE2241B}"/>
              </a:ext>
            </a:extLst>
          </p:cNvPr>
          <p:cNvPicPr>
            <a:picLocks noChangeAspect="1"/>
          </p:cNvPicPr>
          <p:nvPr/>
        </p:nvPicPr>
        <p:blipFill>
          <a:blip r:embed="rId3"/>
          <a:stretch>
            <a:fillRect/>
          </a:stretch>
        </p:blipFill>
        <p:spPr>
          <a:xfrm>
            <a:off x="3943350" y="4937702"/>
            <a:ext cx="4714875" cy="1468870"/>
          </a:xfrm>
          <a:prstGeom prst="rect">
            <a:avLst/>
          </a:prstGeom>
        </p:spPr>
      </p:pic>
      <p:sp>
        <p:nvSpPr>
          <p:cNvPr id="7" name="Hộp Văn bản 6">
            <a:extLst>
              <a:ext uri="{FF2B5EF4-FFF2-40B4-BE49-F238E27FC236}">
                <a16:creationId xmlns="" xmlns:a16="http://schemas.microsoft.com/office/drawing/2014/main" id="{B2C2A98F-14CF-4F00-B70B-F8CE2693137F}"/>
              </a:ext>
            </a:extLst>
          </p:cNvPr>
          <p:cNvSpPr txBox="1"/>
          <p:nvPr/>
        </p:nvSpPr>
        <p:spPr>
          <a:xfrm>
            <a:off x="485775" y="1457325"/>
            <a:ext cx="8172450"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dirty="0" err="1">
                <a:ea typeface="+mn-lt"/>
                <a:cs typeface="+mn-lt"/>
              </a:rPr>
              <a:t>Giao</a:t>
            </a:r>
            <a:r>
              <a:rPr lang="en-US" sz="2600" b="1" dirty="0">
                <a:ea typeface="+mn-lt"/>
                <a:cs typeface="+mn-lt"/>
              </a:rPr>
              <a:t> </a:t>
            </a:r>
            <a:r>
              <a:rPr lang="en-US" sz="2600" b="1" dirty="0" err="1">
                <a:ea typeface="+mn-lt"/>
                <a:cs typeface="+mn-lt"/>
              </a:rPr>
              <a:t>thức</a:t>
            </a:r>
            <a:r>
              <a:rPr lang="en-US" sz="2600" b="1" dirty="0">
                <a:ea typeface="+mn-lt"/>
                <a:cs typeface="+mn-lt"/>
              </a:rPr>
              <a:t> SSL </a:t>
            </a:r>
            <a:r>
              <a:rPr lang="en-US" sz="2600" b="1" dirty="0" err="1">
                <a:ea typeface="+mn-lt"/>
                <a:cs typeface="+mn-lt"/>
              </a:rPr>
              <a:t>hỗ</a:t>
            </a:r>
            <a:r>
              <a:rPr lang="en-US" sz="2600" b="1" dirty="0">
                <a:ea typeface="+mn-lt"/>
                <a:cs typeface="+mn-lt"/>
              </a:rPr>
              <a:t> </a:t>
            </a:r>
            <a:r>
              <a:rPr lang="en-US" sz="2600" b="1" dirty="0" err="1">
                <a:ea typeface="+mn-lt"/>
                <a:cs typeface="+mn-lt"/>
              </a:rPr>
              <a:t>trợ</a:t>
            </a:r>
            <a:r>
              <a:rPr lang="en-US" sz="2600" b="1" dirty="0">
                <a:ea typeface="+mn-lt"/>
                <a:cs typeface="+mn-lt"/>
              </a:rPr>
              <a:t> </a:t>
            </a:r>
            <a:r>
              <a:rPr lang="en-US" sz="2600" b="1" dirty="0" err="1">
                <a:ea typeface="+mn-lt"/>
                <a:cs typeface="+mn-lt"/>
              </a:rPr>
              <a:t>hai</a:t>
            </a:r>
            <a:r>
              <a:rPr lang="en-US" sz="2600" b="1" dirty="0">
                <a:ea typeface="+mn-lt"/>
                <a:cs typeface="+mn-lt"/>
              </a:rPr>
              <a:t> </a:t>
            </a:r>
            <a:r>
              <a:rPr lang="en-US" sz="2600" b="1" dirty="0" err="1">
                <a:ea typeface="+mn-lt"/>
                <a:cs typeface="+mn-lt"/>
              </a:rPr>
              <a:t>loại</a:t>
            </a:r>
            <a:r>
              <a:rPr lang="en-US" sz="2600" b="1" dirty="0">
                <a:ea typeface="+mn-lt"/>
                <a:cs typeface="+mn-lt"/>
              </a:rPr>
              <a:t> </a:t>
            </a:r>
            <a:r>
              <a:rPr lang="en-US" sz="2600" b="1" dirty="0" err="1">
                <a:ea typeface="+mn-lt"/>
                <a:cs typeface="+mn-lt"/>
              </a:rPr>
              <a:t>mật</a:t>
            </a:r>
            <a:r>
              <a:rPr lang="en-US" sz="2600" b="1" dirty="0">
                <a:ea typeface="+mn-lt"/>
                <a:cs typeface="+mn-lt"/>
              </a:rPr>
              <a:t> </a:t>
            </a:r>
            <a:r>
              <a:rPr lang="en-US" sz="2600" b="1" dirty="0" err="1">
                <a:ea typeface="+mn-lt"/>
                <a:cs typeface="+mn-lt"/>
              </a:rPr>
              <a:t>mã</a:t>
            </a:r>
            <a:r>
              <a:rPr lang="en-US" sz="2600" dirty="0">
                <a:ea typeface="+mn-lt"/>
                <a:cs typeface="+mn-lt"/>
              </a:rPr>
              <a:t>: </a:t>
            </a:r>
            <a:r>
              <a:rPr lang="en-US" sz="2600" dirty="0" err="1">
                <a:ea typeface="+mn-lt"/>
                <a:cs typeface="+mn-lt"/>
              </a:rPr>
              <a:t>Mã</a:t>
            </a:r>
            <a:r>
              <a:rPr lang="en-US" sz="2600" dirty="0">
                <a:ea typeface="+mn-lt"/>
                <a:cs typeface="+mn-lt"/>
              </a:rPr>
              <a:t> </a:t>
            </a:r>
            <a:r>
              <a:rPr lang="en-US" sz="2600" dirty="0" err="1">
                <a:ea typeface="+mn-lt"/>
                <a:cs typeface="+mn-lt"/>
              </a:rPr>
              <a:t>hóa</a:t>
            </a:r>
            <a:r>
              <a:rPr lang="en-US" sz="2600" dirty="0">
                <a:ea typeface="+mn-lt"/>
                <a:cs typeface="+mn-lt"/>
              </a:rPr>
              <a:t> </a:t>
            </a:r>
            <a:r>
              <a:rPr lang="en-US" sz="2600" dirty="0" err="1">
                <a:ea typeface="+mn-lt"/>
                <a:cs typeface="+mn-lt"/>
              </a:rPr>
              <a:t>đối</a:t>
            </a:r>
            <a:r>
              <a:rPr lang="en-US" sz="2600" dirty="0">
                <a:ea typeface="+mn-lt"/>
                <a:cs typeface="+mn-lt"/>
              </a:rPr>
              <a:t> </a:t>
            </a:r>
            <a:r>
              <a:rPr lang="en-US" sz="2600" dirty="0" err="1">
                <a:ea typeface="+mn-lt"/>
                <a:cs typeface="+mn-lt"/>
              </a:rPr>
              <a:t>xứng</a:t>
            </a:r>
            <a:r>
              <a:rPr lang="en-US" sz="2600" dirty="0">
                <a:ea typeface="+mn-lt"/>
                <a:cs typeface="+mn-lt"/>
              </a:rPr>
              <a:t> </a:t>
            </a:r>
            <a:r>
              <a:rPr lang="en-US" sz="2600" dirty="0" err="1">
                <a:ea typeface="+mn-lt"/>
                <a:cs typeface="+mn-lt"/>
              </a:rPr>
              <a:t>và</a:t>
            </a:r>
            <a:r>
              <a:rPr lang="en-US" sz="2600" dirty="0">
                <a:ea typeface="+mn-lt"/>
                <a:cs typeface="+mn-lt"/>
              </a:rPr>
              <a:t> </a:t>
            </a:r>
            <a:r>
              <a:rPr lang="en-US" sz="2600" dirty="0" err="1">
                <a:ea typeface="+mn-lt"/>
                <a:cs typeface="+mn-lt"/>
              </a:rPr>
              <a:t>Mã</a:t>
            </a:r>
            <a:r>
              <a:rPr lang="en-US" sz="2600" dirty="0">
                <a:ea typeface="+mn-lt"/>
                <a:cs typeface="+mn-lt"/>
              </a:rPr>
              <a:t> </a:t>
            </a:r>
            <a:r>
              <a:rPr lang="en-US" sz="2600" dirty="0" err="1">
                <a:ea typeface="+mn-lt"/>
                <a:cs typeface="+mn-lt"/>
              </a:rPr>
              <a:t>hóa</a:t>
            </a:r>
            <a:r>
              <a:rPr lang="en-US" sz="2600" dirty="0">
                <a:ea typeface="+mn-lt"/>
                <a:cs typeface="+mn-lt"/>
              </a:rPr>
              <a:t> </a:t>
            </a:r>
            <a:r>
              <a:rPr lang="en-US" sz="2600" dirty="0" err="1">
                <a:ea typeface="+mn-lt"/>
                <a:cs typeface="+mn-lt"/>
              </a:rPr>
              <a:t>bất</a:t>
            </a:r>
            <a:r>
              <a:rPr lang="en-US" sz="2600" dirty="0">
                <a:ea typeface="+mn-lt"/>
                <a:cs typeface="+mn-lt"/>
              </a:rPr>
              <a:t> </a:t>
            </a:r>
            <a:r>
              <a:rPr lang="en-US" sz="2600" dirty="0" err="1">
                <a:ea typeface="+mn-lt"/>
                <a:cs typeface="+mn-lt"/>
              </a:rPr>
              <a:t>đối</a:t>
            </a:r>
            <a:r>
              <a:rPr lang="en-US" sz="2600" dirty="0">
                <a:ea typeface="+mn-lt"/>
                <a:cs typeface="+mn-lt"/>
              </a:rPr>
              <a:t> </a:t>
            </a:r>
            <a:r>
              <a:rPr lang="en-US" sz="2600" dirty="0" err="1">
                <a:ea typeface="+mn-lt"/>
                <a:cs typeface="+mn-lt"/>
              </a:rPr>
              <a:t>xứng</a:t>
            </a:r>
            <a:r>
              <a:rPr lang="en-US" sz="2600" dirty="0">
                <a:ea typeface="+mn-lt"/>
                <a:cs typeface="+mn-lt"/>
              </a:rPr>
              <a:t>.</a:t>
            </a:r>
            <a:endParaRPr lang="vi-VN" sz="2600">
              <a:latin typeface="Arial"/>
              <a:cs typeface="Arial"/>
            </a:endParaRPr>
          </a:p>
        </p:txBody>
      </p:sp>
    </p:spTree>
    <p:extLst>
      <p:ext uri="{BB962C8B-B14F-4D97-AF65-F5344CB8AC3E}">
        <p14:creationId xmlns:p14="http://schemas.microsoft.com/office/powerpoint/2010/main" val="4136510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 Giao thức SSL/TLS</a:t>
            </a:r>
          </a:p>
        </p:txBody>
      </p:sp>
      <p:sp>
        <p:nvSpPr>
          <p:cNvPr id="3" name="Content Placeholder 2"/>
          <p:cNvSpPr>
            <a:spLocks noGrp="1"/>
          </p:cNvSpPr>
          <p:nvPr>
            <p:ph idx="1"/>
          </p:nvPr>
        </p:nvSpPr>
        <p:spPr>
          <a:xfrm>
            <a:off x="787530" y="1238248"/>
            <a:ext cx="8026400" cy="4902199"/>
          </a:xfrm>
        </p:spPr>
        <p:txBody>
          <a:bodyPr>
            <a:normAutofit/>
          </a:bodyPr>
          <a:lstStyle/>
          <a:p>
            <a:pPr marL="457200" indent="-457200">
              <a:lnSpc>
                <a:spcPct val="150000"/>
              </a:lnSpc>
              <a:buFont typeface="+mj-lt"/>
              <a:buAutoNum type="arabicPeriod"/>
            </a:pPr>
            <a:r>
              <a:rPr lang="en-US" sz="3200" dirty="0" err="1">
                <a:solidFill>
                  <a:schemeClr val="tx1"/>
                </a:solidFill>
              </a:rPr>
              <a:t>Tổng</a:t>
            </a:r>
            <a:r>
              <a:rPr lang="en-US" sz="3200" dirty="0">
                <a:solidFill>
                  <a:schemeClr val="tx1"/>
                </a:solidFill>
              </a:rPr>
              <a:t> </a:t>
            </a:r>
            <a:r>
              <a:rPr lang="en-US" sz="3200" dirty="0" err="1">
                <a:solidFill>
                  <a:schemeClr val="tx1"/>
                </a:solidFill>
              </a:rPr>
              <a:t>quan</a:t>
            </a:r>
            <a:r>
              <a:rPr lang="en-US" sz="3200" dirty="0">
                <a:solidFill>
                  <a:schemeClr val="tx1"/>
                </a:solidFill>
              </a:rPr>
              <a:t> </a:t>
            </a:r>
            <a:r>
              <a:rPr lang="en-US" sz="3200" dirty="0" err="1">
                <a:solidFill>
                  <a:schemeClr val="tx1"/>
                </a:solidFill>
              </a:rPr>
              <a:t>về</a:t>
            </a:r>
            <a:r>
              <a:rPr lang="en-US" sz="3200" dirty="0">
                <a:solidFill>
                  <a:schemeClr val="tx1"/>
                </a:solidFill>
              </a:rPr>
              <a:t> SSL/TLS</a:t>
            </a:r>
          </a:p>
          <a:p>
            <a:pPr marL="457200" indent="-457200">
              <a:lnSpc>
                <a:spcPct val="150000"/>
              </a:lnSpc>
              <a:buFont typeface="+mj-lt"/>
              <a:buAutoNum type="arabicPeriod"/>
            </a:pPr>
            <a:r>
              <a:rPr lang="en-US" sz="3200" dirty="0" err="1">
                <a:solidFill>
                  <a:schemeClr val="tx1"/>
                </a:solidFill>
              </a:rPr>
              <a:t>Cấu</a:t>
            </a:r>
            <a:r>
              <a:rPr lang="en-US" sz="3200" dirty="0">
                <a:solidFill>
                  <a:schemeClr val="tx1"/>
                </a:solidFill>
              </a:rPr>
              <a:t> </a:t>
            </a:r>
            <a:r>
              <a:rPr lang="en-US" sz="3200" dirty="0" err="1">
                <a:solidFill>
                  <a:schemeClr val="tx1"/>
                </a:solidFill>
              </a:rPr>
              <a:t>trúc</a:t>
            </a:r>
            <a:r>
              <a:rPr lang="en-US" sz="3200" dirty="0">
                <a:solidFill>
                  <a:schemeClr val="tx1"/>
                </a:solidFill>
              </a:rPr>
              <a:t> </a:t>
            </a:r>
            <a:r>
              <a:rPr lang="en-US" sz="3200" dirty="0" err="1">
                <a:solidFill>
                  <a:schemeClr val="tx1"/>
                </a:solidFill>
              </a:rPr>
              <a:t>của</a:t>
            </a:r>
            <a:r>
              <a:rPr lang="en-US" sz="3200" dirty="0">
                <a:solidFill>
                  <a:schemeClr val="tx1"/>
                </a:solidFill>
              </a:rPr>
              <a:t> </a:t>
            </a:r>
            <a:r>
              <a:rPr lang="en-US" sz="3200" dirty="0" err="1">
                <a:solidFill>
                  <a:schemeClr val="tx1"/>
                </a:solidFill>
              </a:rPr>
              <a:t>giao</a:t>
            </a:r>
            <a:r>
              <a:rPr lang="en-US" sz="3200" dirty="0">
                <a:solidFill>
                  <a:schemeClr val="tx1"/>
                </a:solidFill>
              </a:rPr>
              <a:t> </a:t>
            </a:r>
            <a:r>
              <a:rPr lang="en-US" sz="3200" dirty="0" err="1">
                <a:solidFill>
                  <a:schemeClr val="tx1"/>
                </a:solidFill>
              </a:rPr>
              <a:t>thức</a:t>
            </a:r>
            <a:r>
              <a:rPr lang="en-US" sz="3200" dirty="0">
                <a:solidFill>
                  <a:schemeClr val="tx1"/>
                </a:solidFill>
              </a:rPr>
              <a:t> SSL/TLS</a:t>
            </a:r>
          </a:p>
        </p:txBody>
      </p:sp>
    </p:spTree>
    <p:extLst>
      <p:ext uri="{BB962C8B-B14F-4D97-AF65-F5344CB8AC3E}">
        <p14:creationId xmlns:p14="http://schemas.microsoft.com/office/powerpoint/2010/main" val="1470762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Light"/>
              </a:rPr>
              <a:t>2</a:t>
            </a:r>
            <a:r>
              <a:rPr lang="en-US" dirty="0">
                <a:cs typeface="Calibri Light"/>
              </a:rPr>
              <a:t>. </a:t>
            </a:r>
            <a:r>
              <a:rPr lang="en-US" dirty="0" err="1">
                <a:cs typeface="Calibri Light"/>
              </a:rPr>
              <a:t>Mật</a:t>
            </a:r>
            <a:r>
              <a:rPr lang="en-US" dirty="0">
                <a:cs typeface="Calibri Light"/>
              </a:rPr>
              <a:t> </a:t>
            </a:r>
            <a:r>
              <a:rPr lang="en-US" dirty="0" err="1">
                <a:cs typeface="Calibri Light"/>
              </a:rPr>
              <a:t>mã</a:t>
            </a:r>
            <a:r>
              <a:rPr lang="en-US" dirty="0">
                <a:cs typeface="Calibri Light"/>
              </a:rPr>
              <a:t> </a:t>
            </a:r>
            <a:r>
              <a:rPr lang="en-US" dirty="0" err="1">
                <a:cs typeface="Calibri Light"/>
              </a:rPr>
              <a:t>chung</a:t>
            </a:r>
            <a:endParaRPr lang="en-US" dirty="0" err="1"/>
          </a:p>
        </p:txBody>
      </p:sp>
      <p:sp>
        <p:nvSpPr>
          <p:cNvPr id="3" name="Content Placeholder 2"/>
          <p:cNvSpPr>
            <a:spLocks noGrp="1"/>
          </p:cNvSpPr>
          <p:nvPr>
            <p:ph idx="1"/>
          </p:nvPr>
        </p:nvSpPr>
        <p:spPr/>
        <p:txBody>
          <a:bodyPr vert="horz" lIns="91440" tIns="45720" rIns="91440" bIns="45720" rtlCol="0" anchor="t">
            <a:normAutofit/>
          </a:bodyPr>
          <a:lstStyle/>
          <a:p>
            <a:pPr marL="0" indent="0" algn="just">
              <a:buNone/>
            </a:pPr>
            <a:r>
              <a:rPr lang="en-US" sz="2600" dirty="0">
                <a:ea typeface="+mn-lt"/>
                <a:cs typeface="+mn-lt"/>
              </a:rPr>
              <a:t>- </a:t>
            </a:r>
            <a:r>
              <a:rPr lang="en-US" sz="2600" dirty="0" err="1">
                <a:ea typeface="+mn-lt"/>
                <a:cs typeface="+mn-lt"/>
              </a:rPr>
              <a:t>Có</a:t>
            </a:r>
            <a:r>
              <a:rPr lang="en-US" sz="2600" dirty="0">
                <a:ea typeface="+mn-lt"/>
                <a:cs typeface="+mn-lt"/>
              </a:rPr>
              <a:t> </a:t>
            </a:r>
            <a:r>
              <a:rPr lang="en-US" sz="2600" dirty="0" err="1">
                <a:ea typeface="+mn-lt"/>
                <a:cs typeface="+mn-lt"/>
              </a:rPr>
              <a:t>rất</a:t>
            </a:r>
            <a:r>
              <a:rPr lang="en-US" sz="2600" dirty="0">
                <a:ea typeface="+mn-lt"/>
                <a:cs typeface="+mn-lt"/>
              </a:rPr>
              <a:t> </a:t>
            </a:r>
            <a:r>
              <a:rPr lang="en-US" sz="2600" dirty="0" err="1">
                <a:ea typeface="+mn-lt"/>
                <a:cs typeface="+mn-lt"/>
              </a:rPr>
              <a:t>nhiều</a:t>
            </a:r>
            <a:r>
              <a:rPr lang="en-US" sz="2600" dirty="0">
                <a:ea typeface="+mn-lt"/>
                <a:cs typeface="+mn-lt"/>
              </a:rPr>
              <a:t> </a:t>
            </a:r>
            <a:r>
              <a:rPr lang="en-US" sz="2600" dirty="0" err="1">
                <a:ea typeface="+mn-lt"/>
                <a:cs typeface="+mn-lt"/>
              </a:rPr>
              <a:t>thuật</a:t>
            </a:r>
            <a:r>
              <a:rPr lang="en-US" sz="2600" dirty="0">
                <a:ea typeface="+mn-lt"/>
                <a:cs typeface="+mn-lt"/>
              </a:rPr>
              <a:t> </a:t>
            </a:r>
            <a:r>
              <a:rPr lang="en-US" sz="2600" dirty="0" err="1">
                <a:ea typeface="+mn-lt"/>
                <a:cs typeface="+mn-lt"/>
              </a:rPr>
              <a:t>toán</a:t>
            </a:r>
            <a:r>
              <a:rPr lang="en-US" sz="2600" dirty="0">
                <a:ea typeface="+mn-lt"/>
                <a:cs typeface="+mn-lt"/>
              </a:rPr>
              <a:t> </a:t>
            </a:r>
            <a:r>
              <a:rPr lang="en-US" sz="2600" dirty="0" err="1">
                <a:ea typeface="+mn-lt"/>
                <a:cs typeface="+mn-lt"/>
              </a:rPr>
              <a:t>mã</a:t>
            </a:r>
            <a:r>
              <a:rPr lang="en-US" sz="2600" dirty="0">
                <a:ea typeface="+mn-lt"/>
                <a:cs typeface="+mn-lt"/>
              </a:rPr>
              <a:t> </a:t>
            </a:r>
            <a:r>
              <a:rPr lang="en-US" sz="2600" dirty="0" err="1">
                <a:ea typeface="+mn-lt"/>
                <a:cs typeface="+mn-lt"/>
              </a:rPr>
              <a:t>hóa</a:t>
            </a:r>
            <a:r>
              <a:rPr lang="en-US" sz="2600" dirty="0">
                <a:ea typeface="+mn-lt"/>
                <a:cs typeface="+mn-lt"/>
              </a:rPr>
              <a:t> </a:t>
            </a:r>
            <a:r>
              <a:rPr lang="en-US" sz="2600" dirty="0" err="1">
                <a:ea typeface="+mn-lt"/>
                <a:cs typeface="+mn-lt"/>
              </a:rPr>
              <a:t>khác</a:t>
            </a:r>
            <a:r>
              <a:rPr lang="en-US" sz="2600" dirty="0">
                <a:ea typeface="+mn-lt"/>
                <a:cs typeface="+mn-lt"/>
              </a:rPr>
              <a:t> </a:t>
            </a:r>
            <a:r>
              <a:rPr lang="en-US" sz="2600" dirty="0" err="1">
                <a:ea typeface="+mn-lt"/>
                <a:cs typeface="+mn-lt"/>
              </a:rPr>
              <a:t>nhau</a:t>
            </a:r>
            <a:r>
              <a:rPr lang="en-US" sz="2600" dirty="0">
                <a:ea typeface="+mn-lt"/>
                <a:cs typeface="+mn-lt"/>
              </a:rPr>
              <a:t> </a:t>
            </a:r>
            <a:r>
              <a:rPr lang="en-US" sz="2600" dirty="0" err="1">
                <a:ea typeface="+mn-lt"/>
                <a:cs typeface="+mn-lt"/>
              </a:rPr>
              <a:t>thường</a:t>
            </a:r>
            <a:r>
              <a:rPr lang="en-US" sz="2600" dirty="0">
                <a:ea typeface="+mn-lt"/>
                <a:cs typeface="+mn-lt"/>
              </a:rPr>
              <a:t> </a:t>
            </a:r>
            <a:r>
              <a:rPr lang="en-US" sz="2600" dirty="0" err="1">
                <a:ea typeface="+mn-lt"/>
                <a:cs typeface="+mn-lt"/>
              </a:rPr>
              <a:t>được</a:t>
            </a:r>
            <a:r>
              <a:rPr lang="en-US" sz="2600" dirty="0">
                <a:ea typeface="+mn-lt"/>
                <a:cs typeface="+mn-lt"/>
              </a:rPr>
              <a:t> </a:t>
            </a:r>
            <a:r>
              <a:rPr lang="en-US" sz="2600" dirty="0" err="1">
                <a:ea typeface="+mn-lt"/>
                <a:cs typeface="+mn-lt"/>
              </a:rPr>
              <a:t>sử</a:t>
            </a:r>
            <a:r>
              <a:rPr lang="en-US" sz="2600" dirty="0">
                <a:ea typeface="+mn-lt"/>
                <a:cs typeface="+mn-lt"/>
              </a:rPr>
              <a:t> </a:t>
            </a:r>
            <a:r>
              <a:rPr lang="en-US" sz="2600" dirty="0" err="1">
                <a:ea typeface="+mn-lt"/>
                <a:cs typeface="+mn-lt"/>
              </a:rPr>
              <a:t>dụng</a:t>
            </a:r>
            <a:r>
              <a:rPr lang="en-US" sz="2600" dirty="0">
                <a:ea typeface="+mn-lt"/>
                <a:cs typeface="+mn-lt"/>
              </a:rPr>
              <a:t> </a:t>
            </a:r>
            <a:r>
              <a:rPr lang="en-US" sz="2600" dirty="0" err="1">
                <a:ea typeface="+mn-lt"/>
                <a:cs typeface="+mn-lt"/>
              </a:rPr>
              <a:t>trong</a:t>
            </a:r>
            <a:r>
              <a:rPr lang="en-US" sz="2600" dirty="0">
                <a:ea typeface="+mn-lt"/>
                <a:cs typeface="+mn-lt"/>
              </a:rPr>
              <a:t> </a:t>
            </a:r>
            <a:r>
              <a:rPr lang="en-US" sz="2600" dirty="0" err="1">
                <a:ea typeface="+mn-lt"/>
                <a:cs typeface="+mn-lt"/>
              </a:rPr>
              <a:t>mã</a:t>
            </a:r>
            <a:r>
              <a:rPr lang="en-US" sz="2600" dirty="0">
                <a:ea typeface="+mn-lt"/>
                <a:cs typeface="+mn-lt"/>
              </a:rPr>
              <a:t> </a:t>
            </a:r>
            <a:r>
              <a:rPr lang="en-US" sz="2600" dirty="0" err="1">
                <a:ea typeface="+mn-lt"/>
                <a:cs typeface="+mn-lt"/>
              </a:rPr>
              <a:t>hóa</a:t>
            </a:r>
            <a:r>
              <a:rPr lang="en-US" sz="2600" dirty="0">
                <a:ea typeface="+mn-lt"/>
                <a:cs typeface="+mn-lt"/>
              </a:rPr>
              <a:t> </a:t>
            </a:r>
            <a:r>
              <a:rPr lang="en-US" sz="2600" dirty="0" err="1">
                <a:ea typeface="+mn-lt"/>
                <a:cs typeface="+mn-lt"/>
              </a:rPr>
              <a:t>kết</a:t>
            </a:r>
            <a:r>
              <a:rPr lang="en-US" sz="2600" dirty="0">
                <a:ea typeface="+mn-lt"/>
                <a:cs typeface="+mn-lt"/>
              </a:rPr>
              <a:t> </a:t>
            </a:r>
            <a:r>
              <a:rPr lang="en-US" sz="2600" dirty="0" err="1">
                <a:ea typeface="+mn-lt"/>
                <a:cs typeface="+mn-lt"/>
              </a:rPr>
              <a:t>hợp</a:t>
            </a:r>
            <a:r>
              <a:rPr lang="en-US" sz="2600" dirty="0">
                <a:ea typeface="+mn-lt"/>
                <a:cs typeface="+mn-lt"/>
              </a:rPr>
              <a:t> </a:t>
            </a:r>
            <a:r>
              <a:rPr lang="en-US" sz="2600" dirty="0" err="1">
                <a:ea typeface="+mn-lt"/>
                <a:cs typeface="+mn-lt"/>
              </a:rPr>
              <a:t>với</a:t>
            </a:r>
            <a:r>
              <a:rPr lang="en-US" sz="2600" dirty="0">
                <a:ea typeface="+mn-lt"/>
                <a:cs typeface="+mn-lt"/>
              </a:rPr>
              <a:t> </a:t>
            </a:r>
            <a:r>
              <a:rPr lang="en-US" sz="2600" dirty="0" err="1">
                <a:ea typeface="+mn-lt"/>
                <a:cs typeface="+mn-lt"/>
              </a:rPr>
              <a:t>nhau</a:t>
            </a:r>
            <a:r>
              <a:rPr lang="en-US" sz="2600" dirty="0">
                <a:ea typeface="+mn-lt"/>
                <a:cs typeface="+mn-lt"/>
              </a:rPr>
              <a:t>. </a:t>
            </a:r>
            <a:r>
              <a:rPr lang="en-US" sz="2600" dirty="0" err="1">
                <a:ea typeface="+mn-lt"/>
                <a:cs typeface="+mn-lt"/>
              </a:rPr>
              <a:t>Đó</a:t>
            </a:r>
            <a:r>
              <a:rPr lang="en-US" sz="2600" dirty="0">
                <a:ea typeface="+mn-lt"/>
                <a:cs typeface="+mn-lt"/>
              </a:rPr>
              <a:t> là </a:t>
            </a:r>
            <a:r>
              <a:rPr lang="en-US" sz="2600" dirty="0" err="1">
                <a:ea typeface="+mn-lt"/>
                <a:cs typeface="+mn-lt"/>
              </a:rPr>
              <a:t>bởi</a:t>
            </a:r>
            <a:r>
              <a:rPr lang="en-US" sz="2600" dirty="0">
                <a:ea typeface="+mn-lt"/>
                <a:cs typeface="+mn-lt"/>
              </a:rPr>
              <a:t> </a:t>
            </a:r>
            <a:r>
              <a:rPr lang="en-US" sz="2600" dirty="0" err="1">
                <a:ea typeface="+mn-lt"/>
                <a:cs typeface="+mn-lt"/>
              </a:rPr>
              <a:t>vì</a:t>
            </a:r>
            <a:r>
              <a:rPr lang="en-US" sz="2600" dirty="0">
                <a:ea typeface="+mn-lt"/>
                <a:cs typeface="+mn-lt"/>
              </a:rPr>
              <a:t>, </a:t>
            </a:r>
            <a:r>
              <a:rPr lang="en-US" sz="2600" dirty="0" err="1">
                <a:ea typeface="+mn-lt"/>
                <a:cs typeface="+mn-lt"/>
              </a:rPr>
              <a:t>cụ</a:t>
            </a:r>
            <a:r>
              <a:rPr lang="en-US" sz="2600" dirty="0">
                <a:ea typeface="+mn-lt"/>
                <a:cs typeface="+mn-lt"/>
              </a:rPr>
              <a:t> </a:t>
            </a:r>
            <a:r>
              <a:rPr lang="en-US" sz="2600" dirty="0" err="1">
                <a:ea typeface="+mn-lt"/>
                <a:cs typeface="+mn-lt"/>
              </a:rPr>
              <a:t>thể</a:t>
            </a:r>
            <a:r>
              <a:rPr lang="en-US" sz="2600" dirty="0">
                <a:ea typeface="+mn-lt"/>
                <a:cs typeface="+mn-lt"/>
              </a:rPr>
              <a:t> </a:t>
            </a:r>
            <a:r>
              <a:rPr lang="en-US" sz="2600" dirty="0" err="1">
                <a:ea typeface="+mn-lt"/>
                <a:cs typeface="+mn-lt"/>
              </a:rPr>
              <a:t>vì</a:t>
            </a:r>
            <a:r>
              <a:rPr lang="en-US" sz="2600" dirty="0">
                <a:ea typeface="+mn-lt"/>
                <a:cs typeface="+mn-lt"/>
              </a:rPr>
              <a:t> </a:t>
            </a:r>
            <a:r>
              <a:rPr lang="en-US" sz="2600" dirty="0" err="1">
                <a:ea typeface="+mn-lt"/>
                <a:cs typeface="+mn-lt"/>
              </a:rPr>
              <a:t>nó</a:t>
            </a:r>
            <a:r>
              <a:rPr lang="en-US" sz="2600" dirty="0">
                <a:ea typeface="+mn-lt"/>
                <a:cs typeface="+mn-lt"/>
              </a:rPr>
              <a:t> </a:t>
            </a:r>
            <a:r>
              <a:rPr lang="en-US" sz="2600" dirty="0" err="1">
                <a:ea typeface="+mn-lt"/>
                <a:cs typeface="+mn-lt"/>
              </a:rPr>
              <a:t>liên</a:t>
            </a:r>
            <a:r>
              <a:rPr lang="en-US" sz="2600" dirty="0">
                <a:ea typeface="+mn-lt"/>
                <a:cs typeface="+mn-lt"/>
              </a:rPr>
              <a:t> </a:t>
            </a:r>
            <a:r>
              <a:rPr lang="en-US" sz="2600" dirty="0" err="1">
                <a:ea typeface="+mn-lt"/>
                <a:cs typeface="+mn-lt"/>
              </a:rPr>
              <a:t>quan</a:t>
            </a:r>
            <a:r>
              <a:rPr lang="en-US" sz="2600" dirty="0">
                <a:ea typeface="+mn-lt"/>
                <a:cs typeface="+mn-lt"/>
              </a:rPr>
              <a:t> </a:t>
            </a:r>
            <a:r>
              <a:rPr lang="en-US" sz="2600" dirty="0" err="1">
                <a:ea typeface="+mn-lt"/>
                <a:cs typeface="+mn-lt"/>
              </a:rPr>
              <a:t>đến</a:t>
            </a:r>
            <a:r>
              <a:rPr lang="en-US" sz="2600" dirty="0">
                <a:ea typeface="+mn-lt"/>
                <a:cs typeface="+mn-lt"/>
              </a:rPr>
              <a:t> SSL, </a:t>
            </a:r>
            <a:r>
              <a:rPr lang="en-US" sz="2600" dirty="0" err="1">
                <a:ea typeface="+mn-lt"/>
                <a:cs typeface="+mn-lt"/>
              </a:rPr>
              <a:t>bạn</a:t>
            </a:r>
            <a:r>
              <a:rPr lang="en-US" sz="2600" dirty="0">
                <a:ea typeface="+mn-lt"/>
                <a:cs typeface="+mn-lt"/>
              </a:rPr>
              <a:t> không </a:t>
            </a:r>
            <a:r>
              <a:rPr lang="en-US" sz="2600" dirty="0" err="1">
                <a:ea typeface="+mn-lt"/>
                <a:cs typeface="+mn-lt"/>
              </a:rPr>
              <a:t>chỉ</a:t>
            </a:r>
            <a:r>
              <a:rPr lang="en-US" sz="2600" dirty="0">
                <a:ea typeface="+mn-lt"/>
                <a:cs typeface="+mn-lt"/>
              </a:rPr>
              <a:t> </a:t>
            </a:r>
            <a:r>
              <a:rPr lang="en-US" sz="2600" dirty="0" err="1">
                <a:ea typeface="+mn-lt"/>
                <a:cs typeface="+mn-lt"/>
              </a:rPr>
              <a:t>sử</a:t>
            </a:r>
            <a:r>
              <a:rPr lang="en-US" sz="2600" dirty="0">
                <a:ea typeface="+mn-lt"/>
                <a:cs typeface="+mn-lt"/>
              </a:rPr>
              <a:t> </a:t>
            </a:r>
            <a:r>
              <a:rPr lang="en-US" sz="2600" dirty="0" err="1">
                <a:ea typeface="+mn-lt"/>
                <a:cs typeface="+mn-lt"/>
              </a:rPr>
              <a:t>dụng</a:t>
            </a:r>
            <a:r>
              <a:rPr lang="en-US" sz="2600" dirty="0">
                <a:ea typeface="+mn-lt"/>
                <a:cs typeface="+mn-lt"/>
              </a:rPr>
              <a:t> </a:t>
            </a:r>
            <a:r>
              <a:rPr lang="en-US" sz="2600" dirty="0" err="1">
                <a:ea typeface="+mn-lt"/>
                <a:cs typeface="+mn-lt"/>
              </a:rPr>
              <a:t>một</a:t>
            </a:r>
            <a:r>
              <a:rPr lang="en-US" sz="2600" dirty="0">
                <a:ea typeface="+mn-lt"/>
                <a:cs typeface="+mn-lt"/>
              </a:rPr>
              <a:t> </a:t>
            </a:r>
            <a:r>
              <a:rPr lang="en-US" sz="2600" dirty="0" err="1">
                <a:ea typeface="+mn-lt"/>
                <a:cs typeface="+mn-lt"/>
              </a:rPr>
              <a:t>thuật</a:t>
            </a:r>
            <a:r>
              <a:rPr lang="en-US" sz="2600" dirty="0">
                <a:ea typeface="+mn-lt"/>
                <a:cs typeface="+mn-lt"/>
              </a:rPr>
              <a:t> </a:t>
            </a:r>
            <a:r>
              <a:rPr lang="en-US" sz="2600" dirty="0" err="1">
                <a:ea typeface="+mn-lt"/>
                <a:cs typeface="+mn-lt"/>
              </a:rPr>
              <a:t>toán</a:t>
            </a:r>
            <a:r>
              <a:rPr lang="en-US" sz="2600" dirty="0">
                <a:ea typeface="+mn-lt"/>
                <a:cs typeface="+mn-lt"/>
              </a:rPr>
              <a:t> </a:t>
            </a:r>
            <a:r>
              <a:rPr lang="en-US" sz="2600" dirty="0" err="1">
                <a:ea typeface="+mn-lt"/>
                <a:cs typeface="+mn-lt"/>
              </a:rPr>
              <a:t>đơn</a:t>
            </a:r>
            <a:r>
              <a:rPr lang="en-US" sz="2600" dirty="0">
                <a:ea typeface="+mn-lt"/>
                <a:cs typeface="+mn-lt"/>
              </a:rPr>
              <a:t> </a:t>
            </a:r>
            <a:r>
              <a:rPr lang="en-US" sz="2600" dirty="0" err="1">
                <a:ea typeface="+mn-lt"/>
                <a:cs typeface="+mn-lt"/>
              </a:rPr>
              <a:t>lẻ</a:t>
            </a:r>
            <a:r>
              <a:rPr lang="en-US" sz="2600" dirty="0">
                <a:ea typeface="+mn-lt"/>
                <a:cs typeface="+mn-lt"/>
              </a:rPr>
              <a:t> </a:t>
            </a:r>
            <a:r>
              <a:rPr lang="en-US" sz="2600" dirty="0" err="1">
                <a:ea typeface="+mn-lt"/>
                <a:cs typeface="+mn-lt"/>
              </a:rPr>
              <a:t>mà</a:t>
            </a:r>
            <a:r>
              <a:rPr lang="en-US" sz="2600" dirty="0">
                <a:ea typeface="+mn-lt"/>
                <a:cs typeface="+mn-lt"/>
              </a:rPr>
              <a:t> là </a:t>
            </a:r>
            <a:r>
              <a:rPr lang="en-US" sz="2600" dirty="0" err="1">
                <a:ea typeface="+mn-lt"/>
                <a:cs typeface="+mn-lt"/>
              </a:rPr>
              <a:t>một</a:t>
            </a:r>
            <a:r>
              <a:rPr lang="en-US" sz="2600" dirty="0">
                <a:ea typeface="+mn-lt"/>
                <a:cs typeface="+mn-lt"/>
              </a:rPr>
              <a:t> </a:t>
            </a:r>
            <a:r>
              <a:rPr lang="en-US" sz="2600" dirty="0" err="1">
                <a:ea typeface="+mn-lt"/>
                <a:cs typeface="+mn-lt"/>
              </a:rPr>
              <a:t>tập</a:t>
            </a:r>
            <a:r>
              <a:rPr lang="en-US" sz="2600" dirty="0">
                <a:ea typeface="+mn-lt"/>
                <a:cs typeface="+mn-lt"/>
              </a:rPr>
              <a:t> </a:t>
            </a:r>
            <a:r>
              <a:rPr lang="en-US" sz="2600" dirty="0" err="1">
                <a:ea typeface="+mn-lt"/>
                <a:cs typeface="+mn-lt"/>
              </a:rPr>
              <a:t>hợp</a:t>
            </a:r>
            <a:r>
              <a:rPr lang="en-US" sz="2600" dirty="0">
                <a:ea typeface="+mn-lt"/>
                <a:cs typeface="+mn-lt"/>
              </a:rPr>
              <a:t> </a:t>
            </a:r>
            <a:r>
              <a:rPr lang="en-US" sz="2600" dirty="0" err="1">
                <a:ea typeface="+mn-lt"/>
                <a:cs typeface="+mn-lt"/>
              </a:rPr>
              <a:t>các</a:t>
            </a:r>
            <a:r>
              <a:rPr lang="en-US" sz="2600" dirty="0">
                <a:ea typeface="+mn-lt"/>
                <a:cs typeface="+mn-lt"/>
              </a:rPr>
              <a:t> </a:t>
            </a:r>
            <a:r>
              <a:rPr lang="en-US" sz="2600" dirty="0" err="1">
                <a:ea typeface="+mn-lt"/>
                <a:cs typeface="+mn-lt"/>
              </a:rPr>
              <a:t>thuật</a:t>
            </a:r>
            <a:r>
              <a:rPr lang="en-US" sz="2600" dirty="0">
                <a:ea typeface="+mn-lt"/>
                <a:cs typeface="+mn-lt"/>
              </a:rPr>
              <a:t> </a:t>
            </a:r>
            <a:r>
              <a:rPr lang="en-US" sz="2600" dirty="0" err="1">
                <a:ea typeface="+mn-lt"/>
                <a:cs typeface="+mn-lt"/>
              </a:rPr>
              <a:t>toán</a:t>
            </a:r>
            <a:r>
              <a:rPr lang="en-US" sz="2600" dirty="0">
                <a:ea typeface="+mn-lt"/>
                <a:cs typeface="+mn-lt"/>
              </a:rPr>
              <a:t> </a:t>
            </a:r>
            <a:r>
              <a:rPr lang="en-US" sz="2600" dirty="0" err="1">
                <a:ea typeface="+mn-lt"/>
                <a:cs typeface="+mn-lt"/>
              </a:rPr>
              <a:t>được</a:t>
            </a:r>
            <a:r>
              <a:rPr lang="en-US" sz="2600" dirty="0">
                <a:ea typeface="+mn-lt"/>
                <a:cs typeface="+mn-lt"/>
              </a:rPr>
              <a:t> </a:t>
            </a:r>
            <a:r>
              <a:rPr lang="en-US" sz="2600" dirty="0" err="1">
                <a:ea typeface="+mn-lt"/>
                <a:cs typeface="+mn-lt"/>
              </a:rPr>
              <a:t>nhóm</a:t>
            </a:r>
            <a:r>
              <a:rPr lang="en-US" sz="2600" dirty="0">
                <a:ea typeface="+mn-lt"/>
                <a:cs typeface="+mn-lt"/>
              </a:rPr>
              <a:t> </a:t>
            </a:r>
            <a:r>
              <a:rPr lang="en-US" sz="2600" dirty="0" err="1">
                <a:ea typeface="+mn-lt"/>
                <a:cs typeface="+mn-lt"/>
              </a:rPr>
              <a:t>lại</a:t>
            </a:r>
            <a:r>
              <a:rPr lang="en-US" sz="2600" dirty="0">
                <a:ea typeface="+mn-lt"/>
                <a:cs typeface="+mn-lt"/>
              </a:rPr>
              <a:t> </a:t>
            </a:r>
            <a:r>
              <a:rPr lang="en-US" sz="2600" dirty="0" err="1">
                <a:ea typeface="+mn-lt"/>
                <a:cs typeface="+mn-lt"/>
              </a:rPr>
              <a:t>với</a:t>
            </a:r>
            <a:r>
              <a:rPr lang="en-US" sz="2600" dirty="0">
                <a:ea typeface="+mn-lt"/>
                <a:cs typeface="+mn-lt"/>
              </a:rPr>
              <a:t> </a:t>
            </a:r>
            <a:r>
              <a:rPr lang="en-US" sz="2600" dirty="0" err="1">
                <a:ea typeface="+mn-lt"/>
                <a:cs typeface="+mn-lt"/>
              </a:rPr>
              <a:t>nhau</a:t>
            </a:r>
            <a:r>
              <a:rPr lang="en-US" sz="2600" dirty="0">
                <a:ea typeface="+mn-lt"/>
                <a:cs typeface="+mn-lt"/>
              </a:rPr>
              <a:t> </a:t>
            </a:r>
            <a:r>
              <a:rPr lang="en-US" sz="2600" dirty="0" err="1">
                <a:ea typeface="+mn-lt"/>
                <a:cs typeface="+mn-lt"/>
              </a:rPr>
              <a:t>trong</a:t>
            </a:r>
            <a:r>
              <a:rPr lang="en-US" sz="2600" dirty="0">
                <a:ea typeface="+mn-lt"/>
                <a:cs typeface="+mn-lt"/>
              </a:rPr>
              <a:t> </a:t>
            </a:r>
            <a:r>
              <a:rPr lang="en-US" sz="2600" dirty="0" err="1">
                <a:ea typeface="+mn-lt"/>
                <a:cs typeface="+mn-lt"/>
              </a:rPr>
              <a:t>những</a:t>
            </a:r>
            <a:r>
              <a:rPr lang="en-US" sz="2600" dirty="0">
                <a:ea typeface="+mn-lt"/>
                <a:cs typeface="+mn-lt"/>
              </a:rPr>
              <a:t> </a:t>
            </a:r>
            <a:r>
              <a:rPr lang="en-US" sz="2600" dirty="0" err="1">
                <a:ea typeface="+mn-lt"/>
                <a:cs typeface="+mn-lt"/>
              </a:rPr>
              <a:t>gì</a:t>
            </a:r>
            <a:r>
              <a:rPr lang="en-US" sz="2600" dirty="0">
                <a:ea typeface="+mn-lt"/>
                <a:cs typeface="+mn-lt"/>
              </a:rPr>
              <a:t> </a:t>
            </a:r>
            <a:r>
              <a:rPr lang="en-US" sz="2600" dirty="0" err="1">
                <a:ea typeface="+mn-lt"/>
                <a:cs typeface="+mn-lt"/>
              </a:rPr>
              <a:t>được</a:t>
            </a:r>
            <a:r>
              <a:rPr lang="en-US" sz="2600" dirty="0">
                <a:ea typeface="+mn-lt"/>
                <a:cs typeface="+mn-lt"/>
              </a:rPr>
              <a:t> </a:t>
            </a:r>
            <a:r>
              <a:rPr lang="en-US" sz="2600" dirty="0" err="1">
                <a:ea typeface="+mn-lt"/>
                <a:cs typeface="+mn-lt"/>
              </a:rPr>
              <a:t>gọi</a:t>
            </a:r>
            <a:r>
              <a:rPr lang="en-US" sz="2600" dirty="0">
                <a:ea typeface="+mn-lt"/>
                <a:cs typeface="+mn-lt"/>
              </a:rPr>
              <a:t> là “</a:t>
            </a:r>
            <a:r>
              <a:rPr lang="en-US" sz="2600" dirty="0" err="1">
                <a:ea typeface="+mn-lt"/>
                <a:cs typeface="+mn-lt"/>
              </a:rPr>
              <a:t>Bộ</a:t>
            </a:r>
            <a:r>
              <a:rPr lang="en-US" sz="2600" dirty="0">
                <a:ea typeface="+mn-lt"/>
                <a:cs typeface="+mn-lt"/>
              </a:rPr>
              <a:t> </a:t>
            </a:r>
            <a:r>
              <a:rPr lang="en-US" sz="2600" dirty="0" err="1">
                <a:ea typeface="+mn-lt"/>
                <a:cs typeface="+mn-lt"/>
              </a:rPr>
              <a:t>mã</a:t>
            </a:r>
            <a:r>
              <a:rPr lang="en-US" sz="2600" dirty="0">
                <a:ea typeface="+mn-lt"/>
                <a:cs typeface="+mn-lt"/>
              </a:rPr>
              <a:t> </a:t>
            </a:r>
            <a:r>
              <a:rPr lang="en-US" sz="2600" dirty="0" err="1">
                <a:ea typeface="+mn-lt"/>
                <a:cs typeface="+mn-lt"/>
              </a:rPr>
              <a:t>hóa</a:t>
            </a:r>
            <a:r>
              <a:rPr lang="en-US" sz="2600" dirty="0">
                <a:ea typeface="+mn-lt"/>
                <a:cs typeface="+mn-lt"/>
              </a:rPr>
              <a:t>” (Cipher Suite). </a:t>
            </a:r>
            <a:endParaRPr lang="en-US" sz="2600" b="1" dirty="0">
              <a:cs typeface="Calibri"/>
            </a:endParaRPr>
          </a:p>
          <a:p>
            <a:pPr marL="0" indent="0" algn="just">
              <a:buNone/>
            </a:pPr>
            <a:r>
              <a:rPr lang="en-US" sz="2600" dirty="0">
                <a:ea typeface="+mn-lt"/>
                <a:cs typeface="+mn-lt"/>
              </a:rPr>
              <a:t>- </a:t>
            </a:r>
            <a:r>
              <a:rPr lang="en-US" sz="2600" dirty="0" err="1">
                <a:ea typeface="+mn-lt"/>
                <a:cs typeface="+mn-lt"/>
              </a:rPr>
              <a:t>Bây</a:t>
            </a:r>
            <a:r>
              <a:rPr lang="en-US" sz="2600" dirty="0">
                <a:ea typeface="+mn-lt"/>
                <a:cs typeface="+mn-lt"/>
              </a:rPr>
              <a:t> </a:t>
            </a:r>
            <a:r>
              <a:rPr lang="en-US" sz="2600" dirty="0" err="1">
                <a:ea typeface="+mn-lt"/>
                <a:cs typeface="+mn-lt"/>
              </a:rPr>
              <a:t>giờ</a:t>
            </a:r>
            <a:r>
              <a:rPr lang="en-US" sz="2600" dirty="0">
                <a:ea typeface="+mn-lt"/>
                <a:cs typeface="+mn-lt"/>
              </a:rPr>
              <a:t> </a:t>
            </a:r>
            <a:r>
              <a:rPr lang="en-US" sz="2600" dirty="0" err="1">
                <a:ea typeface="+mn-lt"/>
                <a:cs typeface="+mn-lt"/>
              </a:rPr>
              <a:t>chúng</a:t>
            </a:r>
            <a:r>
              <a:rPr lang="en-US" sz="2600" dirty="0">
                <a:ea typeface="+mn-lt"/>
                <a:cs typeface="+mn-lt"/>
              </a:rPr>
              <a:t> ta </a:t>
            </a:r>
            <a:r>
              <a:rPr lang="en-US" sz="2600" dirty="0" err="1">
                <a:ea typeface="+mn-lt"/>
                <a:cs typeface="+mn-lt"/>
              </a:rPr>
              <a:t>đã</a:t>
            </a:r>
            <a:r>
              <a:rPr lang="en-US" sz="2600" dirty="0">
                <a:ea typeface="+mn-lt"/>
                <a:cs typeface="+mn-lt"/>
              </a:rPr>
              <a:t> </a:t>
            </a:r>
            <a:r>
              <a:rPr lang="en-US" sz="2600" dirty="0" err="1">
                <a:ea typeface="+mn-lt"/>
                <a:cs typeface="+mn-lt"/>
              </a:rPr>
              <a:t>hiểu</a:t>
            </a:r>
            <a:r>
              <a:rPr lang="en-US" sz="2600" dirty="0">
                <a:ea typeface="+mn-lt"/>
                <a:cs typeface="+mn-lt"/>
              </a:rPr>
              <a:t> </a:t>
            </a:r>
            <a:r>
              <a:rPr lang="en-US" sz="2600" dirty="0" err="1">
                <a:ea typeface="+mn-lt"/>
                <a:cs typeface="+mn-lt"/>
              </a:rPr>
              <a:t>được</a:t>
            </a:r>
            <a:r>
              <a:rPr lang="en-US" sz="2600" dirty="0">
                <a:ea typeface="+mn-lt"/>
                <a:cs typeface="+mn-lt"/>
              </a:rPr>
              <a:t> </a:t>
            </a:r>
            <a:r>
              <a:rPr lang="en-US" sz="2600" dirty="0" err="1">
                <a:ea typeface="+mn-lt"/>
                <a:cs typeface="+mn-lt"/>
              </a:rPr>
              <a:t>hai</a:t>
            </a:r>
            <a:r>
              <a:rPr lang="en-US" sz="2600" dirty="0">
                <a:ea typeface="+mn-lt"/>
                <a:cs typeface="+mn-lt"/>
              </a:rPr>
              <a:t> </a:t>
            </a:r>
            <a:r>
              <a:rPr lang="en-US" sz="2600" dirty="0" err="1">
                <a:ea typeface="+mn-lt"/>
                <a:cs typeface="+mn-lt"/>
              </a:rPr>
              <a:t>loại</a:t>
            </a:r>
            <a:r>
              <a:rPr lang="en-US" sz="2600" dirty="0">
                <a:ea typeface="+mn-lt"/>
                <a:cs typeface="+mn-lt"/>
              </a:rPr>
              <a:t> </a:t>
            </a:r>
            <a:r>
              <a:rPr lang="en-US" sz="2600" dirty="0" err="1">
                <a:ea typeface="+mn-lt"/>
                <a:cs typeface="+mn-lt"/>
              </a:rPr>
              <a:t>thuật</a:t>
            </a:r>
            <a:r>
              <a:rPr lang="en-US" sz="2600" dirty="0">
                <a:ea typeface="+mn-lt"/>
                <a:cs typeface="+mn-lt"/>
              </a:rPr>
              <a:t> </a:t>
            </a:r>
            <a:r>
              <a:rPr lang="en-US" sz="2600" dirty="0" err="1">
                <a:ea typeface="+mn-lt"/>
                <a:cs typeface="+mn-lt"/>
              </a:rPr>
              <a:t>toán</a:t>
            </a:r>
            <a:r>
              <a:rPr lang="en-US" sz="2600" dirty="0">
                <a:ea typeface="+mn-lt"/>
                <a:cs typeface="+mn-lt"/>
              </a:rPr>
              <a:t> – </a:t>
            </a:r>
            <a:r>
              <a:rPr lang="en-US" sz="2600" dirty="0" err="1">
                <a:ea typeface="+mn-lt"/>
                <a:cs typeface="+mn-lt"/>
              </a:rPr>
              <a:t>đối</a:t>
            </a:r>
            <a:r>
              <a:rPr lang="en-US" sz="2600" dirty="0">
                <a:ea typeface="+mn-lt"/>
                <a:cs typeface="+mn-lt"/>
              </a:rPr>
              <a:t> </a:t>
            </a:r>
            <a:r>
              <a:rPr lang="en-US" sz="2600" dirty="0" err="1">
                <a:ea typeface="+mn-lt"/>
                <a:cs typeface="+mn-lt"/>
              </a:rPr>
              <a:t>xứng</a:t>
            </a:r>
            <a:r>
              <a:rPr lang="en-US" sz="2600" dirty="0">
                <a:ea typeface="+mn-lt"/>
                <a:cs typeface="+mn-lt"/>
              </a:rPr>
              <a:t> </a:t>
            </a:r>
            <a:r>
              <a:rPr lang="en-US" sz="2600" dirty="0" err="1">
                <a:ea typeface="+mn-lt"/>
                <a:cs typeface="+mn-lt"/>
              </a:rPr>
              <a:t>và</a:t>
            </a:r>
            <a:r>
              <a:rPr lang="en-US" sz="2600" dirty="0">
                <a:ea typeface="+mn-lt"/>
                <a:cs typeface="+mn-lt"/>
              </a:rPr>
              <a:t> không </a:t>
            </a:r>
            <a:r>
              <a:rPr lang="en-US" sz="2600" dirty="0" err="1">
                <a:ea typeface="+mn-lt"/>
                <a:cs typeface="+mn-lt"/>
              </a:rPr>
              <a:t>đối</a:t>
            </a:r>
            <a:r>
              <a:rPr lang="en-US" sz="2600" dirty="0">
                <a:ea typeface="+mn-lt"/>
                <a:cs typeface="+mn-lt"/>
              </a:rPr>
              <a:t> </a:t>
            </a:r>
            <a:r>
              <a:rPr lang="en-US" sz="2600" dirty="0" err="1">
                <a:ea typeface="+mn-lt"/>
                <a:cs typeface="+mn-lt"/>
              </a:rPr>
              <a:t>xứng</a:t>
            </a:r>
            <a:r>
              <a:rPr lang="en-US" sz="2600" dirty="0">
                <a:ea typeface="+mn-lt"/>
                <a:cs typeface="+mn-lt"/>
              </a:rPr>
              <a:t> – </a:t>
            </a:r>
            <a:r>
              <a:rPr lang="en-US" sz="2600" dirty="0" err="1">
                <a:ea typeface="+mn-lt"/>
                <a:cs typeface="+mn-lt"/>
              </a:rPr>
              <a:t>chúng</a:t>
            </a:r>
            <a:r>
              <a:rPr lang="en-US" sz="2600" dirty="0">
                <a:ea typeface="+mn-lt"/>
                <a:cs typeface="+mn-lt"/>
              </a:rPr>
              <a:t> ta </a:t>
            </a:r>
            <a:r>
              <a:rPr lang="en-US" sz="2600" dirty="0" err="1">
                <a:ea typeface="+mn-lt"/>
                <a:cs typeface="+mn-lt"/>
              </a:rPr>
              <a:t>có</a:t>
            </a:r>
            <a:r>
              <a:rPr lang="en-US" sz="2600" dirty="0">
                <a:ea typeface="+mn-lt"/>
                <a:cs typeface="+mn-lt"/>
              </a:rPr>
              <a:t> </a:t>
            </a:r>
            <a:r>
              <a:rPr lang="en-US" sz="2600" dirty="0" err="1">
                <a:ea typeface="+mn-lt"/>
                <a:cs typeface="+mn-lt"/>
              </a:rPr>
              <a:t>thể</a:t>
            </a:r>
            <a:r>
              <a:rPr lang="en-US" sz="2600" dirty="0">
                <a:ea typeface="+mn-lt"/>
                <a:cs typeface="+mn-lt"/>
              </a:rPr>
              <a:t> </a:t>
            </a:r>
            <a:r>
              <a:rPr lang="en-US" sz="2600" dirty="0" err="1">
                <a:ea typeface="+mn-lt"/>
                <a:cs typeface="+mn-lt"/>
              </a:rPr>
              <a:t>xem</a:t>
            </a:r>
            <a:r>
              <a:rPr lang="en-US" sz="2600" dirty="0">
                <a:ea typeface="+mn-lt"/>
                <a:cs typeface="+mn-lt"/>
              </a:rPr>
              <a:t> </a:t>
            </a:r>
            <a:r>
              <a:rPr lang="en-US" sz="2600" dirty="0" err="1">
                <a:ea typeface="+mn-lt"/>
                <a:cs typeface="+mn-lt"/>
              </a:rPr>
              <a:t>xét</a:t>
            </a:r>
            <a:r>
              <a:rPr lang="en-US" sz="2600" dirty="0">
                <a:ea typeface="+mn-lt"/>
                <a:cs typeface="+mn-lt"/>
              </a:rPr>
              <a:t> </a:t>
            </a:r>
            <a:r>
              <a:rPr lang="en-US" sz="2600" dirty="0" err="1">
                <a:ea typeface="+mn-lt"/>
                <a:cs typeface="+mn-lt"/>
              </a:rPr>
              <a:t>một</a:t>
            </a:r>
            <a:r>
              <a:rPr lang="en-US" sz="2600" dirty="0">
                <a:ea typeface="+mn-lt"/>
                <a:cs typeface="+mn-lt"/>
              </a:rPr>
              <a:t> </a:t>
            </a:r>
            <a:r>
              <a:rPr lang="en-US" sz="2600" dirty="0" err="1">
                <a:ea typeface="+mn-lt"/>
                <a:cs typeface="+mn-lt"/>
              </a:rPr>
              <a:t>số</a:t>
            </a:r>
            <a:r>
              <a:rPr lang="en-US" sz="2600" dirty="0">
                <a:ea typeface="+mn-lt"/>
                <a:cs typeface="+mn-lt"/>
              </a:rPr>
              <a:t> </a:t>
            </a:r>
            <a:r>
              <a:rPr lang="en-US" sz="2600" dirty="0" err="1">
                <a:ea typeface="+mn-lt"/>
                <a:cs typeface="+mn-lt"/>
              </a:rPr>
              <a:t>thuật</a:t>
            </a:r>
            <a:r>
              <a:rPr lang="en-US" sz="2600" dirty="0">
                <a:ea typeface="+mn-lt"/>
                <a:cs typeface="+mn-lt"/>
              </a:rPr>
              <a:t> </a:t>
            </a:r>
            <a:r>
              <a:rPr lang="en-US" sz="2600" dirty="0" err="1">
                <a:ea typeface="+mn-lt"/>
                <a:cs typeface="+mn-lt"/>
              </a:rPr>
              <a:t>toán</a:t>
            </a:r>
            <a:r>
              <a:rPr lang="en-US" sz="2600" dirty="0">
                <a:ea typeface="+mn-lt"/>
                <a:cs typeface="+mn-lt"/>
              </a:rPr>
              <a:t> </a:t>
            </a:r>
            <a:r>
              <a:rPr lang="en-US" sz="2600" dirty="0" err="1">
                <a:ea typeface="+mn-lt"/>
                <a:cs typeface="+mn-lt"/>
              </a:rPr>
              <a:t>mã</a:t>
            </a:r>
            <a:r>
              <a:rPr lang="en-US" sz="2600" dirty="0">
                <a:ea typeface="+mn-lt"/>
                <a:cs typeface="+mn-lt"/>
              </a:rPr>
              <a:t> </a:t>
            </a:r>
            <a:r>
              <a:rPr lang="en-US" sz="2600" dirty="0" err="1">
                <a:ea typeface="+mn-lt"/>
                <a:cs typeface="+mn-lt"/>
              </a:rPr>
              <a:t>hóa</a:t>
            </a:r>
            <a:r>
              <a:rPr lang="en-US" sz="2600" dirty="0">
                <a:ea typeface="+mn-lt"/>
                <a:cs typeface="+mn-lt"/>
              </a:rPr>
              <a:t> </a:t>
            </a:r>
            <a:r>
              <a:rPr lang="en-US" sz="2600" dirty="0" err="1">
                <a:ea typeface="+mn-lt"/>
                <a:cs typeface="+mn-lt"/>
              </a:rPr>
              <a:t>khác</a:t>
            </a:r>
            <a:r>
              <a:rPr lang="en-US" sz="2600" dirty="0">
                <a:ea typeface="+mn-lt"/>
                <a:cs typeface="+mn-lt"/>
              </a:rPr>
              <a:t> </a:t>
            </a:r>
            <a:r>
              <a:rPr lang="en-US" sz="2600" dirty="0" err="1">
                <a:ea typeface="+mn-lt"/>
                <a:cs typeface="+mn-lt"/>
              </a:rPr>
              <a:t>nhau</a:t>
            </a:r>
            <a:r>
              <a:rPr lang="en-US" sz="2600" dirty="0">
                <a:ea typeface="+mn-lt"/>
                <a:cs typeface="+mn-lt"/>
              </a:rPr>
              <a:t> </a:t>
            </a:r>
            <a:r>
              <a:rPr lang="en-US" sz="2600" dirty="0" err="1">
                <a:ea typeface="+mn-lt"/>
                <a:cs typeface="+mn-lt"/>
              </a:rPr>
              <a:t>và</a:t>
            </a:r>
            <a:r>
              <a:rPr lang="en-US" sz="2600" dirty="0">
                <a:ea typeface="+mn-lt"/>
                <a:cs typeface="+mn-lt"/>
              </a:rPr>
              <a:t> </a:t>
            </a:r>
            <a:r>
              <a:rPr lang="en-US" sz="2600" dirty="0" err="1">
                <a:ea typeface="+mn-lt"/>
                <a:cs typeface="+mn-lt"/>
              </a:rPr>
              <a:t>các</a:t>
            </a:r>
            <a:r>
              <a:rPr lang="en-US" sz="2600" dirty="0">
                <a:ea typeface="+mn-lt"/>
                <a:cs typeface="+mn-lt"/>
              </a:rPr>
              <a:t> </a:t>
            </a:r>
            <a:r>
              <a:rPr lang="en-US" sz="2600" dirty="0" err="1">
                <a:ea typeface="+mn-lt"/>
                <a:cs typeface="+mn-lt"/>
              </a:rPr>
              <a:t>chức</a:t>
            </a:r>
            <a:r>
              <a:rPr lang="en-US" sz="2600" dirty="0">
                <a:ea typeface="+mn-lt"/>
                <a:cs typeface="+mn-lt"/>
              </a:rPr>
              <a:t> </a:t>
            </a:r>
            <a:r>
              <a:rPr lang="en-US" sz="2600" dirty="0" err="1">
                <a:ea typeface="+mn-lt"/>
                <a:cs typeface="+mn-lt"/>
              </a:rPr>
              <a:t>năng</a:t>
            </a:r>
            <a:r>
              <a:rPr lang="en-US" sz="2600" dirty="0">
                <a:ea typeface="+mn-lt"/>
                <a:cs typeface="+mn-lt"/>
              </a:rPr>
              <a:t> </a:t>
            </a:r>
            <a:r>
              <a:rPr lang="en-US" sz="2600" dirty="0" err="1">
                <a:ea typeface="+mn-lt"/>
                <a:cs typeface="+mn-lt"/>
              </a:rPr>
              <a:t>mà</a:t>
            </a:r>
            <a:r>
              <a:rPr lang="en-US" sz="2600" dirty="0">
                <a:ea typeface="+mn-lt"/>
                <a:cs typeface="+mn-lt"/>
              </a:rPr>
              <a:t> </a:t>
            </a:r>
            <a:r>
              <a:rPr lang="en-US" sz="2600" dirty="0" err="1">
                <a:ea typeface="+mn-lt"/>
                <a:cs typeface="+mn-lt"/>
              </a:rPr>
              <a:t>chúng</a:t>
            </a:r>
            <a:r>
              <a:rPr lang="en-US" sz="2600" dirty="0">
                <a:ea typeface="+mn-lt"/>
                <a:cs typeface="+mn-lt"/>
              </a:rPr>
              <a:t> </a:t>
            </a:r>
            <a:r>
              <a:rPr lang="en-US" sz="2600" dirty="0" err="1">
                <a:ea typeface="+mn-lt"/>
                <a:cs typeface="+mn-lt"/>
              </a:rPr>
              <a:t>phục</a:t>
            </a:r>
            <a:r>
              <a:rPr lang="en-US" sz="2600" dirty="0">
                <a:ea typeface="+mn-lt"/>
                <a:cs typeface="+mn-lt"/>
              </a:rPr>
              <a:t> </a:t>
            </a:r>
            <a:r>
              <a:rPr lang="en-US" sz="2600" dirty="0" err="1">
                <a:ea typeface="+mn-lt"/>
                <a:cs typeface="+mn-lt"/>
              </a:rPr>
              <a:t>vụ</a:t>
            </a:r>
            <a:r>
              <a:rPr lang="en-US" sz="2600" dirty="0">
                <a:ea typeface="+mn-lt"/>
                <a:cs typeface="+mn-lt"/>
              </a:rPr>
              <a:t> – </a:t>
            </a:r>
            <a:r>
              <a:rPr lang="en-US" sz="2600" dirty="0" err="1">
                <a:ea typeface="+mn-lt"/>
                <a:cs typeface="+mn-lt"/>
              </a:rPr>
              <a:t>sau</a:t>
            </a:r>
            <a:r>
              <a:rPr lang="en-US" sz="2600" dirty="0">
                <a:ea typeface="+mn-lt"/>
                <a:cs typeface="+mn-lt"/>
              </a:rPr>
              <a:t> </a:t>
            </a:r>
            <a:r>
              <a:rPr lang="en-US" sz="2600" dirty="0" err="1">
                <a:ea typeface="+mn-lt"/>
                <a:cs typeface="+mn-lt"/>
              </a:rPr>
              <a:t>đó</a:t>
            </a:r>
            <a:r>
              <a:rPr lang="en-US" sz="2600" dirty="0">
                <a:ea typeface="+mn-lt"/>
                <a:cs typeface="+mn-lt"/>
              </a:rPr>
              <a:t> </a:t>
            </a:r>
            <a:r>
              <a:rPr lang="en-US" sz="2600" dirty="0" err="1">
                <a:ea typeface="+mn-lt"/>
                <a:cs typeface="+mn-lt"/>
              </a:rPr>
              <a:t>chúng</a:t>
            </a:r>
            <a:r>
              <a:rPr lang="en-US" sz="2600" dirty="0">
                <a:ea typeface="+mn-lt"/>
                <a:cs typeface="+mn-lt"/>
              </a:rPr>
              <a:t> ta </a:t>
            </a:r>
            <a:r>
              <a:rPr lang="en-US" sz="2600" dirty="0" err="1">
                <a:ea typeface="+mn-lt"/>
                <a:cs typeface="+mn-lt"/>
              </a:rPr>
              <a:t>sẽ</a:t>
            </a:r>
            <a:r>
              <a:rPr lang="en-US" sz="2600" dirty="0">
                <a:ea typeface="+mn-lt"/>
                <a:cs typeface="+mn-lt"/>
              </a:rPr>
              <a:t> </a:t>
            </a:r>
            <a:r>
              <a:rPr lang="en-US" sz="2600" dirty="0" err="1">
                <a:ea typeface="+mn-lt"/>
                <a:cs typeface="+mn-lt"/>
              </a:rPr>
              <a:t>nói</a:t>
            </a:r>
            <a:r>
              <a:rPr lang="en-US" sz="2600" dirty="0">
                <a:ea typeface="+mn-lt"/>
                <a:cs typeface="+mn-lt"/>
              </a:rPr>
              <a:t> </a:t>
            </a:r>
            <a:r>
              <a:rPr lang="en-US" sz="2600" dirty="0" err="1">
                <a:ea typeface="+mn-lt"/>
                <a:cs typeface="+mn-lt"/>
              </a:rPr>
              <a:t>về</a:t>
            </a:r>
            <a:r>
              <a:rPr lang="en-US" sz="2600" dirty="0">
                <a:ea typeface="+mn-lt"/>
                <a:cs typeface="+mn-lt"/>
              </a:rPr>
              <a:t> </a:t>
            </a:r>
            <a:r>
              <a:rPr lang="en-US" sz="2600" dirty="0" err="1">
                <a:ea typeface="+mn-lt"/>
                <a:cs typeface="+mn-lt"/>
              </a:rPr>
              <a:t>xây</a:t>
            </a:r>
            <a:r>
              <a:rPr lang="en-US" sz="2600" dirty="0">
                <a:ea typeface="+mn-lt"/>
                <a:cs typeface="+mn-lt"/>
              </a:rPr>
              <a:t> </a:t>
            </a:r>
            <a:r>
              <a:rPr lang="en-US" sz="2600" dirty="0" err="1">
                <a:ea typeface="+mn-lt"/>
                <a:cs typeface="+mn-lt"/>
              </a:rPr>
              <a:t>dựng</a:t>
            </a:r>
            <a:r>
              <a:rPr lang="en-US" sz="2600" dirty="0">
                <a:ea typeface="+mn-lt"/>
                <a:cs typeface="+mn-lt"/>
              </a:rPr>
              <a:t> </a:t>
            </a:r>
            <a:r>
              <a:rPr lang="en-US" sz="2600" dirty="0" err="1">
                <a:ea typeface="+mn-lt"/>
                <a:cs typeface="+mn-lt"/>
              </a:rPr>
              <a:t>một</a:t>
            </a:r>
            <a:r>
              <a:rPr lang="en-US" sz="2600" dirty="0">
                <a:ea typeface="+mn-lt"/>
                <a:cs typeface="+mn-lt"/>
              </a:rPr>
              <a:t> </a:t>
            </a:r>
            <a:r>
              <a:rPr lang="en-US" sz="2600" dirty="0" err="1">
                <a:ea typeface="+mn-lt"/>
                <a:cs typeface="+mn-lt"/>
              </a:rPr>
              <a:t>bộ</a:t>
            </a:r>
            <a:r>
              <a:rPr lang="en-US" sz="2600" dirty="0">
                <a:ea typeface="+mn-lt"/>
                <a:cs typeface="+mn-lt"/>
              </a:rPr>
              <a:t> </a:t>
            </a:r>
            <a:r>
              <a:rPr lang="en-US" sz="2600" dirty="0" err="1">
                <a:ea typeface="+mn-lt"/>
                <a:cs typeface="+mn-lt"/>
              </a:rPr>
              <a:t>mã</a:t>
            </a:r>
            <a:r>
              <a:rPr lang="en-US" sz="2600" dirty="0">
                <a:ea typeface="+mn-lt"/>
                <a:cs typeface="+mn-lt"/>
              </a:rPr>
              <a:t> </a:t>
            </a:r>
            <a:r>
              <a:rPr lang="en-US" sz="2600" dirty="0" err="1">
                <a:ea typeface="+mn-lt"/>
                <a:cs typeface="+mn-lt"/>
              </a:rPr>
              <a:t>hóa</a:t>
            </a:r>
            <a:r>
              <a:rPr lang="en-US" sz="2600" dirty="0">
                <a:ea typeface="+mn-lt"/>
                <a:cs typeface="+mn-lt"/>
              </a:rPr>
              <a:t>. </a:t>
            </a:r>
            <a:endParaRPr lang="en-US" dirty="0">
              <a:cs typeface="Calibri" panose="020F0502020204030204"/>
            </a:endParaRPr>
          </a:p>
        </p:txBody>
      </p:sp>
    </p:spTree>
    <p:extLst>
      <p:ext uri="{BB962C8B-B14F-4D97-AF65-F5344CB8AC3E}">
        <p14:creationId xmlns:p14="http://schemas.microsoft.com/office/powerpoint/2010/main" val="29954195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Light"/>
              </a:rPr>
              <a:t>3</a:t>
            </a:r>
            <a:r>
              <a:rPr lang="en-US" dirty="0">
                <a:cs typeface="Calibri Light"/>
              </a:rPr>
              <a:t>. </a:t>
            </a:r>
            <a:r>
              <a:rPr lang="en-US" dirty="0" err="1">
                <a:cs typeface="Calibri Light"/>
              </a:rPr>
              <a:t>Trao</a:t>
            </a:r>
            <a:r>
              <a:rPr lang="en-US" dirty="0">
                <a:cs typeface="Calibri Light"/>
              </a:rPr>
              <a:t> </a:t>
            </a:r>
            <a:r>
              <a:rPr lang="en-US" dirty="0" err="1">
                <a:cs typeface="Calibri Light"/>
              </a:rPr>
              <a:t>đổi</a:t>
            </a:r>
            <a:r>
              <a:rPr lang="en-US" dirty="0">
                <a:cs typeface="Calibri Light"/>
              </a:rPr>
              <a:t> </a:t>
            </a:r>
            <a:r>
              <a:rPr lang="en-US" dirty="0" err="1">
                <a:cs typeface="Calibri Light"/>
              </a:rPr>
              <a:t>khóa</a:t>
            </a:r>
            <a:endParaRPr lang="en-US" dirty="0" err="1"/>
          </a:p>
        </p:txBody>
      </p:sp>
      <p:sp>
        <p:nvSpPr>
          <p:cNvPr id="3" name="Content Placeholder 2"/>
          <p:cNvSpPr>
            <a:spLocks noGrp="1"/>
          </p:cNvSpPr>
          <p:nvPr>
            <p:ph idx="1"/>
          </p:nvPr>
        </p:nvSpPr>
        <p:spPr>
          <a:xfrm>
            <a:off x="488950" y="1346200"/>
            <a:ext cx="3511910" cy="5232878"/>
          </a:xfrm>
        </p:spPr>
        <p:txBody>
          <a:bodyPr vert="horz" lIns="91440" tIns="45720" rIns="91440" bIns="45720" rtlCol="0" anchor="t">
            <a:normAutofit/>
          </a:bodyPr>
          <a:lstStyle/>
          <a:p>
            <a:pPr algn="just"/>
            <a:r>
              <a:rPr lang="en-US" sz="2600" b="1" dirty="0">
                <a:cs typeface="Calibri"/>
              </a:rPr>
              <a:t>RSA</a:t>
            </a:r>
          </a:p>
          <a:p>
            <a:pPr marL="0" indent="0" algn="just">
              <a:buNone/>
            </a:pPr>
            <a:r>
              <a:rPr lang="en-US" sz="2600" dirty="0">
                <a:ea typeface="+mn-lt"/>
                <a:cs typeface="+mn-lt"/>
              </a:rPr>
              <a:t>- RSA </a:t>
            </a:r>
            <a:r>
              <a:rPr lang="en-US" sz="2600" dirty="0" err="1">
                <a:ea typeface="+mn-lt"/>
                <a:cs typeface="+mn-lt"/>
              </a:rPr>
              <a:t>được</a:t>
            </a:r>
            <a:r>
              <a:rPr lang="en-US" sz="2600" dirty="0">
                <a:ea typeface="+mn-lt"/>
                <a:cs typeface="+mn-lt"/>
              </a:rPr>
              <a:t> </a:t>
            </a:r>
            <a:r>
              <a:rPr lang="en-US" sz="2600" dirty="0" err="1">
                <a:ea typeface="+mn-lt"/>
                <a:cs typeface="+mn-lt"/>
              </a:rPr>
              <a:t>đặt</a:t>
            </a:r>
            <a:r>
              <a:rPr lang="en-US" sz="2600" dirty="0">
                <a:ea typeface="+mn-lt"/>
                <a:cs typeface="+mn-lt"/>
              </a:rPr>
              <a:t> </a:t>
            </a:r>
            <a:r>
              <a:rPr lang="en-US" sz="2600" dirty="0" err="1">
                <a:ea typeface="+mn-lt"/>
                <a:cs typeface="+mn-lt"/>
              </a:rPr>
              <a:t>theo</a:t>
            </a:r>
            <a:r>
              <a:rPr lang="en-US" sz="2600" dirty="0">
                <a:ea typeface="+mn-lt"/>
                <a:cs typeface="+mn-lt"/>
              </a:rPr>
              <a:t> </a:t>
            </a:r>
            <a:r>
              <a:rPr lang="en-US" sz="2600" dirty="0" err="1">
                <a:ea typeface="+mn-lt"/>
                <a:cs typeface="+mn-lt"/>
              </a:rPr>
              <a:t>tên</a:t>
            </a:r>
            <a:r>
              <a:rPr lang="en-US" sz="2600" dirty="0">
                <a:ea typeface="+mn-lt"/>
                <a:cs typeface="+mn-lt"/>
              </a:rPr>
              <a:t> </a:t>
            </a:r>
            <a:r>
              <a:rPr lang="en-US" sz="2600" dirty="0" err="1">
                <a:ea typeface="+mn-lt"/>
                <a:cs typeface="+mn-lt"/>
              </a:rPr>
              <a:t>của</a:t>
            </a:r>
            <a:r>
              <a:rPr lang="en-US" sz="2600" dirty="0">
                <a:ea typeface="+mn-lt"/>
                <a:cs typeface="+mn-lt"/>
              </a:rPr>
              <a:t> </a:t>
            </a:r>
            <a:r>
              <a:rPr lang="en-US" sz="2600" dirty="0" err="1">
                <a:ea typeface="+mn-lt"/>
                <a:cs typeface="+mn-lt"/>
              </a:rPr>
              <a:t>những</a:t>
            </a:r>
            <a:r>
              <a:rPr lang="en-US" sz="2600" dirty="0">
                <a:ea typeface="+mn-lt"/>
                <a:cs typeface="+mn-lt"/>
              </a:rPr>
              <a:t> </a:t>
            </a:r>
            <a:r>
              <a:rPr lang="en-US" sz="2600" dirty="0" err="1">
                <a:ea typeface="+mn-lt"/>
                <a:cs typeface="+mn-lt"/>
              </a:rPr>
              <a:t>người</a:t>
            </a:r>
            <a:r>
              <a:rPr lang="en-US" sz="2600" dirty="0">
                <a:ea typeface="+mn-lt"/>
                <a:cs typeface="+mn-lt"/>
              </a:rPr>
              <a:t> </a:t>
            </a:r>
            <a:r>
              <a:rPr lang="en-US" sz="2600" dirty="0" err="1">
                <a:ea typeface="+mn-lt"/>
                <a:cs typeface="+mn-lt"/>
              </a:rPr>
              <a:t>đã</a:t>
            </a:r>
            <a:r>
              <a:rPr lang="en-US" sz="2600" dirty="0">
                <a:ea typeface="+mn-lt"/>
                <a:cs typeface="+mn-lt"/>
              </a:rPr>
              <a:t> </a:t>
            </a:r>
            <a:r>
              <a:rPr lang="en-US" sz="2600" dirty="0" err="1">
                <a:ea typeface="+mn-lt"/>
                <a:cs typeface="+mn-lt"/>
              </a:rPr>
              <a:t>tạo</a:t>
            </a:r>
            <a:r>
              <a:rPr lang="en-US" sz="2600" dirty="0">
                <a:ea typeface="+mn-lt"/>
                <a:cs typeface="+mn-lt"/>
              </a:rPr>
              <a:t> ra </a:t>
            </a:r>
            <a:r>
              <a:rPr lang="en-US" sz="2600" dirty="0" err="1">
                <a:ea typeface="+mn-lt"/>
                <a:cs typeface="+mn-lt"/>
              </a:rPr>
              <a:t>nó</a:t>
            </a:r>
            <a:r>
              <a:rPr lang="en-US" sz="2600" dirty="0">
                <a:ea typeface="+mn-lt"/>
                <a:cs typeface="+mn-lt"/>
              </a:rPr>
              <a:t>: Rivest, Shamir </a:t>
            </a:r>
            <a:r>
              <a:rPr lang="en-US" sz="2600" dirty="0" err="1">
                <a:ea typeface="+mn-lt"/>
                <a:cs typeface="+mn-lt"/>
              </a:rPr>
              <a:t>và</a:t>
            </a:r>
            <a:r>
              <a:rPr lang="en-US" sz="2600" dirty="0">
                <a:ea typeface="+mn-lt"/>
                <a:cs typeface="+mn-lt"/>
              </a:rPr>
              <a:t> Adleman. </a:t>
            </a:r>
            <a:r>
              <a:rPr lang="en-US" sz="2600" dirty="0" err="1">
                <a:ea typeface="+mn-lt"/>
                <a:cs typeface="+mn-lt"/>
              </a:rPr>
              <a:t>Đây</a:t>
            </a:r>
            <a:r>
              <a:rPr lang="en-US" sz="2600" dirty="0">
                <a:ea typeface="+mn-lt"/>
                <a:cs typeface="+mn-lt"/>
              </a:rPr>
              <a:t> là </a:t>
            </a:r>
            <a:r>
              <a:rPr lang="en-US" sz="2600" dirty="0" err="1">
                <a:ea typeface="+mn-lt"/>
                <a:cs typeface="+mn-lt"/>
              </a:rPr>
              <a:t>một</a:t>
            </a:r>
            <a:r>
              <a:rPr lang="en-US" sz="2600" dirty="0">
                <a:ea typeface="+mn-lt"/>
                <a:cs typeface="+mn-lt"/>
              </a:rPr>
              <a:t> </a:t>
            </a:r>
            <a:r>
              <a:rPr lang="en-US" sz="2600" dirty="0" err="1">
                <a:ea typeface="+mn-lt"/>
                <a:cs typeface="+mn-lt"/>
              </a:rPr>
              <a:t>hệ</a:t>
            </a:r>
            <a:r>
              <a:rPr lang="en-US" sz="2600" dirty="0">
                <a:ea typeface="+mn-lt"/>
                <a:cs typeface="+mn-lt"/>
              </a:rPr>
              <a:t> </a:t>
            </a:r>
            <a:r>
              <a:rPr lang="en-US" sz="2600" dirty="0" err="1">
                <a:ea typeface="+mn-lt"/>
                <a:cs typeface="+mn-lt"/>
              </a:rPr>
              <a:t>thống</a:t>
            </a:r>
            <a:r>
              <a:rPr lang="en-US" sz="2600" dirty="0">
                <a:ea typeface="+mn-lt"/>
                <a:cs typeface="+mn-lt"/>
              </a:rPr>
              <a:t> </a:t>
            </a:r>
            <a:r>
              <a:rPr lang="en-US" sz="2600" dirty="0" err="1">
                <a:ea typeface="+mn-lt"/>
                <a:cs typeface="+mn-lt"/>
              </a:rPr>
              <a:t>mã</a:t>
            </a:r>
            <a:r>
              <a:rPr lang="en-US" sz="2600" dirty="0">
                <a:ea typeface="+mn-lt"/>
                <a:cs typeface="+mn-lt"/>
              </a:rPr>
              <a:t> </a:t>
            </a:r>
            <a:r>
              <a:rPr lang="en-US" sz="2600" dirty="0" err="1">
                <a:ea typeface="+mn-lt"/>
                <a:cs typeface="+mn-lt"/>
              </a:rPr>
              <a:t>hóa</a:t>
            </a:r>
            <a:r>
              <a:rPr lang="en-US" sz="2600" dirty="0">
                <a:ea typeface="+mn-lt"/>
                <a:cs typeface="+mn-lt"/>
              </a:rPr>
              <a:t> không </a:t>
            </a:r>
            <a:r>
              <a:rPr lang="en-US" sz="2600" dirty="0" err="1">
                <a:ea typeface="+mn-lt"/>
                <a:cs typeface="+mn-lt"/>
              </a:rPr>
              <a:t>đối</a:t>
            </a:r>
            <a:r>
              <a:rPr lang="en-US" sz="2600" dirty="0">
                <a:ea typeface="+mn-lt"/>
                <a:cs typeface="+mn-lt"/>
              </a:rPr>
              <a:t> </a:t>
            </a:r>
            <a:r>
              <a:rPr lang="en-US" sz="2600" dirty="0" err="1">
                <a:ea typeface="+mn-lt"/>
                <a:cs typeface="+mn-lt"/>
              </a:rPr>
              <a:t>xứng</a:t>
            </a:r>
            <a:r>
              <a:rPr lang="en-US" sz="2600" dirty="0">
                <a:ea typeface="+mn-lt"/>
                <a:cs typeface="+mn-lt"/>
              </a:rPr>
              <a:t> </a:t>
            </a:r>
            <a:r>
              <a:rPr lang="en-US" sz="2600" dirty="0" err="1">
                <a:ea typeface="+mn-lt"/>
                <a:cs typeface="+mn-lt"/>
              </a:rPr>
              <a:t>khá</a:t>
            </a:r>
            <a:r>
              <a:rPr lang="en-US" sz="2600" dirty="0">
                <a:ea typeface="+mn-lt"/>
                <a:cs typeface="+mn-lt"/>
              </a:rPr>
              <a:t> </a:t>
            </a:r>
            <a:r>
              <a:rPr lang="en-US" sz="2600" dirty="0" err="1">
                <a:ea typeface="+mn-lt"/>
                <a:cs typeface="+mn-lt"/>
              </a:rPr>
              <a:t>phổ</a:t>
            </a:r>
            <a:r>
              <a:rPr lang="en-US" sz="2600" dirty="0">
                <a:ea typeface="+mn-lt"/>
                <a:cs typeface="+mn-lt"/>
              </a:rPr>
              <a:t> </a:t>
            </a:r>
            <a:r>
              <a:rPr lang="en-US" sz="2600" dirty="0" err="1">
                <a:ea typeface="+mn-lt"/>
                <a:cs typeface="+mn-lt"/>
              </a:rPr>
              <a:t>biến</a:t>
            </a:r>
            <a:r>
              <a:rPr lang="en-US" sz="2600" dirty="0">
                <a:ea typeface="+mn-lt"/>
                <a:cs typeface="+mn-lt"/>
              </a:rPr>
              <a:t>, </a:t>
            </a:r>
            <a:r>
              <a:rPr lang="en-US" sz="2600" dirty="0" err="1">
                <a:ea typeface="+mn-lt"/>
                <a:cs typeface="+mn-lt"/>
              </a:rPr>
              <a:t>sử</a:t>
            </a:r>
            <a:r>
              <a:rPr lang="en-US" sz="2600" dirty="0">
                <a:ea typeface="+mn-lt"/>
                <a:cs typeface="+mn-lt"/>
              </a:rPr>
              <a:t> </a:t>
            </a:r>
            <a:r>
              <a:rPr lang="en-US" sz="2600" dirty="0" err="1">
                <a:ea typeface="+mn-lt"/>
                <a:cs typeface="+mn-lt"/>
              </a:rPr>
              <a:t>dụng</a:t>
            </a:r>
            <a:r>
              <a:rPr lang="en-US" sz="2600" dirty="0">
                <a:ea typeface="+mn-lt"/>
                <a:cs typeface="+mn-lt"/>
              </a:rPr>
              <a:t> </a:t>
            </a:r>
            <a:r>
              <a:rPr lang="en-US" sz="2600" dirty="0" err="1">
                <a:ea typeface="+mn-lt"/>
                <a:cs typeface="+mn-lt"/>
              </a:rPr>
              <a:t>số</a:t>
            </a:r>
            <a:r>
              <a:rPr lang="en-US" sz="2600" dirty="0">
                <a:ea typeface="+mn-lt"/>
                <a:cs typeface="+mn-lt"/>
              </a:rPr>
              <a:t> </a:t>
            </a:r>
            <a:r>
              <a:rPr lang="en-US" sz="2600" dirty="0" err="1">
                <a:ea typeface="+mn-lt"/>
                <a:cs typeface="+mn-lt"/>
              </a:rPr>
              <a:t>nguyên</a:t>
            </a:r>
            <a:r>
              <a:rPr lang="en-US" sz="2600" dirty="0">
                <a:ea typeface="+mn-lt"/>
                <a:cs typeface="+mn-lt"/>
              </a:rPr>
              <a:t> </a:t>
            </a:r>
            <a:r>
              <a:rPr lang="en-US" sz="2600" dirty="0" err="1">
                <a:ea typeface="+mn-lt"/>
                <a:cs typeface="+mn-lt"/>
              </a:rPr>
              <a:t>tố</a:t>
            </a:r>
            <a:r>
              <a:rPr lang="en-US" sz="2600" dirty="0">
                <a:ea typeface="+mn-lt"/>
                <a:cs typeface="+mn-lt"/>
              </a:rPr>
              <a:t> </a:t>
            </a:r>
            <a:r>
              <a:rPr lang="en-US" sz="2600" dirty="0" err="1">
                <a:ea typeface="+mn-lt"/>
                <a:cs typeface="+mn-lt"/>
              </a:rPr>
              <a:t>và</a:t>
            </a:r>
            <a:r>
              <a:rPr lang="en-US" sz="2600" dirty="0">
                <a:ea typeface="+mn-lt"/>
                <a:cs typeface="+mn-lt"/>
              </a:rPr>
              <a:t> </a:t>
            </a:r>
            <a:r>
              <a:rPr lang="en-US" sz="2600" dirty="0" err="1">
                <a:ea typeface="+mn-lt"/>
                <a:cs typeface="+mn-lt"/>
              </a:rPr>
              <a:t>có</a:t>
            </a:r>
            <a:r>
              <a:rPr lang="en-US" sz="2600" dirty="0">
                <a:ea typeface="+mn-lt"/>
                <a:cs typeface="+mn-lt"/>
              </a:rPr>
              <a:t> </a:t>
            </a:r>
            <a:r>
              <a:rPr lang="en-US" sz="2600" dirty="0" err="1">
                <a:ea typeface="+mn-lt"/>
                <a:cs typeface="+mn-lt"/>
              </a:rPr>
              <a:t>nhiều</a:t>
            </a:r>
            <a:r>
              <a:rPr lang="en-US" sz="2600" dirty="0">
                <a:ea typeface="+mn-lt"/>
                <a:cs typeface="+mn-lt"/>
              </a:rPr>
              <a:t> </a:t>
            </a:r>
            <a:r>
              <a:rPr lang="en-US" sz="2600" dirty="0" err="1">
                <a:ea typeface="+mn-lt"/>
                <a:cs typeface="+mn-lt"/>
              </a:rPr>
              <a:t>ứng</a:t>
            </a:r>
            <a:r>
              <a:rPr lang="en-US" sz="2600" dirty="0">
                <a:ea typeface="+mn-lt"/>
                <a:cs typeface="+mn-lt"/>
              </a:rPr>
              <a:t> </a:t>
            </a:r>
            <a:r>
              <a:rPr lang="en-US" sz="2600" dirty="0" err="1">
                <a:ea typeface="+mn-lt"/>
                <a:cs typeface="+mn-lt"/>
              </a:rPr>
              <a:t>dụng</a:t>
            </a:r>
            <a:r>
              <a:rPr lang="en-US" sz="2600" dirty="0">
                <a:ea typeface="+mn-lt"/>
                <a:cs typeface="+mn-lt"/>
              </a:rPr>
              <a:t>. </a:t>
            </a:r>
            <a:endParaRPr lang="en-US" dirty="0"/>
          </a:p>
        </p:txBody>
      </p:sp>
      <p:pic>
        <p:nvPicPr>
          <p:cNvPr id="4" name="Hình ảnh 4" descr="Ảnh có chứa ảnh chụp màn hình&#10;&#10;Mô tả được tạo với mức tin cậy rất cao">
            <a:extLst>
              <a:ext uri="{FF2B5EF4-FFF2-40B4-BE49-F238E27FC236}">
                <a16:creationId xmlns="" xmlns:a16="http://schemas.microsoft.com/office/drawing/2014/main" id="{1E084F81-D20E-4C85-B4C4-1CB4DB502FFF}"/>
              </a:ext>
            </a:extLst>
          </p:cNvPr>
          <p:cNvPicPr>
            <a:picLocks noChangeAspect="1"/>
          </p:cNvPicPr>
          <p:nvPr/>
        </p:nvPicPr>
        <p:blipFill>
          <a:blip r:embed="rId2"/>
          <a:stretch>
            <a:fillRect/>
          </a:stretch>
        </p:blipFill>
        <p:spPr>
          <a:xfrm>
            <a:off x="3991155" y="1711248"/>
            <a:ext cx="4698520" cy="4269390"/>
          </a:xfrm>
          <a:prstGeom prst="rect">
            <a:avLst/>
          </a:prstGeom>
        </p:spPr>
      </p:pic>
    </p:spTree>
    <p:extLst>
      <p:ext uri="{BB962C8B-B14F-4D97-AF65-F5344CB8AC3E}">
        <p14:creationId xmlns:p14="http://schemas.microsoft.com/office/powerpoint/2010/main" val="1641124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Light"/>
              </a:rPr>
              <a:t>3</a:t>
            </a:r>
            <a:r>
              <a:rPr lang="en-US" dirty="0">
                <a:cs typeface="Calibri Light"/>
              </a:rPr>
              <a:t>. </a:t>
            </a:r>
            <a:r>
              <a:rPr lang="en-US" dirty="0" err="1">
                <a:cs typeface="Calibri Light"/>
              </a:rPr>
              <a:t>Trao</a:t>
            </a:r>
            <a:r>
              <a:rPr lang="en-US" dirty="0">
                <a:cs typeface="Calibri Light"/>
              </a:rPr>
              <a:t> </a:t>
            </a:r>
            <a:r>
              <a:rPr lang="en-US" dirty="0" err="1">
                <a:cs typeface="Calibri Light"/>
              </a:rPr>
              <a:t>đổi</a:t>
            </a:r>
            <a:r>
              <a:rPr lang="en-US" dirty="0">
                <a:cs typeface="Calibri Light"/>
              </a:rPr>
              <a:t> </a:t>
            </a:r>
            <a:r>
              <a:rPr lang="en-US" dirty="0" err="1">
                <a:cs typeface="Calibri Light"/>
              </a:rPr>
              <a:t>khóa</a:t>
            </a:r>
            <a:endParaRPr lang="en-US" dirty="0" err="1"/>
          </a:p>
        </p:txBody>
      </p:sp>
      <p:sp>
        <p:nvSpPr>
          <p:cNvPr id="3" name="Content Placeholder 2"/>
          <p:cNvSpPr>
            <a:spLocks noGrp="1"/>
          </p:cNvSpPr>
          <p:nvPr>
            <p:ph idx="1"/>
          </p:nvPr>
        </p:nvSpPr>
        <p:spPr>
          <a:xfrm>
            <a:off x="488950" y="1346200"/>
            <a:ext cx="4561457" cy="5074727"/>
          </a:xfrm>
        </p:spPr>
        <p:txBody>
          <a:bodyPr vert="horz" lIns="91440" tIns="45720" rIns="91440" bIns="45720" rtlCol="0" anchor="t">
            <a:normAutofit/>
          </a:bodyPr>
          <a:lstStyle/>
          <a:p>
            <a:r>
              <a:rPr lang="en-US" sz="2600" b="1" dirty="0"/>
              <a:t>Elliptic Curve Diffie-Hellman </a:t>
            </a:r>
          </a:p>
          <a:p>
            <a:pPr marL="0" indent="0" algn="just">
              <a:buNone/>
            </a:pPr>
            <a:r>
              <a:rPr lang="en-US" sz="2600" dirty="0" err="1">
                <a:ea typeface="+mn-lt"/>
                <a:cs typeface="+mn-lt"/>
              </a:rPr>
              <a:t>Một</a:t>
            </a:r>
            <a:r>
              <a:rPr lang="en-US" sz="2600" dirty="0">
                <a:ea typeface="+mn-lt"/>
                <a:cs typeface="+mn-lt"/>
              </a:rPr>
              <a:t> </a:t>
            </a:r>
            <a:r>
              <a:rPr lang="en-US" sz="2600" dirty="0" err="1">
                <a:ea typeface="+mn-lt"/>
                <a:cs typeface="+mn-lt"/>
              </a:rPr>
              <a:t>giao</a:t>
            </a:r>
            <a:r>
              <a:rPr lang="en-US" sz="2600" dirty="0">
                <a:ea typeface="+mn-lt"/>
                <a:cs typeface="+mn-lt"/>
              </a:rPr>
              <a:t> </a:t>
            </a:r>
            <a:r>
              <a:rPr lang="en-US" sz="2600" dirty="0" err="1">
                <a:ea typeface="+mn-lt"/>
                <a:cs typeface="+mn-lt"/>
              </a:rPr>
              <a:t>thức</a:t>
            </a:r>
            <a:r>
              <a:rPr lang="en-US" sz="2600" dirty="0">
                <a:ea typeface="+mn-lt"/>
                <a:cs typeface="+mn-lt"/>
              </a:rPr>
              <a:t> </a:t>
            </a:r>
            <a:r>
              <a:rPr lang="en-US" sz="2600" dirty="0" err="1">
                <a:ea typeface="+mn-lt"/>
                <a:cs typeface="+mn-lt"/>
              </a:rPr>
              <a:t>thỏa</a:t>
            </a:r>
            <a:r>
              <a:rPr lang="en-US" sz="2600" dirty="0">
                <a:ea typeface="+mn-lt"/>
                <a:cs typeface="+mn-lt"/>
              </a:rPr>
              <a:t> </a:t>
            </a:r>
            <a:r>
              <a:rPr lang="en-US" sz="2600" dirty="0" err="1">
                <a:ea typeface="+mn-lt"/>
                <a:cs typeface="+mn-lt"/>
              </a:rPr>
              <a:t>thuận</a:t>
            </a:r>
            <a:r>
              <a:rPr lang="en-US" sz="2600" dirty="0">
                <a:ea typeface="+mn-lt"/>
                <a:cs typeface="+mn-lt"/>
              </a:rPr>
              <a:t> </a:t>
            </a:r>
            <a:r>
              <a:rPr lang="en-US" sz="2600" dirty="0" err="1">
                <a:ea typeface="+mn-lt"/>
                <a:cs typeface="+mn-lt"/>
              </a:rPr>
              <a:t>khóa</a:t>
            </a:r>
            <a:r>
              <a:rPr lang="en-US" sz="2600" dirty="0">
                <a:ea typeface="+mn-lt"/>
                <a:cs typeface="+mn-lt"/>
              </a:rPr>
              <a:t>, </a:t>
            </a:r>
            <a:r>
              <a:rPr lang="en-US" sz="2600" dirty="0" err="1">
                <a:ea typeface="+mn-lt"/>
                <a:cs typeface="+mn-lt"/>
              </a:rPr>
              <a:t>cung</a:t>
            </a:r>
            <a:r>
              <a:rPr lang="en-US" sz="2600" dirty="0">
                <a:ea typeface="+mn-lt"/>
                <a:cs typeface="+mn-lt"/>
              </a:rPr>
              <a:t> </a:t>
            </a:r>
            <a:r>
              <a:rPr lang="en-US" sz="2600" dirty="0" err="1">
                <a:ea typeface="+mn-lt"/>
                <a:cs typeface="+mn-lt"/>
              </a:rPr>
              <a:t>cấp</a:t>
            </a:r>
            <a:r>
              <a:rPr lang="en-US" sz="2600" dirty="0">
                <a:ea typeface="+mn-lt"/>
                <a:cs typeface="+mn-lt"/>
              </a:rPr>
              <a:t> </a:t>
            </a:r>
            <a:r>
              <a:rPr lang="en-US" sz="2600" dirty="0" err="1">
                <a:ea typeface="+mn-lt"/>
                <a:cs typeface="+mn-lt"/>
              </a:rPr>
              <a:t>cho</a:t>
            </a:r>
            <a:r>
              <a:rPr lang="en-US" sz="2600" dirty="0">
                <a:ea typeface="+mn-lt"/>
                <a:cs typeface="+mn-lt"/>
              </a:rPr>
              <a:t> </a:t>
            </a:r>
            <a:r>
              <a:rPr lang="en-US" sz="2600" dirty="0" err="1">
                <a:ea typeface="+mn-lt"/>
                <a:cs typeface="+mn-lt"/>
              </a:rPr>
              <a:t>hai</a:t>
            </a:r>
            <a:r>
              <a:rPr lang="en-US" sz="2600" dirty="0">
                <a:ea typeface="+mn-lt"/>
                <a:cs typeface="+mn-lt"/>
              </a:rPr>
              <a:t> </a:t>
            </a:r>
            <a:r>
              <a:rPr lang="en-US" sz="2600" dirty="0" err="1">
                <a:ea typeface="+mn-lt"/>
                <a:cs typeface="+mn-lt"/>
              </a:rPr>
              <a:t>bên</a:t>
            </a:r>
            <a:r>
              <a:rPr lang="en-US" sz="2600" dirty="0">
                <a:ea typeface="+mn-lt"/>
                <a:cs typeface="+mn-lt"/>
              </a:rPr>
              <a:t> </a:t>
            </a:r>
            <a:r>
              <a:rPr lang="en-US" sz="2600" dirty="0" err="1">
                <a:ea typeface="+mn-lt"/>
                <a:cs typeface="+mn-lt"/>
              </a:rPr>
              <a:t>với</a:t>
            </a:r>
            <a:r>
              <a:rPr lang="en-US" sz="2600" dirty="0">
                <a:ea typeface="+mn-lt"/>
                <a:cs typeface="+mn-lt"/>
              </a:rPr>
              <a:t> </a:t>
            </a:r>
            <a:r>
              <a:rPr lang="en-US" sz="2600" dirty="0" err="1">
                <a:ea typeface="+mn-lt"/>
                <a:cs typeface="+mn-lt"/>
              </a:rPr>
              <a:t>cặp</a:t>
            </a:r>
            <a:r>
              <a:rPr lang="en-US" sz="2600" dirty="0">
                <a:ea typeface="+mn-lt"/>
                <a:cs typeface="+mn-lt"/>
              </a:rPr>
              <a:t> </a:t>
            </a:r>
            <a:r>
              <a:rPr lang="en-US" sz="2600" dirty="0" err="1">
                <a:ea typeface="+mn-lt"/>
                <a:cs typeface="+mn-lt"/>
              </a:rPr>
              <a:t>khóa</a:t>
            </a:r>
            <a:r>
              <a:rPr lang="en-US" sz="2600" dirty="0">
                <a:ea typeface="+mn-lt"/>
                <a:cs typeface="+mn-lt"/>
              </a:rPr>
              <a:t> </a:t>
            </a:r>
            <a:r>
              <a:rPr lang="en-US" sz="2600" dirty="0" err="1">
                <a:ea typeface="+mn-lt"/>
                <a:cs typeface="+mn-lt"/>
              </a:rPr>
              <a:t>công</a:t>
            </a:r>
            <a:r>
              <a:rPr lang="en-US" sz="2600" dirty="0">
                <a:ea typeface="+mn-lt"/>
                <a:cs typeface="+mn-lt"/>
              </a:rPr>
              <a:t> </a:t>
            </a:r>
            <a:r>
              <a:rPr lang="en-US" sz="2600" dirty="0" err="1">
                <a:ea typeface="+mn-lt"/>
                <a:cs typeface="+mn-lt"/>
              </a:rPr>
              <a:t>khai</a:t>
            </a:r>
            <a:r>
              <a:rPr lang="en-US" sz="2600" dirty="0">
                <a:ea typeface="+mn-lt"/>
                <a:cs typeface="+mn-lt"/>
              </a:rPr>
              <a:t> </a:t>
            </a:r>
            <a:r>
              <a:rPr lang="en-US" sz="2600" dirty="0" err="1">
                <a:ea typeface="+mn-lt"/>
                <a:cs typeface="+mn-lt"/>
              </a:rPr>
              <a:t>để</a:t>
            </a:r>
            <a:r>
              <a:rPr lang="en-US" sz="2600" dirty="0">
                <a:ea typeface="+mn-lt"/>
                <a:cs typeface="+mn-lt"/>
              </a:rPr>
              <a:t> </a:t>
            </a:r>
            <a:r>
              <a:rPr lang="en-US" sz="2600" dirty="0" err="1">
                <a:ea typeface="+mn-lt"/>
                <a:cs typeface="+mn-lt"/>
              </a:rPr>
              <a:t>thiết</a:t>
            </a:r>
            <a:r>
              <a:rPr lang="en-US" sz="2600" dirty="0">
                <a:ea typeface="+mn-lt"/>
                <a:cs typeface="+mn-lt"/>
              </a:rPr>
              <a:t> </a:t>
            </a:r>
            <a:r>
              <a:rPr lang="en-US" sz="2600" dirty="0" err="1">
                <a:ea typeface="+mn-lt"/>
                <a:cs typeface="+mn-lt"/>
              </a:rPr>
              <a:t>lập</a:t>
            </a:r>
            <a:r>
              <a:rPr lang="en-US" sz="2600" dirty="0">
                <a:ea typeface="+mn-lt"/>
                <a:cs typeface="+mn-lt"/>
              </a:rPr>
              <a:t> </a:t>
            </a:r>
            <a:r>
              <a:rPr lang="en-US" sz="2600" dirty="0" err="1">
                <a:ea typeface="+mn-lt"/>
                <a:cs typeface="+mn-lt"/>
              </a:rPr>
              <a:t>bí</a:t>
            </a:r>
            <a:r>
              <a:rPr lang="en-US" sz="2600" dirty="0">
                <a:ea typeface="+mn-lt"/>
                <a:cs typeface="+mn-lt"/>
              </a:rPr>
              <a:t> </a:t>
            </a:r>
            <a:r>
              <a:rPr lang="en-US" sz="2600" dirty="0" err="1">
                <a:ea typeface="+mn-lt"/>
                <a:cs typeface="+mn-lt"/>
              </a:rPr>
              <a:t>mật</a:t>
            </a:r>
            <a:r>
              <a:rPr lang="en-US" sz="2600" dirty="0">
                <a:ea typeface="+mn-lt"/>
                <a:cs typeface="+mn-lt"/>
              </a:rPr>
              <a:t> </a:t>
            </a:r>
            <a:r>
              <a:rPr lang="en-US" sz="2600" dirty="0" err="1">
                <a:ea typeface="+mn-lt"/>
                <a:cs typeface="+mn-lt"/>
              </a:rPr>
              <a:t>được</a:t>
            </a:r>
            <a:r>
              <a:rPr lang="en-US" sz="2600" dirty="0">
                <a:ea typeface="+mn-lt"/>
                <a:cs typeface="+mn-lt"/>
              </a:rPr>
              <a:t> chia </a:t>
            </a:r>
            <a:r>
              <a:rPr lang="en-US" sz="2600" dirty="0" err="1">
                <a:ea typeface="+mn-lt"/>
                <a:cs typeface="+mn-lt"/>
              </a:rPr>
              <a:t>sẻ</a:t>
            </a:r>
            <a:r>
              <a:rPr lang="en-US" sz="2600" dirty="0">
                <a:ea typeface="+mn-lt"/>
                <a:cs typeface="+mn-lt"/>
              </a:rPr>
              <a:t> (</a:t>
            </a:r>
            <a:r>
              <a:rPr lang="en-US" sz="2600" dirty="0" err="1">
                <a:ea typeface="+mn-lt"/>
                <a:cs typeface="+mn-lt"/>
              </a:rPr>
              <a:t>được</a:t>
            </a:r>
            <a:r>
              <a:rPr lang="en-US" sz="2600" dirty="0">
                <a:ea typeface="+mn-lt"/>
                <a:cs typeface="+mn-lt"/>
              </a:rPr>
              <a:t> </a:t>
            </a:r>
            <a:r>
              <a:rPr lang="en-US" sz="2600" dirty="0" err="1">
                <a:ea typeface="+mn-lt"/>
                <a:cs typeface="+mn-lt"/>
              </a:rPr>
              <a:t>sử</a:t>
            </a:r>
            <a:r>
              <a:rPr lang="en-US" sz="2600" dirty="0">
                <a:ea typeface="+mn-lt"/>
                <a:cs typeface="+mn-lt"/>
              </a:rPr>
              <a:t> </a:t>
            </a:r>
            <a:r>
              <a:rPr lang="en-US" sz="2600" dirty="0" err="1">
                <a:ea typeface="+mn-lt"/>
                <a:cs typeface="+mn-lt"/>
              </a:rPr>
              <a:t>dụng</a:t>
            </a:r>
            <a:r>
              <a:rPr lang="en-US" sz="2600" dirty="0">
                <a:ea typeface="+mn-lt"/>
                <a:cs typeface="+mn-lt"/>
              </a:rPr>
              <a:t> </a:t>
            </a:r>
            <a:r>
              <a:rPr lang="en-US" sz="2600" dirty="0" err="1">
                <a:ea typeface="+mn-lt"/>
                <a:cs typeface="+mn-lt"/>
              </a:rPr>
              <a:t>trực</a:t>
            </a:r>
            <a:r>
              <a:rPr lang="en-US" sz="2600" dirty="0">
                <a:ea typeface="+mn-lt"/>
                <a:cs typeface="+mn-lt"/>
              </a:rPr>
              <a:t> </a:t>
            </a:r>
            <a:r>
              <a:rPr lang="en-US" sz="2600" dirty="0" err="1">
                <a:ea typeface="+mn-lt"/>
                <a:cs typeface="+mn-lt"/>
              </a:rPr>
              <a:t>tiếp</a:t>
            </a:r>
            <a:r>
              <a:rPr lang="en-US" sz="2600" dirty="0">
                <a:ea typeface="+mn-lt"/>
                <a:cs typeface="+mn-lt"/>
              </a:rPr>
              <a:t> </a:t>
            </a:r>
            <a:r>
              <a:rPr lang="en-US" sz="2600" dirty="0" err="1">
                <a:ea typeface="+mn-lt"/>
                <a:cs typeface="+mn-lt"/>
              </a:rPr>
              <a:t>như</a:t>
            </a:r>
            <a:r>
              <a:rPr lang="en-US" sz="2600" dirty="0">
                <a:ea typeface="+mn-lt"/>
                <a:cs typeface="+mn-lt"/>
              </a:rPr>
              <a:t> </a:t>
            </a:r>
            <a:r>
              <a:rPr lang="en-US" sz="2600" dirty="0" err="1">
                <a:ea typeface="+mn-lt"/>
                <a:cs typeface="+mn-lt"/>
              </a:rPr>
              <a:t>một</a:t>
            </a:r>
            <a:r>
              <a:rPr lang="en-US" sz="2600" dirty="0">
                <a:ea typeface="+mn-lt"/>
                <a:cs typeface="+mn-lt"/>
              </a:rPr>
              <a:t> </a:t>
            </a:r>
            <a:r>
              <a:rPr lang="en-US" sz="2600" dirty="0" err="1">
                <a:ea typeface="+mn-lt"/>
                <a:cs typeface="+mn-lt"/>
              </a:rPr>
              <a:t>khóa</a:t>
            </a:r>
            <a:r>
              <a:rPr lang="en-US" sz="2600" dirty="0">
                <a:ea typeface="+mn-lt"/>
                <a:cs typeface="+mn-lt"/>
              </a:rPr>
              <a:t>) </a:t>
            </a:r>
            <a:r>
              <a:rPr lang="en-US" sz="2600" dirty="0" err="1">
                <a:ea typeface="+mn-lt"/>
                <a:cs typeface="+mn-lt"/>
              </a:rPr>
              <a:t>một</a:t>
            </a:r>
            <a:r>
              <a:rPr lang="en-US" sz="2600" dirty="0">
                <a:ea typeface="+mn-lt"/>
                <a:cs typeface="+mn-lt"/>
              </a:rPr>
              <a:t> </a:t>
            </a:r>
            <a:r>
              <a:rPr lang="en-US" sz="2600" dirty="0" err="1">
                <a:ea typeface="+mn-lt"/>
                <a:cs typeface="+mn-lt"/>
              </a:rPr>
              <a:t>cách</a:t>
            </a:r>
            <a:r>
              <a:rPr lang="en-US" sz="2600" dirty="0">
                <a:ea typeface="+mn-lt"/>
                <a:cs typeface="+mn-lt"/>
              </a:rPr>
              <a:t> an </a:t>
            </a:r>
            <a:r>
              <a:rPr lang="en-US" sz="2600" dirty="0" err="1">
                <a:ea typeface="+mn-lt"/>
                <a:cs typeface="+mn-lt"/>
              </a:rPr>
              <a:t>toàn</a:t>
            </a:r>
            <a:r>
              <a:rPr lang="en-US" sz="2600" dirty="0">
                <a:ea typeface="+mn-lt"/>
                <a:cs typeface="+mn-lt"/>
              </a:rPr>
              <a:t> </a:t>
            </a:r>
            <a:r>
              <a:rPr lang="en-US" sz="2600" dirty="0" err="1">
                <a:ea typeface="+mn-lt"/>
                <a:cs typeface="+mn-lt"/>
              </a:rPr>
              <a:t>trên</a:t>
            </a:r>
            <a:r>
              <a:rPr lang="en-US" sz="2600" dirty="0">
                <a:ea typeface="+mn-lt"/>
                <a:cs typeface="+mn-lt"/>
              </a:rPr>
              <a:t> </a:t>
            </a:r>
            <a:r>
              <a:rPr lang="en-US" sz="2600" dirty="0" err="1">
                <a:ea typeface="+mn-lt"/>
                <a:cs typeface="+mn-lt"/>
              </a:rPr>
              <a:t>kênh</a:t>
            </a:r>
            <a:r>
              <a:rPr lang="en-US" sz="2600" dirty="0">
                <a:ea typeface="+mn-lt"/>
                <a:cs typeface="+mn-lt"/>
              </a:rPr>
              <a:t> </a:t>
            </a:r>
            <a:r>
              <a:rPr lang="en-US" sz="2600" dirty="0" err="1">
                <a:ea typeface="+mn-lt"/>
                <a:cs typeface="+mn-lt"/>
              </a:rPr>
              <a:t>công</a:t>
            </a:r>
            <a:r>
              <a:rPr lang="en-US" sz="2600" dirty="0">
                <a:ea typeface="+mn-lt"/>
                <a:cs typeface="+mn-lt"/>
              </a:rPr>
              <a:t> </a:t>
            </a:r>
            <a:r>
              <a:rPr lang="en-US" sz="2600" dirty="0" err="1">
                <a:ea typeface="+mn-lt"/>
                <a:cs typeface="+mn-lt"/>
              </a:rPr>
              <a:t>khai</a:t>
            </a:r>
            <a:r>
              <a:rPr lang="en-US" sz="2600" dirty="0">
                <a:ea typeface="+mn-lt"/>
                <a:cs typeface="+mn-lt"/>
              </a:rPr>
              <a:t>. </a:t>
            </a:r>
            <a:endParaRPr lang="en-US" sz="2600" b="1" dirty="0">
              <a:cs typeface="Calibri"/>
            </a:endParaRPr>
          </a:p>
        </p:txBody>
      </p:sp>
      <p:pic>
        <p:nvPicPr>
          <p:cNvPr id="4" name="Hình ảnh 4" descr="Ảnh có chứa bàn&#10;&#10;Mô tả được tạo với mức tin cậy rất cao">
            <a:extLst>
              <a:ext uri="{FF2B5EF4-FFF2-40B4-BE49-F238E27FC236}">
                <a16:creationId xmlns="" xmlns:a16="http://schemas.microsoft.com/office/drawing/2014/main" id="{9A86A688-2757-43FA-B9D0-D6D3569C5172}"/>
              </a:ext>
            </a:extLst>
          </p:cNvPr>
          <p:cNvPicPr>
            <a:picLocks noChangeAspect="1"/>
          </p:cNvPicPr>
          <p:nvPr/>
        </p:nvPicPr>
        <p:blipFill rotWithShape="1">
          <a:blip r:embed="rId2"/>
          <a:srcRect l="31937" r="33002" b="-19324"/>
          <a:stretch/>
        </p:blipFill>
        <p:spPr>
          <a:xfrm>
            <a:off x="5241985" y="1449988"/>
            <a:ext cx="3434688" cy="3392783"/>
          </a:xfrm>
          <a:prstGeom prst="rect">
            <a:avLst/>
          </a:prstGeom>
        </p:spPr>
      </p:pic>
    </p:spTree>
    <p:extLst>
      <p:ext uri="{BB962C8B-B14F-4D97-AF65-F5344CB8AC3E}">
        <p14:creationId xmlns:p14="http://schemas.microsoft.com/office/powerpoint/2010/main" val="577256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Light"/>
              </a:rPr>
              <a:t>3</a:t>
            </a:r>
            <a:r>
              <a:rPr lang="en-US" dirty="0">
                <a:cs typeface="Calibri Light"/>
              </a:rPr>
              <a:t>. </a:t>
            </a:r>
            <a:r>
              <a:rPr lang="en-US" dirty="0" err="1">
                <a:cs typeface="Calibri Light"/>
              </a:rPr>
              <a:t>Trao</a:t>
            </a:r>
            <a:r>
              <a:rPr lang="en-US" dirty="0">
                <a:cs typeface="Calibri Light"/>
              </a:rPr>
              <a:t> </a:t>
            </a:r>
            <a:r>
              <a:rPr lang="en-US" dirty="0" err="1">
                <a:cs typeface="Calibri Light"/>
              </a:rPr>
              <a:t>đổi</a:t>
            </a:r>
            <a:r>
              <a:rPr lang="en-US" dirty="0">
                <a:cs typeface="Calibri Light"/>
              </a:rPr>
              <a:t> </a:t>
            </a:r>
            <a:r>
              <a:rPr lang="en-US" dirty="0" err="1">
                <a:cs typeface="Calibri Light"/>
              </a:rPr>
              <a:t>khóa</a:t>
            </a:r>
            <a:endParaRPr lang="en-US" dirty="0" err="1"/>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sz="2600" b="1" dirty="0">
                <a:ea typeface="+mn-lt"/>
                <a:cs typeface="+mn-lt"/>
              </a:rPr>
              <a:t>Diffie-Hellman</a:t>
            </a:r>
            <a:endParaRPr lang="en-US" sz="2600" dirty="0">
              <a:ea typeface="+mn-lt"/>
              <a:cs typeface="+mn-lt"/>
            </a:endParaRPr>
          </a:p>
          <a:p>
            <a:pPr marL="0" indent="0" algn="just">
              <a:buNone/>
            </a:pPr>
            <a:r>
              <a:rPr lang="en-US" sz="2600" dirty="0" err="1">
                <a:cs typeface="Calibri"/>
              </a:rPr>
              <a:t>Được</a:t>
            </a:r>
            <a:r>
              <a:rPr lang="en-US" sz="2600" dirty="0">
                <a:cs typeface="Calibri"/>
              </a:rPr>
              <a:t> </a:t>
            </a:r>
            <a:r>
              <a:rPr lang="en-US" sz="2600" dirty="0" err="1">
                <a:cs typeface="Calibri"/>
              </a:rPr>
              <a:t>đặt</a:t>
            </a:r>
            <a:r>
              <a:rPr lang="en-US" sz="2600" dirty="0">
                <a:cs typeface="Calibri"/>
              </a:rPr>
              <a:t> </a:t>
            </a:r>
            <a:r>
              <a:rPr lang="en-US" sz="2600" dirty="0" err="1">
                <a:cs typeface="Calibri"/>
              </a:rPr>
              <a:t>tên</a:t>
            </a:r>
            <a:r>
              <a:rPr lang="en-US" sz="2600" dirty="0">
                <a:cs typeface="Calibri"/>
              </a:rPr>
              <a:t> </a:t>
            </a:r>
            <a:r>
              <a:rPr lang="en-US" sz="2600" dirty="0" err="1">
                <a:cs typeface="Calibri"/>
              </a:rPr>
              <a:t>theo</a:t>
            </a:r>
            <a:r>
              <a:rPr lang="en-US" sz="2600" dirty="0">
                <a:cs typeface="Calibri"/>
              </a:rPr>
              <a:t> Whitfield Diffie </a:t>
            </a:r>
            <a:r>
              <a:rPr lang="en-US" sz="2600" dirty="0" err="1">
                <a:cs typeface="Calibri"/>
              </a:rPr>
              <a:t>và</a:t>
            </a:r>
            <a:r>
              <a:rPr lang="en-US" sz="2600" dirty="0">
                <a:cs typeface="Calibri"/>
              </a:rPr>
              <a:t> Martin Hellman, </a:t>
            </a:r>
            <a:r>
              <a:rPr lang="en-US" sz="2600" dirty="0" err="1">
                <a:cs typeface="Calibri"/>
              </a:rPr>
              <a:t>đây</a:t>
            </a:r>
            <a:r>
              <a:rPr lang="en-US" sz="2600" dirty="0">
                <a:cs typeface="Calibri"/>
              </a:rPr>
              <a:t> </a:t>
            </a:r>
            <a:r>
              <a:rPr lang="en-US" sz="2600" dirty="0" err="1">
                <a:cs typeface="Calibri"/>
              </a:rPr>
              <a:t>là</a:t>
            </a:r>
            <a:r>
              <a:rPr lang="en-US" sz="2600" dirty="0">
                <a:cs typeface="Calibri"/>
              </a:rPr>
              <a:t> </a:t>
            </a:r>
            <a:r>
              <a:rPr lang="en-US" sz="2600" dirty="0" err="1">
                <a:cs typeface="Calibri"/>
              </a:rPr>
              <a:t>một</a:t>
            </a:r>
            <a:r>
              <a:rPr lang="en-US" sz="2600" dirty="0">
                <a:cs typeface="Calibri"/>
              </a:rPr>
              <a:t> </a:t>
            </a:r>
            <a:r>
              <a:rPr lang="en-US" sz="2600" dirty="0" err="1">
                <a:cs typeface="Calibri"/>
              </a:rPr>
              <a:t>giao</a:t>
            </a:r>
            <a:r>
              <a:rPr lang="en-US" sz="2600" dirty="0">
                <a:cs typeface="Calibri"/>
              </a:rPr>
              <a:t> </a:t>
            </a:r>
            <a:r>
              <a:rPr lang="en-US" sz="2600" dirty="0" err="1">
                <a:cs typeface="Calibri"/>
              </a:rPr>
              <a:t>thức</a:t>
            </a:r>
            <a:r>
              <a:rPr lang="en-US" sz="2600" dirty="0">
                <a:cs typeface="Calibri"/>
              </a:rPr>
              <a:t> </a:t>
            </a:r>
            <a:r>
              <a:rPr lang="en-US" sz="2600" dirty="0" err="1">
                <a:cs typeface="Calibri"/>
              </a:rPr>
              <a:t>khóa</a:t>
            </a:r>
            <a:r>
              <a:rPr lang="en-US" sz="2600" dirty="0">
                <a:cs typeface="Calibri"/>
              </a:rPr>
              <a:t> </a:t>
            </a:r>
            <a:r>
              <a:rPr lang="en-US" sz="2600" dirty="0" err="1">
                <a:cs typeface="Calibri"/>
              </a:rPr>
              <a:t>công</a:t>
            </a:r>
            <a:r>
              <a:rPr lang="en-US" sz="2600" dirty="0">
                <a:cs typeface="Calibri"/>
              </a:rPr>
              <a:t> </a:t>
            </a:r>
            <a:r>
              <a:rPr lang="en-US" sz="2600" dirty="0" err="1">
                <a:cs typeface="Calibri"/>
              </a:rPr>
              <a:t>khai</a:t>
            </a:r>
            <a:r>
              <a:rPr lang="en-US" sz="2600" dirty="0">
                <a:cs typeface="Calibri"/>
              </a:rPr>
              <a:t> </a:t>
            </a:r>
            <a:r>
              <a:rPr lang="en-US" sz="2600" dirty="0" err="1">
                <a:cs typeface="Calibri"/>
              </a:rPr>
              <a:t>được</a:t>
            </a:r>
            <a:r>
              <a:rPr lang="en-US" sz="2600" dirty="0">
                <a:cs typeface="Calibri"/>
              </a:rPr>
              <a:t> </a:t>
            </a:r>
            <a:r>
              <a:rPr lang="en-US" sz="2600" dirty="0" err="1">
                <a:cs typeface="Calibri"/>
              </a:rPr>
              <a:t>sử</a:t>
            </a:r>
            <a:r>
              <a:rPr lang="en-US" sz="2600" dirty="0">
                <a:cs typeface="Calibri"/>
              </a:rPr>
              <a:t> </a:t>
            </a:r>
            <a:r>
              <a:rPr lang="en-US" sz="2600" dirty="0" err="1">
                <a:cs typeface="Calibri"/>
              </a:rPr>
              <a:t>dụng</a:t>
            </a:r>
            <a:r>
              <a:rPr lang="en-US" sz="2600" dirty="0">
                <a:cs typeface="Calibri"/>
              </a:rPr>
              <a:t> </a:t>
            </a:r>
            <a:r>
              <a:rPr lang="en-US" sz="2600" dirty="0" err="1">
                <a:cs typeface="Calibri"/>
              </a:rPr>
              <a:t>chủ</a:t>
            </a:r>
            <a:r>
              <a:rPr lang="en-US" sz="2600" dirty="0">
                <a:cs typeface="Calibri"/>
              </a:rPr>
              <a:t> </a:t>
            </a:r>
            <a:r>
              <a:rPr lang="en-US" sz="2600" dirty="0" err="1">
                <a:cs typeface="Calibri"/>
              </a:rPr>
              <a:t>yếu</a:t>
            </a:r>
            <a:r>
              <a:rPr lang="en-US" sz="2600" dirty="0">
                <a:cs typeface="Calibri"/>
              </a:rPr>
              <a:t> </a:t>
            </a:r>
            <a:r>
              <a:rPr lang="en-US" sz="2600" dirty="0" err="1">
                <a:cs typeface="Calibri"/>
              </a:rPr>
              <a:t>để</a:t>
            </a:r>
            <a:r>
              <a:rPr lang="en-US" sz="2600" dirty="0">
                <a:cs typeface="Calibri"/>
              </a:rPr>
              <a:t> </a:t>
            </a:r>
            <a:r>
              <a:rPr lang="en-US" sz="2600" dirty="0" err="1">
                <a:cs typeface="Calibri"/>
              </a:rPr>
              <a:t>trao</a:t>
            </a:r>
            <a:r>
              <a:rPr lang="en-US" sz="2600" dirty="0">
                <a:cs typeface="Calibri"/>
              </a:rPr>
              <a:t> </a:t>
            </a:r>
            <a:r>
              <a:rPr lang="en-US" sz="2600" dirty="0" err="1">
                <a:cs typeface="Calibri"/>
              </a:rPr>
              <a:t>đổi</a:t>
            </a:r>
            <a:r>
              <a:rPr lang="en-US" sz="2600" dirty="0">
                <a:cs typeface="Calibri"/>
              </a:rPr>
              <a:t> </a:t>
            </a:r>
            <a:r>
              <a:rPr lang="en-US" sz="2600" dirty="0" err="1">
                <a:cs typeface="Calibri"/>
              </a:rPr>
              <a:t>các</a:t>
            </a:r>
            <a:r>
              <a:rPr lang="en-US" sz="2600" dirty="0">
                <a:cs typeface="Calibri"/>
              </a:rPr>
              <a:t> </a:t>
            </a:r>
            <a:r>
              <a:rPr lang="en-US" sz="2600" dirty="0" err="1">
                <a:cs typeface="Calibri"/>
              </a:rPr>
              <a:t>khóa</a:t>
            </a:r>
            <a:r>
              <a:rPr lang="en-US" sz="2600" dirty="0">
                <a:cs typeface="Calibri"/>
              </a:rPr>
              <a:t> </a:t>
            </a:r>
            <a:r>
              <a:rPr lang="en-US" sz="2600" dirty="0" err="1">
                <a:cs typeface="Calibri"/>
              </a:rPr>
              <a:t>mật</a:t>
            </a:r>
            <a:r>
              <a:rPr lang="en-US" sz="2600" dirty="0">
                <a:cs typeface="Calibri"/>
              </a:rPr>
              <a:t> </a:t>
            </a:r>
            <a:r>
              <a:rPr lang="en-US" sz="2600" dirty="0" err="1">
                <a:cs typeface="Calibri"/>
              </a:rPr>
              <a:t>mã</a:t>
            </a:r>
            <a:r>
              <a:rPr lang="en-US" sz="2600" dirty="0">
                <a:cs typeface="Calibri"/>
              </a:rPr>
              <a:t> </a:t>
            </a:r>
            <a:r>
              <a:rPr lang="en-US" sz="2600" dirty="0" err="1">
                <a:cs typeface="Calibri"/>
              </a:rPr>
              <a:t>trên</a:t>
            </a:r>
            <a:r>
              <a:rPr lang="en-US" sz="2600" dirty="0">
                <a:cs typeface="Calibri"/>
              </a:rPr>
              <a:t> </a:t>
            </a:r>
            <a:r>
              <a:rPr lang="en-US" sz="2600" dirty="0" err="1">
                <a:cs typeface="Calibri"/>
              </a:rPr>
              <a:t>các</a:t>
            </a:r>
            <a:r>
              <a:rPr lang="en-US" sz="2600" dirty="0">
                <a:cs typeface="Calibri"/>
              </a:rPr>
              <a:t> </a:t>
            </a:r>
            <a:r>
              <a:rPr lang="en-US" sz="2600" dirty="0" err="1">
                <a:cs typeface="Calibri"/>
              </a:rPr>
              <a:t>kênh</a:t>
            </a:r>
            <a:r>
              <a:rPr lang="en-US" sz="2600" dirty="0">
                <a:cs typeface="Calibri"/>
              </a:rPr>
              <a:t> </a:t>
            </a:r>
            <a:r>
              <a:rPr lang="en-US" sz="2600" dirty="0" err="1">
                <a:cs typeface="Calibri"/>
              </a:rPr>
              <a:t>công</a:t>
            </a:r>
            <a:r>
              <a:rPr lang="en-US" sz="2600" dirty="0">
                <a:cs typeface="Calibri"/>
              </a:rPr>
              <a:t> </a:t>
            </a:r>
            <a:r>
              <a:rPr lang="en-US" sz="2600" dirty="0" err="1">
                <a:cs typeface="Calibri"/>
              </a:rPr>
              <a:t>cộng</a:t>
            </a:r>
            <a:r>
              <a:rPr lang="en-US" sz="2600" dirty="0">
                <a:cs typeface="Calibri"/>
              </a:rPr>
              <a:t>. </a:t>
            </a:r>
            <a:r>
              <a:rPr lang="en-US" sz="2600" dirty="0" err="1">
                <a:cs typeface="Calibri"/>
              </a:rPr>
              <a:t>Trước</a:t>
            </a:r>
            <a:r>
              <a:rPr lang="en-US" sz="2600" dirty="0">
                <a:cs typeface="Calibri"/>
              </a:rPr>
              <a:t> </a:t>
            </a:r>
            <a:r>
              <a:rPr lang="en-US" sz="2600" dirty="0" err="1">
                <a:cs typeface="Calibri"/>
              </a:rPr>
              <a:t>các</a:t>
            </a:r>
            <a:r>
              <a:rPr lang="en-US" sz="2600" dirty="0">
                <a:cs typeface="Calibri"/>
              </a:rPr>
              <a:t> </a:t>
            </a:r>
            <a:r>
              <a:rPr lang="en-US" sz="2600" dirty="0" err="1">
                <a:cs typeface="Calibri"/>
              </a:rPr>
              <a:t>phương</a:t>
            </a:r>
            <a:r>
              <a:rPr lang="en-US" sz="2600" dirty="0">
                <a:cs typeface="Calibri"/>
              </a:rPr>
              <a:t> </a:t>
            </a:r>
            <a:r>
              <a:rPr lang="en-US" sz="2600" dirty="0" err="1">
                <a:cs typeface="Calibri"/>
              </a:rPr>
              <a:t>pháp</a:t>
            </a:r>
            <a:r>
              <a:rPr lang="en-US" sz="2600" dirty="0">
                <a:cs typeface="Calibri"/>
              </a:rPr>
              <a:t> </a:t>
            </a:r>
            <a:r>
              <a:rPr lang="en-US" sz="2600" dirty="0" err="1">
                <a:cs typeface="Calibri"/>
              </a:rPr>
              <a:t>như</a:t>
            </a:r>
            <a:r>
              <a:rPr lang="en-US" sz="2600" dirty="0">
                <a:cs typeface="Calibri"/>
              </a:rPr>
              <a:t> DH, </a:t>
            </a:r>
            <a:r>
              <a:rPr lang="en-US" sz="2600" dirty="0" err="1">
                <a:cs typeface="Calibri"/>
              </a:rPr>
              <a:t>các</a:t>
            </a:r>
            <a:r>
              <a:rPr lang="en-US" sz="2600" dirty="0">
                <a:cs typeface="Calibri"/>
              </a:rPr>
              <a:t> </a:t>
            </a:r>
            <a:r>
              <a:rPr lang="en-US" sz="2600" dirty="0" err="1">
                <a:cs typeface="Calibri"/>
              </a:rPr>
              <a:t>khóa</a:t>
            </a:r>
            <a:r>
              <a:rPr lang="en-US" sz="2600" dirty="0">
                <a:cs typeface="Calibri"/>
              </a:rPr>
              <a:t> </a:t>
            </a:r>
            <a:r>
              <a:rPr lang="en-US" sz="2600" dirty="0" err="1">
                <a:cs typeface="Calibri"/>
              </a:rPr>
              <a:t>phải</a:t>
            </a:r>
            <a:r>
              <a:rPr lang="en-US" sz="2600" dirty="0">
                <a:cs typeface="Calibri"/>
              </a:rPr>
              <a:t> </a:t>
            </a:r>
            <a:r>
              <a:rPr lang="en-US" sz="2600" dirty="0" err="1">
                <a:cs typeface="Calibri"/>
              </a:rPr>
              <a:t>được</a:t>
            </a:r>
            <a:r>
              <a:rPr lang="en-US" sz="2600" dirty="0">
                <a:cs typeface="Calibri"/>
              </a:rPr>
              <a:t> </a:t>
            </a:r>
            <a:r>
              <a:rPr lang="en-US" sz="2600" dirty="0" err="1">
                <a:cs typeface="Calibri"/>
              </a:rPr>
              <a:t>truyền</a:t>
            </a:r>
            <a:r>
              <a:rPr lang="en-US" sz="2600" dirty="0">
                <a:cs typeface="Calibri"/>
              </a:rPr>
              <a:t> </a:t>
            </a:r>
            <a:r>
              <a:rPr lang="en-US" sz="2600" dirty="0" err="1">
                <a:cs typeface="Calibri"/>
              </a:rPr>
              <a:t>dưới</a:t>
            </a:r>
            <a:r>
              <a:rPr lang="en-US" sz="2600" dirty="0">
                <a:cs typeface="Calibri"/>
              </a:rPr>
              <a:t> </a:t>
            </a:r>
            <a:r>
              <a:rPr lang="en-US" sz="2600" dirty="0" err="1">
                <a:cs typeface="Calibri"/>
              </a:rPr>
              <a:t>dạng</a:t>
            </a:r>
            <a:r>
              <a:rPr lang="en-US" sz="2600" dirty="0">
                <a:cs typeface="Calibri"/>
              </a:rPr>
              <a:t> </a:t>
            </a:r>
            <a:r>
              <a:rPr lang="en-US" sz="2600" dirty="0" err="1">
                <a:cs typeface="Calibri"/>
              </a:rPr>
              <a:t>vật</a:t>
            </a:r>
            <a:r>
              <a:rPr lang="en-US" sz="2600" dirty="0">
                <a:cs typeface="Calibri"/>
              </a:rPr>
              <a:t> </a:t>
            </a:r>
            <a:r>
              <a:rPr lang="en-US" sz="2600" dirty="0" err="1">
                <a:cs typeface="Calibri"/>
              </a:rPr>
              <a:t>lý</a:t>
            </a:r>
            <a:r>
              <a:rPr lang="en-US" sz="2600" dirty="0">
                <a:cs typeface="Calibri"/>
              </a:rPr>
              <a:t>. </a:t>
            </a:r>
            <a:endParaRPr lang="en-US" dirty="0">
              <a:cs typeface="Calibri" panose="020F0502020204030204"/>
            </a:endParaRPr>
          </a:p>
          <a:p>
            <a:pPr marL="0" indent="0" algn="just">
              <a:buNone/>
            </a:pPr>
            <a:endParaRPr lang="en-US" sz="2600" dirty="0">
              <a:ea typeface="+mn-lt"/>
              <a:cs typeface="+mn-lt"/>
            </a:endParaRPr>
          </a:p>
          <a:p>
            <a:pPr algn="just"/>
            <a:r>
              <a:rPr lang="en-US" sz="2600" b="1" dirty="0">
                <a:ea typeface="+mn-lt"/>
                <a:cs typeface="+mn-lt"/>
              </a:rPr>
              <a:t>PSK</a:t>
            </a:r>
          </a:p>
          <a:p>
            <a:pPr marL="0" indent="0" algn="just">
              <a:buNone/>
            </a:pPr>
            <a:r>
              <a:rPr lang="en-US" sz="2600" dirty="0" err="1">
                <a:ea typeface="+mn-lt"/>
                <a:cs typeface="+mn-lt"/>
              </a:rPr>
              <a:t>Thường</a:t>
            </a:r>
            <a:r>
              <a:rPr lang="en-US" sz="2600" dirty="0">
                <a:ea typeface="+mn-lt"/>
                <a:cs typeface="+mn-lt"/>
              </a:rPr>
              <a:t> </a:t>
            </a:r>
            <a:r>
              <a:rPr lang="en-US" sz="2600" dirty="0" err="1">
                <a:ea typeface="+mn-lt"/>
                <a:cs typeface="+mn-lt"/>
              </a:rPr>
              <a:t>được</a:t>
            </a:r>
            <a:r>
              <a:rPr lang="en-US" sz="2600" dirty="0">
                <a:ea typeface="+mn-lt"/>
                <a:cs typeface="+mn-lt"/>
              </a:rPr>
              <a:t> </a:t>
            </a:r>
            <a:r>
              <a:rPr lang="en-US" sz="2600" dirty="0" err="1">
                <a:ea typeface="+mn-lt"/>
                <a:cs typeface="+mn-lt"/>
              </a:rPr>
              <a:t>viết</a:t>
            </a:r>
            <a:r>
              <a:rPr lang="en-US" sz="2600" dirty="0">
                <a:ea typeface="+mn-lt"/>
                <a:cs typeface="+mn-lt"/>
              </a:rPr>
              <a:t> </a:t>
            </a:r>
            <a:r>
              <a:rPr lang="en-US" sz="2600" dirty="0" err="1">
                <a:ea typeface="+mn-lt"/>
                <a:cs typeface="+mn-lt"/>
              </a:rPr>
              <a:t>dưới</a:t>
            </a:r>
            <a:r>
              <a:rPr lang="en-US" sz="2600" dirty="0">
                <a:ea typeface="+mn-lt"/>
                <a:cs typeface="+mn-lt"/>
              </a:rPr>
              <a:t> </a:t>
            </a:r>
            <a:r>
              <a:rPr lang="en-US" sz="2600" dirty="0" err="1">
                <a:ea typeface="+mn-lt"/>
                <a:cs typeface="+mn-lt"/>
              </a:rPr>
              <a:t>dạng</a:t>
            </a:r>
            <a:r>
              <a:rPr lang="en-US" sz="2600" dirty="0">
                <a:ea typeface="+mn-lt"/>
                <a:cs typeface="+mn-lt"/>
              </a:rPr>
              <a:t> TLS-PSK, </a:t>
            </a:r>
            <a:r>
              <a:rPr lang="en-US" sz="2600" dirty="0" err="1">
                <a:ea typeface="+mn-lt"/>
                <a:cs typeface="+mn-lt"/>
              </a:rPr>
              <a:t>đây</a:t>
            </a:r>
            <a:r>
              <a:rPr lang="en-US" sz="2600" dirty="0">
                <a:ea typeface="+mn-lt"/>
                <a:cs typeface="+mn-lt"/>
              </a:rPr>
              <a:t> </a:t>
            </a:r>
            <a:r>
              <a:rPr lang="en-US" sz="2600" dirty="0" err="1">
                <a:ea typeface="+mn-lt"/>
                <a:cs typeface="+mn-lt"/>
              </a:rPr>
              <a:t>là</a:t>
            </a:r>
            <a:r>
              <a:rPr lang="en-US" sz="2600" dirty="0">
                <a:ea typeface="+mn-lt"/>
                <a:cs typeface="+mn-lt"/>
              </a:rPr>
              <a:t> </a:t>
            </a:r>
            <a:r>
              <a:rPr lang="en-US" sz="2600" dirty="0" err="1">
                <a:ea typeface="+mn-lt"/>
                <a:cs typeface="+mn-lt"/>
              </a:rPr>
              <a:t>một</a:t>
            </a:r>
            <a:r>
              <a:rPr lang="en-US" sz="2600" dirty="0">
                <a:ea typeface="+mn-lt"/>
                <a:cs typeface="+mn-lt"/>
              </a:rPr>
              <a:t> </a:t>
            </a:r>
            <a:r>
              <a:rPr lang="en-US" sz="2600" dirty="0" err="1">
                <a:ea typeface="+mn-lt"/>
                <a:cs typeface="+mn-lt"/>
              </a:rPr>
              <a:t>thuật</a:t>
            </a:r>
            <a:r>
              <a:rPr lang="en-US" sz="2600" dirty="0">
                <a:ea typeface="+mn-lt"/>
                <a:cs typeface="+mn-lt"/>
              </a:rPr>
              <a:t> </a:t>
            </a:r>
            <a:r>
              <a:rPr lang="en-US" sz="2600" dirty="0" err="1">
                <a:ea typeface="+mn-lt"/>
                <a:cs typeface="+mn-lt"/>
              </a:rPr>
              <a:t>toán</a:t>
            </a:r>
            <a:r>
              <a:rPr lang="en-US" sz="2600" dirty="0">
                <a:ea typeface="+mn-lt"/>
                <a:cs typeface="+mn-lt"/>
              </a:rPr>
              <a:t> </a:t>
            </a:r>
            <a:r>
              <a:rPr lang="en-US" sz="2600" dirty="0" err="1">
                <a:ea typeface="+mn-lt"/>
                <a:cs typeface="+mn-lt"/>
              </a:rPr>
              <a:t>mã</a:t>
            </a:r>
            <a:r>
              <a:rPr lang="en-US" sz="2600" dirty="0">
                <a:ea typeface="+mn-lt"/>
                <a:cs typeface="+mn-lt"/>
              </a:rPr>
              <a:t> </a:t>
            </a:r>
            <a:r>
              <a:rPr lang="en-US" sz="2600" dirty="0" err="1">
                <a:ea typeface="+mn-lt"/>
                <a:cs typeface="+mn-lt"/>
              </a:rPr>
              <a:t>hóa</a:t>
            </a:r>
            <a:r>
              <a:rPr lang="en-US" sz="2600" dirty="0">
                <a:ea typeface="+mn-lt"/>
                <a:cs typeface="+mn-lt"/>
              </a:rPr>
              <a:t> </a:t>
            </a:r>
            <a:r>
              <a:rPr lang="en-US" sz="2600" dirty="0" err="1">
                <a:ea typeface="+mn-lt"/>
                <a:cs typeface="+mn-lt"/>
              </a:rPr>
              <a:t>cung</a:t>
            </a:r>
            <a:r>
              <a:rPr lang="en-US" sz="2600" dirty="0">
                <a:ea typeface="+mn-lt"/>
                <a:cs typeface="+mn-lt"/>
              </a:rPr>
              <a:t> </a:t>
            </a:r>
            <a:r>
              <a:rPr lang="en-US" sz="2600" dirty="0" err="1">
                <a:ea typeface="+mn-lt"/>
                <a:cs typeface="+mn-lt"/>
              </a:rPr>
              <a:t>cấp</a:t>
            </a:r>
            <a:r>
              <a:rPr lang="en-US" sz="2600" dirty="0">
                <a:ea typeface="+mn-lt"/>
                <a:cs typeface="+mn-lt"/>
              </a:rPr>
              <a:t> </a:t>
            </a:r>
            <a:r>
              <a:rPr lang="en-US" sz="2600" dirty="0" err="1">
                <a:ea typeface="+mn-lt"/>
                <a:cs typeface="+mn-lt"/>
              </a:rPr>
              <a:t>thông</a:t>
            </a:r>
            <a:r>
              <a:rPr lang="en-US" sz="2600" dirty="0">
                <a:ea typeface="+mn-lt"/>
                <a:cs typeface="+mn-lt"/>
              </a:rPr>
              <a:t> tin </a:t>
            </a:r>
            <a:r>
              <a:rPr lang="en-US" sz="2600" dirty="0" err="1">
                <a:ea typeface="+mn-lt"/>
                <a:cs typeface="+mn-lt"/>
              </a:rPr>
              <a:t>liên</a:t>
            </a:r>
            <a:r>
              <a:rPr lang="en-US" sz="2600" dirty="0">
                <a:ea typeface="+mn-lt"/>
                <a:cs typeface="+mn-lt"/>
              </a:rPr>
              <a:t> </a:t>
            </a:r>
            <a:r>
              <a:rPr lang="en-US" sz="2600" dirty="0" err="1">
                <a:ea typeface="+mn-lt"/>
                <a:cs typeface="+mn-lt"/>
              </a:rPr>
              <a:t>lạc</a:t>
            </a:r>
            <a:r>
              <a:rPr lang="en-US" sz="2600" dirty="0">
                <a:ea typeface="+mn-lt"/>
                <a:cs typeface="+mn-lt"/>
              </a:rPr>
              <a:t> an </a:t>
            </a:r>
            <a:r>
              <a:rPr lang="en-US" sz="2600" dirty="0" err="1">
                <a:ea typeface="+mn-lt"/>
                <a:cs typeface="+mn-lt"/>
              </a:rPr>
              <a:t>toàn</a:t>
            </a:r>
            <a:r>
              <a:rPr lang="en-US" sz="2600" dirty="0">
                <a:ea typeface="+mn-lt"/>
                <a:cs typeface="+mn-lt"/>
              </a:rPr>
              <a:t> </a:t>
            </a:r>
            <a:r>
              <a:rPr lang="en-US" sz="2600" dirty="0" err="1">
                <a:ea typeface="+mn-lt"/>
                <a:cs typeface="+mn-lt"/>
              </a:rPr>
              <a:t>dựa</a:t>
            </a:r>
            <a:r>
              <a:rPr lang="en-US" sz="2600" dirty="0">
                <a:ea typeface="+mn-lt"/>
                <a:cs typeface="+mn-lt"/>
              </a:rPr>
              <a:t> </a:t>
            </a:r>
            <a:r>
              <a:rPr lang="en-US" sz="2600" dirty="0" err="1">
                <a:ea typeface="+mn-lt"/>
                <a:cs typeface="+mn-lt"/>
              </a:rPr>
              <a:t>trên</a:t>
            </a:r>
            <a:r>
              <a:rPr lang="en-US" sz="2600" dirty="0">
                <a:ea typeface="+mn-lt"/>
                <a:cs typeface="+mn-lt"/>
              </a:rPr>
              <a:t> </a:t>
            </a:r>
            <a:r>
              <a:rPr lang="en-US" sz="2600" dirty="0" err="1">
                <a:ea typeface="+mn-lt"/>
                <a:cs typeface="+mn-lt"/>
              </a:rPr>
              <a:t>các</a:t>
            </a:r>
            <a:r>
              <a:rPr lang="en-US" sz="2600" dirty="0">
                <a:ea typeface="+mn-lt"/>
                <a:cs typeface="+mn-lt"/>
              </a:rPr>
              <a:t> </a:t>
            </a:r>
            <a:r>
              <a:rPr lang="en-US" sz="2600" dirty="0" err="1">
                <a:ea typeface="+mn-lt"/>
                <a:cs typeface="+mn-lt"/>
              </a:rPr>
              <a:t>khóa</a:t>
            </a:r>
            <a:r>
              <a:rPr lang="en-US" sz="2600" dirty="0">
                <a:ea typeface="+mn-lt"/>
                <a:cs typeface="+mn-lt"/>
              </a:rPr>
              <a:t> </a:t>
            </a:r>
            <a:r>
              <a:rPr lang="en-US" sz="2600" dirty="0" err="1">
                <a:ea typeface="+mn-lt"/>
                <a:cs typeface="+mn-lt"/>
              </a:rPr>
              <a:t>đối</a:t>
            </a:r>
            <a:r>
              <a:rPr lang="en-US" sz="2600" dirty="0">
                <a:ea typeface="+mn-lt"/>
                <a:cs typeface="+mn-lt"/>
              </a:rPr>
              <a:t> </a:t>
            </a:r>
            <a:r>
              <a:rPr lang="en-US" sz="2600" dirty="0" err="1">
                <a:ea typeface="+mn-lt"/>
                <a:cs typeface="+mn-lt"/>
              </a:rPr>
              <a:t>xứng</a:t>
            </a:r>
            <a:r>
              <a:rPr lang="en-US" sz="2600" dirty="0">
                <a:ea typeface="+mn-lt"/>
                <a:cs typeface="+mn-lt"/>
              </a:rPr>
              <a:t> </a:t>
            </a:r>
            <a:r>
              <a:rPr lang="en-US" sz="2600" dirty="0" err="1">
                <a:ea typeface="+mn-lt"/>
                <a:cs typeface="+mn-lt"/>
              </a:rPr>
              <a:t>được</a:t>
            </a:r>
            <a:r>
              <a:rPr lang="en-US" sz="2600" dirty="0">
                <a:ea typeface="+mn-lt"/>
                <a:cs typeface="+mn-lt"/>
              </a:rPr>
              <a:t> chia </a:t>
            </a:r>
            <a:r>
              <a:rPr lang="en-US" sz="2600" dirty="0" err="1">
                <a:ea typeface="+mn-lt"/>
                <a:cs typeface="+mn-lt"/>
              </a:rPr>
              <a:t>sẻ</a:t>
            </a:r>
            <a:r>
              <a:rPr lang="en-US" sz="2600" dirty="0">
                <a:ea typeface="+mn-lt"/>
                <a:cs typeface="+mn-lt"/>
              </a:rPr>
              <a:t> </a:t>
            </a:r>
            <a:r>
              <a:rPr lang="en-US" sz="2600" dirty="0" err="1">
                <a:ea typeface="+mn-lt"/>
                <a:cs typeface="+mn-lt"/>
              </a:rPr>
              <a:t>trước</a:t>
            </a:r>
            <a:r>
              <a:rPr lang="en-US" sz="2600" dirty="0">
                <a:ea typeface="+mn-lt"/>
                <a:cs typeface="+mn-lt"/>
              </a:rPr>
              <a:t> </a:t>
            </a:r>
            <a:r>
              <a:rPr lang="en-US" sz="2600" dirty="0" err="1">
                <a:ea typeface="+mn-lt"/>
                <a:cs typeface="+mn-lt"/>
              </a:rPr>
              <a:t>giữa</a:t>
            </a:r>
            <a:r>
              <a:rPr lang="en-US" sz="2600" dirty="0">
                <a:ea typeface="+mn-lt"/>
                <a:cs typeface="+mn-lt"/>
              </a:rPr>
              <a:t> </a:t>
            </a:r>
            <a:r>
              <a:rPr lang="en-US" sz="2600" dirty="0" err="1">
                <a:ea typeface="+mn-lt"/>
                <a:cs typeface="+mn-lt"/>
              </a:rPr>
              <a:t>các</a:t>
            </a:r>
            <a:r>
              <a:rPr lang="en-US" sz="2600" dirty="0">
                <a:ea typeface="+mn-lt"/>
                <a:cs typeface="+mn-lt"/>
              </a:rPr>
              <a:t> </a:t>
            </a:r>
            <a:r>
              <a:rPr lang="en-US" sz="2600" dirty="0" err="1">
                <a:ea typeface="+mn-lt"/>
                <a:cs typeface="+mn-lt"/>
              </a:rPr>
              <a:t>bên</a:t>
            </a:r>
            <a:r>
              <a:rPr lang="en-US" sz="2600" dirty="0">
                <a:ea typeface="+mn-lt"/>
                <a:cs typeface="+mn-lt"/>
              </a:rPr>
              <a:t>. </a:t>
            </a:r>
            <a:endParaRPr lang="en-US" sz="2600" b="1" dirty="0">
              <a:cs typeface="Calibri"/>
            </a:endParaRPr>
          </a:p>
        </p:txBody>
      </p:sp>
    </p:spTree>
    <p:extLst>
      <p:ext uri="{BB962C8B-B14F-4D97-AF65-F5344CB8AC3E}">
        <p14:creationId xmlns:p14="http://schemas.microsoft.com/office/powerpoint/2010/main" val="2194420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Light"/>
              </a:rPr>
              <a:t>4</a:t>
            </a:r>
            <a:r>
              <a:rPr lang="en-US" dirty="0">
                <a:cs typeface="Calibri Light"/>
              </a:rPr>
              <a:t>. </a:t>
            </a:r>
            <a:r>
              <a:rPr lang="en-US" dirty="0" err="1">
                <a:cs typeface="Calibri Light"/>
              </a:rPr>
              <a:t>Mã</a:t>
            </a:r>
            <a:r>
              <a:rPr lang="en-US" dirty="0">
                <a:cs typeface="Calibri Light"/>
              </a:rPr>
              <a:t> </a:t>
            </a:r>
            <a:r>
              <a:rPr lang="en-US" dirty="0" err="1">
                <a:cs typeface="Calibri Light"/>
              </a:rPr>
              <a:t>hóa</a:t>
            </a:r>
            <a:r>
              <a:rPr lang="en-US" dirty="0">
                <a:cs typeface="Calibri Light"/>
              </a:rPr>
              <a:t> </a:t>
            </a:r>
            <a:r>
              <a:rPr lang="en-US" dirty="0" err="1">
                <a:cs typeface="Calibri Light"/>
              </a:rPr>
              <a:t>mật</a:t>
            </a:r>
            <a:r>
              <a:rPr lang="en-US" dirty="0">
                <a:cs typeface="Calibri Light"/>
              </a:rPr>
              <a:t> </a:t>
            </a:r>
            <a:r>
              <a:rPr lang="en-US" dirty="0" err="1">
                <a:cs typeface="Calibri Light"/>
              </a:rPr>
              <a:t>mã</a:t>
            </a:r>
            <a:r>
              <a:rPr lang="en-US" dirty="0">
                <a:cs typeface="Calibri Light"/>
              </a:rPr>
              <a:t> (</a:t>
            </a:r>
            <a:r>
              <a:rPr lang="en-US" dirty="0">
                <a:ea typeface="+mj-lt"/>
                <a:cs typeface="+mj-lt"/>
              </a:rPr>
              <a:t>Encryption Ciphers)</a:t>
            </a:r>
            <a:endParaRPr lang="en-US" dirty="0"/>
          </a:p>
        </p:txBody>
      </p:sp>
      <p:sp>
        <p:nvSpPr>
          <p:cNvPr id="3" name="Content Placeholder 2"/>
          <p:cNvSpPr>
            <a:spLocks noGrp="1"/>
          </p:cNvSpPr>
          <p:nvPr>
            <p:ph idx="1"/>
          </p:nvPr>
        </p:nvSpPr>
        <p:spPr>
          <a:xfrm>
            <a:off x="488950" y="1346200"/>
            <a:ext cx="8026400" cy="2069860"/>
          </a:xfrm>
        </p:spPr>
        <p:txBody>
          <a:bodyPr vert="horz" lIns="91440" tIns="45720" rIns="91440" bIns="45720" rtlCol="0" anchor="t">
            <a:normAutofit/>
          </a:bodyPr>
          <a:lstStyle/>
          <a:p>
            <a:r>
              <a:rPr lang="en-US" sz="2600" b="1" dirty="0">
                <a:cs typeface="Calibri"/>
              </a:rPr>
              <a:t>AES</a:t>
            </a:r>
          </a:p>
          <a:p>
            <a:pPr marL="0" indent="0" algn="just">
              <a:buNone/>
            </a:pPr>
            <a:r>
              <a:rPr lang="en-US" sz="2600" dirty="0" err="1">
                <a:ea typeface="+mn-lt"/>
                <a:cs typeface="+mn-lt"/>
              </a:rPr>
              <a:t>Chuẩn</a:t>
            </a:r>
            <a:r>
              <a:rPr lang="en-US" sz="2600" dirty="0">
                <a:ea typeface="+mn-lt"/>
                <a:cs typeface="+mn-lt"/>
              </a:rPr>
              <a:t> </a:t>
            </a:r>
            <a:r>
              <a:rPr lang="en-US" sz="2600" dirty="0" err="1">
                <a:ea typeface="+mn-lt"/>
                <a:cs typeface="+mn-lt"/>
              </a:rPr>
              <a:t>mã</a:t>
            </a:r>
            <a:r>
              <a:rPr lang="en-US" sz="2600" dirty="0">
                <a:ea typeface="+mn-lt"/>
                <a:cs typeface="+mn-lt"/>
              </a:rPr>
              <a:t> </a:t>
            </a:r>
            <a:r>
              <a:rPr lang="en-US" sz="2600" dirty="0" err="1">
                <a:ea typeface="+mn-lt"/>
                <a:cs typeface="+mn-lt"/>
              </a:rPr>
              <a:t>hóa</a:t>
            </a:r>
            <a:r>
              <a:rPr lang="en-US" sz="2600" dirty="0">
                <a:ea typeface="+mn-lt"/>
                <a:cs typeface="+mn-lt"/>
              </a:rPr>
              <a:t> </a:t>
            </a:r>
            <a:r>
              <a:rPr lang="en-US" sz="2600" dirty="0" err="1">
                <a:ea typeface="+mn-lt"/>
                <a:cs typeface="+mn-lt"/>
              </a:rPr>
              <a:t>nâng</a:t>
            </a:r>
            <a:r>
              <a:rPr lang="en-US" sz="2600" dirty="0">
                <a:ea typeface="+mn-lt"/>
                <a:cs typeface="+mn-lt"/>
              </a:rPr>
              <a:t> </a:t>
            </a:r>
            <a:r>
              <a:rPr lang="en-US" sz="2600" dirty="0" err="1">
                <a:ea typeface="+mn-lt"/>
                <a:cs typeface="+mn-lt"/>
              </a:rPr>
              <a:t>cao</a:t>
            </a:r>
            <a:r>
              <a:rPr lang="en-US" sz="2600" dirty="0">
                <a:ea typeface="+mn-lt"/>
                <a:cs typeface="+mn-lt"/>
              </a:rPr>
              <a:t>, </a:t>
            </a:r>
            <a:r>
              <a:rPr lang="en-US" sz="2600" dirty="0" err="1">
                <a:ea typeface="+mn-lt"/>
                <a:cs typeface="+mn-lt"/>
              </a:rPr>
              <a:t>còn</a:t>
            </a:r>
            <a:r>
              <a:rPr lang="en-US" sz="2600" dirty="0">
                <a:ea typeface="+mn-lt"/>
                <a:cs typeface="+mn-lt"/>
              </a:rPr>
              <a:t> </a:t>
            </a:r>
            <a:r>
              <a:rPr lang="en-US" sz="2600" dirty="0" err="1">
                <a:ea typeface="+mn-lt"/>
                <a:cs typeface="+mn-lt"/>
              </a:rPr>
              <a:t>gọi</a:t>
            </a:r>
            <a:r>
              <a:rPr lang="en-US" sz="2600" dirty="0">
                <a:ea typeface="+mn-lt"/>
                <a:cs typeface="+mn-lt"/>
              </a:rPr>
              <a:t> </a:t>
            </a:r>
            <a:r>
              <a:rPr lang="en-US" sz="2600" dirty="0" err="1">
                <a:ea typeface="+mn-lt"/>
                <a:cs typeface="+mn-lt"/>
              </a:rPr>
              <a:t>là</a:t>
            </a:r>
            <a:r>
              <a:rPr lang="en-US" sz="2600" dirty="0">
                <a:ea typeface="+mn-lt"/>
                <a:cs typeface="+mn-lt"/>
              </a:rPr>
              <a:t> </a:t>
            </a:r>
            <a:r>
              <a:rPr lang="en-US" sz="2600" dirty="0" err="1">
                <a:ea typeface="+mn-lt"/>
                <a:cs typeface="+mn-lt"/>
              </a:rPr>
              <a:t>Rijndael</a:t>
            </a:r>
            <a:r>
              <a:rPr lang="en-US" sz="2600" dirty="0">
                <a:ea typeface="+mn-lt"/>
                <a:cs typeface="+mn-lt"/>
              </a:rPr>
              <a:t>, </a:t>
            </a:r>
            <a:r>
              <a:rPr lang="en-US" sz="2600" dirty="0" err="1">
                <a:ea typeface="+mn-lt"/>
                <a:cs typeface="+mn-lt"/>
              </a:rPr>
              <a:t>là</a:t>
            </a:r>
            <a:r>
              <a:rPr lang="en-US" sz="2600" dirty="0">
                <a:ea typeface="+mn-lt"/>
                <a:cs typeface="+mn-lt"/>
              </a:rPr>
              <a:t> </a:t>
            </a:r>
            <a:r>
              <a:rPr lang="en-US" sz="2600" dirty="0" err="1">
                <a:ea typeface="+mn-lt"/>
                <a:cs typeface="+mn-lt"/>
              </a:rPr>
              <a:t>một</a:t>
            </a:r>
            <a:r>
              <a:rPr lang="en-US" sz="2600" dirty="0">
                <a:ea typeface="+mn-lt"/>
                <a:cs typeface="+mn-lt"/>
              </a:rPr>
              <a:t> </a:t>
            </a:r>
            <a:r>
              <a:rPr lang="en-US" sz="2600" dirty="0" err="1">
                <a:ea typeface="+mn-lt"/>
                <a:cs typeface="+mn-lt"/>
              </a:rPr>
              <a:t>mật</a:t>
            </a:r>
            <a:r>
              <a:rPr lang="en-US" sz="2600" dirty="0">
                <a:ea typeface="+mn-lt"/>
                <a:cs typeface="+mn-lt"/>
              </a:rPr>
              <a:t> </a:t>
            </a:r>
            <a:r>
              <a:rPr lang="en-US" sz="2600" dirty="0" err="1">
                <a:ea typeface="+mn-lt"/>
                <a:cs typeface="+mn-lt"/>
              </a:rPr>
              <a:t>mã</a:t>
            </a:r>
            <a:r>
              <a:rPr lang="en-US" sz="2600" dirty="0">
                <a:ea typeface="+mn-lt"/>
                <a:cs typeface="+mn-lt"/>
              </a:rPr>
              <a:t> </a:t>
            </a:r>
            <a:r>
              <a:rPr lang="en-US" sz="2600" dirty="0" err="1">
                <a:ea typeface="+mn-lt"/>
                <a:cs typeface="+mn-lt"/>
              </a:rPr>
              <a:t>mã</a:t>
            </a:r>
            <a:r>
              <a:rPr lang="en-US" sz="2600" dirty="0">
                <a:ea typeface="+mn-lt"/>
                <a:cs typeface="+mn-lt"/>
              </a:rPr>
              <a:t> </a:t>
            </a:r>
            <a:r>
              <a:rPr lang="en-US" sz="2600" dirty="0" err="1">
                <a:ea typeface="+mn-lt"/>
                <a:cs typeface="+mn-lt"/>
              </a:rPr>
              <a:t>hóa</a:t>
            </a:r>
            <a:r>
              <a:rPr lang="en-US" sz="2600" dirty="0">
                <a:ea typeface="+mn-lt"/>
                <a:cs typeface="+mn-lt"/>
              </a:rPr>
              <a:t> </a:t>
            </a:r>
            <a:r>
              <a:rPr lang="en-US" sz="2600" dirty="0" err="1">
                <a:ea typeface="+mn-lt"/>
                <a:cs typeface="+mn-lt"/>
              </a:rPr>
              <a:t>được</a:t>
            </a:r>
            <a:r>
              <a:rPr lang="en-US" sz="2600" dirty="0">
                <a:ea typeface="+mn-lt"/>
                <a:cs typeface="+mn-lt"/>
              </a:rPr>
              <a:t> NIST </a:t>
            </a:r>
            <a:r>
              <a:rPr lang="en-US" sz="2600" dirty="0" err="1">
                <a:ea typeface="+mn-lt"/>
                <a:cs typeface="+mn-lt"/>
              </a:rPr>
              <a:t>chấp</a:t>
            </a:r>
            <a:r>
              <a:rPr lang="en-US" sz="2600" dirty="0">
                <a:ea typeface="+mn-lt"/>
                <a:cs typeface="+mn-lt"/>
              </a:rPr>
              <a:t> </a:t>
            </a:r>
            <a:r>
              <a:rPr lang="en-US" sz="2600" dirty="0" err="1">
                <a:ea typeface="+mn-lt"/>
                <a:cs typeface="+mn-lt"/>
              </a:rPr>
              <a:t>thuận</a:t>
            </a:r>
            <a:r>
              <a:rPr lang="en-US" sz="2600" dirty="0">
                <a:ea typeface="+mn-lt"/>
                <a:cs typeface="+mn-lt"/>
              </a:rPr>
              <a:t> </a:t>
            </a:r>
            <a:r>
              <a:rPr lang="en-US" sz="2600" dirty="0" err="1">
                <a:ea typeface="+mn-lt"/>
                <a:cs typeface="+mn-lt"/>
              </a:rPr>
              <a:t>với</a:t>
            </a:r>
            <a:r>
              <a:rPr lang="en-US" sz="2600" dirty="0">
                <a:ea typeface="+mn-lt"/>
                <a:cs typeface="+mn-lt"/>
              </a:rPr>
              <a:t> </a:t>
            </a:r>
            <a:r>
              <a:rPr lang="en-US" sz="2600" dirty="0" err="1">
                <a:ea typeface="+mn-lt"/>
                <a:cs typeface="+mn-lt"/>
              </a:rPr>
              <a:t>kích</a:t>
            </a:r>
            <a:r>
              <a:rPr lang="en-US" sz="2600" dirty="0">
                <a:ea typeface="+mn-lt"/>
                <a:cs typeface="+mn-lt"/>
              </a:rPr>
              <a:t> </a:t>
            </a:r>
            <a:r>
              <a:rPr lang="en-US" sz="2600" dirty="0" err="1">
                <a:ea typeface="+mn-lt"/>
                <a:cs typeface="+mn-lt"/>
              </a:rPr>
              <a:t>thước</a:t>
            </a:r>
            <a:r>
              <a:rPr lang="en-US" sz="2600" dirty="0">
                <a:ea typeface="+mn-lt"/>
                <a:cs typeface="+mn-lt"/>
              </a:rPr>
              <a:t> </a:t>
            </a:r>
            <a:r>
              <a:rPr lang="en-US" sz="2600" dirty="0" err="1">
                <a:ea typeface="+mn-lt"/>
                <a:cs typeface="+mn-lt"/>
              </a:rPr>
              <a:t>khối</a:t>
            </a:r>
            <a:r>
              <a:rPr lang="en-US" sz="2600" dirty="0">
                <a:ea typeface="+mn-lt"/>
                <a:cs typeface="+mn-lt"/>
              </a:rPr>
              <a:t> 128bit </a:t>
            </a:r>
            <a:r>
              <a:rPr lang="en-US" sz="2600" dirty="0" err="1">
                <a:ea typeface="+mn-lt"/>
                <a:cs typeface="+mn-lt"/>
              </a:rPr>
              <a:t>và</a:t>
            </a:r>
            <a:r>
              <a:rPr lang="en-US" sz="2600" dirty="0">
                <a:ea typeface="+mn-lt"/>
                <a:cs typeface="+mn-lt"/>
              </a:rPr>
              <a:t> </a:t>
            </a:r>
            <a:r>
              <a:rPr lang="en-US" sz="2600" dirty="0" err="1">
                <a:ea typeface="+mn-lt"/>
                <a:cs typeface="+mn-lt"/>
              </a:rPr>
              <a:t>các</a:t>
            </a:r>
            <a:r>
              <a:rPr lang="en-US" sz="2600" dirty="0">
                <a:ea typeface="+mn-lt"/>
                <a:cs typeface="+mn-lt"/>
              </a:rPr>
              <a:t> </a:t>
            </a:r>
            <a:r>
              <a:rPr lang="en-US" sz="2600" dirty="0" err="1">
                <a:ea typeface="+mn-lt"/>
                <a:cs typeface="+mn-lt"/>
              </a:rPr>
              <a:t>khóa</a:t>
            </a:r>
            <a:r>
              <a:rPr lang="en-US" sz="2600" dirty="0">
                <a:ea typeface="+mn-lt"/>
                <a:cs typeface="+mn-lt"/>
              </a:rPr>
              <a:t> </a:t>
            </a:r>
            <a:r>
              <a:rPr lang="en-US" sz="2600" dirty="0" err="1">
                <a:ea typeface="+mn-lt"/>
                <a:cs typeface="+mn-lt"/>
              </a:rPr>
              <a:t>đối</a:t>
            </a:r>
            <a:r>
              <a:rPr lang="en-US" sz="2600" dirty="0">
                <a:ea typeface="+mn-lt"/>
                <a:cs typeface="+mn-lt"/>
              </a:rPr>
              <a:t> </a:t>
            </a:r>
            <a:r>
              <a:rPr lang="en-US" sz="2600" dirty="0" err="1">
                <a:ea typeface="+mn-lt"/>
                <a:cs typeface="+mn-lt"/>
              </a:rPr>
              <a:t>xứng</a:t>
            </a:r>
            <a:r>
              <a:rPr lang="en-US" sz="2600" dirty="0">
                <a:ea typeface="+mn-lt"/>
                <a:cs typeface="+mn-lt"/>
              </a:rPr>
              <a:t> </a:t>
            </a:r>
            <a:r>
              <a:rPr lang="en-US" sz="2600" dirty="0" err="1">
                <a:ea typeface="+mn-lt"/>
                <a:cs typeface="+mn-lt"/>
              </a:rPr>
              <a:t>có</a:t>
            </a:r>
            <a:r>
              <a:rPr lang="en-US" sz="2600" dirty="0">
                <a:ea typeface="+mn-lt"/>
                <a:cs typeface="+mn-lt"/>
              </a:rPr>
              <a:t> </a:t>
            </a:r>
            <a:r>
              <a:rPr lang="en-US" sz="2600" dirty="0" err="1">
                <a:ea typeface="+mn-lt"/>
                <a:cs typeface="+mn-lt"/>
              </a:rPr>
              <a:t>độ</a:t>
            </a:r>
            <a:r>
              <a:rPr lang="en-US" sz="2600" dirty="0">
                <a:ea typeface="+mn-lt"/>
                <a:cs typeface="+mn-lt"/>
              </a:rPr>
              <a:t> </a:t>
            </a:r>
            <a:r>
              <a:rPr lang="en-US" sz="2600" dirty="0" err="1">
                <a:ea typeface="+mn-lt"/>
                <a:cs typeface="+mn-lt"/>
              </a:rPr>
              <a:t>dài</a:t>
            </a:r>
            <a:r>
              <a:rPr lang="en-US" sz="2600" dirty="0">
                <a:ea typeface="+mn-lt"/>
                <a:cs typeface="+mn-lt"/>
              </a:rPr>
              <a:t> 128, 192 </a:t>
            </a:r>
            <a:r>
              <a:rPr lang="en-US" sz="2600" dirty="0" err="1">
                <a:ea typeface="+mn-lt"/>
                <a:cs typeface="+mn-lt"/>
              </a:rPr>
              <a:t>hoặc</a:t>
            </a:r>
            <a:r>
              <a:rPr lang="en-US" sz="2600" dirty="0">
                <a:ea typeface="+mn-lt"/>
                <a:cs typeface="+mn-lt"/>
              </a:rPr>
              <a:t> 256 bit. </a:t>
            </a:r>
            <a:endParaRPr lang="en-US" sz="2600" b="1" dirty="0">
              <a:cs typeface="Calibri"/>
            </a:endParaRPr>
          </a:p>
        </p:txBody>
      </p:sp>
      <p:pic>
        <p:nvPicPr>
          <p:cNvPr id="4" name="Hình ảnh 4" descr="Ảnh có chứa ảnh chụp màn hình&#10;&#10;Mô tả được tạo với mức tin cậy rất cao">
            <a:extLst>
              <a:ext uri="{FF2B5EF4-FFF2-40B4-BE49-F238E27FC236}">
                <a16:creationId xmlns="" xmlns:a16="http://schemas.microsoft.com/office/drawing/2014/main" id="{6CD00049-B3F8-4E15-9090-C286AA9435CC}"/>
              </a:ext>
            </a:extLst>
          </p:cNvPr>
          <p:cNvPicPr>
            <a:picLocks noChangeAspect="1"/>
          </p:cNvPicPr>
          <p:nvPr/>
        </p:nvPicPr>
        <p:blipFill>
          <a:blip r:embed="rId2"/>
          <a:stretch>
            <a:fillRect/>
          </a:stretch>
        </p:blipFill>
        <p:spPr>
          <a:xfrm>
            <a:off x="483081" y="3419067"/>
            <a:ext cx="8034065" cy="3010354"/>
          </a:xfrm>
          <a:prstGeom prst="rect">
            <a:avLst/>
          </a:prstGeom>
        </p:spPr>
      </p:pic>
    </p:spTree>
    <p:extLst>
      <p:ext uri="{BB962C8B-B14F-4D97-AF65-F5344CB8AC3E}">
        <p14:creationId xmlns:p14="http://schemas.microsoft.com/office/powerpoint/2010/main" val="38835568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Light"/>
              </a:rPr>
              <a:t>4</a:t>
            </a:r>
            <a:r>
              <a:rPr lang="en-US" dirty="0">
                <a:cs typeface="Calibri Light"/>
              </a:rPr>
              <a:t>. </a:t>
            </a:r>
            <a:r>
              <a:rPr lang="en-US" dirty="0" err="1">
                <a:cs typeface="Calibri Light"/>
              </a:rPr>
              <a:t>Mã</a:t>
            </a:r>
            <a:r>
              <a:rPr lang="en-US" dirty="0">
                <a:cs typeface="Calibri Light"/>
              </a:rPr>
              <a:t> </a:t>
            </a:r>
            <a:r>
              <a:rPr lang="en-US" dirty="0" err="1">
                <a:cs typeface="Calibri Light"/>
              </a:rPr>
              <a:t>hóa</a:t>
            </a:r>
            <a:r>
              <a:rPr lang="en-US" dirty="0">
                <a:cs typeface="Calibri Light"/>
              </a:rPr>
              <a:t> </a:t>
            </a:r>
            <a:r>
              <a:rPr lang="en-US" dirty="0" err="1">
                <a:cs typeface="Calibri Light"/>
              </a:rPr>
              <a:t>mật</a:t>
            </a:r>
            <a:r>
              <a:rPr lang="en-US" dirty="0">
                <a:cs typeface="Calibri Light"/>
              </a:rPr>
              <a:t> </a:t>
            </a:r>
            <a:r>
              <a:rPr lang="en-US" dirty="0" err="1">
                <a:cs typeface="Calibri Light"/>
              </a:rPr>
              <a:t>mã</a:t>
            </a:r>
            <a:r>
              <a:rPr lang="en-US" dirty="0">
                <a:cs typeface="Calibri Light"/>
              </a:rPr>
              <a:t> (</a:t>
            </a:r>
            <a:r>
              <a:rPr lang="en-US" dirty="0">
                <a:ea typeface="+mj-lt"/>
                <a:cs typeface="+mj-lt"/>
              </a:rPr>
              <a:t>Encryption Ciphers)</a:t>
            </a:r>
            <a:endParaRPr lang="en-US" dirty="0"/>
          </a:p>
        </p:txBody>
      </p:sp>
      <p:sp>
        <p:nvSpPr>
          <p:cNvPr id="3" name="Content Placeholder 2"/>
          <p:cNvSpPr>
            <a:spLocks noGrp="1"/>
          </p:cNvSpPr>
          <p:nvPr>
            <p:ph idx="1"/>
          </p:nvPr>
        </p:nvSpPr>
        <p:spPr>
          <a:xfrm>
            <a:off x="488950" y="1346200"/>
            <a:ext cx="8026400" cy="4772803"/>
          </a:xfrm>
        </p:spPr>
        <p:txBody>
          <a:bodyPr vert="horz" lIns="91440" tIns="45720" rIns="91440" bIns="45720" rtlCol="0" anchor="t">
            <a:normAutofit/>
          </a:bodyPr>
          <a:lstStyle/>
          <a:p>
            <a:r>
              <a:rPr lang="en-US" sz="2600" b="1" dirty="0">
                <a:cs typeface="Calibri"/>
              </a:rPr>
              <a:t>Camellia</a:t>
            </a:r>
          </a:p>
          <a:p>
            <a:pPr marL="0" indent="0" algn="just">
              <a:buNone/>
            </a:pPr>
            <a:r>
              <a:rPr lang="en-US" sz="2600" dirty="0" err="1">
                <a:ea typeface="+mn-lt"/>
                <a:cs typeface="+mn-lt"/>
              </a:rPr>
              <a:t>Một</a:t>
            </a:r>
            <a:r>
              <a:rPr lang="en-US" sz="2600" dirty="0">
                <a:ea typeface="+mn-lt"/>
                <a:cs typeface="+mn-lt"/>
              </a:rPr>
              <a:t> </a:t>
            </a:r>
            <a:r>
              <a:rPr lang="en-US" sz="2600" dirty="0" err="1">
                <a:ea typeface="+mn-lt"/>
                <a:cs typeface="+mn-lt"/>
              </a:rPr>
              <a:t>mật</a:t>
            </a:r>
            <a:r>
              <a:rPr lang="en-US" sz="2600" dirty="0">
                <a:ea typeface="+mn-lt"/>
                <a:cs typeface="+mn-lt"/>
              </a:rPr>
              <a:t> </a:t>
            </a:r>
            <a:r>
              <a:rPr lang="en-US" sz="2600" dirty="0" err="1">
                <a:ea typeface="+mn-lt"/>
                <a:cs typeface="+mn-lt"/>
              </a:rPr>
              <a:t>mã</a:t>
            </a:r>
            <a:r>
              <a:rPr lang="en-US" sz="2600" dirty="0">
                <a:ea typeface="+mn-lt"/>
                <a:cs typeface="+mn-lt"/>
              </a:rPr>
              <a:t> </a:t>
            </a:r>
            <a:r>
              <a:rPr lang="en-US" sz="2600" dirty="0" err="1">
                <a:ea typeface="+mn-lt"/>
                <a:cs typeface="+mn-lt"/>
              </a:rPr>
              <a:t>khối</a:t>
            </a:r>
            <a:r>
              <a:rPr lang="en-US" sz="2600" dirty="0">
                <a:ea typeface="+mn-lt"/>
                <a:cs typeface="+mn-lt"/>
              </a:rPr>
              <a:t> </a:t>
            </a:r>
            <a:r>
              <a:rPr lang="en-US" sz="2600" dirty="0" err="1">
                <a:ea typeface="+mn-lt"/>
                <a:cs typeface="+mn-lt"/>
              </a:rPr>
              <a:t>khóa</a:t>
            </a:r>
            <a:r>
              <a:rPr lang="en-US" sz="2600" dirty="0">
                <a:ea typeface="+mn-lt"/>
                <a:cs typeface="+mn-lt"/>
              </a:rPr>
              <a:t> </a:t>
            </a:r>
            <a:r>
              <a:rPr lang="en-US" sz="2600" dirty="0" err="1">
                <a:ea typeface="+mn-lt"/>
                <a:cs typeface="+mn-lt"/>
              </a:rPr>
              <a:t>đối</a:t>
            </a:r>
            <a:r>
              <a:rPr lang="en-US" sz="2600" dirty="0">
                <a:ea typeface="+mn-lt"/>
                <a:cs typeface="+mn-lt"/>
              </a:rPr>
              <a:t> </a:t>
            </a:r>
            <a:r>
              <a:rPr lang="en-US" sz="2600" dirty="0" err="1">
                <a:ea typeface="+mn-lt"/>
                <a:cs typeface="+mn-lt"/>
              </a:rPr>
              <a:t>xứng</a:t>
            </a:r>
            <a:r>
              <a:rPr lang="en-US" sz="2600" dirty="0">
                <a:ea typeface="+mn-lt"/>
                <a:cs typeface="+mn-lt"/>
              </a:rPr>
              <a:t> </a:t>
            </a:r>
            <a:r>
              <a:rPr lang="en-US" sz="2600" dirty="0" err="1">
                <a:ea typeface="+mn-lt"/>
                <a:cs typeface="+mn-lt"/>
              </a:rPr>
              <a:t>với</a:t>
            </a:r>
            <a:r>
              <a:rPr lang="en-US" sz="2600" dirty="0">
                <a:ea typeface="+mn-lt"/>
                <a:cs typeface="+mn-lt"/>
              </a:rPr>
              <a:t> </a:t>
            </a:r>
            <a:r>
              <a:rPr lang="en-US" sz="2600" dirty="0" err="1">
                <a:ea typeface="+mn-lt"/>
                <a:cs typeface="+mn-lt"/>
              </a:rPr>
              <a:t>các</a:t>
            </a:r>
            <a:r>
              <a:rPr lang="en-US" sz="2600" dirty="0">
                <a:ea typeface="+mn-lt"/>
                <a:cs typeface="+mn-lt"/>
              </a:rPr>
              <a:t> </a:t>
            </a:r>
            <a:r>
              <a:rPr lang="en-US" sz="2600" dirty="0" err="1">
                <a:ea typeface="+mn-lt"/>
                <a:cs typeface="+mn-lt"/>
              </a:rPr>
              <a:t>khả</a:t>
            </a:r>
            <a:r>
              <a:rPr lang="en-US" sz="2600" dirty="0">
                <a:ea typeface="+mn-lt"/>
                <a:cs typeface="+mn-lt"/>
              </a:rPr>
              <a:t> </a:t>
            </a:r>
            <a:r>
              <a:rPr lang="en-US" sz="2600" dirty="0" err="1">
                <a:ea typeface="+mn-lt"/>
                <a:cs typeface="+mn-lt"/>
              </a:rPr>
              <a:t>năng</a:t>
            </a:r>
            <a:r>
              <a:rPr lang="en-US" sz="2600" dirty="0">
                <a:ea typeface="+mn-lt"/>
                <a:cs typeface="+mn-lt"/>
              </a:rPr>
              <a:t> </a:t>
            </a:r>
            <a:r>
              <a:rPr lang="en-US" sz="2600" dirty="0" err="1">
                <a:ea typeface="+mn-lt"/>
                <a:cs typeface="+mn-lt"/>
              </a:rPr>
              <a:t>và</a:t>
            </a:r>
            <a:r>
              <a:rPr lang="en-US" sz="2600" dirty="0">
                <a:ea typeface="+mn-lt"/>
                <a:cs typeface="+mn-lt"/>
              </a:rPr>
              <a:t> </a:t>
            </a:r>
            <a:r>
              <a:rPr lang="en-US" sz="2600" dirty="0" err="1">
                <a:ea typeface="+mn-lt"/>
                <a:cs typeface="+mn-lt"/>
              </a:rPr>
              <a:t>kích</a:t>
            </a:r>
            <a:r>
              <a:rPr lang="en-US" sz="2600" dirty="0">
                <a:ea typeface="+mn-lt"/>
                <a:cs typeface="+mn-lt"/>
              </a:rPr>
              <a:t> </a:t>
            </a:r>
            <a:r>
              <a:rPr lang="en-US" sz="2600" dirty="0" err="1">
                <a:ea typeface="+mn-lt"/>
                <a:cs typeface="+mn-lt"/>
              </a:rPr>
              <a:t>thước</a:t>
            </a:r>
            <a:r>
              <a:rPr lang="en-US" sz="2600" dirty="0">
                <a:ea typeface="+mn-lt"/>
                <a:cs typeface="+mn-lt"/>
              </a:rPr>
              <a:t> </a:t>
            </a:r>
            <a:r>
              <a:rPr lang="en-US" sz="2600" dirty="0" err="1">
                <a:ea typeface="+mn-lt"/>
                <a:cs typeface="+mn-lt"/>
              </a:rPr>
              <a:t>khóa</a:t>
            </a:r>
            <a:r>
              <a:rPr lang="en-US" sz="2600" dirty="0">
                <a:ea typeface="+mn-lt"/>
                <a:cs typeface="+mn-lt"/>
              </a:rPr>
              <a:t> </a:t>
            </a:r>
            <a:r>
              <a:rPr lang="en-US" sz="2600" dirty="0" err="1">
                <a:ea typeface="+mn-lt"/>
                <a:cs typeface="+mn-lt"/>
              </a:rPr>
              <a:t>tương</a:t>
            </a:r>
            <a:r>
              <a:rPr lang="en-US" sz="2600" dirty="0">
                <a:ea typeface="+mn-lt"/>
                <a:cs typeface="+mn-lt"/>
              </a:rPr>
              <a:t> </a:t>
            </a:r>
            <a:r>
              <a:rPr lang="en-US" sz="2600" dirty="0" err="1">
                <a:ea typeface="+mn-lt"/>
                <a:cs typeface="+mn-lt"/>
              </a:rPr>
              <a:t>tự</a:t>
            </a:r>
            <a:r>
              <a:rPr lang="en-US" sz="2600" dirty="0">
                <a:ea typeface="+mn-lt"/>
                <a:cs typeface="+mn-lt"/>
              </a:rPr>
              <a:t> </a:t>
            </a:r>
            <a:r>
              <a:rPr lang="en-US" sz="2600" dirty="0" err="1">
                <a:ea typeface="+mn-lt"/>
                <a:cs typeface="+mn-lt"/>
              </a:rPr>
              <a:t>như</a:t>
            </a:r>
            <a:r>
              <a:rPr lang="en-US" sz="2600" dirty="0">
                <a:ea typeface="+mn-lt"/>
                <a:cs typeface="+mn-lt"/>
              </a:rPr>
              <a:t> AES. </a:t>
            </a:r>
            <a:r>
              <a:rPr lang="en-US" sz="2600" dirty="0" err="1">
                <a:ea typeface="+mn-lt"/>
                <a:cs typeface="+mn-lt"/>
              </a:rPr>
              <a:t>Nó</a:t>
            </a:r>
            <a:r>
              <a:rPr lang="en-US" sz="2600" dirty="0">
                <a:ea typeface="+mn-lt"/>
                <a:cs typeface="+mn-lt"/>
              </a:rPr>
              <a:t> </a:t>
            </a:r>
            <a:r>
              <a:rPr lang="en-US" sz="2600" dirty="0" err="1">
                <a:ea typeface="+mn-lt"/>
                <a:cs typeface="+mn-lt"/>
              </a:rPr>
              <a:t>được</a:t>
            </a:r>
            <a:r>
              <a:rPr lang="en-US" sz="2600" dirty="0">
                <a:ea typeface="+mn-lt"/>
                <a:cs typeface="+mn-lt"/>
              </a:rPr>
              <a:t> </a:t>
            </a:r>
            <a:r>
              <a:rPr lang="en-US" sz="2600" dirty="0" err="1">
                <a:ea typeface="+mn-lt"/>
                <a:cs typeface="+mn-lt"/>
              </a:rPr>
              <a:t>phát</a:t>
            </a:r>
            <a:r>
              <a:rPr lang="en-US" sz="2600" dirty="0">
                <a:ea typeface="+mn-lt"/>
                <a:cs typeface="+mn-lt"/>
              </a:rPr>
              <a:t> </a:t>
            </a:r>
            <a:r>
              <a:rPr lang="en-US" sz="2600" dirty="0" err="1">
                <a:ea typeface="+mn-lt"/>
                <a:cs typeface="+mn-lt"/>
              </a:rPr>
              <a:t>triển</a:t>
            </a:r>
            <a:r>
              <a:rPr lang="en-US" sz="2600" dirty="0">
                <a:ea typeface="+mn-lt"/>
                <a:cs typeface="+mn-lt"/>
              </a:rPr>
              <a:t> </a:t>
            </a:r>
            <a:r>
              <a:rPr lang="en-US" sz="2600" dirty="0" err="1">
                <a:ea typeface="+mn-lt"/>
                <a:cs typeface="+mn-lt"/>
              </a:rPr>
              <a:t>tại</a:t>
            </a:r>
            <a:r>
              <a:rPr lang="en-US" sz="2600" dirty="0">
                <a:ea typeface="+mn-lt"/>
                <a:cs typeface="+mn-lt"/>
              </a:rPr>
              <a:t> </a:t>
            </a:r>
            <a:r>
              <a:rPr lang="en-US" sz="2600" dirty="0" err="1">
                <a:ea typeface="+mn-lt"/>
                <a:cs typeface="+mn-lt"/>
              </a:rPr>
              <a:t>Nhật</a:t>
            </a:r>
            <a:r>
              <a:rPr lang="en-US" sz="2600" dirty="0">
                <a:ea typeface="+mn-lt"/>
                <a:cs typeface="+mn-lt"/>
              </a:rPr>
              <a:t> </a:t>
            </a:r>
            <a:r>
              <a:rPr lang="en-US" sz="2600" dirty="0" err="1">
                <a:ea typeface="+mn-lt"/>
                <a:cs typeface="+mn-lt"/>
              </a:rPr>
              <a:t>Bản</a:t>
            </a:r>
            <a:r>
              <a:rPr lang="en-US" sz="2600" dirty="0">
                <a:ea typeface="+mn-lt"/>
                <a:cs typeface="+mn-lt"/>
              </a:rPr>
              <a:t> </a:t>
            </a:r>
            <a:r>
              <a:rPr lang="en-US" sz="2600" dirty="0" err="1">
                <a:ea typeface="+mn-lt"/>
                <a:cs typeface="+mn-lt"/>
              </a:rPr>
              <a:t>bởi</a:t>
            </a:r>
            <a:r>
              <a:rPr lang="en-US" sz="2600" dirty="0">
                <a:ea typeface="+mn-lt"/>
                <a:cs typeface="+mn-lt"/>
              </a:rPr>
              <a:t> NTT </a:t>
            </a:r>
            <a:r>
              <a:rPr lang="en-US" sz="2600" dirty="0" err="1">
                <a:ea typeface="+mn-lt"/>
                <a:cs typeface="+mn-lt"/>
              </a:rPr>
              <a:t>và</a:t>
            </a:r>
            <a:r>
              <a:rPr lang="en-US" sz="2600" dirty="0">
                <a:ea typeface="+mn-lt"/>
                <a:cs typeface="+mn-lt"/>
              </a:rPr>
              <a:t> Mitsubishi </a:t>
            </a:r>
            <a:r>
              <a:rPr lang="en-US" sz="2600" dirty="0" err="1">
                <a:ea typeface="+mn-lt"/>
                <a:cs typeface="+mn-lt"/>
              </a:rPr>
              <a:t>và</a:t>
            </a:r>
            <a:r>
              <a:rPr lang="en-US" sz="2600" dirty="0">
                <a:ea typeface="+mn-lt"/>
                <a:cs typeface="+mn-lt"/>
              </a:rPr>
              <a:t> </a:t>
            </a:r>
            <a:r>
              <a:rPr lang="en-US" sz="2600" dirty="0" err="1">
                <a:ea typeface="+mn-lt"/>
                <a:cs typeface="+mn-lt"/>
              </a:rPr>
              <a:t>được</a:t>
            </a:r>
            <a:r>
              <a:rPr lang="en-US" sz="2600" dirty="0">
                <a:ea typeface="+mn-lt"/>
                <a:cs typeface="+mn-lt"/>
              </a:rPr>
              <a:t> </a:t>
            </a:r>
            <a:r>
              <a:rPr lang="en-US" sz="2600" dirty="0" err="1">
                <a:ea typeface="+mn-lt"/>
                <a:cs typeface="+mn-lt"/>
              </a:rPr>
              <a:t>chấp</a:t>
            </a:r>
            <a:r>
              <a:rPr lang="en-US" sz="2600" dirty="0">
                <a:ea typeface="+mn-lt"/>
                <a:cs typeface="+mn-lt"/>
              </a:rPr>
              <a:t> </a:t>
            </a:r>
            <a:r>
              <a:rPr lang="en-US" sz="2600" dirty="0" err="1">
                <a:ea typeface="+mn-lt"/>
                <a:cs typeface="+mn-lt"/>
              </a:rPr>
              <a:t>thuận</a:t>
            </a:r>
            <a:r>
              <a:rPr lang="en-US" sz="2600" dirty="0">
                <a:ea typeface="+mn-lt"/>
                <a:cs typeface="+mn-lt"/>
              </a:rPr>
              <a:t> </a:t>
            </a:r>
            <a:r>
              <a:rPr lang="en-US" sz="2600" dirty="0" err="1">
                <a:ea typeface="+mn-lt"/>
                <a:cs typeface="+mn-lt"/>
              </a:rPr>
              <a:t>bởi</a:t>
            </a:r>
            <a:r>
              <a:rPr lang="en-US" sz="2600" dirty="0">
                <a:ea typeface="+mn-lt"/>
                <a:cs typeface="+mn-lt"/>
              </a:rPr>
              <a:t> ISO / IEC, EU </a:t>
            </a:r>
            <a:r>
              <a:rPr lang="en-US" sz="2600" dirty="0" err="1">
                <a:ea typeface="+mn-lt"/>
                <a:cs typeface="+mn-lt"/>
              </a:rPr>
              <a:t>và</a:t>
            </a:r>
            <a:r>
              <a:rPr lang="en-US" sz="2600" dirty="0">
                <a:ea typeface="+mn-lt"/>
                <a:cs typeface="+mn-lt"/>
              </a:rPr>
              <a:t> </a:t>
            </a:r>
            <a:r>
              <a:rPr lang="en-US" sz="2600" dirty="0" err="1">
                <a:ea typeface="+mn-lt"/>
                <a:cs typeface="+mn-lt"/>
              </a:rPr>
              <a:t>dự</a:t>
            </a:r>
            <a:r>
              <a:rPr lang="en-US" sz="2600" dirty="0">
                <a:ea typeface="+mn-lt"/>
                <a:cs typeface="+mn-lt"/>
              </a:rPr>
              <a:t> </a:t>
            </a:r>
            <a:r>
              <a:rPr lang="en-US" sz="2600" dirty="0" err="1">
                <a:ea typeface="+mn-lt"/>
                <a:cs typeface="+mn-lt"/>
              </a:rPr>
              <a:t>án</a:t>
            </a:r>
            <a:r>
              <a:rPr lang="en-US" sz="2600" dirty="0">
                <a:ea typeface="+mn-lt"/>
                <a:cs typeface="+mn-lt"/>
              </a:rPr>
              <a:t> CRYPTREC </a:t>
            </a:r>
            <a:r>
              <a:rPr lang="en-US" sz="2600" dirty="0" err="1">
                <a:ea typeface="+mn-lt"/>
                <a:cs typeface="+mn-lt"/>
              </a:rPr>
              <a:t>của</a:t>
            </a:r>
            <a:r>
              <a:rPr lang="en-US" sz="2600" dirty="0">
                <a:ea typeface="+mn-lt"/>
                <a:cs typeface="+mn-lt"/>
              </a:rPr>
              <a:t> </a:t>
            </a:r>
            <a:r>
              <a:rPr lang="en-US" sz="2600" dirty="0" err="1">
                <a:ea typeface="+mn-lt"/>
                <a:cs typeface="+mn-lt"/>
              </a:rPr>
              <a:t>Nhật</a:t>
            </a:r>
            <a:r>
              <a:rPr lang="en-US" sz="2600" dirty="0">
                <a:ea typeface="+mn-lt"/>
                <a:cs typeface="+mn-lt"/>
              </a:rPr>
              <a:t> </a:t>
            </a:r>
            <a:r>
              <a:rPr lang="en-US" sz="2600" dirty="0" err="1">
                <a:ea typeface="+mn-lt"/>
                <a:cs typeface="+mn-lt"/>
              </a:rPr>
              <a:t>Bản</a:t>
            </a:r>
            <a:r>
              <a:rPr lang="en-US" sz="2600" dirty="0">
                <a:ea typeface="+mn-lt"/>
                <a:cs typeface="+mn-lt"/>
              </a:rPr>
              <a:t>. </a:t>
            </a:r>
            <a:endParaRPr lang="en-US" sz="2600" dirty="0">
              <a:cs typeface="Calibri" panose="020F0502020204030204"/>
            </a:endParaRPr>
          </a:p>
          <a:p>
            <a:pPr marL="0" indent="0" algn="just">
              <a:buNone/>
            </a:pPr>
            <a:endParaRPr lang="en-US" sz="2400" dirty="0">
              <a:cs typeface="Calibri"/>
            </a:endParaRPr>
          </a:p>
          <a:p>
            <a:pPr algn="just"/>
            <a:r>
              <a:rPr lang="en-US" sz="2600" b="1" dirty="0">
                <a:cs typeface="Calibri"/>
              </a:rPr>
              <a:t>ARIA</a:t>
            </a:r>
          </a:p>
          <a:p>
            <a:pPr marL="0" indent="0" algn="just">
              <a:buNone/>
            </a:pPr>
            <a:r>
              <a:rPr lang="en-US" sz="2600" dirty="0" err="1">
                <a:ea typeface="+mn-lt"/>
                <a:cs typeface="+mn-lt"/>
              </a:rPr>
              <a:t>Một</a:t>
            </a:r>
            <a:r>
              <a:rPr lang="en-US" sz="2600" dirty="0">
                <a:ea typeface="+mn-lt"/>
                <a:cs typeface="+mn-lt"/>
              </a:rPr>
              <a:t> </a:t>
            </a:r>
            <a:r>
              <a:rPr lang="en-US" sz="2600" dirty="0" err="1">
                <a:ea typeface="+mn-lt"/>
                <a:cs typeface="+mn-lt"/>
              </a:rPr>
              <a:t>mật</a:t>
            </a:r>
            <a:r>
              <a:rPr lang="en-US" sz="2600" dirty="0">
                <a:ea typeface="+mn-lt"/>
                <a:cs typeface="+mn-lt"/>
              </a:rPr>
              <a:t> </a:t>
            </a:r>
            <a:r>
              <a:rPr lang="en-US" sz="2600" dirty="0" err="1">
                <a:ea typeface="+mn-lt"/>
                <a:cs typeface="+mn-lt"/>
              </a:rPr>
              <a:t>mã</a:t>
            </a:r>
            <a:r>
              <a:rPr lang="en-US" sz="2600" dirty="0">
                <a:ea typeface="+mn-lt"/>
                <a:cs typeface="+mn-lt"/>
              </a:rPr>
              <a:t> </a:t>
            </a:r>
            <a:r>
              <a:rPr lang="en-US" sz="2600" dirty="0" err="1">
                <a:ea typeface="+mn-lt"/>
                <a:cs typeface="+mn-lt"/>
              </a:rPr>
              <a:t>khối</a:t>
            </a:r>
            <a:r>
              <a:rPr lang="en-US" sz="2600" dirty="0">
                <a:ea typeface="+mn-lt"/>
                <a:cs typeface="+mn-lt"/>
              </a:rPr>
              <a:t> </a:t>
            </a:r>
            <a:r>
              <a:rPr lang="en-US" sz="2600" dirty="0" err="1">
                <a:ea typeface="+mn-lt"/>
                <a:cs typeface="+mn-lt"/>
              </a:rPr>
              <a:t>khác</a:t>
            </a:r>
            <a:r>
              <a:rPr lang="en-US" sz="2600" dirty="0">
                <a:ea typeface="+mn-lt"/>
                <a:cs typeface="+mn-lt"/>
              </a:rPr>
              <a:t> </a:t>
            </a:r>
            <a:r>
              <a:rPr lang="en-US" sz="2600" dirty="0" err="1">
                <a:ea typeface="+mn-lt"/>
                <a:cs typeface="+mn-lt"/>
              </a:rPr>
              <a:t>tương</a:t>
            </a:r>
            <a:r>
              <a:rPr lang="en-US" sz="2600" dirty="0">
                <a:ea typeface="+mn-lt"/>
                <a:cs typeface="+mn-lt"/>
              </a:rPr>
              <a:t> </a:t>
            </a:r>
            <a:r>
              <a:rPr lang="en-US" sz="2600" dirty="0" err="1">
                <a:ea typeface="+mn-lt"/>
                <a:cs typeface="+mn-lt"/>
              </a:rPr>
              <a:t>tự</a:t>
            </a:r>
            <a:r>
              <a:rPr lang="en-US" sz="2600" dirty="0">
                <a:ea typeface="+mn-lt"/>
                <a:cs typeface="+mn-lt"/>
              </a:rPr>
              <a:t> </a:t>
            </a:r>
            <a:r>
              <a:rPr lang="en-US" sz="2600" dirty="0" err="1">
                <a:ea typeface="+mn-lt"/>
                <a:cs typeface="+mn-lt"/>
              </a:rPr>
              <a:t>như</a:t>
            </a:r>
            <a:r>
              <a:rPr lang="en-US" sz="2600" dirty="0">
                <a:ea typeface="+mn-lt"/>
                <a:cs typeface="+mn-lt"/>
              </a:rPr>
              <a:t> AES, ARIA </a:t>
            </a:r>
            <a:r>
              <a:rPr lang="en-US" sz="2600" dirty="0" err="1">
                <a:ea typeface="+mn-lt"/>
                <a:cs typeface="+mn-lt"/>
              </a:rPr>
              <a:t>được</a:t>
            </a:r>
            <a:r>
              <a:rPr lang="en-US" sz="2600" dirty="0">
                <a:ea typeface="+mn-lt"/>
                <a:cs typeface="+mn-lt"/>
              </a:rPr>
              <a:t> </a:t>
            </a:r>
            <a:r>
              <a:rPr lang="en-US" sz="2600" dirty="0" err="1">
                <a:ea typeface="+mn-lt"/>
                <a:cs typeface="+mn-lt"/>
              </a:rPr>
              <a:t>phát</a:t>
            </a:r>
            <a:r>
              <a:rPr lang="en-US" sz="2600" dirty="0">
                <a:ea typeface="+mn-lt"/>
                <a:cs typeface="+mn-lt"/>
              </a:rPr>
              <a:t> </a:t>
            </a:r>
            <a:r>
              <a:rPr lang="en-US" sz="2600" dirty="0" err="1">
                <a:ea typeface="+mn-lt"/>
                <a:cs typeface="+mn-lt"/>
              </a:rPr>
              <a:t>triển</a:t>
            </a:r>
            <a:r>
              <a:rPr lang="en-US" sz="2600" dirty="0">
                <a:ea typeface="+mn-lt"/>
                <a:cs typeface="+mn-lt"/>
              </a:rPr>
              <a:t> </a:t>
            </a:r>
            <a:r>
              <a:rPr lang="en-US" sz="2600" dirty="0" err="1">
                <a:ea typeface="+mn-lt"/>
                <a:cs typeface="+mn-lt"/>
              </a:rPr>
              <a:t>bởi</a:t>
            </a:r>
            <a:r>
              <a:rPr lang="en-US" sz="2600" dirty="0">
                <a:ea typeface="+mn-lt"/>
                <a:cs typeface="+mn-lt"/>
              </a:rPr>
              <a:t> </a:t>
            </a:r>
            <a:r>
              <a:rPr lang="en-US" sz="2600" dirty="0" err="1">
                <a:ea typeface="+mn-lt"/>
                <a:cs typeface="+mn-lt"/>
              </a:rPr>
              <a:t>một</a:t>
            </a:r>
            <a:r>
              <a:rPr lang="en-US" sz="2600" dirty="0">
                <a:ea typeface="+mn-lt"/>
                <a:cs typeface="+mn-lt"/>
              </a:rPr>
              <a:t> </a:t>
            </a:r>
            <a:r>
              <a:rPr lang="en-US" sz="2600" dirty="0" err="1">
                <a:ea typeface="+mn-lt"/>
                <a:cs typeface="+mn-lt"/>
              </a:rPr>
              <a:t>nhóm</a:t>
            </a:r>
            <a:r>
              <a:rPr lang="en-US" sz="2600" dirty="0">
                <a:ea typeface="+mn-lt"/>
                <a:cs typeface="+mn-lt"/>
              </a:rPr>
              <a:t> </a:t>
            </a:r>
            <a:r>
              <a:rPr lang="en-US" sz="2600" dirty="0" err="1">
                <a:ea typeface="+mn-lt"/>
                <a:cs typeface="+mn-lt"/>
              </a:rPr>
              <a:t>các</a:t>
            </a:r>
            <a:r>
              <a:rPr lang="en-US" sz="2600" dirty="0">
                <a:ea typeface="+mn-lt"/>
                <a:cs typeface="+mn-lt"/>
              </a:rPr>
              <a:t> </a:t>
            </a:r>
            <a:r>
              <a:rPr lang="en-US" sz="2600" dirty="0" err="1">
                <a:ea typeface="+mn-lt"/>
                <a:cs typeface="+mn-lt"/>
              </a:rPr>
              <a:t>nhà</a:t>
            </a:r>
            <a:r>
              <a:rPr lang="en-US" sz="2600" dirty="0">
                <a:ea typeface="+mn-lt"/>
                <a:cs typeface="+mn-lt"/>
              </a:rPr>
              <a:t> </a:t>
            </a:r>
            <a:r>
              <a:rPr lang="en-US" sz="2600" dirty="0" err="1">
                <a:ea typeface="+mn-lt"/>
                <a:cs typeface="+mn-lt"/>
              </a:rPr>
              <a:t>nghiên</a:t>
            </a:r>
            <a:r>
              <a:rPr lang="en-US" sz="2600" dirty="0">
                <a:ea typeface="+mn-lt"/>
                <a:cs typeface="+mn-lt"/>
              </a:rPr>
              <a:t> </a:t>
            </a:r>
            <a:r>
              <a:rPr lang="en-US" sz="2600" dirty="0" err="1">
                <a:ea typeface="+mn-lt"/>
                <a:cs typeface="+mn-lt"/>
              </a:rPr>
              <a:t>cứu</a:t>
            </a:r>
            <a:r>
              <a:rPr lang="en-US" sz="2600" dirty="0">
                <a:ea typeface="+mn-lt"/>
                <a:cs typeface="+mn-lt"/>
              </a:rPr>
              <a:t> ở </a:t>
            </a:r>
            <a:r>
              <a:rPr lang="en-US" sz="2600" dirty="0" err="1">
                <a:ea typeface="+mn-lt"/>
                <a:cs typeface="+mn-lt"/>
              </a:rPr>
              <a:t>Hàn</a:t>
            </a:r>
            <a:r>
              <a:rPr lang="en-US" sz="2600" dirty="0">
                <a:ea typeface="+mn-lt"/>
                <a:cs typeface="+mn-lt"/>
              </a:rPr>
              <a:t> </a:t>
            </a:r>
            <a:r>
              <a:rPr lang="en-US" sz="2600" dirty="0" err="1">
                <a:ea typeface="+mn-lt"/>
                <a:cs typeface="+mn-lt"/>
              </a:rPr>
              <a:t>Quốc</a:t>
            </a:r>
            <a:r>
              <a:rPr lang="en-US" sz="2600" dirty="0">
                <a:ea typeface="+mn-lt"/>
                <a:cs typeface="+mn-lt"/>
              </a:rPr>
              <a:t> </a:t>
            </a:r>
            <a:r>
              <a:rPr lang="en-US" sz="2600" dirty="0" err="1">
                <a:ea typeface="+mn-lt"/>
                <a:cs typeface="+mn-lt"/>
              </a:rPr>
              <a:t>vào</a:t>
            </a:r>
            <a:r>
              <a:rPr lang="en-US" sz="2600" dirty="0">
                <a:ea typeface="+mn-lt"/>
                <a:cs typeface="+mn-lt"/>
              </a:rPr>
              <a:t> </a:t>
            </a:r>
            <a:r>
              <a:rPr lang="en-US" sz="2600" dirty="0" err="1">
                <a:ea typeface="+mn-lt"/>
                <a:cs typeface="+mn-lt"/>
              </a:rPr>
              <a:t>năm</a:t>
            </a:r>
            <a:r>
              <a:rPr lang="en-US" sz="2600" dirty="0">
                <a:ea typeface="+mn-lt"/>
                <a:cs typeface="+mn-lt"/>
              </a:rPr>
              <a:t> 2003. </a:t>
            </a:r>
            <a:endParaRPr lang="en-US" dirty="0"/>
          </a:p>
          <a:p>
            <a:pPr marL="0" indent="0">
              <a:buNone/>
            </a:pPr>
            <a:endParaRPr lang="en-US" sz="2600" b="1" dirty="0">
              <a:cs typeface="Calibri"/>
            </a:endParaRPr>
          </a:p>
          <a:p>
            <a:endParaRPr lang="en-US" sz="2600" b="1" dirty="0">
              <a:cs typeface="Calibri"/>
            </a:endParaRPr>
          </a:p>
        </p:txBody>
      </p:sp>
    </p:spTree>
    <p:extLst>
      <p:ext uri="{BB962C8B-B14F-4D97-AF65-F5344CB8AC3E}">
        <p14:creationId xmlns:p14="http://schemas.microsoft.com/office/powerpoint/2010/main" val="41644854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Light"/>
              </a:rPr>
              <a:t>5</a:t>
            </a:r>
            <a:r>
              <a:rPr lang="en-US" dirty="0">
                <a:cs typeface="Calibri Light"/>
              </a:rPr>
              <a:t>. </a:t>
            </a:r>
            <a:r>
              <a:rPr lang="en-US" dirty="0" err="1">
                <a:cs typeface="Calibri Light"/>
              </a:rPr>
              <a:t>Tính</a:t>
            </a:r>
            <a:r>
              <a:rPr lang="en-US" dirty="0">
                <a:cs typeface="Calibri Light"/>
              </a:rPr>
              <a:t> </a:t>
            </a:r>
            <a:r>
              <a:rPr lang="en-US" dirty="0" err="1">
                <a:cs typeface="Calibri Light"/>
              </a:rPr>
              <a:t>toàn</a:t>
            </a:r>
            <a:r>
              <a:rPr lang="en-US" dirty="0">
                <a:cs typeface="Calibri Light"/>
              </a:rPr>
              <a:t> </a:t>
            </a:r>
            <a:r>
              <a:rPr lang="en-US" dirty="0" err="1">
                <a:cs typeface="Calibri Light"/>
              </a:rPr>
              <a:t>vẹn</a:t>
            </a:r>
            <a:r>
              <a:rPr lang="en-US" dirty="0">
                <a:cs typeface="Calibri Light"/>
              </a:rPr>
              <a:t>/</a:t>
            </a:r>
            <a:r>
              <a:rPr lang="en-US" dirty="0" err="1">
                <a:cs typeface="Calibri Light"/>
              </a:rPr>
              <a:t>xác</a:t>
            </a:r>
            <a:r>
              <a:rPr lang="en-US" dirty="0">
                <a:cs typeface="Calibri Light"/>
              </a:rPr>
              <a:t> </a:t>
            </a:r>
            <a:r>
              <a:rPr lang="en-US" dirty="0" err="1">
                <a:cs typeface="Calibri Light"/>
              </a:rPr>
              <a:t>thực</a:t>
            </a:r>
            <a:r>
              <a:rPr lang="en-US" dirty="0">
                <a:cs typeface="Calibri Light"/>
              </a:rPr>
              <a:t> </a:t>
            </a:r>
            <a:r>
              <a:rPr lang="en-US" dirty="0" err="1">
                <a:cs typeface="Calibri Light"/>
              </a:rPr>
              <a:t>dữ</a:t>
            </a:r>
            <a:r>
              <a:rPr lang="en-US" dirty="0">
                <a:cs typeface="Calibri Light"/>
              </a:rPr>
              <a:t> </a:t>
            </a:r>
            <a:r>
              <a:rPr lang="en-US" dirty="0" err="1">
                <a:cs typeface="Calibri Light"/>
              </a:rPr>
              <a:t>liệu</a:t>
            </a:r>
            <a:endParaRPr lang="en-US" dirty="0" err="1"/>
          </a:p>
        </p:txBody>
      </p:sp>
      <p:sp>
        <p:nvSpPr>
          <p:cNvPr id="3" name="Content Placeholder 2"/>
          <p:cNvSpPr>
            <a:spLocks noGrp="1"/>
          </p:cNvSpPr>
          <p:nvPr>
            <p:ph idx="1"/>
          </p:nvPr>
        </p:nvSpPr>
        <p:spPr>
          <a:xfrm>
            <a:off x="488950" y="1346200"/>
            <a:ext cx="2534250" cy="5304766"/>
          </a:xfrm>
        </p:spPr>
        <p:txBody>
          <a:bodyPr vert="horz" lIns="91440" tIns="45720" rIns="91440" bIns="45720" rtlCol="0" anchor="t">
            <a:normAutofit/>
          </a:bodyPr>
          <a:lstStyle/>
          <a:p>
            <a:pPr marL="0" indent="0" algn="just">
              <a:buNone/>
            </a:pPr>
            <a:r>
              <a:rPr lang="en-US" sz="2600" b="1" dirty="0" err="1">
                <a:ea typeface="+mn-lt"/>
                <a:cs typeface="+mn-lt"/>
              </a:rPr>
              <a:t>Mã</a:t>
            </a:r>
            <a:r>
              <a:rPr lang="en-US" sz="2600" b="1" dirty="0">
                <a:ea typeface="+mn-lt"/>
                <a:cs typeface="+mn-lt"/>
              </a:rPr>
              <a:t> </a:t>
            </a:r>
            <a:r>
              <a:rPr lang="en-US" sz="2600" b="1" dirty="0" err="1">
                <a:ea typeface="+mn-lt"/>
                <a:cs typeface="+mn-lt"/>
              </a:rPr>
              <a:t>xác</a:t>
            </a:r>
            <a:r>
              <a:rPr lang="en-US" sz="2600" b="1" dirty="0">
                <a:ea typeface="+mn-lt"/>
                <a:cs typeface="+mn-lt"/>
              </a:rPr>
              <a:t> </a:t>
            </a:r>
            <a:r>
              <a:rPr lang="en-US" sz="2600" b="1" dirty="0" err="1">
                <a:ea typeface="+mn-lt"/>
                <a:cs typeface="+mn-lt"/>
              </a:rPr>
              <a:t>thực</a:t>
            </a:r>
            <a:r>
              <a:rPr lang="en-US" sz="2600" b="1" dirty="0">
                <a:ea typeface="+mn-lt"/>
                <a:cs typeface="+mn-lt"/>
              </a:rPr>
              <a:t> </a:t>
            </a:r>
            <a:r>
              <a:rPr lang="en-US" sz="2600" b="1" dirty="0" err="1">
                <a:ea typeface="+mn-lt"/>
                <a:cs typeface="+mn-lt"/>
              </a:rPr>
              <a:t>thư</a:t>
            </a:r>
            <a:r>
              <a:rPr lang="en-US" sz="2600" b="1" dirty="0">
                <a:ea typeface="+mn-lt"/>
                <a:cs typeface="+mn-lt"/>
              </a:rPr>
              <a:t> </a:t>
            </a:r>
            <a:r>
              <a:rPr lang="en-US" sz="2600" b="1" dirty="0" err="1">
                <a:ea typeface="+mn-lt"/>
                <a:cs typeface="+mn-lt"/>
              </a:rPr>
              <a:t>dựa</a:t>
            </a:r>
            <a:r>
              <a:rPr lang="en-US" sz="2600" b="1" dirty="0">
                <a:ea typeface="+mn-lt"/>
                <a:cs typeface="+mn-lt"/>
              </a:rPr>
              <a:t> </a:t>
            </a:r>
            <a:r>
              <a:rPr lang="en-US" sz="2600" b="1" dirty="0" err="1">
                <a:ea typeface="+mn-lt"/>
                <a:cs typeface="+mn-lt"/>
              </a:rPr>
              <a:t>trên</a:t>
            </a:r>
            <a:r>
              <a:rPr lang="en-US" sz="2600" b="1" dirty="0">
                <a:ea typeface="+mn-lt"/>
                <a:cs typeface="+mn-lt"/>
              </a:rPr>
              <a:t> </a:t>
            </a:r>
            <a:r>
              <a:rPr lang="en-US" sz="2600" b="1" dirty="0" err="1">
                <a:ea typeface="+mn-lt"/>
                <a:cs typeface="+mn-lt"/>
              </a:rPr>
              <a:t>hàm</a:t>
            </a:r>
            <a:r>
              <a:rPr lang="en-US" sz="2600" b="1" dirty="0">
                <a:ea typeface="+mn-lt"/>
                <a:cs typeface="+mn-lt"/>
              </a:rPr>
              <a:t> </a:t>
            </a:r>
            <a:r>
              <a:rPr lang="en-US" sz="2600" b="1" dirty="0" err="1">
                <a:ea typeface="+mn-lt"/>
                <a:cs typeface="+mn-lt"/>
              </a:rPr>
              <a:t>băm</a:t>
            </a:r>
            <a:r>
              <a:rPr lang="en-US" sz="2600" b="1" dirty="0">
                <a:ea typeface="+mn-lt"/>
                <a:cs typeface="+mn-lt"/>
              </a:rPr>
              <a:t> (HMAC)</a:t>
            </a:r>
            <a:endParaRPr lang="en-US" sz="2600" b="1" dirty="0">
              <a:cs typeface="Calibri"/>
            </a:endParaRPr>
          </a:p>
          <a:p>
            <a:pPr marL="0" indent="0" algn="just">
              <a:buNone/>
            </a:pPr>
            <a:r>
              <a:rPr lang="en-US" sz="2600" dirty="0">
                <a:ea typeface="+mn-lt"/>
                <a:cs typeface="+mn-lt"/>
              </a:rPr>
              <a:t>     </a:t>
            </a:r>
            <a:r>
              <a:rPr lang="en-US" sz="2600" dirty="0" err="1">
                <a:ea typeface="+mn-lt"/>
                <a:cs typeface="+mn-lt"/>
              </a:rPr>
              <a:t>Đây</a:t>
            </a:r>
            <a:r>
              <a:rPr lang="en-US" sz="2600" dirty="0">
                <a:ea typeface="+mn-lt"/>
                <a:cs typeface="+mn-lt"/>
              </a:rPr>
              <a:t> </a:t>
            </a:r>
            <a:r>
              <a:rPr lang="en-US" sz="2600" dirty="0" err="1">
                <a:ea typeface="+mn-lt"/>
                <a:cs typeface="+mn-lt"/>
              </a:rPr>
              <a:t>là</a:t>
            </a:r>
            <a:r>
              <a:rPr lang="en-US" sz="2600" dirty="0">
                <a:ea typeface="+mn-lt"/>
                <a:cs typeface="+mn-lt"/>
              </a:rPr>
              <a:t> </a:t>
            </a:r>
            <a:r>
              <a:rPr lang="en-US" sz="2600" dirty="0" err="1">
                <a:ea typeface="+mn-lt"/>
                <a:cs typeface="+mn-lt"/>
              </a:rPr>
              <a:t>một</a:t>
            </a:r>
            <a:r>
              <a:rPr lang="en-US" sz="2600" dirty="0">
                <a:ea typeface="+mn-lt"/>
                <a:cs typeface="+mn-lt"/>
              </a:rPr>
              <a:t> </a:t>
            </a:r>
            <a:r>
              <a:rPr lang="en-US" sz="2600" dirty="0" err="1">
                <a:ea typeface="+mn-lt"/>
                <a:cs typeface="+mn-lt"/>
              </a:rPr>
              <a:t>loại</a:t>
            </a:r>
            <a:r>
              <a:rPr lang="en-US" sz="2600" dirty="0">
                <a:ea typeface="+mn-lt"/>
                <a:cs typeface="+mn-lt"/>
              </a:rPr>
              <a:t> </a:t>
            </a:r>
            <a:r>
              <a:rPr lang="en-US" sz="2600" dirty="0" err="1">
                <a:ea typeface="+mn-lt"/>
                <a:cs typeface="+mn-lt"/>
              </a:rPr>
              <a:t>xác</a:t>
            </a:r>
            <a:r>
              <a:rPr lang="en-US" sz="2600" dirty="0">
                <a:ea typeface="+mn-lt"/>
                <a:cs typeface="+mn-lt"/>
              </a:rPr>
              <a:t> </a:t>
            </a:r>
            <a:r>
              <a:rPr lang="en-US" sz="2600" dirty="0" err="1">
                <a:ea typeface="+mn-lt"/>
                <a:cs typeface="+mn-lt"/>
              </a:rPr>
              <a:t>thực</a:t>
            </a:r>
            <a:r>
              <a:rPr lang="en-US" sz="2600" dirty="0">
                <a:ea typeface="+mn-lt"/>
                <a:cs typeface="+mn-lt"/>
              </a:rPr>
              <a:t> </a:t>
            </a:r>
            <a:r>
              <a:rPr lang="en-US" sz="2600" dirty="0" err="1">
                <a:ea typeface="+mn-lt"/>
                <a:cs typeface="+mn-lt"/>
              </a:rPr>
              <a:t>thông</a:t>
            </a:r>
            <a:r>
              <a:rPr lang="en-US" sz="2600" dirty="0">
                <a:ea typeface="+mn-lt"/>
                <a:cs typeface="+mn-lt"/>
              </a:rPr>
              <a:t> </a:t>
            </a:r>
            <a:r>
              <a:rPr lang="en-US" sz="2600" dirty="0" err="1">
                <a:ea typeface="+mn-lt"/>
                <a:cs typeface="+mn-lt"/>
              </a:rPr>
              <a:t>điệp</a:t>
            </a:r>
            <a:r>
              <a:rPr lang="en-US" sz="2600" dirty="0">
                <a:ea typeface="+mn-lt"/>
                <a:cs typeface="+mn-lt"/>
              </a:rPr>
              <a:t> </a:t>
            </a:r>
            <a:r>
              <a:rPr lang="en-US" sz="2600" dirty="0" err="1">
                <a:ea typeface="+mn-lt"/>
                <a:cs typeface="+mn-lt"/>
              </a:rPr>
              <a:t>sử</a:t>
            </a:r>
            <a:r>
              <a:rPr lang="en-US" sz="2600" dirty="0">
                <a:ea typeface="+mn-lt"/>
                <a:cs typeface="+mn-lt"/>
              </a:rPr>
              <a:t> </a:t>
            </a:r>
            <a:r>
              <a:rPr lang="en-US" sz="2600" dirty="0" err="1">
                <a:ea typeface="+mn-lt"/>
                <a:cs typeface="+mn-lt"/>
              </a:rPr>
              <a:t>dụng</a:t>
            </a:r>
            <a:r>
              <a:rPr lang="en-US" sz="2600" dirty="0">
                <a:ea typeface="+mn-lt"/>
                <a:cs typeface="+mn-lt"/>
              </a:rPr>
              <a:t> </a:t>
            </a:r>
            <a:r>
              <a:rPr lang="en-US" sz="2600" dirty="0" err="1">
                <a:ea typeface="+mn-lt"/>
                <a:cs typeface="+mn-lt"/>
              </a:rPr>
              <a:t>các</a:t>
            </a:r>
            <a:r>
              <a:rPr lang="en-US" sz="2600" dirty="0">
                <a:ea typeface="+mn-lt"/>
                <a:cs typeface="+mn-lt"/>
              </a:rPr>
              <a:t> </a:t>
            </a:r>
            <a:r>
              <a:rPr lang="en-US" sz="2600" dirty="0" err="1">
                <a:ea typeface="+mn-lt"/>
                <a:cs typeface="+mn-lt"/>
              </a:rPr>
              <a:t>mật</a:t>
            </a:r>
            <a:r>
              <a:rPr lang="en-US" sz="2600" dirty="0">
                <a:ea typeface="+mn-lt"/>
                <a:cs typeface="+mn-lt"/>
              </a:rPr>
              <a:t> </a:t>
            </a:r>
            <a:r>
              <a:rPr lang="en-US" sz="2600" dirty="0" err="1">
                <a:ea typeface="+mn-lt"/>
                <a:cs typeface="+mn-lt"/>
              </a:rPr>
              <a:t>mã</a:t>
            </a:r>
            <a:r>
              <a:rPr lang="en-US" sz="2600" dirty="0">
                <a:ea typeface="+mn-lt"/>
                <a:cs typeface="+mn-lt"/>
              </a:rPr>
              <a:t> </a:t>
            </a:r>
            <a:r>
              <a:rPr lang="en-US" sz="2600" dirty="0" err="1">
                <a:ea typeface="+mn-lt"/>
                <a:cs typeface="+mn-lt"/>
              </a:rPr>
              <a:t>băm</a:t>
            </a:r>
            <a:r>
              <a:rPr lang="en-US" sz="2600" dirty="0">
                <a:ea typeface="+mn-lt"/>
                <a:cs typeface="+mn-lt"/>
              </a:rPr>
              <a:t> </a:t>
            </a:r>
            <a:r>
              <a:rPr lang="en-US" sz="2600" dirty="0" err="1">
                <a:ea typeface="+mn-lt"/>
                <a:cs typeface="+mn-lt"/>
              </a:rPr>
              <a:t>để</a:t>
            </a:r>
            <a:r>
              <a:rPr lang="en-US" sz="2600" dirty="0">
                <a:ea typeface="+mn-lt"/>
                <a:cs typeface="+mn-lt"/>
              </a:rPr>
              <a:t> </a:t>
            </a:r>
            <a:r>
              <a:rPr lang="en-US" sz="2600" dirty="0" err="1">
                <a:ea typeface="+mn-lt"/>
                <a:cs typeface="+mn-lt"/>
              </a:rPr>
              <a:t>xác</a:t>
            </a:r>
            <a:r>
              <a:rPr lang="en-US" sz="2600" dirty="0">
                <a:ea typeface="+mn-lt"/>
                <a:cs typeface="+mn-lt"/>
              </a:rPr>
              <a:t> </a:t>
            </a:r>
            <a:r>
              <a:rPr lang="en-US" sz="2600" dirty="0" err="1">
                <a:ea typeface="+mn-lt"/>
                <a:cs typeface="+mn-lt"/>
              </a:rPr>
              <a:t>thực</a:t>
            </a:r>
            <a:r>
              <a:rPr lang="en-US" sz="2600" dirty="0">
                <a:ea typeface="+mn-lt"/>
                <a:cs typeface="+mn-lt"/>
              </a:rPr>
              <a:t> </a:t>
            </a:r>
            <a:r>
              <a:rPr lang="en-US" sz="2600" dirty="0" err="1">
                <a:ea typeface="+mn-lt"/>
                <a:cs typeface="+mn-lt"/>
              </a:rPr>
              <a:t>cả</a:t>
            </a:r>
            <a:r>
              <a:rPr lang="en-US" sz="2600" dirty="0">
                <a:ea typeface="+mn-lt"/>
                <a:cs typeface="+mn-lt"/>
              </a:rPr>
              <a:t> </a:t>
            </a:r>
            <a:r>
              <a:rPr lang="en-US" sz="2600" dirty="0" err="1">
                <a:ea typeface="+mn-lt"/>
                <a:cs typeface="+mn-lt"/>
              </a:rPr>
              <a:t>một</a:t>
            </a:r>
            <a:r>
              <a:rPr lang="en-US" sz="2600" dirty="0">
                <a:ea typeface="+mn-lt"/>
                <a:cs typeface="+mn-lt"/>
              </a:rPr>
              <a:t> </a:t>
            </a:r>
            <a:r>
              <a:rPr lang="en-US" sz="2600" dirty="0" err="1">
                <a:ea typeface="+mn-lt"/>
                <a:cs typeface="+mn-lt"/>
              </a:rPr>
              <a:t>thông</a:t>
            </a:r>
            <a:r>
              <a:rPr lang="en-US" sz="2600" dirty="0">
                <a:ea typeface="+mn-lt"/>
                <a:cs typeface="+mn-lt"/>
              </a:rPr>
              <a:t> </a:t>
            </a:r>
            <a:r>
              <a:rPr lang="en-US" sz="2600" dirty="0" err="1">
                <a:ea typeface="+mn-lt"/>
                <a:cs typeface="+mn-lt"/>
              </a:rPr>
              <a:t>điệp</a:t>
            </a:r>
            <a:r>
              <a:rPr lang="en-US" sz="2600" dirty="0">
                <a:ea typeface="+mn-lt"/>
                <a:cs typeface="+mn-lt"/>
              </a:rPr>
              <a:t> </a:t>
            </a:r>
            <a:r>
              <a:rPr lang="en-US" sz="2600" dirty="0" err="1">
                <a:ea typeface="+mn-lt"/>
                <a:cs typeface="+mn-lt"/>
              </a:rPr>
              <a:t>và</a:t>
            </a:r>
            <a:r>
              <a:rPr lang="en-US" sz="2600" dirty="0">
                <a:ea typeface="+mn-lt"/>
                <a:cs typeface="+mn-lt"/>
              </a:rPr>
              <a:t> </a:t>
            </a:r>
            <a:r>
              <a:rPr lang="en-US" sz="2600" dirty="0" err="1">
                <a:ea typeface="+mn-lt"/>
                <a:cs typeface="+mn-lt"/>
              </a:rPr>
              <a:t>đảm</a:t>
            </a:r>
            <a:r>
              <a:rPr lang="en-US" sz="2600" dirty="0">
                <a:ea typeface="+mn-lt"/>
                <a:cs typeface="+mn-lt"/>
              </a:rPr>
              <a:t> </a:t>
            </a:r>
            <a:r>
              <a:rPr lang="en-US" sz="2600" dirty="0" err="1">
                <a:ea typeface="+mn-lt"/>
                <a:cs typeface="+mn-lt"/>
              </a:rPr>
              <a:t>bảo</a:t>
            </a:r>
            <a:r>
              <a:rPr lang="en-US" sz="2600" dirty="0">
                <a:ea typeface="+mn-lt"/>
                <a:cs typeface="+mn-lt"/>
              </a:rPr>
              <a:t> </a:t>
            </a:r>
            <a:r>
              <a:rPr lang="en-US" sz="2600" dirty="0" err="1">
                <a:ea typeface="+mn-lt"/>
                <a:cs typeface="+mn-lt"/>
              </a:rPr>
              <a:t>tính</a:t>
            </a:r>
            <a:r>
              <a:rPr lang="en-US" sz="2600" dirty="0">
                <a:ea typeface="+mn-lt"/>
                <a:cs typeface="+mn-lt"/>
              </a:rPr>
              <a:t> </a:t>
            </a:r>
            <a:r>
              <a:rPr lang="en-US" sz="2600" dirty="0" err="1">
                <a:ea typeface="+mn-lt"/>
                <a:cs typeface="+mn-lt"/>
              </a:rPr>
              <a:t>toàn</a:t>
            </a:r>
            <a:r>
              <a:rPr lang="en-US" sz="2600" dirty="0">
                <a:ea typeface="+mn-lt"/>
                <a:cs typeface="+mn-lt"/>
              </a:rPr>
              <a:t> </a:t>
            </a:r>
            <a:r>
              <a:rPr lang="en-US" sz="2600" dirty="0" err="1">
                <a:ea typeface="+mn-lt"/>
                <a:cs typeface="+mn-lt"/>
              </a:rPr>
              <a:t>vẹn</a:t>
            </a:r>
            <a:r>
              <a:rPr lang="en-US" sz="2600" dirty="0">
                <a:ea typeface="+mn-lt"/>
                <a:cs typeface="+mn-lt"/>
              </a:rPr>
              <a:t> </a:t>
            </a:r>
            <a:r>
              <a:rPr lang="en-US" sz="2600" dirty="0" err="1">
                <a:ea typeface="+mn-lt"/>
                <a:cs typeface="+mn-lt"/>
              </a:rPr>
              <a:t>dữ</a:t>
            </a:r>
            <a:r>
              <a:rPr lang="en-US" sz="2600" dirty="0">
                <a:ea typeface="+mn-lt"/>
                <a:cs typeface="+mn-lt"/>
              </a:rPr>
              <a:t> </a:t>
            </a:r>
            <a:r>
              <a:rPr lang="en-US" sz="2600" dirty="0" err="1">
                <a:ea typeface="+mn-lt"/>
                <a:cs typeface="+mn-lt"/>
              </a:rPr>
              <a:t>liệu</a:t>
            </a:r>
            <a:r>
              <a:rPr lang="en-US" sz="2600" dirty="0">
                <a:ea typeface="+mn-lt"/>
                <a:cs typeface="+mn-lt"/>
              </a:rPr>
              <a:t>, </a:t>
            </a:r>
            <a:r>
              <a:rPr lang="en-US" sz="2600" dirty="0" err="1">
                <a:ea typeface="+mn-lt"/>
                <a:cs typeface="+mn-lt"/>
              </a:rPr>
              <a:t>hãy</a:t>
            </a:r>
            <a:r>
              <a:rPr lang="en-US" sz="2600" dirty="0">
                <a:ea typeface="+mn-lt"/>
                <a:cs typeface="+mn-lt"/>
              </a:rPr>
              <a:t> </a:t>
            </a:r>
            <a:r>
              <a:rPr lang="en-US" sz="2600" dirty="0" err="1">
                <a:ea typeface="+mn-lt"/>
                <a:cs typeface="+mn-lt"/>
              </a:rPr>
              <a:t>nghĩ</a:t>
            </a:r>
            <a:r>
              <a:rPr lang="en-US" sz="2600" dirty="0">
                <a:ea typeface="+mn-lt"/>
                <a:cs typeface="+mn-lt"/>
              </a:rPr>
              <a:t> </a:t>
            </a:r>
            <a:r>
              <a:rPr lang="en-US" sz="2600" dirty="0" err="1">
                <a:ea typeface="+mn-lt"/>
                <a:cs typeface="+mn-lt"/>
              </a:rPr>
              <a:t>đến</a:t>
            </a:r>
            <a:r>
              <a:rPr lang="en-US" sz="2600" dirty="0">
                <a:ea typeface="+mn-lt"/>
                <a:cs typeface="+mn-lt"/>
              </a:rPr>
              <a:t> SHA-256. </a:t>
            </a:r>
            <a:endParaRPr lang="en-US" sz="2600" b="1" dirty="0">
              <a:cs typeface="Calibri"/>
            </a:endParaRPr>
          </a:p>
        </p:txBody>
      </p:sp>
      <p:pic>
        <p:nvPicPr>
          <p:cNvPr id="4" name="Hình ảnh 4" descr="Ảnh có chứa ảnh chụp màn hình&#10;&#10;Mô tả được tạo với mức tin cậy rất cao">
            <a:extLst>
              <a:ext uri="{FF2B5EF4-FFF2-40B4-BE49-F238E27FC236}">
                <a16:creationId xmlns="" xmlns:a16="http://schemas.microsoft.com/office/drawing/2014/main" id="{A3E2385F-3235-4F47-A2CD-76B8396F8C9A}"/>
              </a:ext>
            </a:extLst>
          </p:cNvPr>
          <p:cNvPicPr>
            <a:picLocks noChangeAspect="1"/>
          </p:cNvPicPr>
          <p:nvPr/>
        </p:nvPicPr>
        <p:blipFill>
          <a:blip r:embed="rId2"/>
          <a:stretch>
            <a:fillRect/>
          </a:stretch>
        </p:blipFill>
        <p:spPr>
          <a:xfrm>
            <a:off x="3286665" y="1421053"/>
            <a:ext cx="5633048" cy="4706007"/>
          </a:xfrm>
          <a:prstGeom prst="rect">
            <a:avLst/>
          </a:prstGeom>
        </p:spPr>
      </p:pic>
    </p:spTree>
    <p:extLst>
      <p:ext uri="{BB962C8B-B14F-4D97-AF65-F5344CB8AC3E}">
        <p14:creationId xmlns:p14="http://schemas.microsoft.com/office/powerpoint/2010/main" val="3065729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mj-lt"/>
                <a:cs typeface="+mj-lt"/>
              </a:rPr>
              <a:t>5</a:t>
            </a:r>
            <a:r>
              <a:rPr lang="en-US" dirty="0">
                <a:ea typeface="+mj-lt"/>
                <a:cs typeface="+mj-lt"/>
              </a:rPr>
              <a:t>. </a:t>
            </a:r>
            <a:r>
              <a:rPr lang="en-US" dirty="0" err="1">
                <a:ea typeface="+mj-lt"/>
                <a:cs typeface="+mj-lt"/>
              </a:rPr>
              <a:t>Tính</a:t>
            </a:r>
            <a:r>
              <a:rPr lang="en-US" dirty="0">
                <a:ea typeface="+mj-lt"/>
                <a:cs typeface="+mj-lt"/>
              </a:rPr>
              <a:t> </a:t>
            </a:r>
            <a:r>
              <a:rPr lang="en-US" dirty="0" err="1">
                <a:ea typeface="+mj-lt"/>
                <a:cs typeface="+mj-lt"/>
              </a:rPr>
              <a:t>toàn</a:t>
            </a:r>
            <a:r>
              <a:rPr lang="en-US" dirty="0">
                <a:ea typeface="+mj-lt"/>
                <a:cs typeface="+mj-lt"/>
              </a:rPr>
              <a:t> </a:t>
            </a:r>
            <a:r>
              <a:rPr lang="en-US" dirty="0" err="1">
                <a:ea typeface="+mj-lt"/>
                <a:cs typeface="+mj-lt"/>
              </a:rPr>
              <a:t>vẹn</a:t>
            </a:r>
            <a:r>
              <a:rPr lang="en-US" dirty="0">
                <a:ea typeface="+mj-lt"/>
                <a:cs typeface="+mj-lt"/>
              </a:rPr>
              <a:t>/</a:t>
            </a:r>
            <a:r>
              <a:rPr lang="en-US" dirty="0" err="1">
                <a:ea typeface="+mj-lt"/>
                <a:cs typeface="+mj-lt"/>
              </a:rPr>
              <a:t>xác</a:t>
            </a:r>
            <a:r>
              <a:rPr lang="en-US" dirty="0">
                <a:ea typeface="+mj-lt"/>
                <a:cs typeface="+mj-lt"/>
              </a:rPr>
              <a:t> </a:t>
            </a:r>
            <a:r>
              <a:rPr lang="en-US" dirty="0" err="1">
                <a:ea typeface="+mj-lt"/>
                <a:cs typeface="+mj-lt"/>
              </a:rPr>
              <a:t>thực</a:t>
            </a:r>
            <a:r>
              <a:rPr lang="en-US" dirty="0">
                <a:ea typeface="+mj-lt"/>
                <a:cs typeface="+mj-lt"/>
              </a:rPr>
              <a:t> </a:t>
            </a:r>
            <a:r>
              <a:rPr lang="en-US" dirty="0" err="1">
                <a:ea typeface="+mj-lt"/>
                <a:cs typeface="+mj-lt"/>
              </a:rPr>
              <a:t>dữ</a:t>
            </a:r>
            <a:r>
              <a:rPr lang="en-US" dirty="0">
                <a:ea typeface="+mj-lt"/>
                <a:cs typeface="+mj-lt"/>
              </a:rPr>
              <a:t> </a:t>
            </a:r>
            <a:r>
              <a:rPr lang="en-US" dirty="0" err="1">
                <a:ea typeface="+mj-lt"/>
                <a:cs typeface="+mj-lt"/>
              </a:rPr>
              <a:t>liệu</a:t>
            </a:r>
            <a:endParaRPr lang="vi-VN" dirty="0" err="1"/>
          </a:p>
        </p:txBody>
      </p:sp>
      <p:sp>
        <p:nvSpPr>
          <p:cNvPr id="3" name="Content Placeholder 2"/>
          <p:cNvSpPr>
            <a:spLocks noGrp="1"/>
          </p:cNvSpPr>
          <p:nvPr>
            <p:ph idx="1"/>
          </p:nvPr>
        </p:nvSpPr>
        <p:spPr>
          <a:xfrm>
            <a:off x="488950" y="1346200"/>
            <a:ext cx="8026400" cy="3996426"/>
          </a:xfrm>
        </p:spPr>
        <p:txBody>
          <a:bodyPr vert="horz" lIns="91440" tIns="45720" rIns="91440" bIns="45720" rtlCol="0" anchor="t">
            <a:normAutofit lnSpcReduction="10000"/>
          </a:bodyPr>
          <a:lstStyle/>
          <a:p>
            <a:pPr algn="just"/>
            <a:r>
              <a:rPr lang="en-US" sz="2600" b="1" dirty="0" err="1">
                <a:cs typeface="Calibri"/>
              </a:rPr>
              <a:t>Mã</a:t>
            </a:r>
            <a:r>
              <a:rPr lang="en-US" sz="2600" b="1" dirty="0">
                <a:cs typeface="Calibri"/>
              </a:rPr>
              <a:t> </a:t>
            </a:r>
            <a:r>
              <a:rPr lang="en-US" sz="2600" b="1" dirty="0" err="1">
                <a:cs typeface="Calibri"/>
              </a:rPr>
              <a:t>hóa</a:t>
            </a:r>
            <a:r>
              <a:rPr lang="en-US" sz="2600" b="1" dirty="0">
                <a:cs typeface="Calibri"/>
              </a:rPr>
              <a:t> </a:t>
            </a:r>
            <a:r>
              <a:rPr lang="en-US" sz="2600" b="1" dirty="0" err="1">
                <a:cs typeface="Calibri"/>
              </a:rPr>
              <a:t>được</a:t>
            </a:r>
            <a:r>
              <a:rPr lang="en-US" sz="2600" b="1" dirty="0">
                <a:cs typeface="Calibri"/>
              </a:rPr>
              <a:t> </a:t>
            </a:r>
            <a:r>
              <a:rPr lang="en-US" sz="2600" b="1" dirty="0" err="1">
                <a:cs typeface="Calibri"/>
              </a:rPr>
              <a:t>xác</a:t>
            </a:r>
            <a:r>
              <a:rPr lang="en-US" sz="2600" b="1" dirty="0">
                <a:cs typeface="Calibri"/>
              </a:rPr>
              <a:t> </a:t>
            </a:r>
            <a:r>
              <a:rPr lang="en-US" sz="2600" b="1" dirty="0" err="1">
                <a:cs typeface="Calibri"/>
              </a:rPr>
              <a:t>thực</a:t>
            </a:r>
            <a:endParaRPr lang="en-US" sz="2600" b="1" dirty="0">
              <a:cs typeface="Calibri"/>
            </a:endParaRPr>
          </a:p>
          <a:p>
            <a:pPr algn="just"/>
            <a:endParaRPr lang="en-US" sz="2600" b="1" dirty="0">
              <a:ea typeface="+mn-lt"/>
              <a:cs typeface="+mn-lt"/>
            </a:endParaRPr>
          </a:p>
          <a:p>
            <a:pPr marL="0" indent="0" algn="just">
              <a:buNone/>
            </a:pPr>
            <a:r>
              <a:rPr lang="en-US" sz="2600" dirty="0">
                <a:ea typeface="+mn-lt"/>
                <a:cs typeface="+mn-lt"/>
              </a:rPr>
              <a:t>- AE </a:t>
            </a:r>
            <a:r>
              <a:rPr lang="en-US" sz="2600" dirty="0" err="1">
                <a:ea typeface="+mn-lt"/>
                <a:cs typeface="+mn-lt"/>
              </a:rPr>
              <a:t>hoặc</a:t>
            </a:r>
            <a:r>
              <a:rPr lang="en-US" sz="2600" dirty="0">
                <a:ea typeface="+mn-lt"/>
                <a:cs typeface="+mn-lt"/>
              </a:rPr>
              <a:t> AEAD </a:t>
            </a:r>
            <a:r>
              <a:rPr lang="en-US" sz="2600" dirty="0" err="1">
                <a:ea typeface="+mn-lt"/>
                <a:cs typeface="+mn-lt"/>
              </a:rPr>
              <a:t>đảm</a:t>
            </a:r>
            <a:r>
              <a:rPr lang="en-US" sz="2600" dirty="0">
                <a:ea typeface="+mn-lt"/>
                <a:cs typeface="+mn-lt"/>
              </a:rPr>
              <a:t> </a:t>
            </a:r>
            <a:r>
              <a:rPr lang="en-US" sz="2600" dirty="0" err="1">
                <a:ea typeface="+mn-lt"/>
                <a:cs typeface="+mn-lt"/>
              </a:rPr>
              <a:t>bảo</a:t>
            </a:r>
            <a:r>
              <a:rPr lang="en-US" sz="2600" dirty="0">
                <a:ea typeface="+mn-lt"/>
                <a:cs typeface="+mn-lt"/>
              </a:rPr>
              <a:t> </a:t>
            </a:r>
            <a:r>
              <a:rPr lang="en-US" sz="2600" dirty="0" err="1">
                <a:ea typeface="+mn-lt"/>
                <a:cs typeface="+mn-lt"/>
              </a:rPr>
              <a:t>tính</a:t>
            </a:r>
            <a:r>
              <a:rPr lang="en-US" sz="2600" dirty="0">
                <a:ea typeface="+mn-lt"/>
                <a:cs typeface="+mn-lt"/>
              </a:rPr>
              <a:t> </a:t>
            </a:r>
            <a:r>
              <a:rPr lang="en-US" sz="2600" dirty="0" err="1">
                <a:ea typeface="+mn-lt"/>
                <a:cs typeface="+mn-lt"/>
              </a:rPr>
              <a:t>bảo</a:t>
            </a:r>
            <a:r>
              <a:rPr lang="en-US" sz="2600" dirty="0">
                <a:ea typeface="+mn-lt"/>
                <a:cs typeface="+mn-lt"/>
              </a:rPr>
              <a:t> </a:t>
            </a:r>
            <a:r>
              <a:rPr lang="en-US" sz="2600" dirty="0" err="1">
                <a:ea typeface="+mn-lt"/>
                <a:cs typeface="+mn-lt"/>
              </a:rPr>
              <a:t>mật</a:t>
            </a:r>
            <a:r>
              <a:rPr lang="en-US" sz="2600" dirty="0">
                <a:ea typeface="+mn-lt"/>
                <a:cs typeface="+mn-lt"/>
              </a:rPr>
              <a:t>, </a:t>
            </a:r>
            <a:r>
              <a:rPr lang="en-US" sz="2600" dirty="0" err="1">
                <a:ea typeface="+mn-lt"/>
                <a:cs typeface="+mn-lt"/>
              </a:rPr>
              <a:t>tính</a:t>
            </a:r>
            <a:r>
              <a:rPr lang="en-US" sz="2600" dirty="0">
                <a:ea typeface="+mn-lt"/>
                <a:cs typeface="+mn-lt"/>
              </a:rPr>
              <a:t> </a:t>
            </a:r>
            <a:r>
              <a:rPr lang="en-US" sz="2600" dirty="0" err="1">
                <a:ea typeface="+mn-lt"/>
                <a:cs typeface="+mn-lt"/>
              </a:rPr>
              <a:t>toàn</a:t>
            </a:r>
            <a:r>
              <a:rPr lang="en-US" sz="2600" dirty="0">
                <a:ea typeface="+mn-lt"/>
                <a:cs typeface="+mn-lt"/>
              </a:rPr>
              <a:t> </a:t>
            </a:r>
            <a:r>
              <a:rPr lang="en-US" sz="2600" dirty="0" err="1">
                <a:ea typeface="+mn-lt"/>
                <a:cs typeface="+mn-lt"/>
              </a:rPr>
              <a:t>vẹn</a:t>
            </a:r>
            <a:r>
              <a:rPr lang="en-US" sz="2600" dirty="0">
                <a:ea typeface="+mn-lt"/>
                <a:cs typeface="+mn-lt"/>
              </a:rPr>
              <a:t> </a:t>
            </a:r>
            <a:r>
              <a:rPr lang="en-US" sz="2600" dirty="0" err="1">
                <a:ea typeface="+mn-lt"/>
                <a:cs typeface="+mn-lt"/>
              </a:rPr>
              <a:t>và</a:t>
            </a:r>
            <a:r>
              <a:rPr lang="en-US" sz="2600" dirty="0">
                <a:ea typeface="+mn-lt"/>
                <a:cs typeface="+mn-lt"/>
              </a:rPr>
              <a:t> </a:t>
            </a:r>
            <a:r>
              <a:rPr lang="en-US" sz="2600" dirty="0" err="1">
                <a:ea typeface="+mn-lt"/>
                <a:cs typeface="+mn-lt"/>
              </a:rPr>
              <a:t>xác</a:t>
            </a:r>
            <a:r>
              <a:rPr lang="en-US" sz="2600" dirty="0">
                <a:ea typeface="+mn-lt"/>
                <a:cs typeface="+mn-lt"/>
              </a:rPr>
              <a:t> </a:t>
            </a:r>
            <a:r>
              <a:rPr lang="en-US" sz="2600" dirty="0" err="1">
                <a:ea typeface="+mn-lt"/>
                <a:cs typeface="+mn-lt"/>
              </a:rPr>
              <a:t>thực</a:t>
            </a:r>
            <a:r>
              <a:rPr lang="en-US" sz="2600" dirty="0">
                <a:ea typeface="+mn-lt"/>
                <a:cs typeface="+mn-lt"/>
              </a:rPr>
              <a:t> </a:t>
            </a:r>
            <a:r>
              <a:rPr lang="en-US" sz="2600" dirty="0" err="1">
                <a:ea typeface="+mn-lt"/>
                <a:cs typeface="+mn-lt"/>
              </a:rPr>
              <a:t>về</a:t>
            </a:r>
            <a:r>
              <a:rPr lang="en-US" sz="2600" dirty="0">
                <a:ea typeface="+mn-lt"/>
                <a:cs typeface="+mn-lt"/>
              </a:rPr>
              <a:t> </a:t>
            </a:r>
            <a:r>
              <a:rPr lang="en-US" sz="2600" dirty="0" err="1">
                <a:ea typeface="+mn-lt"/>
                <a:cs typeface="+mn-lt"/>
              </a:rPr>
              <a:t>dữ</a:t>
            </a:r>
            <a:r>
              <a:rPr lang="en-US" sz="2600" dirty="0">
                <a:ea typeface="+mn-lt"/>
                <a:cs typeface="+mn-lt"/>
              </a:rPr>
              <a:t> </a:t>
            </a:r>
            <a:r>
              <a:rPr lang="en-US" sz="2600" dirty="0" err="1">
                <a:ea typeface="+mn-lt"/>
                <a:cs typeface="+mn-lt"/>
              </a:rPr>
              <a:t>liệu</a:t>
            </a:r>
            <a:r>
              <a:rPr lang="en-US" sz="2600" dirty="0">
                <a:ea typeface="+mn-lt"/>
                <a:cs typeface="+mn-lt"/>
              </a:rPr>
              <a:t> </a:t>
            </a:r>
            <a:r>
              <a:rPr lang="en-US" sz="2600" dirty="0" err="1">
                <a:ea typeface="+mn-lt"/>
                <a:cs typeface="+mn-lt"/>
              </a:rPr>
              <a:t>trong</a:t>
            </a:r>
            <a:r>
              <a:rPr lang="en-US" sz="2600" dirty="0">
                <a:ea typeface="+mn-lt"/>
                <a:cs typeface="+mn-lt"/>
              </a:rPr>
              <a:t> </a:t>
            </a:r>
            <a:r>
              <a:rPr lang="en-US" sz="2600" dirty="0" err="1">
                <a:ea typeface="+mn-lt"/>
                <a:cs typeface="+mn-lt"/>
              </a:rPr>
              <a:t>một</a:t>
            </a:r>
            <a:r>
              <a:rPr lang="en-US" sz="2600" dirty="0">
                <a:ea typeface="+mn-lt"/>
                <a:cs typeface="+mn-lt"/>
              </a:rPr>
              <a:t> </a:t>
            </a:r>
            <a:r>
              <a:rPr lang="en-US" sz="2600" dirty="0" err="1">
                <a:ea typeface="+mn-lt"/>
                <a:cs typeface="+mn-lt"/>
              </a:rPr>
              <a:t>giao</a:t>
            </a:r>
            <a:r>
              <a:rPr lang="en-US" sz="2600" dirty="0">
                <a:ea typeface="+mn-lt"/>
                <a:cs typeface="+mn-lt"/>
              </a:rPr>
              <a:t> </a:t>
            </a:r>
            <a:r>
              <a:rPr lang="en-US" sz="2600" dirty="0" err="1">
                <a:ea typeface="+mn-lt"/>
                <a:cs typeface="+mn-lt"/>
              </a:rPr>
              <a:t>diện</a:t>
            </a:r>
            <a:r>
              <a:rPr lang="en-US" sz="2600" dirty="0">
                <a:ea typeface="+mn-lt"/>
                <a:cs typeface="+mn-lt"/>
              </a:rPr>
              <a:t> </a:t>
            </a:r>
            <a:r>
              <a:rPr lang="en-US" sz="2600" dirty="0" err="1">
                <a:ea typeface="+mn-lt"/>
                <a:cs typeface="+mn-lt"/>
              </a:rPr>
              <a:t>lập</a:t>
            </a:r>
            <a:r>
              <a:rPr lang="en-US" sz="2600" dirty="0">
                <a:ea typeface="+mn-lt"/>
                <a:cs typeface="+mn-lt"/>
              </a:rPr>
              <a:t> </a:t>
            </a:r>
            <a:r>
              <a:rPr lang="en-US" sz="2600" dirty="0" err="1">
                <a:ea typeface="+mn-lt"/>
                <a:cs typeface="+mn-lt"/>
              </a:rPr>
              <a:t>trình</a:t>
            </a:r>
            <a:r>
              <a:rPr lang="en-US" sz="2600" dirty="0">
                <a:ea typeface="+mn-lt"/>
                <a:cs typeface="+mn-lt"/>
              </a:rPr>
              <a:t> </a:t>
            </a:r>
            <a:r>
              <a:rPr lang="en-US" sz="2600" dirty="0" err="1">
                <a:ea typeface="+mn-lt"/>
                <a:cs typeface="+mn-lt"/>
              </a:rPr>
              <a:t>đơn</a:t>
            </a:r>
            <a:r>
              <a:rPr lang="en-US" sz="2600" dirty="0">
                <a:ea typeface="+mn-lt"/>
                <a:cs typeface="+mn-lt"/>
              </a:rPr>
              <a:t>. </a:t>
            </a:r>
            <a:r>
              <a:rPr lang="en-US" sz="2600" dirty="0" err="1">
                <a:ea typeface="+mn-lt"/>
                <a:cs typeface="+mn-lt"/>
              </a:rPr>
              <a:t>Thường</a:t>
            </a:r>
            <a:r>
              <a:rPr lang="en-US" sz="2600" dirty="0">
                <a:ea typeface="+mn-lt"/>
                <a:cs typeface="+mn-lt"/>
              </a:rPr>
              <a:t> </a:t>
            </a:r>
            <a:r>
              <a:rPr lang="en-US" sz="2600" dirty="0" err="1">
                <a:ea typeface="+mn-lt"/>
                <a:cs typeface="+mn-lt"/>
              </a:rPr>
              <a:t>được</a:t>
            </a:r>
            <a:r>
              <a:rPr lang="en-US" sz="2600" dirty="0">
                <a:ea typeface="+mn-lt"/>
                <a:cs typeface="+mn-lt"/>
              </a:rPr>
              <a:t> </a:t>
            </a:r>
            <a:r>
              <a:rPr lang="en-US" sz="2600" dirty="0" err="1">
                <a:ea typeface="+mn-lt"/>
                <a:cs typeface="+mn-lt"/>
              </a:rPr>
              <a:t>sử</a:t>
            </a:r>
            <a:r>
              <a:rPr lang="en-US" sz="2600" dirty="0">
                <a:ea typeface="+mn-lt"/>
                <a:cs typeface="+mn-lt"/>
              </a:rPr>
              <a:t> </a:t>
            </a:r>
            <a:r>
              <a:rPr lang="en-US" sz="2600" dirty="0" err="1">
                <a:ea typeface="+mn-lt"/>
                <a:cs typeface="+mn-lt"/>
              </a:rPr>
              <a:t>dụng</a:t>
            </a:r>
            <a:r>
              <a:rPr lang="en-US" sz="2600" dirty="0">
                <a:ea typeface="+mn-lt"/>
                <a:cs typeface="+mn-lt"/>
              </a:rPr>
              <a:t> </a:t>
            </a:r>
            <a:r>
              <a:rPr lang="en-US" sz="2600" dirty="0" err="1">
                <a:ea typeface="+mn-lt"/>
                <a:cs typeface="+mn-lt"/>
              </a:rPr>
              <a:t>kết</a:t>
            </a:r>
            <a:r>
              <a:rPr lang="en-US" sz="2600" dirty="0">
                <a:ea typeface="+mn-lt"/>
                <a:cs typeface="+mn-lt"/>
              </a:rPr>
              <a:t> </a:t>
            </a:r>
            <a:r>
              <a:rPr lang="en-US" sz="2600" dirty="0" err="1">
                <a:ea typeface="+mn-lt"/>
                <a:cs typeface="+mn-lt"/>
              </a:rPr>
              <a:t>hợp</a:t>
            </a:r>
            <a:r>
              <a:rPr lang="en-US" sz="2600" dirty="0">
                <a:ea typeface="+mn-lt"/>
                <a:cs typeface="+mn-lt"/>
              </a:rPr>
              <a:t> </a:t>
            </a:r>
            <a:r>
              <a:rPr lang="en-US" sz="2600" dirty="0" err="1">
                <a:ea typeface="+mn-lt"/>
                <a:cs typeface="+mn-lt"/>
              </a:rPr>
              <a:t>với</a:t>
            </a:r>
            <a:r>
              <a:rPr lang="en-US" sz="2600" dirty="0">
                <a:ea typeface="+mn-lt"/>
                <a:cs typeface="+mn-lt"/>
              </a:rPr>
              <a:t> </a:t>
            </a:r>
            <a:r>
              <a:rPr lang="en-US" sz="2600" dirty="0" err="1">
                <a:ea typeface="+mn-lt"/>
                <a:cs typeface="+mn-lt"/>
              </a:rPr>
              <a:t>mật</a:t>
            </a:r>
            <a:r>
              <a:rPr lang="en-US" sz="2600" dirty="0">
                <a:ea typeface="+mn-lt"/>
                <a:cs typeface="+mn-lt"/>
              </a:rPr>
              <a:t> </a:t>
            </a:r>
            <a:r>
              <a:rPr lang="en-US" sz="2600" dirty="0" err="1">
                <a:ea typeface="+mn-lt"/>
                <a:cs typeface="+mn-lt"/>
              </a:rPr>
              <a:t>mã</a:t>
            </a:r>
            <a:r>
              <a:rPr lang="en-US" sz="2600" dirty="0">
                <a:ea typeface="+mn-lt"/>
                <a:cs typeface="+mn-lt"/>
              </a:rPr>
              <a:t> </a:t>
            </a:r>
            <a:r>
              <a:rPr lang="en-US" sz="2600" dirty="0" err="1">
                <a:ea typeface="+mn-lt"/>
                <a:cs typeface="+mn-lt"/>
              </a:rPr>
              <a:t>khối</a:t>
            </a:r>
            <a:r>
              <a:rPr lang="en-US" sz="2600" dirty="0">
                <a:ea typeface="+mn-lt"/>
                <a:cs typeface="+mn-lt"/>
              </a:rPr>
              <a:t>. </a:t>
            </a:r>
            <a:endParaRPr lang="en-US" sz="2600" b="1" dirty="0">
              <a:cs typeface="Calibri"/>
            </a:endParaRPr>
          </a:p>
          <a:p>
            <a:pPr marL="0" indent="0" algn="just">
              <a:buNone/>
            </a:pPr>
            <a:endParaRPr lang="en-US" sz="2600" dirty="0">
              <a:ea typeface="+mn-lt"/>
              <a:cs typeface="+mn-lt"/>
            </a:endParaRPr>
          </a:p>
          <a:p>
            <a:pPr marL="0" indent="0" algn="just">
              <a:buNone/>
            </a:pPr>
            <a:r>
              <a:rPr lang="en-US" sz="2600" dirty="0">
                <a:ea typeface="+mn-lt"/>
                <a:cs typeface="+mn-lt"/>
              </a:rPr>
              <a:t>- </a:t>
            </a:r>
            <a:r>
              <a:rPr lang="en-US" sz="2600" dirty="0" err="1">
                <a:ea typeface="+mn-lt"/>
                <a:cs typeface="+mn-lt"/>
              </a:rPr>
              <a:t>Rõ</a:t>
            </a:r>
            <a:r>
              <a:rPr lang="en-US" sz="2600" dirty="0">
                <a:ea typeface="+mn-lt"/>
                <a:cs typeface="+mn-lt"/>
              </a:rPr>
              <a:t> </a:t>
            </a:r>
            <a:r>
              <a:rPr lang="en-US" sz="2600" dirty="0" err="1">
                <a:ea typeface="+mn-lt"/>
                <a:cs typeface="+mn-lt"/>
              </a:rPr>
              <a:t>ràng</a:t>
            </a:r>
            <a:r>
              <a:rPr lang="en-US" sz="2600" dirty="0">
                <a:ea typeface="+mn-lt"/>
                <a:cs typeface="+mn-lt"/>
              </a:rPr>
              <a:t>, </a:t>
            </a:r>
            <a:r>
              <a:rPr lang="en-US" sz="2600" dirty="0" err="1">
                <a:ea typeface="+mn-lt"/>
                <a:cs typeface="+mn-lt"/>
              </a:rPr>
              <a:t>đây</a:t>
            </a:r>
            <a:r>
              <a:rPr lang="en-US" sz="2600" dirty="0">
                <a:ea typeface="+mn-lt"/>
                <a:cs typeface="+mn-lt"/>
              </a:rPr>
              <a:t> </a:t>
            </a:r>
            <a:r>
              <a:rPr lang="en-US" sz="2600" dirty="0" err="1">
                <a:ea typeface="+mn-lt"/>
                <a:cs typeface="+mn-lt"/>
              </a:rPr>
              <a:t>là</a:t>
            </a:r>
            <a:r>
              <a:rPr lang="en-US" sz="2600" dirty="0">
                <a:ea typeface="+mn-lt"/>
                <a:cs typeface="+mn-lt"/>
              </a:rPr>
              <a:t> </a:t>
            </a:r>
            <a:r>
              <a:rPr lang="en-US" sz="2600" dirty="0" err="1">
                <a:ea typeface="+mn-lt"/>
                <a:cs typeface="+mn-lt"/>
              </a:rPr>
              <a:t>một</a:t>
            </a:r>
            <a:r>
              <a:rPr lang="en-US" sz="2600" dirty="0">
                <a:ea typeface="+mn-lt"/>
                <a:cs typeface="+mn-lt"/>
              </a:rPr>
              <a:t> </a:t>
            </a:r>
            <a:r>
              <a:rPr lang="en-US" sz="2600" dirty="0" err="1">
                <a:ea typeface="+mn-lt"/>
                <a:cs typeface="+mn-lt"/>
              </a:rPr>
              <a:t>danh</a:t>
            </a:r>
            <a:r>
              <a:rPr lang="en-US" sz="2600" dirty="0">
                <a:ea typeface="+mn-lt"/>
                <a:cs typeface="+mn-lt"/>
              </a:rPr>
              <a:t> </a:t>
            </a:r>
            <a:r>
              <a:rPr lang="en-US" sz="2600" dirty="0" err="1">
                <a:ea typeface="+mn-lt"/>
                <a:cs typeface="+mn-lt"/>
              </a:rPr>
              <a:t>sách</a:t>
            </a:r>
            <a:r>
              <a:rPr lang="en-US" sz="2600" dirty="0">
                <a:ea typeface="+mn-lt"/>
                <a:cs typeface="+mn-lt"/>
              </a:rPr>
              <a:t> </a:t>
            </a:r>
            <a:r>
              <a:rPr lang="en-US" sz="2600" dirty="0" err="1">
                <a:ea typeface="+mn-lt"/>
                <a:cs typeface="+mn-lt"/>
              </a:rPr>
              <a:t>không</a:t>
            </a:r>
            <a:r>
              <a:rPr lang="en-US" sz="2600" dirty="0">
                <a:ea typeface="+mn-lt"/>
                <a:cs typeface="+mn-lt"/>
              </a:rPr>
              <a:t> </a:t>
            </a:r>
            <a:r>
              <a:rPr lang="en-US" sz="2600" dirty="0" err="1">
                <a:ea typeface="+mn-lt"/>
                <a:cs typeface="+mn-lt"/>
              </a:rPr>
              <a:t>đầy</a:t>
            </a:r>
            <a:r>
              <a:rPr lang="en-US" sz="2600" dirty="0">
                <a:ea typeface="+mn-lt"/>
                <a:cs typeface="+mn-lt"/>
              </a:rPr>
              <a:t> </a:t>
            </a:r>
            <a:r>
              <a:rPr lang="en-US" sz="2600" dirty="0" err="1">
                <a:ea typeface="+mn-lt"/>
                <a:cs typeface="+mn-lt"/>
              </a:rPr>
              <a:t>đủ</a:t>
            </a:r>
            <a:r>
              <a:rPr lang="en-US" sz="2600" dirty="0">
                <a:ea typeface="+mn-lt"/>
                <a:cs typeface="+mn-lt"/>
              </a:rPr>
              <a:t>, </a:t>
            </a:r>
            <a:r>
              <a:rPr lang="en-US" sz="2600" dirty="0" err="1">
                <a:ea typeface="+mn-lt"/>
                <a:cs typeface="+mn-lt"/>
              </a:rPr>
              <a:t>có</a:t>
            </a:r>
            <a:r>
              <a:rPr lang="en-US" sz="2600" dirty="0">
                <a:ea typeface="+mn-lt"/>
                <a:cs typeface="+mn-lt"/>
              </a:rPr>
              <a:t> </a:t>
            </a:r>
            <a:r>
              <a:rPr lang="en-US" sz="2600" dirty="0" err="1">
                <a:ea typeface="+mn-lt"/>
                <a:cs typeface="+mn-lt"/>
              </a:rPr>
              <a:t>hàng</a:t>
            </a:r>
            <a:r>
              <a:rPr lang="en-US" sz="2600" dirty="0">
                <a:ea typeface="+mn-lt"/>
                <a:cs typeface="+mn-lt"/>
              </a:rPr>
              <a:t> </a:t>
            </a:r>
            <a:r>
              <a:rPr lang="en-US" sz="2600" dirty="0" err="1">
                <a:ea typeface="+mn-lt"/>
                <a:cs typeface="+mn-lt"/>
              </a:rPr>
              <a:t>tá</a:t>
            </a:r>
            <a:r>
              <a:rPr lang="en-US" sz="2600" dirty="0">
                <a:ea typeface="+mn-lt"/>
                <a:cs typeface="+mn-lt"/>
              </a:rPr>
              <a:t> </a:t>
            </a:r>
            <a:r>
              <a:rPr lang="en-US" sz="2600" dirty="0" err="1">
                <a:ea typeface="+mn-lt"/>
                <a:cs typeface="+mn-lt"/>
              </a:rPr>
              <a:t>mật</a:t>
            </a:r>
            <a:r>
              <a:rPr lang="en-US" sz="2600" dirty="0">
                <a:ea typeface="+mn-lt"/>
                <a:cs typeface="+mn-lt"/>
              </a:rPr>
              <a:t> </a:t>
            </a:r>
            <a:r>
              <a:rPr lang="en-US" sz="2600" dirty="0" err="1">
                <a:ea typeface="+mn-lt"/>
                <a:cs typeface="+mn-lt"/>
              </a:rPr>
              <a:t>mã</a:t>
            </a:r>
            <a:r>
              <a:rPr lang="en-US" sz="2600" dirty="0">
                <a:ea typeface="+mn-lt"/>
                <a:cs typeface="+mn-lt"/>
              </a:rPr>
              <a:t> </a:t>
            </a:r>
            <a:r>
              <a:rPr lang="en-US" sz="2600" dirty="0" err="1">
                <a:ea typeface="+mn-lt"/>
                <a:cs typeface="+mn-lt"/>
              </a:rPr>
              <a:t>khác</a:t>
            </a:r>
            <a:r>
              <a:rPr lang="en-US" sz="2600" dirty="0">
                <a:ea typeface="+mn-lt"/>
                <a:cs typeface="+mn-lt"/>
              </a:rPr>
              <a:t>. Nhưng </a:t>
            </a:r>
            <a:r>
              <a:rPr lang="en-US" sz="2600" dirty="0" err="1">
                <a:ea typeface="+mn-lt"/>
                <a:cs typeface="+mn-lt"/>
              </a:rPr>
              <a:t>điều</a:t>
            </a:r>
            <a:r>
              <a:rPr lang="en-US" sz="2600" dirty="0">
                <a:ea typeface="+mn-lt"/>
                <a:cs typeface="+mn-lt"/>
              </a:rPr>
              <a:t> </a:t>
            </a:r>
            <a:r>
              <a:rPr lang="en-US" sz="2600" dirty="0" err="1">
                <a:ea typeface="+mn-lt"/>
                <a:cs typeface="+mn-lt"/>
              </a:rPr>
              <a:t>này</a:t>
            </a:r>
            <a:r>
              <a:rPr lang="en-US" sz="2600" dirty="0">
                <a:ea typeface="+mn-lt"/>
                <a:cs typeface="+mn-lt"/>
              </a:rPr>
              <a:t> </a:t>
            </a:r>
            <a:r>
              <a:rPr lang="en-US" sz="2600" dirty="0" err="1">
                <a:ea typeface="+mn-lt"/>
                <a:cs typeface="+mn-lt"/>
              </a:rPr>
              <a:t>ít</a:t>
            </a:r>
            <a:r>
              <a:rPr lang="en-US" sz="2600" dirty="0">
                <a:ea typeface="+mn-lt"/>
                <a:cs typeface="+mn-lt"/>
              </a:rPr>
              <a:t> </a:t>
            </a:r>
            <a:r>
              <a:rPr lang="en-US" sz="2600" dirty="0" err="1">
                <a:ea typeface="+mn-lt"/>
                <a:cs typeface="+mn-lt"/>
              </a:rPr>
              <a:t>nhất</a:t>
            </a:r>
            <a:r>
              <a:rPr lang="en-US" sz="2600" dirty="0">
                <a:ea typeface="+mn-lt"/>
                <a:cs typeface="+mn-lt"/>
              </a:rPr>
              <a:t> </a:t>
            </a:r>
            <a:r>
              <a:rPr lang="en-US" sz="2600" dirty="0" err="1">
                <a:ea typeface="+mn-lt"/>
                <a:cs typeface="+mn-lt"/>
              </a:rPr>
              <a:t>sẽ</a:t>
            </a:r>
            <a:r>
              <a:rPr lang="en-US" sz="2600" dirty="0">
                <a:ea typeface="+mn-lt"/>
                <a:cs typeface="+mn-lt"/>
              </a:rPr>
              <a:t> </a:t>
            </a:r>
            <a:r>
              <a:rPr lang="en-US" sz="2600" dirty="0" err="1">
                <a:ea typeface="+mn-lt"/>
                <a:cs typeface="+mn-lt"/>
              </a:rPr>
              <a:t>cung</a:t>
            </a:r>
            <a:r>
              <a:rPr lang="en-US" sz="2600" dirty="0">
                <a:ea typeface="+mn-lt"/>
                <a:cs typeface="+mn-lt"/>
              </a:rPr>
              <a:t> </a:t>
            </a:r>
            <a:r>
              <a:rPr lang="en-US" sz="2600" dirty="0" err="1">
                <a:ea typeface="+mn-lt"/>
                <a:cs typeface="+mn-lt"/>
              </a:rPr>
              <a:t>cấp</a:t>
            </a:r>
            <a:r>
              <a:rPr lang="en-US" sz="2600" dirty="0">
                <a:ea typeface="+mn-lt"/>
                <a:cs typeface="+mn-lt"/>
              </a:rPr>
              <a:t> </a:t>
            </a:r>
            <a:r>
              <a:rPr lang="en-US" sz="2600" dirty="0" err="1">
                <a:ea typeface="+mn-lt"/>
                <a:cs typeface="+mn-lt"/>
              </a:rPr>
              <a:t>cho</a:t>
            </a:r>
            <a:r>
              <a:rPr lang="en-US" sz="2600" dirty="0">
                <a:ea typeface="+mn-lt"/>
                <a:cs typeface="+mn-lt"/>
              </a:rPr>
              <a:t> </a:t>
            </a:r>
            <a:r>
              <a:rPr lang="en-US" sz="2600" dirty="0" err="1">
                <a:ea typeface="+mn-lt"/>
                <a:cs typeface="+mn-lt"/>
              </a:rPr>
              <a:t>bạn</a:t>
            </a:r>
            <a:r>
              <a:rPr lang="en-US" sz="2600" dirty="0">
                <a:ea typeface="+mn-lt"/>
                <a:cs typeface="+mn-lt"/>
              </a:rPr>
              <a:t> </a:t>
            </a:r>
            <a:r>
              <a:rPr lang="en-US" sz="2600" dirty="0" err="1">
                <a:ea typeface="+mn-lt"/>
                <a:cs typeface="+mn-lt"/>
              </a:rPr>
              <a:t>thêm</a:t>
            </a:r>
            <a:r>
              <a:rPr lang="en-US" sz="2600" dirty="0">
                <a:ea typeface="+mn-lt"/>
                <a:cs typeface="+mn-lt"/>
              </a:rPr>
              <a:t> </a:t>
            </a:r>
            <a:r>
              <a:rPr lang="en-US" sz="2600" dirty="0" err="1">
                <a:ea typeface="+mn-lt"/>
                <a:cs typeface="+mn-lt"/>
              </a:rPr>
              <a:t>một</a:t>
            </a:r>
            <a:r>
              <a:rPr lang="en-US" sz="2600" dirty="0">
                <a:ea typeface="+mn-lt"/>
                <a:cs typeface="+mn-lt"/>
              </a:rPr>
              <a:t> </a:t>
            </a:r>
            <a:r>
              <a:rPr lang="en-US" sz="2600" dirty="0" err="1">
                <a:ea typeface="+mn-lt"/>
                <a:cs typeface="+mn-lt"/>
              </a:rPr>
              <a:t>số</a:t>
            </a:r>
            <a:r>
              <a:rPr lang="en-US" sz="2600" dirty="0">
                <a:ea typeface="+mn-lt"/>
                <a:cs typeface="+mn-lt"/>
              </a:rPr>
              <a:t> </a:t>
            </a:r>
            <a:r>
              <a:rPr lang="en-US" sz="2600" dirty="0" err="1">
                <a:ea typeface="+mn-lt"/>
                <a:cs typeface="+mn-lt"/>
              </a:rPr>
              <a:t>bối</a:t>
            </a:r>
            <a:r>
              <a:rPr lang="en-US" sz="2600" dirty="0">
                <a:ea typeface="+mn-lt"/>
                <a:cs typeface="+mn-lt"/>
              </a:rPr>
              <a:t> </a:t>
            </a:r>
            <a:r>
              <a:rPr lang="en-US" sz="2600" dirty="0" err="1">
                <a:ea typeface="+mn-lt"/>
                <a:cs typeface="+mn-lt"/>
              </a:rPr>
              <a:t>cảnh</a:t>
            </a:r>
            <a:r>
              <a:rPr lang="en-US" sz="2600" dirty="0">
                <a:ea typeface="+mn-lt"/>
                <a:cs typeface="+mn-lt"/>
              </a:rPr>
              <a:t> </a:t>
            </a:r>
            <a:r>
              <a:rPr lang="en-US" sz="2600" dirty="0" err="1">
                <a:ea typeface="+mn-lt"/>
                <a:cs typeface="+mn-lt"/>
              </a:rPr>
              <a:t>khi</a:t>
            </a:r>
            <a:r>
              <a:rPr lang="en-US" sz="2600" dirty="0">
                <a:ea typeface="+mn-lt"/>
                <a:cs typeface="+mn-lt"/>
              </a:rPr>
              <a:t> </a:t>
            </a:r>
            <a:r>
              <a:rPr lang="en-US" sz="2600" dirty="0" err="1">
                <a:ea typeface="+mn-lt"/>
                <a:cs typeface="+mn-lt"/>
              </a:rPr>
              <a:t>chúng</a:t>
            </a:r>
            <a:r>
              <a:rPr lang="en-US" sz="2600" dirty="0">
                <a:ea typeface="+mn-lt"/>
                <a:cs typeface="+mn-lt"/>
              </a:rPr>
              <a:t> ta </a:t>
            </a:r>
            <a:r>
              <a:rPr lang="en-US" sz="2600" dirty="0" err="1">
                <a:ea typeface="+mn-lt"/>
                <a:cs typeface="+mn-lt"/>
              </a:rPr>
              <a:t>bắt</a:t>
            </a:r>
            <a:r>
              <a:rPr lang="en-US" sz="2600" dirty="0">
                <a:ea typeface="+mn-lt"/>
                <a:cs typeface="+mn-lt"/>
              </a:rPr>
              <a:t> </a:t>
            </a:r>
            <a:r>
              <a:rPr lang="en-US" sz="2600" dirty="0" err="1">
                <a:ea typeface="+mn-lt"/>
                <a:cs typeface="+mn-lt"/>
              </a:rPr>
              <a:t>đầu</a:t>
            </a:r>
            <a:r>
              <a:rPr lang="en-US" sz="2600" dirty="0">
                <a:ea typeface="+mn-lt"/>
                <a:cs typeface="+mn-lt"/>
              </a:rPr>
              <a:t> </a:t>
            </a:r>
            <a:r>
              <a:rPr lang="en-US" sz="2600" dirty="0" err="1">
                <a:ea typeface="+mn-lt"/>
                <a:cs typeface="+mn-lt"/>
              </a:rPr>
              <a:t>thảo</a:t>
            </a:r>
            <a:r>
              <a:rPr lang="en-US" sz="2600" dirty="0">
                <a:ea typeface="+mn-lt"/>
                <a:cs typeface="+mn-lt"/>
              </a:rPr>
              <a:t> </a:t>
            </a:r>
            <a:r>
              <a:rPr lang="en-US" sz="2600" dirty="0" err="1">
                <a:ea typeface="+mn-lt"/>
                <a:cs typeface="+mn-lt"/>
              </a:rPr>
              <a:t>luận</a:t>
            </a:r>
            <a:r>
              <a:rPr lang="en-US" sz="2600" dirty="0">
                <a:ea typeface="+mn-lt"/>
                <a:cs typeface="+mn-lt"/>
              </a:rPr>
              <a:t> </a:t>
            </a:r>
            <a:r>
              <a:rPr lang="en-US" sz="2600" dirty="0" err="1">
                <a:ea typeface="+mn-lt"/>
                <a:cs typeface="+mn-lt"/>
              </a:rPr>
              <a:t>về</a:t>
            </a:r>
            <a:r>
              <a:rPr lang="en-US" sz="2600" dirty="0">
                <a:ea typeface="+mn-lt"/>
                <a:cs typeface="+mn-lt"/>
              </a:rPr>
              <a:t> </a:t>
            </a:r>
            <a:r>
              <a:rPr lang="en-US" sz="2600" dirty="0" err="1">
                <a:ea typeface="+mn-lt"/>
                <a:cs typeface="+mn-lt"/>
              </a:rPr>
              <a:t>các</a:t>
            </a:r>
            <a:r>
              <a:rPr lang="en-US" sz="2600" dirty="0">
                <a:ea typeface="+mn-lt"/>
                <a:cs typeface="+mn-lt"/>
              </a:rPr>
              <a:t> </a:t>
            </a:r>
            <a:r>
              <a:rPr lang="en-US" sz="2600" dirty="0" err="1">
                <a:ea typeface="+mn-lt"/>
                <a:cs typeface="+mn-lt"/>
              </a:rPr>
              <a:t>bộ</a:t>
            </a:r>
            <a:r>
              <a:rPr lang="en-US" sz="2600" dirty="0">
                <a:ea typeface="+mn-lt"/>
                <a:cs typeface="+mn-lt"/>
              </a:rPr>
              <a:t> </a:t>
            </a:r>
            <a:r>
              <a:rPr lang="en-US" sz="2600" dirty="0" err="1">
                <a:ea typeface="+mn-lt"/>
                <a:cs typeface="+mn-lt"/>
              </a:rPr>
              <a:t>mã</a:t>
            </a:r>
            <a:r>
              <a:rPr lang="en-US" sz="2600" dirty="0">
                <a:ea typeface="+mn-lt"/>
                <a:cs typeface="+mn-lt"/>
              </a:rPr>
              <a:t> </a:t>
            </a:r>
            <a:r>
              <a:rPr lang="en-US" sz="2600" dirty="0" err="1">
                <a:ea typeface="+mn-lt"/>
                <a:cs typeface="+mn-lt"/>
              </a:rPr>
              <a:t>hóa</a:t>
            </a:r>
            <a:r>
              <a:rPr lang="en-US" sz="2600" dirty="0">
                <a:ea typeface="+mn-lt"/>
                <a:cs typeface="+mn-lt"/>
              </a:rPr>
              <a:t> </a:t>
            </a:r>
            <a:r>
              <a:rPr lang="en-US" sz="2600" dirty="0" err="1">
                <a:ea typeface="+mn-lt"/>
                <a:cs typeface="+mn-lt"/>
              </a:rPr>
              <a:t>trong</a:t>
            </a:r>
            <a:r>
              <a:rPr lang="en-US" sz="2600" dirty="0">
                <a:ea typeface="+mn-lt"/>
                <a:cs typeface="+mn-lt"/>
              </a:rPr>
              <a:t> </a:t>
            </a:r>
            <a:r>
              <a:rPr lang="en-US" sz="2600" dirty="0" err="1">
                <a:ea typeface="+mn-lt"/>
                <a:cs typeface="+mn-lt"/>
              </a:rPr>
              <a:t>phần</a:t>
            </a:r>
            <a:r>
              <a:rPr lang="en-US" sz="2600" dirty="0">
                <a:ea typeface="+mn-lt"/>
                <a:cs typeface="+mn-lt"/>
              </a:rPr>
              <a:t> </a:t>
            </a:r>
            <a:r>
              <a:rPr lang="en-US" sz="2600" dirty="0" err="1">
                <a:ea typeface="+mn-lt"/>
                <a:cs typeface="+mn-lt"/>
              </a:rPr>
              <a:t>tiếp</a:t>
            </a:r>
            <a:r>
              <a:rPr lang="en-US" sz="2600" dirty="0">
                <a:ea typeface="+mn-lt"/>
                <a:cs typeface="+mn-lt"/>
              </a:rPr>
              <a:t> </a:t>
            </a:r>
            <a:r>
              <a:rPr lang="en-US" sz="2600" dirty="0" err="1">
                <a:ea typeface="+mn-lt"/>
                <a:cs typeface="+mn-lt"/>
              </a:rPr>
              <a:t>theo.</a:t>
            </a:r>
            <a:r>
              <a:rPr lang="en-US" sz="2600" dirty="0">
                <a:ea typeface="+mn-lt"/>
                <a:cs typeface="+mn-lt"/>
              </a:rPr>
              <a:t> </a:t>
            </a:r>
            <a:endParaRPr lang="en-US" dirty="0">
              <a:cs typeface="Calibri" panose="020F0502020204030204"/>
            </a:endParaRPr>
          </a:p>
        </p:txBody>
      </p:sp>
    </p:spTree>
    <p:extLst>
      <p:ext uri="{BB962C8B-B14F-4D97-AF65-F5344CB8AC3E}">
        <p14:creationId xmlns:p14="http://schemas.microsoft.com/office/powerpoint/2010/main" val="1543691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Light"/>
              </a:rPr>
              <a:t>6</a:t>
            </a:r>
            <a:r>
              <a:rPr lang="en-US" dirty="0">
                <a:cs typeface="Calibri Light"/>
              </a:rPr>
              <a:t>. </a:t>
            </a:r>
            <a:r>
              <a:rPr lang="en-US" dirty="0" err="1">
                <a:cs typeface="Calibri Light"/>
              </a:rPr>
              <a:t>Bộ</a:t>
            </a:r>
            <a:r>
              <a:rPr lang="en-US" dirty="0">
                <a:cs typeface="Calibri Light"/>
              </a:rPr>
              <a:t> </a:t>
            </a:r>
            <a:r>
              <a:rPr lang="en-US" dirty="0" err="1">
                <a:cs typeface="Calibri Light"/>
              </a:rPr>
              <a:t>mật</a:t>
            </a:r>
            <a:r>
              <a:rPr lang="en-US" dirty="0">
                <a:cs typeface="Calibri Light"/>
              </a:rPr>
              <a:t> </a:t>
            </a:r>
            <a:r>
              <a:rPr lang="en-US" dirty="0" err="1">
                <a:cs typeface="Calibri Light"/>
              </a:rPr>
              <a:t>mã</a:t>
            </a:r>
            <a:r>
              <a:rPr lang="en-US" dirty="0">
                <a:cs typeface="Calibri Light"/>
              </a:rPr>
              <a:t> </a:t>
            </a:r>
            <a:r>
              <a:rPr lang="en-US" dirty="0" err="1">
                <a:cs typeface="Calibri Light"/>
              </a:rPr>
              <a:t>là</a:t>
            </a:r>
            <a:r>
              <a:rPr lang="en-US" dirty="0">
                <a:cs typeface="Calibri Light"/>
              </a:rPr>
              <a:t> </a:t>
            </a:r>
            <a:r>
              <a:rPr lang="en-US" dirty="0" err="1">
                <a:cs typeface="Calibri Light"/>
              </a:rPr>
              <a:t>gì</a:t>
            </a:r>
            <a:r>
              <a:rPr lang="en-US" dirty="0">
                <a:cs typeface="Calibri Light"/>
              </a:rPr>
              <a:t>?</a:t>
            </a:r>
            <a:endParaRPr lang="vi-VN" dirty="0"/>
          </a:p>
        </p:txBody>
      </p:sp>
      <p:sp>
        <p:nvSpPr>
          <p:cNvPr id="3" name="Content Placeholder 2"/>
          <p:cNvSpPr>
            <a:spLocks noGrp="1"/>
          </p:cNvSpPr>
          <p:nvPr>
            <p:ph idx="1"/>
          </p:nvPr>
        </p:nvSpPr>
        <p:spPr>
          <a:xfrm>
            <a:off x="488950" y="1346200"/>
            <a:ext cx="8026400" cy="4988463"/>
          </a:xfrm>
        </p:spPr>
        <p:txBody>
          <a:bodyPr vert="horz" lIns="91440" tIns="45720" rIns="91440" bIns="45720" rtlCol="0" anchor="t">
            <a:normAutofit/>
          </a:bodyPr>
          <a:lstStyle/>
          <a:p>
            <a:pPr marL="0" indent="0" algn="just">
              <a:buNone/>
            </a:pPr>
            <a:r>
              <a:rPr lang="en-US" sz="2600" dirty="0">
                <a:ea typeface="+mn-lt"/>
                <a:cs typeface="+mn-lt"/>
              </a:rPr>
              <a:t>A Cipher Suite là </a:t>
            </a:r>
            <a:r>
              <a:rPr lang="en-US" sz="2600" dirty="0" err="1">
                <a:ea typeface="+mn-lt"/>
                <a:cs typeface="+mn-lt"/>
              </a:rPr>
              <a:t>một</a:t>
            </a:r>
            <a:r>
              <a:rPr lang="en-US" sz="2600" dirty="0">
                <a:ea typeface="+mn-lt"/>
                <a:cs typeface="+mn-lt"/>
              </a:rPr>
              <a:t> </a:t>
            </a:r>
            <a:r>
              <a:rPr lang="en-US" sz="2600" dirty="0" err="1">
                <a:ea typeface="+mn-lt"/>
                <a:cs typeface="+mn-lt"/>
              </a:rPr>
              <a:t>sự</a:t>
            </a:r>
            <a:r>
              <a:rPr lang="en-US" sz="2600" dirty="0">
                <a:ea typeface="+mn-lt"/>
                <a:cs typeface="+mn-lt"/>
              </a:rPr>
              <a:t> </a:t>
            </a:r>
            <a:r>
              <a:rPr lang="en-US" sz="2600" dirty="0" err="1">
                <a:ea typeface="+mn-lt"/>
                <a:cs typeface="+mn-lt"/>
              </a:rPr>
              <a:t>kết</a:t>
            </a:r>
            <a:r>
              <a:rPr lang="en-US" sz="2600" dirty="0">
                <a:ea typeface="+mn-lt"/>
                <a:cs typeface="+mn-lt"/>
              </a:rPr>
              <a:t> </a:t>
            </a:r>
            <a:r>
              <a:rPr lang="en-US" sz="2600" dirty="0" err="1">
                <a:ea typeface="+mn-lt"/>
                <a:cs typeface="+mn-lt"/>
              </a:rPr>
              <a:t>hợp</a:t>
            </a:r>
            <a:r>
              <a:rPr lang="en-US" sz="2600" dirty="0">
                <a:ea typeface="+mn-lt"/>
                <a:cs typeface="+mn-lt"/>
              </a:rPr>
              <a:t> </a:t>
            </a:r>
            <a:r>
              <a:rPr lang="en-US" sz="2600" dirty="0" err="1">
                <a:ea typeface="+mn-lt"/>
                <a:cs typeface="+mn-lt"/>
              </a:rPr>
              <a:t>của</a:t>
            </a:r>
            <a:r>
              <a:rPr lang="en-US" sz="2600" dirty="0">
                <a:ea typeface="+mn-lt"/>
                <a:cs typeface="+mn-lt"/>
              </a:rPr>
              <a:t> </a:t>
            </a:r>
            <a:r>
              <a:rPr lang="en-US" sz="2600" dirty="0" err="1">
                <a:ea typeface="+mn-lt"/>
                <a:cs typeface="+mn-lt"/>
              </a:rPr>
              <a:t>các</a:t>
            </a:r>
            <a:r>
              <a:rPr lang="en-US" sz="2600" dirty="0">
                <a:ea typeface="+mn-lt"/>
                <a:cs typeface="+mn-lt"/>
              </a:rPr>
              <a:t> </a:t>
            </a:r>
            <a:r>
              <a:rPr lang="en-US" sz="2600" dirty="0" err="1">
                <a:ea typeface="+mn-lt"/>
                <a:cs typeface="+mn-lt"/>
              </a:rPr>
              <a:t>thuật</a:t>
            </a:r>
            <a:r>
              <a:rPr lang="en-US" sz="2600" dirty="0">
                <a:ea typeface="+mn-lt"/>
                <a:cs typeface="+mn-lt"/>
              </a:rPr>
              <a:t> </a:t>
            </a:r>
            <a:r>
              <a:rPr lang="en-US" sz="2600" dirty="0" err="1">
                <a:ea typeface="+mn-lt"/>
                <a:cs typeface="+mn-lt"/>
              </a:rPr>
              <a:t>toán</a:t>
            </a:r>
            <a:r>
              <a:rPr lang="en-US" sz="2600" dirty="0">
                <a:ea typeface="+mn-lt"/>
                <a:cs typeface="+mn-lt"/>
              </a:rPr>
              <a:t> </a:t>
            </a:r>
            <a:r>
              <a:rPr lang="en-US" sz="2600" dirty="0" err="1">
                <a:ea typeface="+mn-lt"/>
                <a:cs typeface="+mn-lt"/>
              </a:rPr>
              <a:t>được</a:t>
            </a:r>
            <a:r>
              <a:rPr lang="en-US" sz="2600" dirty="0">
                <a:ea typeface="+mn-lt"/>
                <a:cs typeface="+mn-lt"/>
              </a:rPr>
              <a:t> </a:t>
            </a:r>
            <a:r>
              <a:rPr lang="en-US" sz="2600" dirty="0" err="1">
                <a:ea typeface="+mn-lt"/>
                <a:cs typeface="+mn-lt"/>
              </a:rPr>
              <a:t>sử</a:t>
            </a:r>
            <a:r>
              <a:rPr lang="en-US" sz="2600" dirty="0">
                <a:ea typeface="+mn-lt"/>
                <a:cs typeface="+mn-lt"/>
              </a:rPr>
              <a:t> </a:t>
            </a:r>
            <a:r>
              <a:rPr lang="en-US" sz="2600" dirty="0" err="1">
                <a:ea typeface="+mn-lt"/>
                <a:cs typeface="+mn-lt"/>
              </a:rPr>
              <a:t>dụng</a:t>
            </a:r>
            <a:r>
              <a:rPr lang="en-US" sz="2600" dirty="0">
                <a:ea typeface="+mn-lt"/>
                <a:cs typeface="+mn-lt"/>
              </a:rPr>
              <a:t> </a:t>
            </a:r>
            <a:r>
              <a:rPr lang="en-US" sz="2600" dirty="0" err="1">
                <a:ea typeface="+mn-lt"/>
                <a:cs typeface="+mn-lt"/>
              </a:rPr>
              <a:t>để</a:t>
            </a:r>
            <a:r>
              <a:rPr lang="en-US" sz="2600" dirty="0">
                <a:ea typeface="+mn-lt"/>
                <a:cs typeface="+mn-lt"/>
              </a:rPr>
              <a:t> </a:t>
            </a:r>
            <a:r>
              <a:rPr lang="en-US" sz="2600" dirty="0" err="1">
                <a:ea typeface="+mn-lt"/>
                <a:cs typeface="+mn-lt"/>
              </a:rPr>
              <a:t>thương</a:t>
            </a:r>
            <a:r>
              <a:rPr lang="en-US" sz="2600" dirty="0">
                <a:ea typeface="+mn-lt"/>
                <a:cs typeface="+mn-lt"/>
              </a:rPr>
              <a:t> </a:t>
            </a:r>
            <a:r>
              <a:rPr lang="en-US" sz="2600" dirty="0" err="1">
                <a:ea typeface="+mn-lt"/>
                <a:cs typeface="+mn-lt"/>
              </a:rPr>
              <a:t>lượng</a:t>
            </a:r>
            <a:r>
              <a:rPr lang="en-US" sz="2600" dirty="0">
                <a:ea typeface="+mn-lt"/>
                <a:cs typeface="+mn-lt"/>
              </a:rPr>
              <a:t> </a:t>
            </a:r>
            <a:r>
              <a:rPr lang="en-US" sz="2600" dirty="0" err="1">
                <a:ea typeface="+mn-lt"/>
                <a:cs typeface="+mn-lt"/>
              </a:rPr>
              <a:t>các</a:t>
            </a:r>
            <a:r>
              <a:rPr lang="en-US" sz="2600" dirty="0">
                <a:ea typeface="+mn-lt"/>
                <a:cs typeface="+mn-lt"/>
              </a:rPr>
              <a:t> </a:t>
            </a:r>
            <a:r>
              <a:rPr lang="en-US" sz="2600" dirty="0" err="1">
                <a:ea typeface="+mn-lt"/>
                <a:cs typeface="+mn-lt"/>
              </a:rPr>
              <a:t>thiết</a:t>
            </a:r>
            <a:r>
              <a:rPr lang="en-US" sz="2600" dirty="0">
                <a:ea typeface="+mn-lt"/>
                <a:cs typeface="+mn-lt"/>
              </a:rPr>
              <a:t> </a:t>
            </a:r>
            <a:r>
              <a:rPr lang="en-US" sz="2600" dirty="0" err="1">
                <a:ea typeface="+mn-lt"/>
                <a:cs typeface="+mn-lt"/>
              </a:rPr>
              <a:t>lập</a:t>
            </a:r>
            <a:r>
              <a:rPr lang="en-US" sz="2600" dirty="0">
                <a:ea typeface="+mn-lt"/>
                <a:cs typeface="+mn-lt"/>
              </a:rPr>
              <a:t> </a:t>
            </a:r>
            <a:r>
              <a:rPr lang="en-US" sz="2600" dirty="0" err="1">
                <a:ea typeface="+mn-lt"/>
                <a:cs typeface="+mn-lt"/>
              </a:rPr>
              <a:t>bảo</a:t>
            </a:r>
            <a:r>
              <a:rPr lang="en-US" sz="2600" dirty="0">
                <a:ea typeface="+mn-lt"/>
                <a:cs typeface="+mn-lt"/>
              </a:rPr>
              <a:t> </a:t>
            </a:r>
            <a:r>
              <a:rPr lang="en-US" sz="2600" dirty="0" err="1">
                <a:ea typeface="+mn-lt"/>
                <a:cs typeface="+mn-lt"/>
              </a:rPr>
              <a:t>mật</a:t>
            </a:r>
            <a:r>
              <a:rPr lang="en-US" sz="2600" dirty="0">
                <a:ea typeface="+mn-lt"/>
                <a:cs typeface="+mn-lt"/>
              </a:rPr>
              <a:t> </a:t>
            </a:r>
            <a:r>
              <a:rPr lang="en-US" sz="2600" dirty="0" err="1">
                <a:ea typeface="+mn-lt"/>
                <a:cs typeface="+mn-lt"/>
              </a:rPr>
              <a:t>trong</a:t>
            </a:r>
            <a:r>
              <a:rPr lang="en-US" sz="2600" dirty="0">
                <a:ea typeface="+mn-lt"/>
                <a:cs typeface="+mn-lt"/>
              </a:rPr>
              <a:t> </a:t>
            </a:r>
            <a:r>
              <a:rPr lang="en-US" sz="2600" dirty="0" err="1">
                <a:ea typeface="+mn-lt"/>
                <a:cs typeface="+mn-lt"/>
              </a:rPr>
              <a:t>quá</a:t>
            </a:r>
            <a:r>
              <a:rPr lang="en-US" sz="2600" dirty="0">
                <a:ea typeface="+mn-lt"/>
                <a:cs typeface="+mn-lt"/>
              </a:rPr>
              <a:t> </a:t>
            </a:r>
            <a:r>
              <a:rPr lang="en-US" sz="2600" dirty="0" err="1">
                <a:ea typeface="+mn-lt"/>
                <a:cs typeface="+mn-lt"/>
              </a:rPr>
              <a:t>trình</a:t>
            </a:r>
            <a:r>
              <a:rPr lang="en-US" sz="2600" dirty="0">
                <a:ea typeface="+mn-lt"/>
                <a:cs typeface="+mn-lt"/>
              </a:rPr>
              <a:t> </a:t>
            </a:r>
            <a:r>
              <a:rPr lang="en-US" sz="2600" dirty="0" err="1">
                <a:ea typeface="+mn-lt"/>
                <a:cs typeface="+mn-lt"/>
              </a:rPr>
              <a:t>bắt</a:t>
            </a:r>
            <a:r>
              <a:rPr lang="en-US" sz="2600" dirty="0">
                <a:ea typeface="+mn-lt"/>
                <a:cs typeface="+mn-lt"/>
              </a:rPr>
              <a:t> </a:t>
            </a:r>
            <a:r>
              <a:rPr lang="en-US" sz="2600" dirty="0" err="1">
                <a:ea typeface="+mn-lt"/>
                <a:cs typeface="+mn-lt"/>
              </a:rPr>
              <a:t>tay</a:t>
            </a:r>
            <a:r>
              <a:rPr lang="en-US" sz="2600" dirty="0">
                <a:ea typeface="+mn-lt"/>
                <a:cs typeface="+mn-lt"/>
              </a:rPr>
              <a:t> SSL / TLS. </a:t>
            </a:r>
            <a:endParaRPr lang="en-US" sz="2600" dirty="0" smtClean="0">
              <a:ea typeface="+mn-lt"/>
              <a:cs typeface="+mn-lt"/>
            </a:endParaRPr>
          </a:p>
          <a:p>
            <a:pPr marL="0" indent="0" algn="just">
              <a:buNone/>
            </a:pPr>
            <a:r>
              <a:rPr lang="en-US" sz="2600" dirty="0" err="1" smtClean="0">
                <a:ea typeface="+mn-lt"/>
                <a:cs typeface="+mn-lt"/>
              </a:rPr>
              <a:t>Sau</a:t>
            </a:r>
            <a:r>
              <a:rPr lang="en-US" sz="2600" dirty="0" smtClean="0">
                <a:ea typeface="+mn-lt"/>
                <a:cs typeface="+mn-lt"/>
              </a:rPr>
              <a:t> </a:t>
            </a:r>
            <a:r>
              <a:rPr lang="en-US" sz="2600" dirty="0" err="1">
                <a:ea typeface="+mn-lt"/>
                <a:cs typeface="+mn-lt"/>
              </a:rPr>
              <a:t>khi</a:t>
            </a:r>
            <a:r>
              <a:rPr lang="en-US" sz="2600" dirty="0">
                <a:ea typeface="+mn-lt"/>
                <a:cs typeface="+mn-lt"/>
              </a:rPr>
              <a:t> </a:t>
            </a:r>
            <a:r>
              <a:rPr lang="en-US" sz="2600" dirty="0" err="1">
                <a:ea typeface="+mn-lt"/>
                <a:cs typeface="+mn-lt"/>
              </a:rPr>
              <a:t>ClientHello</a:t>
            </a:r>
            <a:r>
              <a:rPr lang="en-US" sz="2600" dirty="0">
                <a:ea typeface="+mn-lt"/>
                <a:cs typeface="+mn-lt"/>
              </a:rPr>
              <a:t> </a:t>
            </a:r>
            <a:r>
              <a:rPr lang="en-US" sz="2600" dirty="0" err="1">
                <a:ea typeface="+mn-lt"/>
                <a:cs typeface="+mn-lt"/>
              </a:rPr>
              <a:t>và</a:t>
            </a:r>
            <a:r>
              <a:rPr lang="en-US" sz="2600" dirty="0">
                <a:ea typeface="+mn-lt"/>
                <a:cs typeface="+mn-lt"/>
              </a:rPr>
              <a:t> </a:t>
            </a:r>
            <a:r>
              <a:rPr lang="en-US" sz="2600" dirty="0" err="1">
                <a:ea typeface="+mn-lt"/>
                <a:cs typeface="+mn-lt"/>
              </a:rPr>
              <a:t>ServerHello</a:t>
            </a:r>
            <a:r>
              <a:rPr lang="en-US" sz="2600" dirty="0">
                <a:ea typeface="+mn-lt"/>
                <a:cs typeface="+mn-lt"/>
              </a:rPr>
              <a:t> tin </a:t>
            </a:r>
            <a:r>
              <a:rPr lang="en-US" sz="2600" dirty="0" err="1">
                <a:ea typeface="+mn-lt"/>
                <a:cs typeface="+mn-lt"/>
              </a:rPr>
              <a:t>nhắn</a:t>
            </a:r>
            <a:r>
              <a:rPr lang="en-US" sz="2600" dirty="0">
                <a:ea typeface="+mn-lt"/>
                <a:cs typeface="+mn-lt"/>
              </a:rPr>
              <a:t> </a:t>
            </a:r>
            <a:r>
              <a:rPr lang="en-US" sz="2600" dirty="0" err="1">
                <a:ea typeface="+mn-lt"/>
                <a:cs typeface="+mn-lt"/>
              </a:rPr>
              <a:t>được</a:t>
            </a:r>
            <a:r>
              <a:rPr lang="en-US" sz="2600" dirty="0">
                <a:ea typeface="+mn-lt"/>
                <a:cs typeface="+mn-lt"/>
              </a:rPr>
              <a:t> </a:t>
            </a:r>
            <a:r>
              <a:rPr lang="en-US" sz="2600" dirty="0" err="1">
                <a:ea typeface="+mn-lt"/>
                <a:cs typeface="+mn-lt"/>
              </a:rPr>
              <a:t>trao</a:t>
            </a:r>
            <a:r>
              <a:rPr lang="en-US" sz="2600" dirty="0">
                <a:ea typeface="+mn-lt"/>
                <a:cs typeface="+mn-lt"/>
              </a:rPr>
              <a:t> </a:t>
            </a:r>
            <a:r>
              <a:rPr lang="en-US" sz="2600" dirty="0" err="1">
                <a:ea typeface="+mn-lt"/>
                <a:cs typeface="+mn-lt"/>
              </a:rPr>
              <a:t>đổi</a:t>
            </a:r>
            <a:r>
              <a:rPr lang="en-US" sz="2600" dirty="0">
                <a:ea typeface="+mn-lt"/>
                <a:cs typeface="+mn-lt"/>
              </a:rPr>
              <a:t>, </a:t>
            </a:r>
            <a:r>
              <a:rPr lang="en-US" sz="2600" dirty="0" err="1">
                <a:ea typeface="+mn-lt"/>
                <a:cs typeface="+mn-lt"/>
              </a:rPr>
              <a:t>khách</a:t>
            </a:r>
            <a:r>
              <a:rPr lang="en-US" sz="2600" dirty="0">
                <a:ea typeface="+mn-lt"/>
                <a:cs typeface="+mn-lt"/>
              </a:rPr>
              <a:t> </a:t>
            </a:r>
            <a:r>
              <a:rPr lang="en-US" sz="2600" dirty="0" err="1">
                <a:ea typeface="+mn-lt"/>
                <a:cs typeface="+mn-lt"/>
              </a:rPr>
              <a:t>hàng</a:t>
            </a:r>
            <a:r>
              <a:rPr lang="en-US" sz="2600" dirty="0">
                <a:ea typeface="+mn-lt"/>
                <a:cs typeface="+mn-lt"/>
              </a:rPr>
              <a:t> </a:t>
            </a:r>
            <a:r>
              <a:rPr lang="en-US" sz="2600" dirty="0" err="1">
                <a:ea typeface="+mn-lt"/>
                <a:cs typeface="+mn-lt"/>
              </a:rPr>
              <a:t>sẽ</a:t>
            </a:r>
            <a:r>
              <a:rPr lang="en-US" sz="2600" dirty="0">
                <a:ea typeface="+mn-lt"/>
                <a:cs typeface="+mn-lt"/>
              </a:rPr>
              <a:t> </a:t>
            </a:r>
            <a:r>
              <a:rPr lang="en-US" sz="2600" dirty="0" err="1">
                <a:ea typeface="+mn-lt"/>
                <a:cs typeface="+mn-lt"/>
              </a:rPr>
              <a:t>gửi</a:t>
            </a:r>
            <a:r>
              <a:rPr lang="en-US" sz="2600" dirty="0">
                <a:ea typeface="+mn-lt"/>
                <a:cs typeface="+mn-lt"/>
              </a:rPr>
              <a:t> </a:t>
            </a:r>
            <a:r>
              <a:rPr lang="en-US" sz="2600" dirty="0" err="1">
                <a:ea typeface="+mn-lt"/>
                <a:cs typeface="+mn-lt"/>
              </a:rPr>
              <a:t>một</a:t>
            </a:r>
            <a:r>
              <a:rPr lang="en-US" sz="2600" dirty="0">
                <a:ea typeface="+mn-lt"/>
                <a:cs typeface="+mn-lt"/>
              </a:rPr>
              <a:t> </a:t>
            </a:r>
            <a:r>
              <a:rPr lang="en-US" sz="2600" dirty="0" err="1">
                <a:ea typeface="+mn-lt"/>
                <a:cs typeface="+mn-lt"/>
              </a:rPr>
              <a:t>danh</a:t>
            </a:r>
            <a:r>
              <a:rPr lang="en-US" sz="2600" dirty="0">
                <a:ea typeface="+mn-lt"/>
                <a:cs typeface="+mn-lt"/>
              </a:rPr>
              <a:t> </a:t>
            </a:r>
            <a:r>
              <a:rPr lang="en-US" sz="2600" dirty="0" err="1">
                <a:ea typeface="+mn-lt"/>
                <a:cs typeface="+mn-lt"/>
              </a:rPr>
              <a:t>sách</a:t>
            </a:r>
            <a:r>
              <a:rPr lang="en-US" sz="2600" dirty="0">
                <a:ea typeface="+mn-lt"/>
                <a:cs typeface="+mn-lt"/>
              </a:rPr>
              <a:t> </a:t>
            </a:r>
            <a:r>
              <a:rPr lang="en-US" sz="2600" dirty="0" err="1">
                <a:ea typeface="+mn-lt"/>
                <a:cs typeface="+mn-lt"/>
              </a:rPr>
              <a:t>ưu</a:t>
            </a:r>
            <a:r>
              <a:rPr lang="en-US" sz="2600" dirty="0">
                <a:ea typeface="+mn-lt"/>
                <a:cs typeface="+mn-lt"/>
              </a:rPr>
              <a:t> </a:t>
            </a:r>
            <a:r>
              <a:rPr lang="en-US" sz="2600" dirty="0" err="1">
                <a:ea typeface="+mn-lt"/>
                <a:cs typeface="+mn-lt"/>
              </a:rPr>
              <a:t>tiên</a:t>
            </a:r>
            <a:r>
              <a:rPr lang="en-US" sz="2600" dirty="0">
                <a:ea typeface="+mn-lt"/>
                <a:cs typeface="+mn-lt"/>
              </a:rPr>
              <a:t> </a:t>
            </a:r>
            <a:r>
              <a:rPr lang="en-US" sz="2600" dirty="0" err="1">
                <a:ea typeface="+mn-lt"/>
                <a:cs typeface="+mn-lt"/>
              </a:rPr>
              <a:t>các</a:t>
            </a:r>
            <a:r>
              <a:rPr lang="en-US" sz="2600" dirty="0">
                <a:ea typeface="+mn-lt"/>
                <a:cs typeface="+mn-lt"/>
              </a:rPr>
              <a:t> </a:t>
            </a:r>
            <a:r>
              <a:rPr lang="en-US" sz="2600" dirty="0" err="1">
                <a:ea typeface="+mn-lt"/>
                <a:cs typeface="+mn-lt"/>
              </a:rPr>
              <a:t>bộ</a:t>
            </a:r>
            <a:r>
              <a:rPr lang="en-US" sz="2600" dirty="0">
                <a:ea typeface="+mn-lt"/>
                <a:cs typeface="+mn-lt"/>
              </a:rPr>
              <a:t> </a:t>
            </a:r>
            <a:r>
              <a:rPr lang="en-US" sz="2600" dirty="0" err="1">
                <a:ea typeface="+mn-lt"/>
                <a:cs typeface="+mn-lt"/>
              </a:rPr>
              <a:t>mã</a:t>
            </a:r>
            <a:r>
              <a:rPr lang="en-US" sz="2600" dirty="0">
                <a:ea typeface="+mn-lt"/>
                <a:cs typeface="+mn-lt"/>
              </a:rPr>
              <a:t> </a:t>
            </a:r>
            <a:r>
              <a:rPr lang="en-US" sz="2600" dirty="0" err="1">
                <a:ea typeface="+mn-lt"/>
                <a:cs typeface="+mn-lt"/>
              </a:rPr>
              <a:t>hóa</a:t>
            </a:r>
            <a:r>
              <a:rPr lang="en-US" sz="2600" dirty="0">
                <a:ea typeface="+mn-lt"/>
                <a:cs typeface="+mn-lt"/>
              </a:rPr>
              <a:t> </a:t>
            </a:r>
            <a:r>
              <a:rPr lang="en-US" sz="2600" dirty="0" err="1">
                <a:ea typeface="+mn-lt"/>
                <a:cs typeface="+mn-lt"/>
              </a:rPr>
              <a:t>mà</a:t>
            </a:r>
            <a:r>
              <a:rPr lang="en-US" sz="2600" dirty="0">
                <a:ea typeface="+mn-lt"/>
                <a:cs typeface="+mn-lt"/>
              </a:rPr>
              <a:t> </a:t>
            </a:r>
            <a:r>
              <a:rPr lang="en-US" sz="2600" dirty="0" err="1">
                <a:ea typeface="+mn-lt"/>
                <a:cs typeface="+mn-lt"/>
              </a:rPr>
              <a:t>nó</a:t>
            </a:r>
            <a:r>
              <a:rPr lang="en-US" sz="2600" dirty="0">
                <a:ea typeface="+mn-lt"/>
                <a:cs typeface="+mn-lt"/>
              </a:rPr>
              <a:t> </a:t>
            </a:r>
            <a:r>
              <a:rPr lang="en-US" sz="2600" dirty="0" err="1">
                <a:ea typeface="+mn-lt"/>
                <a:cs typeface="+mn-lt"/>
              </a:rPr>
              <a:t>hỗ</a:t>
            </a:r>
            <a:r>
              <a:rPr lang="en-US" sz="2600" dirty="0">
                <a:ea typeface="+mn-lt"/>
                <a:cs typeface="+mn-lt"/>
              </a:rPr>
              <a:t> </a:t>
            </a:r>
            <a:r>
              <a:rPr lang="en-US" sz="2600" dirty="0" err="1">
                <a:ea typeface="+mn-lt"/>
                <a:cs typeface="+mn-lt"/>
              </a:rPr>
              <a:t>trợ</a:t>
            </a:r>
            <a:r>
              <a:rPr lang="en-US" sz="2600" dirty="0" smtClean="0">
                <a:ea typeface="+mn-lt"/>
                <a:cs typeface="+mn-lt"/>
              </a:rPr>
              <a:t>.</a:t>
            </a:r>
          </a:p>
          <a:p>
            <a:pPr marL="0" indent="0" algn="just">
              <a:buNone/>
            </a:pPr>
            <a:r>
              <a:rPr lang="en-US" sz="2600" dirty="0">
                <a:ea typeface="+mn-lt"/>
                <a:cs typeface="+mn-lt"/>
              </a:rPr>
              <a:t> </a:t>
            </a:r>
            <a:r>
              <a:rPr lang="en-US" sz="2600" dirty="0" err="1" smtClean="0">
                <a:ea typeface="+mn-lt"/>
                <a:cs typeface="+mn-lt"/>
              </a:rPr>
              <a:t>Máy</a:t>
            </a:r>
            <a:r>
              <a:rPr lang="en-US" sz="2600" dirty="0" smtClean="0">
                <a:ea typeface="+mn-lt"/>
                <a:cs typeface="+mn-lt"/>
              </a:rPr>
              <a:t> </a:t>
            </a:r>
            <a:r>
              <a:rPr lang="en-US" sz="2600" dirty="0" err="1">
                <a:ea typeface="+mn-lt"/>
                <a:cs typeface="+mn-lt"/>
              </a:rPr>
              <a:t>chủ</a:t>
            </a:r>
            <a:r>
              <a:rPr lang="en-US" sz="2600" dirty="0">
                <a:ea typeface="+mn-lt"/>
                <a:cs typeface="+mn-lt"/>
              </a:rPr>
              <a:t> </a:t>
            </a:r>
            <a:r>
              <a:rPr lang="en-US" sz="2600" dirty="0" err="1">
                <a:ea typeface="+mn-lt"/>
                <a:cs typeface="+mn-lt"/>
              </a:rPr>
              <a:t>sau</a:t>
            </a:r>
            <a:r>
              <a:rPr lang="en-US" sz="2600" dirty="0">
                <a:ea typeface="+mn-lt"/>
                <a:cs typeface="+mn-lt"/>
              </a:rPr>
              <a:t> </a:t>
            </a:r>
            <a:r>
              <a:rPr lang="en-US" sz="2600" dirty="0" err="1">
                <a:ea typeface="+mn-lt"/>
                <a:cs typeface="+mn-lt"/>
              </a:rPr>
              <a:t>đó</a:t>
            </a:r>
            <a:r>
              <a:rPr lang="en-US" sz="2600" dirty="0">
                <a:ea typeface="+mn-lt"/>
                <a:cs typeface="+mn-lt"/>
              </a:rPr>
              <a:t> </a:t>
            </a:r>
            <a:r>
              <a:rPr lang="en-US" sz="2600" dirty="0" err="1">
                <a:ea typeface="+mn-lt"/>
                <a:cs typeface="+mn-lt"/>
              </a:rPr>
              <a:t>sẽ</a:t>
            </a:r>
            <a:r>
              <a:rPr lang="en-US" sz="2600" dirty="0">
                <a:ea typeface="+mn-lt"/>
                <a:cs typeface="+mn-lt"/>
              </a:rPr>
              <a:t> </a:t>
            </a:r>
            <a:r>
              <a:rPr lang="en-US" sz="2600" dirty="0" err="1">
                <a:ea typeface="+mn-lt"/>
                <a:cs typeface="+mn-lt"/>
              </a:rPr>
              <a:t>phản</a:t>
            </a:r>
            <a:r>
              <a:rPr lang="en-US" sz="2600" dirty="0">
                <a:ea typeface="+mn-lt"/>
                <a:cs typeface="+mn-lt"/>
              </a:rPr>
              <a:t> </a:t>
            </a:r>
            <a:r>
              <a:rPr lang="en-US" sz="2600" dirty="0" err="1">
                <a:ea typeface="+mn-lt"/>
                <a:cs typeface="+mn-lt"/>
              </a:rPr>
              <a:t>hồi</a:t>
            </a:r>
            <a:r>
              <a:rPr lang="en-US" sz="2600" dirty="0">
                <a:ea typeface="+mn-lt"/>
                <a:cs typeface="+mn-lt"/>
              </a:rPr>
              <a:t> </a:t>
            </a:r>
            <a:r>
              <a:rPr lang="en-US" sz="2600" dirty="0" err="1">
                <a:ea typeface="+mn-lt"/>
                <a:cs typeface="+mn-lt"/>
              </a:rPr>
              <a:t>với</a:t>
            </a:r>
            <a:r>
              <a:rPr lang="en-US" sz="2600" dirty="0">
                <a:ea typeface="+mn-lt"/>
                <a:cs typeface="+mn-lt"/>
              </a:rPr>
              <a:t> </a:t>
            </a:r>
            <a:r>
              <a:rPr lang="en-US" sz="2600" dirty="0" err="1">
                <a:ea typeface="+mn-lt"/>
                <a:cs typeface="+mn-lt"/>
              </a:rPr>
              <a:t>bộ</a:t>
            </a:r>
            <a:r>
              <a:rPr lang="en-US" sz="2600" dirty="0">
                <a:ea typeface="+mn-lt"/>
                <a:cs typeface="+mn-lt"/>
              </a:rPr>
              <a:t> </a:t>
            </a:r>
            <a:r>
              <a:rPr lang="en-US" sz="2600" dirty="0" err="1">
                <a:ea typeface="+mn-lt"/>
                <a:cs typeface="+mn-lt"/>
              </a:rPr>
              <a:t>mã</a:t>
            </a:r>
            <a:r>
              <a:rPr lang="en-US" sz="2600" dirty="0">
                <a:ea typeface="+mn-lt"/>
                <a:cs typeface="+mn-lt"/>
              </a:rPr>
              <a:t> </a:t>
            </a:r>
            <a:r>
              <a:rPr lang="en-US" sz="2600" dirty="0" err="1">
                <a:ea typeface="+mn-lt"/>
                <a:cs typeface="+mn-lt"/>
              </a:rPr>
              <a:t>hóa</a:t>
            </a:r>
            <a:r>
              <a:rPr lang="en-US" sz="2600" dirty="0">
                <a:ea typeface="+mn-lt"/>
                <a:cs typeface="+mn-lt"/>
              </a:rPr>
              <a:t> </a:t>
            </a:r>
            <a:r>
              <a:rPr lang="en-US" sz="2600" dirty="0" err="1">
                <a:ea typeface="+mn-lt"/>
                <a:cs typeface="+mn-lt"/>
              </a:rPr>
              <a:t>mà</a:t>
            </a:r>
            <a:r>
              <a:rPr lang="en-US" sz="2600" dirty="0">
                <a:ea typeface="+mn-lt"/>
                <a:cs typeface="+mn-lt"/>
              </a:rPr>
              <a:t> </a:t>
            </a:r>
            <a:r>
              <a:rPr lang="en-US" sz="2600" dirty="0" err="1">
                <a:ea typeface="+mn-lt"/>
                <a:cs typeface="+mn-lt"/>
              </a:rPr>
              <a:t>nó</a:t>
            </a:r>
            <a:r>
              <a:rPr lang="en-US" sz="2600" dirty="0">
                <a:ea typeface="+mn-lt"/>
                <a:cs typeface="+mn-lt"/>
              </a:rPr>
              <a:t> </a:t>
            </a:r>
            <a:r>
              <a:rPr lang="en-US" sz="2600" dirty="0" err="1">
                <a:ea typeface="+mn-lt"/>
                <a:cs typeface="+mn-lt"/>
              </a:rPr>
              <a:t>đã</a:t>
            </a:r>
            <a:r>
              <a:rPr lang="en-US" sz="2600" dirty="0">
                <a:ea typeface="+mn-lt"/>
                <a:cs typeface="+mn-lt"/>
              </a:rPr>
              <a:t> </a:t>
            </a:r>
            <a:r>
              <a:rPr lang="en-US" sz="2600" dirty="0" err="1">
                <a:ea typeface="+mn-lt"/>
                <a:cs typeface="+mn-lt"/>
              </a:rPr>
              <a:t>chọn</a:t>
            </a:r>
            <a:r>
              <a:rPr lang="en-US" sz="2600" dirty="0">
                <a:ea typeface="+mn-lt"/>
                <a:cs typeface="+mn-lt"/>
              </a:rPr>
              <a:t> </a:t>
            </a:r>
            <a:r>
              <a:rPr lang="en-US" sz="2600" dirty="0" err="1">
                <a:ea typeface="+mn-lt"/>
                <a:cs typeface="+mn-lt"/>
              </a:rPr>
              <a:t>từ</a:t>
            </a:r>
            <a:r>
              <a:rPr lang="en-US" sz="2600" dirty="0">
                <a:ea typeface="+mn-lt"/>
                <a:cs typeface="+mn-lt"/>
              </a:rPr>
              <a:t> </a:t>
            </a:r>
            <a:r>
              <a:rPr lang="en-US" sz="2600" dirty="0" err="1">
                <a:ea typeface="+mn-lt"/>
                <a:cs typeface="+mn-lt"/>
              </a:rPr>
              <a:t>danh</a:t>
            </a:r>
            <a:r>
              <a:rPr lang="en-US" sz="2600" dirty="0">
                <a:ea typeface="+mn-lt"/>
                <a:cs typeface="+mn-lt"/>
              </a:rPr>
              <a:t> </a:t>
            </a:r>
            <a:r>
              <a:rPr lang="en-US" sz="2600" dirty="0" err="1">
                <a:ea typeface="+mn-lt"/>
                <a:cs typeface="+mn-lt"/>
              </a:rPr>
              <a:t>sách</a:t>
            </a:r>
            <a:r>
              <a:rPr lang="en-US" sz="2600" dirty="0">
                <a:ea typeface="+mn-lt"/>
                <a:cs typeface="+mn-lt"/>
              </a:rPr>
              <a:t>. </a:t>
            </a:r>
            <a:endParaRPr lang="en-US" sz="2600" b="1" dirty="0">
              <a:cs typeface="Calibri"/>
            </a:endParaRPr>
          </a:p>
        </p:txBody>
      </p:sp>
    </p:spTree>
    <p:extLst>
      <p:ext uri="{BB962C8B-B14F-4D97-AF65-F5344CB8AC3E}">
        <p14:creationId xmlns:p14="http://schemas.microsoft.com/office/powerpoint/2010/main" val="7877448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mj-lt"/>
                <a:cs typeface="+mj-lt"/>
              </a:rPr>
              <a:t>6</a:t>
            </a:r>
            <a:r>
              <a:rPr lang="en-US" dirty="0">
                <a:ea typeface="+mj-lt"/>
                <a:cs typeface="+mj-lt"/>
              </a:rPr>
              <a:t>. </a:t>
            </a:r>
            <a:r>
              <a:rPr lang="en-US" dirty="0" err="1">
                <a:ea typeface="+mj-lt"/>
                <a:cs typeface="+mj-lt"/>
              </a:rPr>
              <a:t>Bộ</a:t>
            </a:r>
            <a:r>
              <a:rPr lang="en-US" dirty="0">
                <a:ea typeface="+mj-lt"/>
                <a:cs typeface="+mj-lt"/>
              </a:rPr>
              <a:t> </a:t>
            </a:r>
            <a:r>
              <a:rPr lang="en-US" dirty="0" err="1">
                <a:ea typeface="+mj-lt"/>
                <a:cs typeface="+mj-lt"/>
              </a:rPr>
              <a:t>mật</a:t>
            </a:r>
            <a:r>
              <a:rPr lang="en-US" dirty="0">
                <a:ea typeface="+mj-lt"/>
                <a:cs typeface="+mj-lt"/>
              </a:rPr>
              <a:t> </a:t>
            </a:r>
            <a:r>
              <a:rPr lang="en-US" dirty="0" err="1">
                <a:ea typeface="+mj-lt"/>
                <a:cs typeface="+mj-lt"/>
              </a:rPr>
              <a:t>mã</a:t>
            </a:r>
            <a:r>
              <a:rPr lang="en-US" dirty="0">
                <a:ea typeface="+mj-lt"/>
                <a:cs typeface="+mj-lt"/>
              </a:rPr>
              <a:t> </a:t>
            </a:r>
            <a:r>
              <a:rPr lang="en-US" dirty="0" err="1">
                <a:ea typeface="+mj-lt"/>
                <a:cs typeface="+mj-lt"/>
              </a:rPr>
              <a:t>là</a:t>
            </a:r>
            <a:r>
              <a:rPr lang="en-US" dirty="0">
                <a:ea typeface="+mj-lt"/>
                <a:cs typeface="+mj-lt"/>
              </a:rPr>
              <a:t> </a:t>
            </a:r>
            <a:r>
              <a:rPr lang="en-US" dirty="0" err="1">
                <a:ea typeface="+mj-lt"/>
                <a:cs typeface="+mj-lt"/>
              </a:rPr>
              <a:t>gì</a:t>
            </a:r>
            <a:r>
              <a:rPr lang="en-US" dirty="0">
                <a:ea typeface="+mj-lt"/>
                <a:cs typeface="+mj-lt"/>
              </a:rPr>
              <a:t>?</a:t>
            </a:r>
            <a:endParaRPr lang="vi-VN" dirty="0"/>
          </a:p>
        </p:txBody>
      </p:sp>
      <p:sp>
        <p:nvSpPr>
          <p:cNvPr id="3" name="Content Placeholder 2"/>
          <p:cNvSpPr>
            <a:spLocks noGrp="1"/>
          </p:cNvSpPr>
          <p:nvPr>
            <p:ph idx="1"/>
          </p:nvPr>
        </p:nvSpPr>
        <p:spPr>
          <a:xfrm>
            <a:off x="488950" y="1346200"/>
            <a:ext cx="8026400" cy="3421331"/>
          </a:xfrm>
        </p:spPr>
        <p:txBody>
          <a:bodyPr vert="horz" lIns="91440" tIns="45720" rIns="91440" bIns="45720" rtlCol="0" anchor="t">
            <a:normAutofit/>
          </a:bodyPr>
          <a:lstStyle/>
          <a:p>
            <a:pPr algn="just"/>
            <a:r>
              <a:rPr lang="en-US" sz="2600" b="1" dirty="0" err="1">
                <a:ea typeface="+mn-lt"/>
                <a:cs typeface="+mn-lt"/>
              </a:rPr>
              <a:t>Các</a:t>
            </a:r>
            <a:r>
              <a:rPr lang="en-US" sz="2600" b="1" dirty="0">
                <a:ea typeface="+mn-lt"/>
                <a:cs typeface="+mn-lt"/>
              </a:rPr>
              <a:t> </a:t>
            </a:r>
            <a:r>
              <a:rPr lang="en-US" sz="2600" b="1" dirty="0" err="1">
                <a:ea typeface="+mn-lt"/>
                <a:cs typeface="+mn-lt"/>
              </a:rPr>
              <a:t>bộ</a:t>
            </a:r>
            <a:r>
              <a:rPr lang="en-US" sz="2600" b="1" dirty="0">
                <a:ea typeface="+mn-lt"/>
                <a:cs typeface="+mn-lt"/>
              </a:rPr>
              <a:t> </a:t>
            </a:r>
            <a:r>
              <a:rPr lang="en-US" sz="2600" b="1" dirty="0" err="1">
                <a:ea typeface="+mn-lt"/>
                <a:cs typeface="+mn-lt"/>
              </a:rPr>
              <a:t>mã</a:t>
            </a:r>
            <a:r>
              <a:rPr lang="en-US" sz="2600" b="1" dirty="0">
                <a:ea typeface="+mn-lt"/>
                <a:cs typeface="+mn-lt"/>
              </a:rPr>
              <a:t> </a:t>
            </a:r>
            <a:r>
              <a:rPr lang="en-US" sz="2600" b="1" dirty="0" err="1">
                <a:ea typeface="+mn-lt"/>
                <a:cs typeface="+mn-lt"/>
              </a:rPr>
              <a:t>hóa</a:t>
            </a:r>
            <a:r>
              <a:rPr lang="en-US" sz="2600" b="1" dirty="0">
                <a:ea typeface="+mn-lt"/>
                <a:cs typeface="+mn-lt"/>
              </a:rPr>
              <a:t> </a:t>
            </a:r>
            <a:r>
              <a:rPr lang="en-US" sz="2600" b="1" dirty="0" err="1">
                <a:ea typeface="+mn-lt"/>
                <a:cs typeface="+mn-lt"/>
              </a:rPr>
              <a:t>được</a:t>
            </a:r>
            <a:r>
              <a:rPr lang="en-US" sz="2600" b="1" dirty="0">
                <a:ea typeface="+mn-lt"/>
                <a:cs typeface="+mn-lt"/>
              </a:rPr>
              <a:t> </a:t>
            </a:r>
            <a:r>
              <a:rPr lang="en-US" sz="2600" b="1" dirty="0" err="1">
                <a:ea typeface="+mn-lt"/>
                <a:cs typeface="+mn-lt"/>
              </a:rPr>
              <a:t>đặt</a:t>
            </a:r>
            <a:r>
              <a:rPr lang="en-US" sz="2600" b="1" dirty="0">
                <a:ea typeface="+mn-lt"/>
                <a:cs typeface="+mn-lt"/>
              </a:rPr>
              <a:t> </a:t>
            </a:r>
            <a:r>
              <a:rPr lang="en-US" sz="2600" b="1" dirty="0" err="1">
                <a:ea typeface="+mn-lt"/>
                <a:cs typeface="+mn-lt"/>
              </a:rPr>
              <a:t>tên</a:t>
            </a:r>
            <a:r>
              <a:rPr lang="en-US" sz="2600" b="1" dirty="0">
                <a:ea typeface="+mn-lt"/>
                <a:cs typeface="+mn-lt"/>
              </a:rPr>
              <a:t> </a:t>
            </a:r>
            <a:r>
              <a:rPr lang="en-US" sz="2600" b="1" dirty="0" err="1">
                <a:ea typeface="+mn-lt"/>
                <a:cs typeface="+mn-lt"/>
              </a:rPr>
              <a:t>là</a:t>
            </a:r>
            <a:r>
              <a:rPr lang="en-US" sz="2600" b="1" dirty="0">
                <a:ea typeface="+mn-lt"/>
                <a:cs typeface="+mn-lt"/>
              </a:rPr>
              <a:t> </a:t>
            </a:r>
            <a:r>
              <a:rPr lang="en-US" sz="2600" b="1" dirty="0" err="1">
                <a:ea typeface="+mn-lt"/>
                <a:cs typeface="+mn-lt"/>
              </a:rPr>
              <a:t>các</a:t>
            </a:r>
            <a:r>
              <a:rPr lang="en-US" sz="2600" b="1" dirty="0">
                <a:ea typeface="+mn-lt"/>
                <a:cs typeface="+mn-lt"/>
              </a:rPr>
              <a:t> </a:t>
            </a:r>
            <a:r>
              <a:rPr lang="en-US" sz="2600" b="1" dirty="0" err="1">
                <a:ea typeface="+mn-lt"/>
                <a:cs typeface="+mn-lt"/>
              </a:rPr>
              <a:t>kết</a:t>
            </a:r>
            <a:r>
              <a:rPr lang="en-US" sz="2600" b="1" dirty="0">
                <a:ea typeface="+mn-lt"/>
                <a:cs typeface="+mn-lt"/>
              </a:rPr>
              <a:t> </a:t>
            </a:r>
            <a:r>
              <a:rPr lang="en-US" sz="2600" b="1" dirty="0" err="1">
                <a:ea typeface="+mn-lt"/>
                <a:cs typeface="+mn-lt"/>
              </a:rPr>
              <a:t>hợp</a:t>
            </a:r>
            <a:r>
              <a:rPr lang="en-US" sz="2600" b="1" dirty="0">
                <a:ea typeface="+mn-lt"/>
                <a:cs typeface="+mn-lt"/>
              </a:rPr>
              <a:t> </a:t>
            </a:r>
            <a:r>
              <a:rPr lang="en-US" sz="2600" b="1" dirty="0" err="1">
                <a:ea typeface="+mn-lt"/>
                <a:cs typeface="+mn-lt"/>
              </a:rPr>
              <a:t>của</a:t>
            </a:r>
            <a:r>
              <a:rPr lang="en-US" sz="2600" b="1" dirty="0">
                <a:ea typeface="+mn-lt"/>
                <a:cs typeface="+mn-lt"/>
              </a:rPr>
              <a:t>: </a:t>
            </a:r>
            <a:endParaRPr lang="en-US" sz="2600" b="1" dirty="0">
              <a:cs typeface="Calibri"/>
            </a:endParaRPr>
          </a:p>
          <a:p>
            <a:pPr marL="0" indent="0" algn="just">
              <a:buNone/>
            </a:pPr>
            <a:r>
              <a:rPr lang="en-US" sz="2400" dirty="0">
                <a:ea typeface="+mn-lt"/>
                <a:cs typeface="+mn-lt"/>
              </a:rPr>
              <a:t>- </a:t>
            </a:r>
            <a:r>
              <a:rPr lang="en-US" sz="2400" dirty="0" err="1">
                <a:ea typeface="+mn-lt"/>
                <a:cs typeface="+mn-lt"/>
              </a:rPr>
              <a:t>Thuật</a:t>
            </a:r>
            <a:r>
              <a:rPr lang="en-US" sz="2400" dirty="0">
                <a:ea typeface="+mn-lt"/>
                <a:cs typeface="+mn-lt"/>
              </a:rPr>
              <a:t> </a:t>
            </a:r>
            <a:r>
              <a:rPr lang="en-US" sz="2400" dirty="0" err="1">
                <a:ea typeface="+mn-lt"/>
                <a:cs typeface="+mn-lt"/>
              </a:rPr>
              <a:t>toán</a:t>
            </a:r>
            <a:r>
              <a:rPr lang="en-US" sz="2400" dirty="0">
                <a:ea typeface="+mn-lt"/>
                <a:cs typeface="+mn-lt"/>
              </a:rPr>
              <a:t> </a:t>
            </a:r>
            <a:r>
              <a:rPr lang="en-US" sz="2400" dirty="0" err="1">
                <a:ea typeface="+mn-lt"/>
                <a:cs typeface="+mn-lt"/>
              </a:rPr>
              <a:t>trao</a:t>
            </a:r>
            <a:r>
              <a:rPr lang="en-US" sz="2400" dirty="0">
                <a:ea typeface="+mn-lt"/>
                <a:cs typeface="+mn-lt"/>
              </a:rPr>
              <a:t> </a:t>
            </a:r>
            <a:r>
              <a:rPr lang="en-US" sz="2400" dirty="0" err="1">
                <a:ea typeface="+mn-lt"/>
                <a:cs typeface="+mn-lt"/>
              </a:rPr>
              <a:t>đổi</a:t>
            </a:r>
            <a:r>
              <a:rPr lang="en-US" sz="2400" dirty="0">
                <a:ea typeface="+mn-lt"/>
                <a:cs typeface="+mn-lt"/>
              </a:rPr>
              <a:t> </a:t>
            </a:r>
            <a:r>
              <a:rPr lang="en-US" sz="2400" dirty="0" err="1">
                <a:ea typeface="+mn-lt"/>
                <a:cs typeface="+mn-lt"/>
              </a:rPr>
              <a:t>khóa</a:t>
            </a:r>
            <a:r>
              <a:rPr lang="en-US" sz="2400" dirty="0">
                <a:ea typeface="+mn-lt"/>
                <a:cs typeface="+mn-lt"/>
              </a:rPr>
              <a:t> (RSA, DH, ECDH, PSK) </a:t>
            </a:r>
            <a:endParaRPr lang="en-US" sz="2400">
              <a:cs typeface="Calibri" panose="020F0502020204030204"/>
            </a:endParaRPr>
          </a:p>
          <a:p>
            <a:pPr marL="0" indent="0" algn="just">
              <a:buNone/>
            </a:pPr>
            <a:r>
              <a:rPr lang="en-US" sz="2400" dirty="0">
                <a:ea typeface="+mn-lt"/>
                <a:cs typeface="+mn-lt"/>
              </a:rPr>
              <a:t>- </a:t>
            </a:r>
            <a:r>
              <a:rPr lang="en-US" sz="2400" dirty="0" err="1">
                <a:ea typeface="+mn-lt"/>
                <a:cs typeface="+mn-lt"/>
              </a:rPr>
              <a:t>Thuật</a:t>
            </a:r>
            <a:r>
              <a:rPr lang="en-US" sz="2400" dirty="0">
                <a:ea typeface="+mn-lt"/>
                <a:cs typeface="+mn-lt"/>
              </a:rPr>
              <a:t> </a:t>
            </a:r>
            <a:r>
              <a:rPr lang="en-US" sz="2400" dirty="0" err="1">
                <a:ea typeface="+mn-lt"/>
                <a:cs typeface="+mn-lt"/>
              </a:rPr>
              <a:t>toán</a:t>
            </a:r>
            <a:r>
              <a:rPr lang="en-US" sz="2400" dirty="0">
                <a:ea typeface="+mn-lt"/>
                <a:cs typeface="+mn-lt"/>
              </a:rPr>
              <a:t> </a:t>
            </a:r>
            <a:r>
              <a:rPr lang="en-US" sz="2400" dirty="0" err="1">
                <a:ea typeface="+mn-lt"/>
                <a:cs typeface="+mn-lt"/>
              </a:rPr>
              <a:t>xác</a:t>
            </a:r>
            <a:r>
              <a:rPr lang="en-US" sz="2400" dirty="0">
                <a:ea typeface="+mn-lt"/>
                <a:cs typeface="+mn-lt"/>
              </a:rPr>
              <a:t> </a:t>
            </a:r>
            <a:r>
              <a:rPr lang="en-US" sz="2400" dirty="0" err="1">
                <a:ea typeface="+mn-lt"/>
                <a:cs typeface="+mn-lt"/>
              </a:rPr>
              <a:t>thực</a:t>
            </a:r>
            <a:r>
              <a:rPr lang="en-US" sz="2400" dirty="0">
                <a:ea typeface="+mn-lt"/>
                <a:cs typeface="+mn-lt"/>
              </a:rPr>
              <a:t> (RSA, DSA) </a:t>
            </a:r>
            <a:endParaRPr lang="en-US" sz="2400">
              <a:cs typeface="Calibri" panose="020F0502020204030204"/>
            </a:endParaRPr>
          </a:p>
          <a:p>
            <a:pPr marL="0" indent="0" algn="just">
              <a:buNone/>
            </a:pPr>
            <a:r>
              <a:rPr lang="en-US" sz="2400" dirty="0">
                <a:ea typeface="+mn-lt"/>
                <a:cs typeface="+mn-lt"/>
              </a:rPr>
              <a:t>- </a:t>
            </a:r>
            <a:r>
              <a:rPr lang="en-US" sz="2400" dirty="0" err="1">
                <a:ea typeface="+mn-lt"/>
                <a:cs typeface="+mn-lt"/>
              </a:rPr>
              <a:t>Thuật</a:t>
            </a:r>
            <a:r>
              <a:rPr lang="en-US" sz="2400" dirty="0">
                <a:ea typeface="+mn-lt"/>
                <a:cs typeface="+mn-lt"/>
              </a:rPr>
              <a:t> </a:t>
            </a:r>
            <a:r>
              <a:rPr lang="en-US" sz="2400" dirty="0" err="1">
                <a:ea typeface="+mn-lt"/>
                <a:cs typeface="+mn-lt"/>
              </a:rPr>
              <a:t>toán</a:t>
            </a:r>
            <a:r>
              <a:rPr lang="en-US" sz="2400" dirty="0">
                <a:ea typeface="+mn-lt"/>
                <a:cs typeface="+mn-lt"/>
              </a:rPr>
              <a:t> </a:t>
            </a:r>
            <a:r>
              <a:rPr lang="en-US" sz="2400" dirty="0" err="1">
                <a:ea typeface="+mn-lt"/>
                <a:cs typeface="+mn-lt"/>
              </a:rPr>
              <a:t>mã</a:t>
            </a:r>
            <a:r>
              <a:rPr lang="en-US" sz="2400" dirty="0">
                <a:ea typeface="+mn-lt"/>
                <a:cs typeface="+mn-lt"/>
              </a:rPr>
              <a:t> </a:t>
            </a:r>
            <a:r>
              <a:rPr lang="en-US" sz="2400" dirty="0" err="1">
                <a:ea typeface="+mn-lt"/>
                <a:cs typeface="+mn-lt"/>
              </a:rPr>
              <a:t>hóa</a:t>
            </a:r>
            <a:r>
              <a:rPr lang="en-US" sz="2400" dirty="0">
                <a:ea typeface="+mn-lt"/>
                <a:cs typeface="+mn-lt"/>
              </a:rPr>
              <a:t> </a:t>
            </a:r>
            <a:r>
              <a:rPr lang="en-US" sz="2400" dirty="0" err="1">
                <a:ea typeface="+mn-lt"/>
                <a:cs typeface="+mn-lt"/>
              </a:rPr>
              <a:t>hàng</a:t>
            </a:r>
            <a:r>
              <a:rPr lang="en-US" sz="2400" dirty="0">
                <a:ea typeface="+mn-lt"/>
                <a:cs typeface="+mn-lt"/>
              </a:rPr>
              <a:t> </a:t>
            </a:r>
            <a:r>
              <a:rPr lang="en-US" sz="2400" dirty="0" err="1">
                <a:ea typeface="+mn-lt"/>
                <a:cs typeface="+mn-lt"/>
              </a:rPr>
              <a:t>loạt</a:t>
            </a:r>
            <a:r>
              <a:rPr lang="en-US" sz="2400" dirty="0">
                <a:ea typeface="+mn-lt"/>
                <a:cs typeface="+mn-lt"/>
              </a:rPr>
              <a:t> (AES, Camellia, ARIA) </a:t>
            </a:r>
            <a:endParaRPr lang="en-US" sz="2400">
              <a:cs typeface="Calibri" panose="020F0502020204030204"/>
            </a:endParaRPr>
          </a:p>
          <a:p>
            <a:pPr marL="0" indent="0" algn="just">
              <a:buNone/>
            </a:pPr>
            <a:r>
              <a:rPr lang="en-US" sz="2400" dirty="0">
                <a:ea typeface="+mn-lt"/>
                <a:cs typeface="+mn-lt"/>
              </a:rPr>
              <a:t>- </a:t>
            </a:r>
            <a:r>
              <a:rPr lang="en-US" sz="2400" dirty="0" err="1">
                <a:ea typeface="+mn-lt"/>
                <a:cs typeface="+mn-lt"/>
              </a:rPr>
              <a:t>Thuật</a:t>
            </a:r>
            <a:r>
              <a:rPr lang="en-US" sz="2400" dirty="0">
                <a:ea typeface="+mn-lt"/>
                <a:cs typeface="+mn-lt"/>
              </a:rPr>
              <a:t> </a:t>
            </a:r>
            <a:r>
              <a:rPr lang="en-US" sz="2400" dirty="0" err="1">
                <a:ea typeface="+mn-lt"/>
                <a:cs typeface="+mn-lt"/>
              </a:rPr>
              <a:t>toán</a:t>
            </a:r>
            <a:r>
              <a:rPr lang="en-US" sz="2400" dirty="0">
                <a:ea typeface="+mn-lt"/>
                <a:cs typeface="+mn-lt"/>
              </a:rPr>
              <a:t> </a:t>
            </a:r>
            <a:r>
              <a:rPr lang="en-US" sz="2400" dirty="0" err="1">
                <a:ea typeface="+mn-lt"/>
                <a:cs typeface="+mn-lt"/>
              </a:rPr>
              <a:t>mã</a:t>
            </a:r>
            <a:r>
              <a:rPr lang="en-US" sz="2400" dirty="0">
                <a:ea typeface="+mn-lt"/>
                <a:cs typeface="+mn-lt"/>
              </a:rPr>
              <a:t> </a:t>
            </a:r>
            <a:r>
              <a:rPr lang="en-US" sz="2400" dirty="0" err="1">
                <a:ea typeface="+mn-lt"/>
                <a:cs typeface="+mn-lt"/>
              </a:rPr>
              <a:t>xác</a:t>
            </a:r>
            <a:r>
              <a:rPr lang="en-US" sz="2400" dirty="0">
                <a:ea typeface="+mn-lt"/>
                <a:cs typeface="+mn-lt"/>
              </a:rPr>
              <a:t> </a:t>
            </a:r>
            <a:r>
              <a:rPr lang="en-US" sz="2400" dirty="0" err="1">
                <a:ea typeface="+mn-lt"/>
                <a:cs typeface="+mn-lt"/>
              </a:rPr>
              <a:t>thực</a:t>
            </a:r>
            <a:r>
              <a:rPr lang="en-US" sz="2400" dirty="0">
                <a:ea typeface="+mn-lt"/>
                <a:cs typeface="+mn-lt"/>
              </a:rPr>
              <a:t> </a:t>
            </a:r>
            <a:r>
              <a:rPr lang="en-US" sz="2400" dirty="0" err="1">
                <a:ea typeface="+mn-lt"/>
                <a:cs typeface="+mn-lt"/>
              </a:rPr>
              <a:t>thư</a:t>
            </a:r>
            <a:r>
              <a:rPr lang="en-US" sz="2400" dirty="0">
                <a:ea typeface="+mn-lt"/>
                <a:cs typeface="+mn-lt"/>
              </a:rPr>
              <a:t> (SHA-256) </a:t>
            </a:r>
            <a:endParaRPr lang="en-US" sz="2400" dirty="0">
              <a:cs typeface="Calibri" panose="020F0502020204030204"/>
            </a:endParaRPr>
          </a:p>
          <a:p>
            <a:pPr marL="0" indent="0" algn="just">
              <a:buNone/>
            </a:pPr>
            <a:endParaRPr lang="en-US" sz="2600" dirty="0">
              <a:ea typeface="+mn-lt"/>
              <a:cs typeface="+mn-lt"/>
            </a:endParaRPr>
          </a:p>
          <a:p>
            <a:r>
              <a:rPr lang="en-US" sz="2600" b="1" dirty="0" err="1">
                <a:ea typeface="+mn-lt"/>
                <a:cs typeface="+mn-lt"/>
              </a:rPr>
              <a:t>Ví</a:t>
            </a:r>
            <a:r>
              <a:rPr lang="en-US" sz="2600" b="1" dirty="0">
                <a:ea typeface="+mn-lt"/>
                <a:cs typeface="+mn-lt"/>
              </a:rPr>
              <a:t> </a:t>
            </a:r>
            <a:r>
              <a:rPr lang="en-US" sz="2600" b="1" dirty="0" err="1">
                <a:ea typeface="+mn-lt"/>
                <a:cs typeface="+mn-lt"/>
              </a:rPr>
              <a:t>dụ</a:t>
            </a:r>
            <a:r>
              <a:rPr lang="en-US" sz="2600" b="1" dirty="0">
                <a:ea typeface="+mn-lt"/>
                <a:cs typeface="+mn-lt"/>
              </a:rPr>
              <a:t> 1 </a:t>
            </a:r>
            <a:r>
              <a:rPr lang="en-US" sz="2600" b="1" dirty="0" err="1">
                <a:ea typeface="+mn-lt"/>
                <a:cs typeface="+mn-lt"/>
              </a:rPr>
              <a:t>bộ</a:t>
            </a:r>
            <a:r>
              <a:rPr lang="en-US" sz="2600" b="1" dirty="0">
                <a:ea typeface="+mn-lt"/>
                <a:cs typeface="+mn-lt"/>
              </a:rPr>
              <a:t> </a:t>
            </a:r>
            <a:r>
              <a:rPr lang="en-US" sz="2600" b="1" dirty="0" err="1">
                <a:ea typeface="+mn-lt"/>
                <a:cs typeface="+mn-lt"/>
              </a:rPr>
              <a:t>mã</a:t>
            </a:r>
            <a:r>
              <a:rPr lang="en-US" sz="2600" b="1" dirty="0">
                <a:ea typeface="+mn-lt"/>
                <a:cs typeface="+mn-lt"/>
              </a:rPr>
              <a:t> </a:t>
            </a:r>
            <a:r>
              <a:rPr lang="en-US" sz="2600" b="1" dirty="0" err="1">
                <a:ea typeface="+mn-lt"/>
                <a:cs typeface="+mn-lt"/>
              </a:rPr>
              <a:t>hóa</a:t>
            </a:r>
            <a:r>
              <a:rPr lang="en-US" sz="2600" b="1" dirty="0">
                <a:ea typeface="+mn-lt"/>
                <a:cs typeface="+mn-lt"/>
              </a:rPr>
              <a:t>: </a:t>
            </a:r>
            <a:endParaRPr lang="en-US" b="1"/>
          </a:p>
        </p:txBody>
      </p:sp>
      <p:pic>
        <p:nvPicPr>
          <p:cNvPr id="4" name="Hình ảnh 4" descr="Ảnh có chứa ảnh chụp màn hình&#10;&#10;Mô tả được tạo với mức tin cậy rất cao">
            <a:extLst>
              <a:ext uri="{FF2B5EF4-FFF2-40B4-BE49-F238E27FC236}">
                <a16:creationId xmlns="" xmlns:a16="http://schemas.microsoft.com/office/drawing/2014/main" id="{875DDD18-EC9D-44E9-A23C-90358CA77B74}"/>
              </a:ext>
            </a:extLst>
          </p:cNvPr>
          <p:cNvPicPr>
            <a:picLocks noChangeAspect="1"/>
          </p:cNvPicPr>
          <p:nvPr/>
        </p:nvPicPr>
        <p:blipFill>
          <a:blip r:embed="rId2"/>
          <a:stretch>
            <a:fillRect/>
          </a:stretch>
        </p:blipFill>
        <p:spPr>
          <a:xfrm>
            <a:off x="483079" y="4770049"/>
            <a:ext cx="8034068" cy="1185411"/>
          </a:xfrm>
          <a:prstGeom prst="rect">
            <a:avLst/>
          </a:prstGeom>
        </p:spPr>
      </p:pic>
    </p:spTree>
    <p:extLst>
      <p:ext uri="{BB962C8B-B14F-4D97-AF65-F5344CB8AC3E}">
        <p14:creationId xmlns:p14="http://schemas.microsoft.com/office/powerpoint/2010/main" val="3966122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950" y="-87315"/>
            <a:ext cx="8026400" cy="1325563"/>
          </a:xfrm>
        </p:spPr>
        <p:txBody>
          <a:bodyPr/>
          <a:lstStyle/>
          <a:p>
            <a:r>
              <a:rPr lang="en-US"/>
              <a:t>1. Tổng quan</a:t>
            </a:r>
          </a:p>
        </p:txBody>
      </p:sp>
      <p:sp>
        <p:nvSpPr>
          <p:cNvPr id="3" name="Content Placeholder 2"/>
          <p:cNvSpPr>
            <a:spLocks noGrp="1"/>
          </p:cNvSpPr>
          <p:nvPr>
            <p:ph idx="1"/>
          </p:nvPr>
        </p:nvSpPr>
        <p:spPr>
          <a:xfrm>
            <a:off x="488950" y="1244467"/>
            <a:ext cx="8026400" cy="4902199"/>
          </a:xfrm>
        </p:spPr>
        <p:txBody>
          <a:bodyPr>
            <a:normAutofit/>
          </a:bodyPr>
          <a:lstStyle/>
          <a:p>
            <a:pPr algn="just"/>
            <a:r>
              <a:rPr lang="en-US" b="1" dirty="0">
                <a:solidFill>
                  <a:schemeClr val="tx1"/>
                </a:solidFill>
              </a:rPr>
              <a:t>SSL</a:t>
            </a:r>
            <a:r>
              <a:rPr lang="en-US" dirty="0">
                <a:solidFill>
                  <a:schemeClr val="tx1"/>
                </a:solidFill>
              </a:rPr>
              <a:t> là </a:t>
            </a:r>
            <a:r>
              <a:rPr lang="en-US" dirty="0" err="1">
                <a:solidFill>
                  <a:schemeClr val="tx1"/>
                </a:solidFill>
              </a:rPr>
              <a:t>một</a:t>
            </a:r>
            <a:r>
              <a:rPr lang="en-US" dirty="0">
                <a:solidFill>
                  <a:schemeClr val="tx1"/>
                </a:solidFill>
              </a:rPr>
              <a:t> </a:t>
            </a:r>
            <a:r>
              <a:rPr lang="en-US" dirty="0" err="1">
                <a:solidFill>
                  <a:schemeClr val="tx1"/>
                </a:solidFill>
              </a:rPr>
              <a:t>loại</a:t>
            </a:r>
            <a:r>
              <a:rPr lang="en-US" dirty="0">
                <a:solidFill>
                  <a:schemeClr val="tx1"/>
                </a:solidFill>
              </a:rPr>
              <a:t> </a:t>
            </a:r>
            <a:r>
              <a:rPr lang="en-US" dirty="0" err="1">
                <a:solidFill>
                  <a:schemeClr val="tx1"/>
                </a:solidFill>
              </a:rPr>
              <a:t>bảo</a:t>
            </a:r>
            <a:r>
              <a:rPr lang="en-US" dirty="0">
                <a:solidFill>
                  <a:schemeClr val="tx1"/>
                </a:solidFill>
              </a:rPr>
              <a:t> </a:t>
            </a:r>
            <a:r>
              <a:rPr lang="en-US" dirty="0" err="1">
                <a:solidFill>
                  <a:schemeClr val="tx1"/>
                </a:solidFill>
              </a:rPr>
              <a:t>mật</a:t>
            </a:r>
            <a:r>
              <a:rPr lang="en-US" dirty="0">
                <a:solidFill>
                  <a:schemeClr val="tx1"/>
                </a:solidFill>
              </a:rPr>
              <a:t> </a:t>
            </a:r>
            <a:r>
              <a:rPr lang="en-US" dirty="0" err="1">
                <a:solidFill>
                  <a:schemeClr val="tx1"/>
                </a:solidFill>
              </a:rPr>
              <a:t>giúp</a:t>
            </a:r>
            <a:r>
              <a:rPr lang="en-US" dirty="0">
                <a:solidFill>
                  <a:schemeClr val="tx1"/>
                </a:solidFill>
              </a:rPr>
              <a:t> </a:t>
            </a:r>
            <a:r>
              <a:rPr lang="en-US" dirty="0" err="1">
                <a:solidFill>
                  <a:schemeClr val="tx1"/>
                </a:solidFill>
              </a:rPr>
              <a:t>mã</a:t>
            </a:r>
            <a:r>
              <a:rPr lang="en-US" dirty="0">
                <a:solidFill>
                  <a:schemeClr val="tx1"/>
                </a:solidFill>
              </a:rPr>
              <a:t> </a:t>
            </a:r>
            <a:r>
              <a:rPr lang="en-US" dirty="0" err="1">
                <a:solidFill>
                  <a:schemeClr val="tx1"/>
                </a:solidFill>
              </a:rPr>
              <a:t>hóa</a:t>
            </a:r>
            <a:r>
              <a:rPr lang="en-US" dirty="0">
                <a:solidFill>
                  <a:schemeClr val="tx1"/>
                </a:solidFill>
              </a:rPr>
              <a:t> </a:t>
            </a:r>
            <a:r>
              <a:rPr lang="en-US" dirty="0" err="1">
                <a:solidFill>
                  <a:schemeClr val="tx1"/>
                </a:solidFill>
              </a:rPr>
              <a:t>liên</a:t>
            </a:r>
            <a:r>
              <a:rPr lang="en-US" dirty="0">
                <a:solidFill>
                  <a:schemeClr val="tx1"/>
                </a:solidFill>
              </a:rPr>
              <a:t> </a:t>
            </a:r>
            <a:r>
              <a:rPr lang="en-US" dirty="0" err="1">
                <a:solidFill>
                  <a:schemeClr val="tx1"/>
                </a:solidFill>
              </a:rPr>
              <a:t>lạc</a:t>
            </a:r>
            <a:r>
              <a:rPr lang="en-US" dirty="0">
                <a:solidFill>
                  <a:schemeClr val="tx1"/>
                </a:solidFill>
              </a:rPr>
              <a:t> </a:t>
            </a:r>
            <a:r>
              <a:rPr lang="en-US" dirty="0" err="1">
                <a:solidFill>
                  <a:schemeClr val="tx1"/>
                </a:solidFill>
              </a:rPr>
              <a:t>giữa</a:t>
            </a:r>
            <a:r>
              <a:rPr lang="en-US" dirty="0">
                <a:solidFill>
                  <a:schemeClr val="tx1"/>
                </a:solidFill>
              </a:rPr>
              <a:t> website </a:t>
            </a:r>
            <a:r>
              <a:rPr lang="en-US" dirty="0" err="1">
                <a:solidFill>
                  <a:schemeClr val="tx1"/>
                </a:solidFill>
              </a:rPr>
              <a:t>và</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duyệt</a:t>
            </a:r>
            <a:r>
              <a:rPr lang="en-US" dirty="0">
                <a:solidFill>
                  <a:schemeClr val="tx1"/>
                </a:solidFill>
              </a:rPr>
              <a:t>. </a:t>
            </a:r>
            <a:r>
              <a:rPr lang="en-US" dirty="0" err="1">
                <a:solidFill>
                  <a:schemeClr val="tx1"/>
                </a:solidFill>
              </a:rPr>
              <a:t>Công</a:t>
            </a:r>
            <a:r>
              <a:rPr lang="en-US" dirty="0">
                <a:solidFill>
                  <a:schemeClr val="tx1"/>
                </a:solidFill>
              </a:rPr>
              <a:t> </a:t>
            </a:r>
            <a:r>
              <a:rPr lang="en-US" dirty="0" err="1">
                <a:solidFill>
                  <a:schemeClr val="tx1"/>
                </a:solidFill>
              </a:rPr>
              <a:t>nghệ</a:t>
            </a:r>
            <a:r>
              <a:rPr lang="en-US" dirty="0">
                <a:solidFill>
                  <a:schemeClr val="tx1"/>
                </a:solidFill>
              </a:rPr>
              <a:t> </a:t>
            </a:r>
            <a:r>
              <a:rPr lang="en-US" dirty="0" err="1">
                <a:solidFill>
                  <a:schemeClr val="tx1"/>
                </a:solidFill>
              </a:rPr>
              <a:t>này</a:t>
            </a:r>
            <a:r>
              <a:rPr lang="en-US" dirty="0">
                <a:solidFill>
                  <a:schemeClr val="tx1"/>
                </a:solidFill>
              </a:rPr>
              <a:t> </a:t>
            </a:r>
            <a:r>
              <a:rPr lang="en-US" dirty="0" err="1">
                <a:solidFill>
                  <a:schemeClr val="tx1"/>
                </a:solidFill>
              </a:rPr>
              <a:t>đang</a:t>
            </a:r>
            <a:r>
              <a:rPr lang="en-US" dirty="0">
                <a:solidFill>
                  <a:schemeClr val="tx1"/>
                </a:solidFill>
              </a:rPr>
              <a:t> </a:t>
            </a:r>
            <a:r>
              <a:rPr lang="en-US" b="1" dirty="0" err="1">
                <a:solidFill>
                  <a:schemeClr val="tx1"/>
                </a:solidFill>
              </a:rPr>
              <a:t>lỗi</a:t>
            </a:r>
            <a:r>
              <a:rPr lang="en-US" b="1" dirty="0">
                <a:solidFill>
                  <a:schemeClr val="tx1"/>
                </a:solidFill>
              </a:rPr>
              <a:t> </a:t>
            </a:r>
            <a:r>
              <a:rPr lang="en-US" b="1" dirty="0" err="1">
                <a:solidFill>
                  <a:schemeClr val="tx1"/>
                </a:solidFill>
              </a:rPr>
              <a:t>thời</a:t>
            </a:r>
            <a:r>
              <a:rPr lang="en-US" b="1"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thay</a:t>
            </a:r>
            <a:r>
              <a:rPr lang="en-US" dirty="0">
                <a:solidFill>
                  <a:schemeClr val="tx1"/>
                </a:solidFill>
              </a:rPr>
              <a:t> </a:t>
            </a:r>
            <a:r>
              <a:rPr lang="en-US" dirty="0" err="1">
                <a:solidFill>
                  <a:schemeClr val="tx1"/>
                </a:solidFill>
              </a:rPr>
              <a:t>thế</a:t>
            </a:r>
            <a:r>
              <a:rPr lang="en-US" dirty="0">
                <a:solidFill>
                  <a:schemeClr val="tx1"/>
                </a:solidFill>
              </a:rPr>
              <a:t> </a:t>
            </a:r>
            <a:r>
              <a:rPr lang="en-US" dirty="0" err="1">
                <a:solidFill>
                  <a:schemeClr val="tx1"/>
                </a:solidFill>
              </a:rPr>
              <a:t>hoàn</a:t>
            </a:r>
            <a:r>
              <a:rPr lang="en-US" dirty="0">
                <a:solidFill>
                  <a:schemeClr val="tx1"/>
                </a:solidFill>
              </a:rPr>
              <a:t> </a:t>
            </a:r>
            <a:r>
              <a:rPr lang="en-US" dirty="0" err="1">
                <a:solidFill>
                  <a:schemeClr val="tx1"/>
                </a:solidFill>
              </a:rPr>
              <a:t>toàn</a:t>
            </a:r>
            <a:r>
              <a:rPr lang="en-US" dirty="0">
                <a:solidFill>
                  <a:schemeClr val="tx1"/>
                </a:solidFill>
              </a:rPr>
              <a:t> </a:t>
            </a:r>
            <a:r>
              <a:rPr lang="en-US" dirty="0" err="1">
                <a:solidFill>
                  <a:schemeClr val="tx1"/>
                </a:solidFill>
              </a:rPr>
              <a:t>bởi</a:t>
            </a:r>
            <a:r>
              <a:rPr lang="en-US" dirty="0">
                <a:solidFill>
                  <a:schemeClr val="tx1"/>
                </a:solidFill>
              </a:rPr>
              <a:t> </a:t>
            </a:r>
            <a:r>
              <a:rPr lang="en-US" b="1" dirty="0">
                <a:solidFill>
                  <a:schemeClr val="tx1"/>
                </a:solidFill>
              </a:rPr>
              <a:t>TLS</a:t>
            </a:r>
            <a:r>
              <a:rPr lang="en-US" b="1" dirty="0" smtClean="0">
                <a:solidFill>
                  <a:schemeClr val="tx1"/>
                </a:solidFill>
              </a:rPr>
              <a:t>.</a:t>
            </a:r>
          </a:p>
          <a:p>
            <a:pPr algn="just"/>
            <a:r>
              <a:rPr lang="en-US" b="1" dirty="0" smtClean="0">
                <a:solidFill>
                  <a:schemeClr val="tx1"/>
                </a:solidFill>
              </a:rPr>
              <a:t>TLS</a:t>
            </a:r>
            <a:r>
              <a:rPr lang="en-US" dirty="0" smtClean="0">
                <a:solidFill>
                  <a:schemeClr val="tx1"/>
                </a:solidFill>
              </a:rPr>
              <a:t> là </a:t>
            </a:r>
            <a:r>
              <a:rPr lang="en-US" dirty="0" err="1" smtClean="0">
                <a:solidFill>
                  <a:schemeClr val="tx1"/>
                </a:solidFill>
              </a:rPr>
              <a:t>giao</a:t>
            </a:r>
            <a:r>
              <a:rPr lang="en-US" dirty="0" smtClean="0">
                <a:solidFill>
                  <a:schemeClr val="tx1"/>
                </a:solidFill>
              </a:rPr>
              <a:t> </a:t>
            </a:r>
            <a:r>
              <a:rPr lang="en-US" dirty="0" err="1" smtClean="0">
                <a:solidFill>
                  <a:schemeClr val="tx1"/>
                </a:solidFill>
              </a:rPr>
              <a:t>thức</a:t>
            </a:r>
            <a:r>
              <a:rPr lang="en-US" dirty="0" smtClean="0">
                <a:solidFill>
                  <a:schemeClr val="tx1"/>
                </a:solidFill>
              </a:rPr>
              <a:t> </a:t>
            </a:r>
            <a:r>
              <a:rPr lang="en-US" dirty="0" err="1" smtClean="0">
                <a:solidFill>
                  <a:schemeClr val="tx1"/>
                </a:solidFill>
              </a:rPr>
              <a:t>được</a:t>
            </a:r>
            <a:r>
              <a:rPr lang="en-US" dirty="0" smtClean="0">
                <a:solidFill>
                  <a:schemeClr val="tx1"/>
                </a:solidFill>
              </a:rPr>
              <a:t> </a:t>
            </a:r>
            <a:r>
              <a:rPr lang="en-US" dirty="0" err="1" smtClean="0">
                <a:solidFill>
                  <a:schemeClr val="tx1"/>
                </a:solidFill>
              </a:rPr>
              <a:t>phát</a:t>
            </a:r>
            <a:r>
              <a:rPr lang="en-US" dirty="0" smtClean="0">
                <a:solidFill>
                  <a:schemeClr val="tx1"/>
                </a:solidFill>
              </a:rPr>
              <a:t> </a:t>
            </a:r>
            <a:r>
              <a:rPr lang="en-US" dirty="0" err="1" smtClean="0">
                <a:solidFill>
                  <a:schemeClr val="tx1"/>
                </a:solidFill>
              </a:rPr>
              <a:t>triển</a:t>
            </a:r>
            <a:r>
              <a:rPr lang="en-US" dirty="0" smtClean="0">
                <a:solidFill>
                  <a:schemeClr val="tx1"/>
                </a:solidFill>
              </a:rPr>
              <a:t> </a:t>
            </a:r>
            <a:r>
              <a:rPr lang="en-US" dirty="0" err="1" smtClean="0">
                <a:solidFill>
                  <a:schemeClr val="tx1"/>
                </a:solidFill>
              </a:rPr>
              <a:t>dựa</a:t>
            </a:r>
            <a:r>
              <a:rPr lang="en-US" dirty="0" smtClean="0">
                <a:solidFill>
                  <a:schemeClr val="tx1"/>
                </a:solidFill>
              </a:rPr>
              <a:t> </a:t>
            </a:r>
            <a:r>
              <a:rPr lang="en-US" dirty="0" err="1" smtClean="0">
                <a:solidFill>
                  <a:schemeClr val="tx1"/>
                </a:solidFill>
              </a:rPr>
              <a:t>trên</a:t>
            </a:r>
            <a:r>
              <a:rPr lang="en-US" dirty="0" smtClean="0">
                <a:solidFill>
                  <a:schemeClr val="tx1"/>
                </a:solidFill>
              </a:rPr>
              <a:t> </a:t>
            </a:r>
            <a:r>
              <a:rPr lang="en-US" dirty="0" err="1" smtClean="0">
                <a:solidFill>
                  <a:schemeClr val="tx1"/>
                </a:solidFill>
              </a:rPr>
              <a:t>tiêu</a:t>
            </a:r>
            <a:r>
              <a:rPr lang="en-US" dirty="0" smtClean="0">
                <a:solidFill>
                  <a:schemeClr val="tx1"/>
                </a:solidFill>
              </a:rPr>
              <a:t> </a:t>
            </a:r>
            <a:r>
              <a:rPr lang="en-US" dirty="0" err="1" smtClean="0">
                <a:solidFill>
                  <a:schemeClr val="tx1"/>
                </a:solidFill>
              </a:rPr>
              <a:t>chuẩn</a:t>
            </a:r>
            <a:r>
              <a:rPr lang="en-US" dirty="0" smtClean="0">
                <a:solidFill>
                  <a:schemeClr val="tx1"/>
                </a:solidFill>
              </a:rPr>
              <a:t> SSL v3.0. </a:t>
            </a:r>
            <a:r>
              <a:rPr lang="en-US" dirty="0" err="1" smtClean="0">
                <a:solidFill>
                  <a:schemeClr val="tx1"/>
                </a:solidFill>
              </a:rPr>
              <a:t>Mặc</a:t>
            </a:r>
            <a:r>
              <a:rPr lang="en-US" dirty="0" smtClean="0">
                <a:solidFill>
                  <a:schemeClr val="tx1"/>
                </a:solidFill>
              </a:rPr>
              <a:t> </a:t>
            </a:r>
            <a:r>
              <a:rPr lang="en-US" dirty="0" err="1" smtClean="0">
                <a:solidFill>
                  <a:schemeClr val="tx1"/>
                </a:solidFill>
              </a:rPr>
              <a:t>dù</a:t>
            </a:r>
            <a:r>
              <a:rPr lang="en-US" dirty="0" smtClean="0">
                <a:solidFill>
                  <a:schemeClr val="tx1"/>
                </a:solidFill>
              </a:rPr>
              <a:t> là </a:t>
            </a:r>
            <a:r>
              <a:rPr lang="en-US" dirty="0" err="1" smtClean="0">
                <a:solidFill>
                  <a:schemeClr val="tx1"/>
                </a:solidFill>
              </a:rPr>
              <a:t>có</a:t>
            </a:r>
            <a:r>
              <a:rPr lang="en-US" dirty="0" smtClean="0">
                <a:solidFill>
                  <a:schemeClr val="tx1"/>
                </a:solidFill>
              </a:rPr>
              <a:t> </a:t>
            </a:r>
            <a:r>
              <a:rPr lang="en-US" dirty="0" err="1" smtClean="0">
                <a:solidFill>
                  <a:schemeClr val="tx1"/>
                </a:solidFill>
              </a:rPr>
              <a:t>sự</a:t>
            </a:r>
            <a:r>
              <a:rPr lang="en-US" dirty="0" smtClean="0">
                <a:solidFill>
                  <a:schemeClr val="tx1"/>
                </a:solidFill>
              </a:rPr>
              <a:t> </a:t>
            </a:r>
            <a:r>
              <a:rPr lang="en-US" dirty="0" err="1" smtClean="0">
                <a:solidFill>
                  <a:schemeClr val="tx1"/>
                </a:solidFill>
              </a:rPr>
              <a:t>thay</a:t>
            </a:r>
            <a:r>
              <a:rPr lang="en-US" dirty="0" smtClean="0">
                <a:solidFill>
                  <a:schemeClr val="tx1"/>
                </a:solidFill>
              </a:rPr>
              <a:t> </a:t>
            </a:r>
            <a:r>
              <a:rPr lang="en-US" dirty="0" err="1" smtClean="0">
                <a:solidFill>
                  <a:schemeClr val="tx1"/>
                </a:solidFill>
              </a:rPr>
              <a:t>đổi</a:t>
            </a:r>
            <a:r>
              <a:rPr lang="en-US" dirty="0" smtClean="0">
                <a:solidFill>
                  <a:schemeClr val="tx1"/>
                </a:solidFill>
              </a:rPr>
              <a:t> </a:t>
            </a:r>
            <a:r>
              <a:rPr lang="en-US" dirty="0" err="1" smtClean="0">
                <a:solidFill>
                  <a:schemeClr val="tx1"/>
                </a:solidFill>
              </a:rPr>
              <a:t>về</a:t>
            </a:r>
            <a:r>
              <a:rPr lang="en-US" dirty="0" smtClean="0">
                <a:solidFill>
                  <a:schemeClr val="tx1"/>
                </a:solidFill>
              </a:rPr>
              <a:t> </a:t>
            </a:r>
            <a:r>
              <a:rPr lang="en-US" dirty="0" err="1" smtClean="0">
                <a:solidFill>
                  <a:schemeClr val="tx1"/>
                </a:solidFill>
              </a:rPr>
              <a:t>tên</a:t>
            </a:r>
            <a:r>
              <a:rPr lang="en-US" dirty="0" smtClean="0">
                <a:solidFill>
                  <a:schemeClr val="tx1"/>
                </a:solidFill>
              </a:rPr>
              <a:t> nhưng TLS </a:t>
            </a:r>
            <a:r>
              <a:rPr lang="en-US" dirty="0" err="1" smtClean="0">
                <a:solidFill>
                  <a:schemeClr val="tx1"/>
                </a:solidFill>
              </a:rPr>
              <a:t>chỉ</a:t>
            </a:r>
            <a:r>
              <a:rPr lang="en-US" dirty="0" smtClean="0">
                <a:solidFill>
                  <a:schemeClr val="tx1"/>
                </a:solidFill>
              </a:rPr>
              <a:t> là </a:t>
            </a:r>
            <a:r>
              <a:rPr lang="en-US" dirty="0" err="1" smtClean="0">
                <a:solidFill>
                  <a:schemeClr val="tx1"/>
                </a:solidFill>
              </a:rPr>
              <a:t>một</a:t>
            </a:r>
            <a:r>
              <a:rPr lang="en-US" dirty="0" smtClean="0">
                <a:solidFill>
                  <a:schemeClr val="tx1"/>
                </a:solidFill>
              </a:rPr>
              <a:t> </a:t>
            </a:r>
            <a:r>
              <a:rPr lang="en-US" dirty="0" err="1" smtClean="0">
                <a:solidFill>
                  <a:schemeClr val="tx1"/>
                </a:solidFill>
              </a:rPr>
              <a:t>phiên</a:t>
            </a:r>
            <a:r>
              <a:rPr lang="en-US" dirty="0" smtClean="0">
                <a:solidFill>
                  <a:schemeClr val="tx1"/>
                </a:solidFill>
              </a:rPr>
              <a:t> </a:t>
            </a:r>
            <a:r>
              <a:rPr lang="en-US" dirty="0" err="1" smtClean="0">
                <a:solidFill>
                  <a:schemeClr val="tx1"/>
                </a:solidFill>
              </a:rPr>
              <a:t>bản</a:t>
            </a:r>
            <a:r>
              <a:rPr lang="en-US" dirty="0" smtClean="0">
                <a:solidFill>
                  <a:schemeClr val="tx1"/>
                </a:solidFill>
              </a:rPr>
              <a:t> </a:t>
            </a:r>
            <a:r>
              <a:rPr lang="en-US" dirty="0" err="1" smtClean="0">
                <a:solidFill>
                  <a:schemeClr val="tx1"/>
                </a:solidFill>
              </a:rPr>
              <a:t>mới</a:t>
            </a:r>
            <a:r>
              <a:rPr lang="en-US" dirty="0" smtClean="0">
                <a:solidFill>
                  <a:schemeClr val="tx1"/>
                </a:solidFill>
              </a:rPr>
              <a:t> </a:t>
            </a:r>
            <a:r>
              <a:rPr lang="en-US" dirty="0" err="1" smtClean="0">
                <a:solidFill>
                  <a:schemeClr val="tx1"/>
                </a:solidFill>
              </a:rPr>
              <a:t>của</a:t>
            </a:r>
            <a:r>
              <a:rPr lang="en-US" dirty="0" smtClean="0">
                <a:solidFill>
                  <a:schemeClr val="tx1"/>
                </a:solidFill>
              </a:rPr>
              <a:t> SSL</a:t>
            </a:r>
            <a:endParaRPr lang="en-US" dirty="0" smtClean="0">
              <a:solidFill>
                <a:schemeClr val="tx1"/>
              </a:solidFill>
            </a:endParaRPr>
          </a:p>
        </p:txBody>
      </p:sp>
      <p:pic>
        <p:nvPicPr>
          <p:cNvPr id="5" name="Hình ảnh 4" descr="Ảnh có chứa ảnh chụp màn hình, máy tính&#10;&#10;Mô tả được tạo tự động">
            <a:extLst>
              <a:ext uri="{FF2B5EF4-FFF2-40B4-BE49-F238E27FC236}">
                <a16:creationId xmlns:a16="http://schemas.microsoft.com/office/drawing/2014/main" xmlns="" id="{10285913-890C-48F2-BFB0-1A5DA6838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068" y="3081560"/>
            <a:ext cx="6374939" cy="3291248"/>
          </a:xfrm>
          <a:prstGeom prst="rect">
            <a:avLst/>
          </a:prstGeom>
        </p:spPr>
      </p:pic>
    </p:spTree>
    <p:extLst>
      <p:ext uri="{BB962C8B-B14F-4D97-AF65-F5344CB8AC3E}">
        <p14:creationId xmlns:p14="http://schemas.microsoft.com/office/powerpoint/2010/main" val="1188109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effectLst>
                  <a:glow>
                    <a:srgbClr val="000000"/>
                  </a:glow>
                  <a:outerShdw sx="0" sy="0">
                    <a:srgbClr val="000000"/>
                  </a:outerShdw>
                  <a:reflection stA="0" endPos="0" fadeDir="0" sx="0" sy="0"/>
                </a:effectLst>
              </a:rPr>
              <a:t>III. </a:t>
            </a:r>
            <a:r>
              <a:rPr lang="en-US" dirty="0" err="1" smtClean="0">
                <a:effectLst>
                  <a:glow>
                    <a:srgbClr val="000000"/>
                  </a:glow>
                  <a:outerShdw sx="0" sy="0">
                    <a:srgbClr val="000000"/>
                  </a:outerShdw>
                  <a:reflection stA="0" endPos="0" fadeDir="0" sx="0" sy="0"/>
                </a:effectLst>
              </a:rPr>
              <a:t>Cơ</a:t>
            </a:r>
            <a:r>
              <a:rPr lang="en-US" dirty="0" smtClean="0">
                <a:effectLst>
                  <a:glow>
                    <a:srgbClr val="000000"/>
                  </a:glow>
                  <a:outerShdw sx="0" sy="0">
                    <a:srgbClr val="000000"/>
                  </a:outerShdw>
                  <a:reflection stA="0" endPos="0" fadeDir="0" sx="0" sy="0"/>
                </a:effectLst>
              </a:rPr>
              <a:t> </a:t>
            </a:r>
            <a:r>
              <a:rPr lang="en-US" dirty="0" err="1">
                <a:effectLst>
                  <a:glow>
                    <a:srgbClr val="000000"/>
                  </a:glow>
                  <a:outerShdw sx="0" sy="0">
                    <a:srgbClr val="000000"/>
                  </a:outerShdw>
                  <a:reflection stA="0" endPos="0" fadeDir="0" sx="0" sy="0"/>
                </a:effectLst>
              </a:rPr>
              <a:t>chế</a:t>
            </a:r>
            <a:r>
              <a:rPr lang="en-US" dirty="0">
                <a:effectLst>
                  <a:glow>
                    <a:srgbClr val="000000"/>
                  </a:glow>
                  <a:outerShdw sx="0" sy="0">
                    <a:srgbClr val="000000"/>
                  </a:outerShdw>
                  <a:reflection stA="0" endPos="0" fadeDir="0" sx="0" sy="0"/>
                </a:effectLst>
              </a:rPr>
              <a:t> </a:t>
            </a:r>
            <a:r>
              <a:rPr lang="en-US" dirty="0" err="1">
                <a:effectLst>
                  <a:glow>
                    <a:srgbClr val="000000"/>
                  </a:glow>
                  <a:outerShdw sx="0" sy="0">
                    <a:srgbClr val="000000"/>
                  </a:outerShdw>
                  <a:reflection stA="0" endPos="0" fadeDir="0" sx="0" sy="0"/>
                </a:effectLst>
              </a:rPr>
              <a:t>xác</a:t>
            </a:r>
            <a:r>
              <a:rPr lang="en-US" dirty="0">
                <a:effectLst>
                  <a:glow>
                    <a:srgbClr val="000000"/>
                  </a:glow>
                  <a:outerShdw sx="0" sy="0">
                    <a:srgbClr val="000000"/>
                  </a:outerShdw>
                  <a:reflection stA="0" endPos="0" fadeDir="0" sx="0" sy="0"/>
                </a:effectLst>
              </a:rPr>
              <a:t> </a:t>
            </a:r>
            <a:r>
              <a:rPr lang="en-US" dirty="0" err="1">
                <a:effectLst>
                  <a:glow>
                    <a:srgbClr val="000000"/>
                  </a:glow>
                  <a:outerShdw sx="0" sy="0">
                    <a:srgbClr val="000000"/>
                  </a:outerShdw>
                  <a:reflection stA="0" endPos="0" fadeDir="0" sx="0" sy="0"/>
                </a:effectLst>
              </a:rPr>
              <a:t>thực</a:t>
            </a:r>
            <a:r>
              <a:rPr lang="en-US" dirty="0">
                <a:effectLst>
                  <a:glow>
                    <a:srgbClr val="000000"/>
                  </a:glow>
                  <a:outerShdw sx="0" sy="0">
                    <a:srgbClr val="000000"/>
                  </a:outerShdw>
                  <a:reflection stA="0" endPos="0" fadeDir="0" sx="0" sy="0"/>
                </a:effectLst>
              </a:rPr>
              <a:t> </a:t>
            </a:r>
            <a:r>
              <a:rPr lang="en-US" dirty="0" smtClean="0">
                <a:effectLst>
                  <a:glow>
                    <a:srgbClr val="000000"/>
                  </a:glow>
                  <a:outerShdw sx="0" sy="0">
                    <a:srgbClr val="000000"/>
                  </a:outerShdw>
                  <a:reflection stA="0" endPos="0" fadeDir="0" sx="0" sy="0"/>
                </a:effectLst>
              </a:rPr>
              <a:t>SSL/TLS</a:t>
            </a:r>
            <a:endParaRPr lang="en-US" dirty="0"/>
          </a:p>
        </p:txBody>
      </p:sp>
      <p:sp>
        <p:nvSpPr>
          <p:cNvPr id="3" name="Content Placeholder 2"/>
          <p:cNvSpPr>
            <a:spLocks noGrp="1"/>
          </p:cNvSpPr>
          <p:nvPr>
            <p:ph idx="1"/>
          </p:nvPr>
        </p:nvSpPr>
        <p:spPr/>
        <p:txBody>
          <a:bodyPr>
            <a:normAutofit/>
          </a:bodyPr>
          <a:lstStyle/>
          <a:p>
            <a:pPr marL="514350" indent="-514350">
              <a:lnSpc>
                <a:spcPct val="150000"/>
              </a:lnSpc>
              <a:buFont typeface="+mj-lt"/>
              <a:buAutoNum type="arabicPeriod"/>
            </a:pPr>
            <a:r>
              <a:rPr lang="en-US" sz="3000" dirty="0" err="1" smtClean="0"/>
              <a:t>Các</a:t>
            </a:r>
            <a:r>
              <a:rPr lang="en-US" sz="3000" dirty="0" smtClean="0"/>
              <a:t> </a:t>
            </a:r>
            <a:r>
              <a:rPr lang="en-US" sz="3000" dirty="0" err="1" smtClean="0"/>
              <a:t>bước</a:t>
            </a:r>
            <a:r>
              <a:rPr lang="en-US" sz="3000" dirty="0" smtClean="0"/>
              <a:t> handshake </a:t>
            </a:r>
            <a:r>
              <a:rPr lang="en-US" sz="3000" dirty="0" err="1" smtClean="0"/>
              <a:t>trong</a:t>
            </a:r>
            <a:r>
              <a:rPr lang="en-US" sz="3000" dirty="0" smtClean="0"/>
              <a:t> SSL</a:t>
            </a:r>
          </a:p>
          <a:p>
            <a:pPr marL="514350" indent="-514350">
              <a:lnSpc>
                <a:spcPct val="150000"/>
              </a:lnSpc>
              <a:buFont typeface="+mj-lt"/>
              <a:buAutoNum type="arabicPeriod"/>
            </a:pPr>
            <a:r>
              <a:rPr lang="en-US" sz="3000" dirty="0" err="1" smtClean="0"/>
              <a:t>Cách</a:t>
            </a:r>
            <a:r>
              <a:rPr lang="en-US" sz="3000" dirty="0" smtClean="0"/>
              <a:t> </a:t>
            </a:r>
            <a:r>
              <a:rPr lang="en-US" sz="3000" dirty="0"/>
              <a:t>SSL/TLS </a:t>
            </a:r>
            <a:r>
              <a:rPr lang="en-US" sz="3000" dirty="0" err="1"/>
              <a:t>kiểm</a:t>
            </a:r>
            <a:r>
              <a:rPr lang="en-US" sz="3000" dirty="0"/>
              <a:t> </a:t>
            </a:r>
            <a:r>
              <a:rPr lang="en-US" sz="3000" dirty="0" err="1"/>
              <a:t>tra</a:t>
            </a:r>
            <a:r>
              <a:rPr lang="en-US" sz="3000" dirty="0"/>
              <a:t> </a:t>
            </a:r>
            <a:r>
              <a:rPr lang="en-US" sz="3000" dirty="0" err="1"/>
              <a:t>tính</a:t>
            </a:r>
            <a:r>
              <a:rPr lang="en-US" sz="3000" dirty="0"/>
              <a:t> </a:t>
            </a:r>
            <a:r>
              <a:rPr lang="en-US" sz="3000" dirty="0" err="1"/>
              <a:t>xác</a:t>
            </a:r>
            <a:r>
              <a:rPr lang="en-US" sz="3000" dirty="0"/>
              <a:t> </a:t>
            </a:r>
            <a:r>
              <a:rPr lang="en-US" sz="3000" dirty="0" err="1" smtClean="0"/>
              <a:t>thực</a:t>
            </a:r>
            <a:endParaRPr lang="en-US" sz="3000" dirty="0" smtClean="0"/>
          </a:p>
          <a:p>
            <a:pPr marL="514350" indent="-514350">
              <a:lnSpc>
                <a:spcPct val="150000"/>
              </a:lnSpc>
              <a:buFont typeface="+mj-lt"/>
              <a:buAutoNum type="arabicPeriod"/>
            </a:pPr>
            <a:r>
              <a:rPr lang="en-US" sz="3000" dirty="0" err="1" smtClean="0"/>
              <a:t>Quá</a:t>
            </a:r>
            <a:r>
              <a:rPr lang="en-US" sz="3000" dirty="0" smtClean="0"/>
              <a:t> </a:t>
            </a:r>
            <a:r>
              <a:rPr lang="en-US" sz="3000" dirty="0" err="1"/>
              <a:t>trình</a:t>
            </a:r>
            <a:r>
              <a:rPr lang="en-US" sz="3000" dirty="0"/>
              <a:t> </a:t>
            </a:r>
            <a:r>
              <a:rPr lang="en-US" sz="3000" dirty="0" err="1"/>
              <a:t>xác</a:t>
            </a:r>
            <a:r>
              <a:rPr lang="en-US" sz="3000" dirty="0"/>
              <a:t> </a:t>
            </a:r>
            <a:r>
              <a:rPr lang="en-US" sz="3000" dirty="0" err="1"/>
              <a:t>thực</a:t>
            </a:r>
            <a:r>
              <a:rPr lang="en-US" sz="3000" dirty="0"/>
              <a:t> </a:t>
            </a:r>
            <a:r>
              <a:rPr lang="en-US" sz="3000" dirty="0" err="1"/>
              <a:t>chứng</a:t>
            </a:r>
            <a:r>
              <a:rPr lang="en-US" sz="3000" dirty="0"/>
              <a:t> </a:t>
            </a:r>
            <a:r>
              <a:rPr lang="en-US" sz="3000" dirty="0" err="1" smtClean="0"/>
              <a:t>chỉ</a:t>
            </a:r>
            <a:endParaRPr lang="en-US" sz="3000" dirty="0" smtClean="0"/>
          </a:p>
          <a:p>
            <a:pPr marL="514350" indent="-514350">
              <a:lnSpc>
                <a:spcPct val="150000"/>
              </a:lnSpc>
              <a:buFont typeface="+mj-lt"/>
              <a:buAutoNum type="arabicPeriod"/>
            </a:pPr>
            <a:r>
              <a:rPr lang="en-US" sz="3000" dirty="0" err="1" smtClean="0"/>
              <a:t>Đặt</a:t>
            </a:r>
            <a:r>
              <a:rPr lang="en-US" sz="3000" dirty="0" smtClean="0"/>
              <a:t> </a:t>
            </a:r>
            <a:r>
              <a:rPr lang="en-US" sz="3000" dirty="0" err="1" smtClean="0"/>
              <a:t>lại</a:t>
            </a:r>
            <a:r>
              <a:rPr lang="en-US" sz="3000" dirty="0" smtClean="0"/>
              <a:t> </a:t>
            </a:r>
            <a:r>
              <a:rPr lang="en-US" sz="3000" dirty="0" err="1" smtClean="0"/>
              <a:t>khóa</a:t>
            </a:r>
            <a:r>
              <a:rPr lang="en-US" sz="3000" dirty="0" smtClean="0"/>
              <a:t> </a:t>
            </a:r>
            <a:r>
              <a:rPr lang="en-US" sz="3000" dirty="0" err="1"/>
              <a:t>bí</a:t>
            </a:r>
            <a:r>
              <a:rPr lang="en-US" sz="3000" dirty="0"/>
              <a:t> </a:t>
            </a:r>
            <a:r>
              <a:rPr lang="en-US" sz="3000" dirty="0" err="1"/>
              <a:t>mật</a:t>
            </a:r>
            <a:endParaRPr lang="en-US" sz="3000" dirty="0"/>
          </a:p>
        </p:txBody>
      </p:sp>
    </p:spTree>
    <p:extLst>
      <p:ext uri="{BB962C8B-B14F-4D97-AF65-F5344CB8AC3E}">
        <p14:creationId xmlns:p14="http://schemas.microsoft.com/office/powerpoint/2010/main" val="7604648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effectLst>
                  <a:glow>
                    <a:srgbClr val="000000"/>
                  </a:glow>
                  <a:outerShdw sx="0" sy="0">
                    <a:srgbClr val="000000"/>
                  </a:outerShdw>
                  <a:reflection stA="0" endPos="0" fadeDir="0" sx="0" sy="0"/>
                </a:effectLst>
              </a:rPr>
              <a:t>III. </a:t>
            </a:r>
            <a:r>
              <a:rPr lang="en-US" dirty="0" err="1" smtClean="0">
                <a:effectLst>
                  <a:glow>
                    <a:srgbClr val="000000"/>
                  </a:glow>
                  <a:outerShdw sx="0" sy="0">
                    <a:srgbClr val="000000"/>
                  </a:outerShdw>
                  <a:reflection stA="0" endPos="0" fadeDir="0" sx="0" sy="0"/>
                </a:effectLst>
              </a:rPr>
              <a:t>Cơ</a:t>
            </a:r>
            <a:r>
              <a:rPr lang="en-US" dirty="0" smtClean="0">
                <a:effectLst>
                  <a:glow>
                    <a:srgbClr val="000000"/>
                  </a:glow>
                  <a:outerShdw sx="0" sy="0">
                    <a:srgbClr val="000000"/>
                  </a:outerShdw>
                  <a:reflection stA="0" endPos="0" fadeDir="0" sx="0" sy="0"/>
                </a:effectLst>
              </a:rPr>
              <a:t> </a:t>
            </a:r>
            <a:r>
              <a:rPr lang="en-US" dirty="0" err="1">
                <a:effectLst>
                  <a:glow>
                    <a:srgbClr val="000000"/>
                  </a:glow>
                  <a:outerShdw sx="0" sy="0">
                    <a:srgbClr val="000000"/>
                  </a:outerShdw>
                  <a:reflection stA="0" endPos="0" fadeDir="0" sx="0" sy="0"/>
                </a:effectLst>
              </a:rPr>
              <a:t>chế</a:t>
            </a:r>
            <a:r>
              <a:rPr lang="en-US" dirty="0">
                <a:effectLst>
                  <a:glow>
                    <a:srgbClr val="000000"/>
                  </a:glow>
                  <a:outerShdw sx="0" sy="0">
                    <a:srgbClr val="000000"/>
                  </a:outerShdw>
                  <a:reflection stA="0" endPos="0" fadeDir="0" sx="0" sy="0"/>
                </a:effectLst>
              </a:rPr>
              <a:t> </a:t>
            </a:r>
            <a:r>
              <a:rPr lang="en-US" dirty="0" err="1">
                <a:effectLst>
                  <a:glow>
                    <a:srgbClr val="000000"/>
                  </a:glow>
                  <a:outerShdw sx="0" sy="0">
                    <a:srgbClr val="000000"/>
                  </a:outerShdw>
                  <a:reflection stA="0" endPos="0" fadeDir="0" sx="0" sy="0"/>
                </a:effectLst>
              </a:rPr>
              <a:t>xác</a:t>
            </a:r>
            <a:r>
              <a:rPr lang="en-US" dirty="0">
                <a:effectLst>
                  <a:glow>
                    <a:srgbClr val="000000"/>
                  </a:glow>
                  <a:outerShdw sx="0" sy="0">
                    <a:srgbClr val="000000"/>
                  </a:outerShdw>
                  <a:reflection stA="0" endPos="0" fadeDir="0" sx="0" sy="0"/>
                </a:effectLst>
              </a:rPr>
              <a:t> </a:t>
            </a:r>
            <a:r>
              <a:rPr lang="en-US" dirty="0" err="1">
                <a:effectLst>
                  <a:glow>
                    <a:srgbClr val="000000"/>
                  </a:glow>
                  <a:outerShdw sx="0" sy="0">
                    <a:srgbClr val="000000"/>
                  </a:outerShdw>
                  <a:reflection stA="0" endPos="0" fadeDir="0" sx="0" sy="0"/>
                </a:effectLst>
              </a:rPr>
              <a:t>thực</a:t>
            </a:r>
            <a:r>
              <a:rPr lang="en-US" dirty="0">
                <a:effectLst>
                  <a:glow>
                    <a:srgbClr val="000000"/>
                  </a:glow>
                  <a:outerShdw sx="0" sy="0">
                    <a:srgbClr val="000000"/>
                  </a:outerShdw>
                  <a:reflection stA="0" endPos="0" fadeDir="0" sx="0" sy="0"/>
                </a:effectLst>
              </a:rPr>
              <a:t> </a:t>
            </a:r>
            <a:r>
              <a:rPr lang="en-US" dirty="0" smtClean="0">
                <a:effectLst>
                  <a:glow>
                    <a:srgbClr val="000000"/>
                  </a:glow>
                  <a:outerShdw sx="0" sy="0">
                    <a:srgbClr val="000000"/>
                  </a:outerShdw>
                  <a:reflection stA="0" endPos="0" fadeDir="0" sx="0" sy="0"/>
                </a:effectLst>
              </a:rPr>
              <a:t>SSL/TLS</a:t>
            </a:r>
            <a:endParaRPr lang="en-US" dirty="0"/>
          </a:p>
        </p:txBody>
      </p:sp>
      <p:sp>
        <p:nvSpPr>
          <p:cNvPr id="3" name="Content Placeholder 2"/>
          <p:cNvSpPr>
            <a:spLocks noGrp="1"/>
          </p:cNvSpPr>
          <p:nvPr>
            <p:ph idx="1"/>
          </p:nvPr>
        </p:nvSpPr>
        <p:spPr/>
        <p:txBody>
          <a:bodyPr>
            <a:normAutofit/>
          </a:bodyPr>
          <a:lstStyle/>
          <a:p>
            <a:pPr algn="just"/>
            <a:r>
              <a:rPr lang="vi-VN" dirty="0">
                <a:latin typeface="Calibri (Body)"/>
                <a:cs typeface="Calibri" panose="020F0502020204030204" pitchFamily="34" charset="0"/>
              </a:rPr>
              <a:t>SSL Handshake Protocol là một phần quan trọng của </a:t>
            </a:r>
            <a:r>
              <a:rPr lang="vi-VN" dirty="0" smtClean="0">
                <a:latin typeface="Calibri (Body)"/>
                <a:cs typeface="Calibri" panose="020F0502020204030204" pitchFamily="34" charset="0"/>
              </a:rPr>
              <a:t>SSL</a:t>
            </a:r>
            <a:r>
              <a:rPr lang="en-US" dirty="0" smtClean="0">
                <a:latin typeface="Calibri (Body)"/>
                <a:cs typeface="Calibri" panose="020F0502020204030204" pitchFamily="34" charset="0"/>
              </a:rPr>
              <a:t>. </a:t>
            </a:r>
          </a:p>
          <a:p>
            <a:pPr algn="just"/>
            <a:r>
              <a:rPr lang="en-US" dirty="0" err="1" smtClean="0">
                <a:latin typeface="Calibri (Body)"/>
              </a:rPr>
              <a:t>Quá</a:t>
            </a:r>
            <a:r>
              <a:rPr lang="en-US" dirty="0" smtClean="0">
                <a:latin typeface="Calibri (Body)"/>
              </a:rPr>
              <a:t> </a:t>
            </a:r>
            <a:r>
              <a:rPr lang="en-US" dirty="0" err="1">
                <a:latin typeface="Calibri (Body)"/>
              </a:rPr>
              <a:t>trình</a:t>
            </a:r>
            <a:r>
              <a:rPr lang="en-US" dirty="0">
                <a:latin typeface="Calibri (Body)"/>
              </a:rPr>
              <a:t> handshake SSL/TLS </a:t>
            </a:r>
            <a:r>
              <a:rPr lang="en-US" dirty="0" err="1">
                <a:latin typeface="Calibri (Body)"/>
              </a:rPr>
              <a:t>cho</a:t>
            </a:r>
            <a:r>
              <a:rPr lang="en-US" dirty="0">
                <a:latin typeface="Calibri (Body)"/>
              </a:rPr>
              <a:t> </a:t>
            </a:r>
            <a:r>
              <a:rPr lang="en-US" dirty="0" err="1">
                <a:latin typeface="Calibri (Body)"/>
              </a:rPr>
              <a:t>phép</a:t>
            </a:r>
            <a:r>
              <a:rPr lang="en-US" dirty="0">
                <a:latin typeface="Calibri (Body)"/>
              </a:rPr>
              <a:t> </a:t>
            </a:r>
            <a:r>
              <a:rPr lang="en-US" dirty="0" err="1">
                <a:latin typeface="Calibri (Body)"/>
              </a:rPr>
              <a:t>máy</a:t>
            </a:r>
            <a:r>
              <a:rPr lang="en-US" dirty="0">
                <a:latin typeface="Calibri (Body)"/>
              </a:rPr>
              <a:t> client </a:t>
            </a:r>
            <a:r>
              <a:rPr lang="en-US" dirty="0" err="1">
                <a:latin typeface="Calibri (Body)"/>
              </a:rPr>
              <a:t>và</a:t>
            </a:r>
            <a:r>
              <a:rPr lang="en-US" dirty="0">
                <a:latin typeface="Calibri (Body)"/>
              </a:rPr>
              <a:t> </a:t>
            </a:r>
            <a:r>
              <a:rPr lang="en-US" dirty="0" err="1">
                <a:latin typeface="Calibri (Body)"/>
              </a:rPr>
              <a:t>máy</a:t>
            </a:r>
            <a:r>
              <a:rPr lang="en-US" dirty="0">
                <a:latin typeface="Calibri (Body)"/>
              </a:rPr>
              <a:t> server SSL/TLS </a:t>
            </a:r>
            <a:r>
              <a:rPr lang="en-US" dirty="0" err="1">
                <a:latin typeface="Calibri (Body)"/>
              </a:rPr>
              <a:t>thiết</a:t>
            </a:r>
            <a:r>
              <a:rPr lang="en-US" dirty="0">
                <a:latin typeface="Calibri (Body)"/>
              </a:rPr>
              <a:t> </a:t>
            </a:r>
            <a:r>
              <a:rPr lang="en-US" dirty="0" err="1">
                <a:latin typeface="Calibri (Body)"/>
              </a:rPr>
              <a:t>lập</a:t>
            </a:r>
            <a:r>
              <a:rPr lang="en-US" dirty="0">
                <a:latin typeface="Calibri (Body)"/>
              </a:rPr>
              <a:t> </a:t>
            </a:r>
            <a:r>
              <a:rPr lang="en-US" dirty="0" err="1">
                <a:latin typeface="Calibri (Body)"/>
              </a:rPr>
              <a:t>các</a:t>
            </a:r>
            <a:r>
              <a:rPr lang="en-US" dirty="0">
                <a:latin typeface="Calibri (Body)"/>
              </a:rPr>
              <a:t> </a:t>
            </a:r>
            <a:r>
              <a:rPr lang="en-US" dirty="0" err="1">
                <a:latin typeface="Calibri (Body)"/>
              </a:rPr>
              <a:t>khóa</a:t>
            </a:r>
            <a:r>
              <a:rPr lang="en-US" dirty="0">
                <a:latin typeface="Calibri (Body)"/>
              </a:rPr>
              <a:t> </a:t>
            </a:r>
            <a:r>
              <a:rPr lang="en-US" dirty="0" err="1">
                <a:latin typeface="Calibri (Body)"/>
              </a:rPr>
              <a:t>bí</a:t>
            </a:r>
            <a:r>
              <a:rPr lang="en-US" dirty="0">
                <a:latin typeface="Calibri (Body)"/>
              </a:rPr>
              <a:t> </a:t>
            </a:r>
            <a:r>
              <a:rPr lang="en-US" dirty="0" err="1">
                <a:latin typeface="Calibri (Body)"/>
              </a:rPr>
              <a:t>mật</a:t>
            </a:r>
            <a:r>
              <a:rPr lang="en-US" dirty="0">
                <a:latin typeface="Calibri (Body)"/>
              </a:rPr>
              <a:t> </a:t>
            </a:r>
            <a:r>
              <a:rPr lang="en-US" dirty="0" err="1">
                <a:latin typeface="Calibri (Body)"/>
              </a:rPr>
              <a:t>mà</a:t>
            </a:r>
            <a:r>
              <a:rPr lang="en-US" dirty="0">
                <a:latin typeface="Calibri (Body)"/>
              </a:rPr>
              <a:t> </a:t>
            </a:r>
            <a:r>
              <a:rPr lang="en-US" dirty="0" err="1">
                <a:latin typeface="Calibri (Body)"/>
              </a:rPr>
              <a:t>chúng</a:t>
            </a:r>
            <a:r>
              <a:rPr lang="en-US" dirty="0">
                <a:latin typeface="Calibri (Body)"/>
              </a:rPr>
              <a:t> </a:t>
            </a:r>
            <a:r>
              <a:rPr lang="en-US" dirty="0" err="1">
                <a:latin typeface="Calibri (Body)"/>
              </a:rPr>
              <a:t>sử</a:t>
            </a:r>
            <a:r>
              <a:rPr lang="en-US" dirty="0">
                <a:latin typeface="Calibri (Body)"/>
              </a:rPr>
              <a:t> </a:t>
            </a:r>
            <a:r>
              <a:rPr lang="en-US" dirty="0" err="1">
                <a:latin typeface="Calibri (Body)"/>
              </a:rPr>
              <a:t>dụng</a:t>
            </a:r>
            <a:r>
              <a:rPr lang="en-US" dirty="0">
                <a:latin typeface="Calibri (Body)"/>
              </a:rPr>
              <a:t> </a:t>
            </a:r>
            <a:r>
              <a:rPr lang="en-US" dirty="0" err="1">
                <a:latin typeface="Calibri (Body)"/>
              </a:rPr>
              <a:t>để</a:t>
            </a:r>
            <a:r>
              <a:rPr lang="en-US" dirty="0">
                <a:latin typeface="Calibri (Body)"/>
              </a:rPr>
              <a:t> </a:t>
            </a:r>
            <a:r>
              <a:rPr lang="en-US" dirty="0" err="1">
                <a:latin typeface="Calibri (Body)"/>
              </a:rPr>
              <a:t>giao</a:t>
            </a:r>
            <a:r>
              <a:rPr lang="en-US" dirty="0">
                <a:latin typeface="Calibri (Body)"/>
              </a:rPr>
              <a:t> </a:t>
            </a:r>
            <a:r>
              <a:rPr lang="en-US" dirty="0" err="1">
                <a:latin typeface="Calibri (Body)"/>
              </a:rPr>
              <a:t>tiếp</a:t>
            </a:r>
            <a:r>
              <a:rPr lang="en-US" dirty="0">
                <a:latin typeface="Calibri (Body)"/>
              </a:rPr>
              <a:t> </a:t>
            </a:r>
            <a:r>
              <a:rPr lang="en-US" dirty="0" err="1">
                <a:latin typeface="Calibri (Body)"/>
              </a:rPr>
              <a:t>với</a:t>
            </a:r>
            <a:r>
              <a:rPr lang="en-US" dirty="0">
                <a:latin typeface="Calibri (Body)"/>
              </a:rPr>
              <a:t> </a:t>
            </a:r>
            <a:r>
              <a:rPr lang="en-US" dirty="0" err="1">
                <a:latin typeface="Calibri (Body)"/>
              </a:rPr>
              <a:t>nhau</a:t>
            </a:r>
            <a:r>
              <a:rPr lang="en-US" dirty="0" smtClean="0">
                <a:latin typeface="Calibri (Body)"/>
              </a:rPr>
              <a:t>.</a:t>
            </a:r>
          </a:p>
          <a:p>
            <a:pPr algn="just"/>
            <a:r>
              <a:rPr lang="vi-VN" dirty="0">
                <a:latin typeface="Calibri (Body)"/>
              </a:rPr>
              <a:t>Các bước để máy client và máy chủ SSl/TLS liên lạc với nhau:</a:t>
            </a:r>
          </a:p>
          <a:p>
            <a:pPr marL="0" indent="0" algn="just">
              <a:buNone/>
            </a:pPr>
            <a:r>
              <a:rPr lang="vi-VN" dirty="0" smtClean="0">
                <a:latin typeface="Calibri (Body)"/>
              </a:rPr>
              <a:t>a)</a:t>
            </a:r>
            <a:r>
              <a:rPr lang="en-US" dirty="0" smtClean="0">
                <a:latin typeface="Calibri (Body)"/>
              </a:rPr>
              <a:t> </a:t>
            </a:r>
            <a:r>
              <a:rPr lang="vi-VN" dirty="0" smtClean="0">
                <a:latin typeface="Calibri (Body)"/>
              </a:rPr>
              <a:t>Thống </a:t>
            </a:r>
            <a:r>
              <a:rPr lang="vi-VN" dirty="0">
                <a:latin typeface="Calibri (Body)"/>
              </a:rPr>
              <a:t>nhất về phiên bản của giao thức sẽ sử dụng.</a:t>
            </a:r>
          </a:p>
          <a:p>
            <a:pPr marL="0" indent="0" algn="just">
              <a:buNone/>
            </a:pPr>
            <a:r>
              <a:rPr lang="vi-VN" dirty="0" smtClean="0">
                <a:latin typeface="Calibri (Body)"/>
              </a:rPr>
              <a:t>b)</a:t>
            </a:r>
            <a:r>
              <a:rPr lang="en-US" dirty="0" smtClean="0">
                <a:latin typeface="Calibri (Body)"/>
              </a:rPr>
              <a:t> </a:t>
            </a:r>
            <a:r>
              <a:rPr lang="vi-VN" dirty="0" smtClean="0">
                <a:latin typeface="Calibri (Body)"/>
              </a:rPr>
              <a:t>Chọn </a:t>
            </a:r>
            <a:r>
              <a:rPr lang="vi-VN" dirty="0">
                <a:latin typeface="Calibri (Body)"/>
              </a:rPr>
              <a:t>thuật toán mật mã.</a:t>
            </a:r>
          </a:p>
          <a:p>
            <a:pPr marL="0" indent="0" algn="just">
              <a:buNone/>
            </a:pPr>
            <a:r>
              <a:rPr lang="vi-VN" dirty="0" smtClean="0">
                <a:latin typeface="Calibri (Body)"/>
              </a:rPr>
              <a:t>c)</a:t>
            </a:r>
            <a:r>
              <a:rPr lang="en-US" dirty="0" smtClean="0">
                <a:latin typeface="Calibri (Body)"/>
              </a:rPr>
              <a:t> </a:t>
            </a:r>
            <a:r>
              <a:rPr lang="vi-VN" dirty="0" smtClean="0">
                <a:latin typeface="Calibri (Body)"/>
              </a:rPr>
              <a:t>Xác </a:t>
            </a:r>
            <a:r>
              <a:rPr lang="vi-VN" dirty="0">
                <a:latin typeface="Calibri (Body)"/>
              </a:rPr>
              <a:t>thực lẫn nhau bằng cách trao đổi và xác nhận chứng thư số.</a:t>
            </a:r>
          </a:p>
          <a:p>
            <a:pPr marL="0" indent="0" algn="just">
              <a:buNone/>
            </a:pPr>
            <a:r>
              <a:rPr lang="vi-VN" dirty="0" smtClean="0">
                <a:latin typeface="Calibri (Body)"/>
              </a:rPr>
              <a:t>d)</a:t>
            </a:r>
            <a:r>
              <a:rPr lang="en-US" dirty="0" smtClean="0">
                <a:latin typeface="Calibri (Body)"/>
              </a:rPr>
              <a:t> </a:t>
            </a:r>
            <a:r>
              <a:rPr lang="vi-VN" dirty="0" smtClean="0">
                <a:latin typeface="Calibri (Body)"/>
              </a:rPr>
              <a:t>Sử </a:t>
            </a:r>
            <a:r>
              <a:rPr lang="vi-VN" dirty="0">
                <a:latin typeface="Calibri (Body)"/>
              </a:rPr>
              <a:t>dụng các kỹ thuật mã hóa bất đối xứng để tạo khóa bí mật dùng chung để tránh việc phân phối khóa. Sau đó SSL/TLS sử dụng khóa chung để mã hóa đối xứng các thông điệp. Việc sử dụng mã hóa đối xứng nhanh hơn mã hóa bất đối xứng.</a:t>
            </a:r>
          </a:p>
          <a:p>
            <a:endParaRPr lang="en-US" dirty="0">
              <a:latin typeface="Calibri (Body)"/>
            </a:endParaRPr>
          </a:p>
        </p:txBody>
      </p:sp>
    </p:spTree>
    <p:extLst>
      <p:ext uri="{BB962C8B-B14F-4D97-AF65-F5344CB8AC3E}">
        <p14:creationId xmlns:p14="http://schemas.microsoft.com/office/powerpoint/2010/main" val="31581986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dirty="0"/>
              <a:t>. </a:t>
            </a:r>
            <a:r>
              <a:rPr lang="en-US" dirty="0" err="1"/>
              <a:t>Các</a:t>
            </a:r>
            <a:r>
              <a:rPr lang="en-US" dirty="0"/>
              <a:t> </a:t>
            </a:r>
            <a:r>
              <a:rPr lang="en-US" dirty="0" err="1"/>
              <a:t>bước</a:t>
            </a:r>
            <a:r>
              <a:rPr lang="en-US" dirty="0"/>
              <a:t> handshake </a:t>
            </a:r>
            <a:r>
              <a:rPr lang="en-US" dirty="0" err="1"/>
              <a:t>trong</a:t>
            </a:r>
            <a:r>
              <a:rPr lang="en-US" dirty="0"/>
              <a:t> </a:t>
            </a:r>
            <a:r>
              <a:rPr lang="en-US" dirty="0" smtClean="0"/>
              <a:t>SSL</a:t>
            </a:r>
            <a:endParaRPr lang="en-US" dirty="0"/>
          </a:p>
        </p:txBody>
      </p:sp>
      <p:sp>
        <p:nvSpPr>
          <p:cNvPr id="3" name="Content Placeholder 2"/>
          <p:cNvSpPr>
            <a:spLocks noGrp="1"/>
          </p:cNvSpPr>
          <p:nvPr>
            <p:ph idx="1"/>
          </p:nvPr>
        </p:nvSpPr>
        <p:spPr>
          <a:xfrm>
            <a:off x="488950" y="1420429"/>
            <a:ext cx="8026400" cy="4156124"/>
          </a:xfrm>
        </p:spPr>
        <p:txBody>
          <a:bodyPr>
            <a:normAutofit/>
          </a:bodyPr>
          <a:lstStyle/>
          <a:p>
            <a:pPr lvl="0" algn="just" fontAlgn="base"/>
            <a:r>
              <a:rPr lang="en-US" dirty="0" err="1" smtClean="0"/>
              <a:t>Bước</a:t>
            </a:r>
            <a:r>
              <a:rPr lang="en-US" dirty="0" smtClean="0"/>
              <a:t> 1: </a:t>
            </a:r>
            <a:r>
              <a:rPr lang="en-US" dirty="0" err="1" smtClean="0"/>
              <a:t>Toàn</a:t>
            </a:r>
            <a:r>
              <a:rPr lang="en-US" dirty="0" smtClean="0"/>
              <a:t> </a:t>
            </a:r>
            <a:r>
              <a:rPr lang="en-US" dirty="0" err="1"/>
              <a:t>bộ</a:t>
            </a:r>
            <a:r>
              <a:rPr lang="en-US" dirty="0"/>
              <a:t> </a:t>
            </a:r>
            <a:r>
              <a:rPr lang="en-US" dirty="0" err="1"/>
              <a:t>kết</a:t>
            </a:r>
            <a:r>
              <a:rPr lang="en-US" dirty="0"/>
              <a:t> </a:t>
            </a:r>
            <a:r>
              <a:rPr lang="en-US" dirty="0" err="1"/>
              <a:t>nối</a:t>
            </a:r>
            <a:r>
              <a:rPr lang="en-US" dirty="0"/>
              <a:t> / </a:t>
            </a:r>
            <a:r>
              <a:rPr lang="en-US" dirty="0" err="1"/>
              <a:t>bắt</a:t>
            </a:r>
            <a:r>
              <a:rPr lang="en-US" dirty="0"/>
              <a:t> </a:t>
            </a:r>
            <a:r>
              <a:rPr lang="en-US" dirty="0" err="1"/>
              <a:t>tay</a:t>
            </a:r>
            <a:r>
              <a:rPr lang="en-US" dirty="0"/>
              <a:t> </a:t>
            </a:r>
            <a:r>
              <a:rPr lang="en-US" dirty="0" err="1"/>
              <a:t>bắt</a:t>
            </a:r>
            <a:r>
              <a:rPr lang="en-US" dirty="0"/>
              <a:t> </a:t>
            </a:r>
            <a:r>
              <a:rPr lang="en-US" dirty="0" err="1"/>
              <a:t>đầu</a:t>
            </a:r>
            <a:r>
              <a:rPr lang="en-US" dirty="0"/>
              <a:t> </a:t>
            </a:r>
            <a:r>
              <a:rPr lang="en-US" dirty="0" err="1"/>
              <a:t>với</a:t>
            </a:r>
            <a:r>
              <a:rPr lang="en-US" dirty="0"/>
              <a:t> </a:t>
            </a:r>
            <a:r>
              <a:rPr lang="en-US" dirty="0" err="1"/>
              <a:t>máy</a:t>
            </a:r>
            <a:r>
              <a:rPr lang="en-US" dirty="0"/>
              <a:t> </a:t>
            </a:r>
            <a:r>
              <a:rPr lang="en-US" dirty="0" err="1"/>
              <a:t>khách</a:t>
            </a:r>
            <a:r>
              <a:rPr lang="en-US" dirty="0"/>
              <a:t> </a:t>
            </a:r>
            <a:r>
              <a:rPr lang="en-US" dirty="0" err="1"/>
              <a:t>gửi</a:t>
            </a:r>
            <a:r>
              <a:rPr lang="en-US" dirty="0"/>
              <a:t> </a:t>
            </a:r>
            <a:r>
              <a:rPr lang="en-US" dirty="0" err="1"/>
              <a:t>một</a:t>
            </a:r>
            <a:r>
              <a:rPr lang="en-US" dirty="0"/>
              <a:t> </a:t>
            </a:r>
            <a:r>
              <a:rPr lang="en-US" dirty="0" err="1"/>
              <a:t>thông</a:t>
            </a:r>
            <a:r>
              <a:rPr lang="en-US" dirty="0"/>
              <a:t> </a:t>
            </a:r>
            <a:r>
              <a:rPr lang="en-US" dirty="0" err="1"/>
              <a:t>điệp</a:t>
            </a:r>
            <a:r>
              <a:rPr lang="en-US" dirty="0"/>
              <a:t> “hello client” </a:t>
            </a:r>
            <a:r>
              <a:rPr lang="en-US" dirty="0" err="1"/>
              <a:t>đến</a:t>
            </a:r>
            <a:r>
              <a:rPr lang="en-US" dirty="0"/>
              <a:t> </a:t>
            </a:r>
            <a:r>
              <a:rPr lang="en-US" dirty="0" err="1"/>
              <a:t>máy</a:t>
            </a:r>
            <a:r>
              <a:rPr lang="en-US" dirty="0"/>
              <a:t> </a:t>
            </a:r>
            <a:r>
              <a:rPr lang="en-US" dirty="0" err="1"/>
              <a:t>chủ</a:t>
            </a:r>
            <a:r>
              <a:rPr lang="en-US" dirty="0"/>
              <a:t>. </a:t>
            </a:r>
            <a:r>
              <a:rPr lang="en-US" dirty="0" err="1"/>
              <a:t>Thông</a:t>
            </a:r>
            <a:r>
              <a:rPr lang="en-US" dirty="0"/>
              <a:t> </a:t>
            </a:r>
            <a:r>
              <a:rPr lang="en-US" dirty="0" err="1"/>
              <a:t>báo</a:t>
            </a:r>
            <a:r>
              <a:rPr lang="en-US" dirty="0"/>
              <a:t> </a:t>
            </a:r>
            <a:r>
              <a:rPr lang="en-US" dirty="0" err="1"/>
              <a:t>này</a:t>
            </a:r>
            <a:r>
              <a:rPr lang="en-US" dirty="0"/>
              <a:t> </a:t>
            </a:r>
            <a:r>
              <a:rPr lang="en-US" dirty="0" err="1"/>
              <a:t>bao</a:t>
            </a:r>
            <a:r>
              <a:rPr lang="en-US" dirty="0"/>
              <a:t> </a:t>
            </a:r>
            <a:r>
              <a:rPr lang="en-US" dirty="0" err="1"/>
              <a:t>gồm</a:t>
            </a:r>
            <a:r>
              <a:rPr lang="en-US" dirty="0"/>
              <a:t> </a:t>
            </a:r>
            <a:r>
              <a:rPr lang="en-US" dirty="0" err="1"/>
              <a:t>các</a:t>
            </a:r>
            <a:r>
              <a:rPr lang="en-US" dirty="0"/>
              <a:t> </a:t>
            </a:r>
            <a:r>
              <a:rPr lang="en-US" dirty="0" err="1"/>
              <a:t>thông</a:t>
            </a:r>
            <a:r>
              <a:rPr lang="en-US" dirty="0"/>
              <a:t> tin </a:t>
            </a:r>
            <a:r>
              <a:rPr lang="en-US" dirty="0" err="1"/>
              <a:t>mật</a:t>
            </a:r>
            <a:r>
              <a:rPr lang="en-US" dirty="0"/>
              <a:t> </a:t>
            </a:r>
            <a:r>
              <a:rPr lang="en-US" dirty="0" err="1"/>
              <a:t>mã</a:t>
            </a:r>
            <a:r>
              <a:rPr lang="en-US" dirty="0"/>
              <a:t> </a:t>
            </a:r>
            <a:r>
              <a:rPr lang="en-US" dirty="0" err="1"/>
              <a:t>như</a:t>
            </a:r>
            <a:r>
              <a:rPr lang="en-US" dirty="0"/>
              <a:t> </a:t>
            </a:r>
            <a:r>
              <a:rPr lang="en-US" dirty="0" err="1"/>
              <a:t>giao</a:t>
            </a:r>
            <a:r>
              <a:rPr lang="en-US" dirty="0"/>
              <a:t> </a:t>
            </a:r>
            <a:r>
              <a:rPr lang="en-US" dirty="0" err="1"/>
              <a:t>thức</a:t>
            </a:r>
            <a:r>
              <a:rPr lang="en-US" dirty="0"/>
              <a:t> </a:t>
            </a:r>
            <a:r>
              <a:rPr lang="en-US" dirty="0" err="1"/>
              <a:t>và</a:t>
            </a:r>
            <a:r>
              <a:rPr lang="en-US" dirty="0"/>
              <a:t> </a:t>
            </a:r>
            <a:r>
              <a:rPr lang="en-US" dirty="0" err="1"/>
              <a:t>CipherSuites</a:t>
            </a:r>
            <a:r>
              <a:rPr lang="en-US" dirty="0"/>
              <a:t> </a:t>
            </a:r>
            <a:r>
              <a:rPr lang="en-US" dirty="0" err="1"/>
              <a:t>được</a:t>
            </a:r>
            <a:r>
              <a:rPr lang="en-US" dirty="0"/>
              <a:t> </a:t>
            </a:r>
            <a:r>
              <a:rPr lang="en-US" dirty="0" err="1"/>
              <a:t>hỗ</a:t>
            </a:r>
            <a:r>
              <a:rPr lang="en-US" dirty="0"/>
              <a:t> </a:t>
            </a:r>
            <a:r>
              <a:rPr lang="en-US" dirty="0" err="1"/>
              <a:t>trợ</a:t>
            </a:r>
            <a:r>
              <a:rPr lang="en-US" dirty="0"/>
              <a:t>. </a:t>
            </a:r>
          </a:p>
          <a:p>
            <a:pPr lvl="0" algn="just" fontAlgn="base"/>
            <a:r>
              <a:rPr lang="en-US" dirty="0" err="1" smtClean="0"/>
              <a:t>Bước</a:t>
            </a:r>
            <a:r>
              <a:rPr lang="en-US" dirty="0" smtClean="0"/>
              <a:t> 2: </a:t>
            </a:r>
            <a:r>
              <a:rPr lang="en-US" dirty="0" err="1" smtClean="0"/>
              <a:t>Để</a:t>
            </a:r>
            <a:r>
              <a:rPr lang="en-US" dirty="0" smtClean="0"/>
              <a:t> </a:t>
            </a:r>
            <a:r>
              <a:rPr lang="en-US" dirty="0" err="1"/>
              <a:t>trả</a:t>
            </a:r>
            <a:r>
              <a:rPr lang="en-US" dirty="0"/>
              <a:t> </a:t>
            </a:r>
            <a:r>
              <a:rPr lang="en-US" dirty="0" err="1"/>
              <a:t>lời</a:t>
            </a:r>
            <a:r>
              <a:rPr lang="en-US" dirty="0"/>
              <a:t> </a:t>
            </a:r>
            <a:r>
              <a:rPr lang="en-US" dirty="0" err="1"/>
              <a:t>thông</a:t>
            </a:r>
            <a:r>
              <a:rPr lang="en-US" dirty="0"/>
              <a:t> </a:t>
            </a:r>
            <a:r>
              <a:rPr lang="en-US" dirty="0" err="1"/>
              <a:t>điệp</a:t>
            </a:r>
            <a:r>
              <a:rPr lang="en-US" dirty="0"/>
              <a:t> “hello client” </a:t>
            </a:r>
            <a:r>
              <a:rPr lang="en-US" dirty="0" err="1"/>
              <a:t>của</a:t>
            </a:r>
            <a:r>
              <a:rPr lang="en-US" dirty="0"/>
              <a:t> </a:t>
            </a:r>
            <a:r>
              <a:rPr lang="en-US" dirty="0" err="1"/>
              <a:t>máy</a:t>
            </a:r>
            <a:r>
              <a:rPr lang="en-US" dirty="0"/>
              <a:t> </a:t>
            </a:r>
            <a:r>
              <a:rPr lang="en-US" dirty="0" err="1"/>
              <a:t>khách</a:t>
            </a:r>
            <a:r>
              <a:rPr lang="en-US" dirty="0"/>
              <a:t>, </a:t>
            </a:r>
            <a:r>
              <a:rPr lang="en-US" dirty="0" err="1"/>
              <a:t>máy</a:t>
            </a:r>
            <a:r>
              <a:rPr lang="en-US" dirty="0"/>
              <a:t> </a:t>
            </a:r>
            <a:r>
              <a:rPr lang="en-US" dirty="0" err="1"/>
              <a:t>chủ</a:t>
            </a:r>
            <a:r>
              <a:rPr lang="en-US" dirty="0"/>
              <a:t> </a:t>
            </a:r>
            <a:r>
              <a:rPr lang="en-US" dirty="0" err="1"/>
              <a:t>phản</a:t>
            </a:r>
            <a:r>
              <a:rPr lang="en-US" dirty="0"/>
              <a:t> </a:t>
            </a:r>
            <a:r>
              <a:rPr lang="en-US" dirty="0" err="1"/>
              <a:t>hồi</a:t>
            </a:r>
            <a:r>
              <a:rPr lang="en-US" dirty="0"/>
              <a:t> </a:t>
            </a:r>
            <a:r>
              <a:rPr lang="en-US" dirty="0" err="1"/>
              <a:t>với</a:t>
            </a:r>
            <a:r>
              <a:rPr lang="en-US" dirty="0"/>
              <a:t> </a:t>
            </a:r>
            <a:r>
              <a:rPr lang="en-US" dirty="0" err="1"/>
              <a:t>thông</a:t>
            </a:r>
            <a:r>
              <a:rPr lang="en-US" dirty="0"/>
              <a:t> </a:t>
            </a:r>
            <a:r>
              <a:rPr lang="en-US" dirty="0" err="1"/>
              <a:t>báo</a:t>
            </a:r>
            <a:r>
              <a:rPr lang="en-US" dirty="0"/>
              <a:t> “hello server”. </a:t>
            </a:r>
            <a:r>
              <a:rPr lang="en-US" dirty="0" err="1"/>
              <a:t>Thông</a:t>
            </a:r>
            <a:r>
              <a:rPr lang="en-US" dirty="0"/>
              <a:t> </a:t>
            </a:r>
            <a:r>
              <a:rPr lang="en-US" dirty="0" err="1"/>
              <a:t>điệp</a:t>
            </a:r>
            <a:r>
              <a:rPr lang="en-US" dirty="0"/>
              <a:t> </a:t>
            </a:r>
            <a:r>
              <a:rPr lang="en-US" dirty="0" err="1"/>
              <a:t>này</a:t>
            </a:r>
            <a:r>
              <a:rPr lang="en-US" dirty="0"/>
              <a:t> </a:t>
            </a:r>
            <a:r>
              <a:rPr lang="en-US" dirty="0" err="1"/>
              <a:t>bao</a:t>
            </a:r>
            <a:r>
              <a:rPr lang="en-US" dirty="0"/>
              <a:t> </a:t>
            </a:r>
            <a:r>
              <a:rPr lang="en-US" dirty="0" err="1"/>
              <a:t>gồm</a:t>
            </a:r>
            <a:r>
              <a:rPr lang="en-US" dirty="0"/>
              <a:t> </a:t>
            </a:r>
            <a:r>
              <a:rPr lang="en-US" dirty="0" err="1"/>
              <a:t>CipherSuite</a:t>
            </a:r>
            <a:r>
              <a:rPr lang="en-US" dirty="0"/>
              <a:t> </a:t>
            </a:r>
            <a:r>
              <a:rPr lang="en-US" dirty="0" err="1"/>
              <a:t>mà</a:t>
            </a:r>
            <a:r>
              <a:rPr lang="en-US" dirty="0"/>
              <a:t> </a:t>
            </a:r>
            <a:r>
              <a:rPr lang="en-US" dirty="0" err="1"/>
              <a:t>máy</a:t>
            </a:r>
            <a:r>
              <a:rPr lang="en-US" dirty="0"/>
              <a:t> </a:t>
            </a:r>
            <a:r>
              <a:rPr lang="en-US" dirty="0" err="1"/>
              <a:t>chủ</a:t>
            </a:r>
            <a:r>
              <a:rPr lang="en-US" dirty="0"/>
              <a:t> </a:t>
            </a:r>
            <a:r>
              <a:rPr lang="en-US" dirty="0" err="1"/>
              <a:t>đã</a:t>
            </a:r>
            <a:r>
              <a:rPr lang="en-US" dirty="0"/>
              <a:t> </a:t>
            </a:r>
            <a:r>
              <a:rPr lang="en-US" dirty="0" err="1"/>
              <a:t>chọn</a:t>
            </a:r>
            <a:r>
              <a:rPr lang="en-US" dirty="0"/>
              <a:t> </a:t>
            </a:r>
            <a:r>
              <a:rPr lang="en-US" dirty="0" err="1"/>
              <a:t>trong</a:t>
            </a:r>
            <a:r>
              <a:rPr lang="en-US" dirty="0"/>
              <a:t> </a:t>
            </a:r>
            <a:r>
              <a:rPr lang="en-US" dirty="0" err="1"/>
              <a:t>số</a:t>
            </a:r>
            <a:r>
              <a:rPr lang="en-US" dirty="0"/>
              <a:t> </a:t>
            </a:r>
            <a:r>
              <a:rPr lang="en-US" dirty="0" err="1"/>
              <a:t>những</a:t>
            </a:r>
            <a:r>
              <a:rPr lang="en-US" dirty="0"/>
              <a:t> </a:t>
            </a:r>
            <a:r>
              <a:rPr lang="en-US" dirty="0" err="1"/>
              <a:t>người</a:t>
            </a:r>
            <a:r>
              <a:rPr lang="en-US" dirty="0"/>
              <a:t> </a:t>
            </a:r>
            <a:r>
              <a:rPr lang="en-US" dirty="0" err="1"/>
              <a:t>được</a:t>
            </a:r>
            <a:r>
              <a:rPr lang="en-US" dirty="0"/>
              <a:t> </a:t>
            </a:r>
            <a:r>
              <a:rPr lang="en-US" dirty="0" err="1"/>
              <a:t>cung</a:t>
            </a:r>
            <a:r>
              <a:rPr lang="en-US" dirty="0"/>
              <a:t> </a:t>
            </a:r>
            <a:r>
              <a:rPr lang="en-US" dirty="0" err="1"/>
              <a:t>cấp</a:t>
            </a:r>
            <a:r>
              <a:rPr lang="en-US" dirty="0"/>
              <a:t> </a:t>
            </a:r>
            <a:r>
              <a:rPr lang="en-US" dirty="0" err="1"/>
              <a:t>bởi</a:t>
            </a:r>
            <a:r>
              <a:rPr lang="en-US" dirty="0"/>
              <a:t> client. </a:t>
            </a:r>
            <a:endParaRPr lang="en-US" dirty="0" smtClean="0"/>
          </a:p>
          <a:p>
            <a:pPr lvl="0" algn="just" fontAlgn="base"/>
            <a:r>
              <a:rPr lang="en-US" dirty="0" err="1" smtClean="0"/>
              <a:t>Bước</a:t>
            </a:r>
            <a:r>
              <a:rPr lang="en-US" dirty="0" smtClean="0"/>
              <a:t> 3: </a:t>
            </a:r>
            <a:r>
              <a:rPr lang="en-US" dirty="0" err="1" smtClean="0"/>
              <a:t>Máy</a:t>
            </a:r>
            <a:r>
              <a:rPr lang="en-US" dirty="0" smtClean="0"/>
              <a:t> </a:t>
            </a:r>
            <a:r>
              <a:rPr lang="en-US" dirty="0" err="1"/>
              <a:t>khách</a:t>
            </a:r>
            <a:r>
              <a:rPr lang="en-US" dirty="0"/>
              <a:t> SSL/TLS </a:t>
            </a:r>
            <a:r>
              <a:rPr lang="en-US" dirty="0" err="1"/>
              <a:t>xác</a:t>
            </a:r>
            <a:r>
              <a:rPr lang="en-US" dirty="0"/>
              <a:t> minh </a:t>
            </a:r>
            <a:r>
              <a:rPr lang="en-US" dirty="0" err="1"/>
              <a:t>chứng</a:t>
            </a:r>
            <a:r>
              <a:rPr lang="en-US" dirty="0"/>
              <a:t> </a:t>
            </a:r>
            <a:r>
              <a:rPr lang="en-US" dirty="0" err="1"/>
              <a:t>thư</a:t>
            </a:r>
            <a:r>
              <a:rPr lang="en-US" dirty="0"/>
              <a:t> </a:t>
            </a:r>
            <a:r>
              <a:rPr lang="en-US" dirty="0" err="1"/>
              <a:t>số</a:t>
            </a:r>
            <a:r>
              <a:rPr lang="en-US" dirty="0"/>
              <a:t> </a:t>
            </a:r>
            <a:r>
              <a:rPr lang="en-US" dirty="0" err="1"/>
              <a:t>của</a:t>
            </a:r>
            <a:r>
              <a:rPr lang="en-US" dirty="0"/>
              <a:t> </a:t>
            </a:r>
            <a:r>
              <a:rPr lang="en-US" dirty="0" err="1"/>
              <a:t>máy</a:t>
            </a:r>
            <a:r>
              <a:rPr lang="en-US" dirty="0"/>
              <a:t> </a:t>
            </a:r>
            <a:r>
              <a:rPr lang="en-US" dirty="0" err="1" smtClean="0"/>
              <a:t>chủ</a:t>
            </a:r>
            <a:endParaRPr lang="en-US" dirty="0"/>
          </a:p>
          <a:p>
            <a:pPr lvl="0" algn="just" fontAlgn="base"/>
            <a:r>
              <a:rPr lang="en-US" dirty="0" err="1" smtClean="0"/>
              <a:t>Bước</a:t>
            </a:r>
            <a:r>
              <a:rPr lang="en-US" dirty="0" smtClean="0"/>
              <a:t> 4: </a:t>
            </a:r>
            <a:r>
              <a:rPr lang="en-US" dirty="0" err="1" smtClean="0"/>
              <a:t>Máy</a:t>
            </a:r>
            <a:r>
              <a:rPr lang="en-US" dirty="0" smtClean="0"/>
              <a:t> </a:t>
            </a:r>
            <a:r>
              <a:rPr lang="en-US" dirty="0" err="1"/>
              <a:t>khách</a:t>
            </a:r>
            <a:r>
              <a:rPr lang="en-US" dirty="0"/>
              <a:t> SSL/TLS </a:t>
            </a:r>
            <a:r>
              <a:rPr lang="en-US" dirty="0" err="1"/>
              <a:t>gửi</a:t>
            </a:r>
            <a:r>
              <a:rPr lang="en-US" dirty="0"/>
              <a:t> </a:t>
            </a:r>
            <a:r>
              <a:rPr lang="en-US" dirty="0" err="1"/>
              <a:t>chuỗi</a:t>
            </a:r>
            <a:r>
              <a:rPr lang="en-US" dirty="0"/>
              <a:t> byte </a:t>
            </a:r>
            <a:r>
              <a:rPr lang="en-US" dirty="0" err="1"/>
              <a:t>ngẫu</a:t>
            </a:r>
            <a:r>
              <a:rPr lang="en-US" dirty="0"/>
              <a:t> </a:t>
            </a:r>
            <a:r>
              <a:rPr lang="en-US" dirty="0" err="1"/>
              <a:t>nhiên</a:t>
            </a:r>
            <a:r>
              <a:rPr lang="en-US" dirty="0"/>
              <a:t> </a:t>
            </a:r>
            <a:r>
              <a:rPr lang="en-US" dirty="0" err="1"/>
              <a:t>cho</a:t>
            </a:r>
            <a:r>
              <a:rPr lang="en-US" dirty="0"/>
              <a:t> </a:t>
            </a:r>
            <a:r>
              <a:rPr lang="en-US" dirty="0" err="1"/>
              <a:t>phép</a:t>
            </a:r>
            <a:r>
              <a:rPr lang="en-US" dirty="0"/>
              <a:t> </a:t>
            </a:r>
            <a:r>
              <a:rPr lang="en-US" dirty="0" err="1"/>
              <a:t>cả</a:t>
            </a:r>
            <a:r>
              <a:rPr lang="en-US" dirty="0"/>
              <a:t> </a:t>
            </a:r>
            <a:r>
              <a:rPr lang="en-US" dirty="0" err="1"/>
              <a:t>máy</a:t>
            </a:r>
            <a:r>
              <a:rPr lang="en-US" dirty="0"/>
              <a:t> </a:t>
            </a:r>
            <a:r>
              <a:rPr lang="en-US" dirty="0" err="1"/>
              <a:t>khách</a:t>
            </a:r>
            <a:r>
              <a:rPr lang="en-US" dirty="0"/>
              <a:t> </a:t>
            </a:r>
            <a:r>
              <a:rPr lang="en-US" dirty="0" err="1"/>
              <a:t>và</a:t>
            </a:r>
            <a:r>
              <a:rPr lang="en-US" dirty="0"/>
              <a:t> </a:t>
            </a:r>
            <a:r>
              <a:rPr lang="en-US" dirty="0" err="1"/>
              <a:t>máy</a:t>
            </a:r>
            <a:r>
              <a:rPr lang="en-US" dirty="0"/>
              <a:t> </a:t>
            </a:r>
            <a:r>
              <a:rPr lang="en-US" dirty="0" err="1"/>
              <a:t>chủ</a:t>
            </a:r>
            <a:r>
              <a:rPr lang="en-US" dirty="0"/>
              <a:t> </a:t>
            </a:r>
            <a:r>
              <a:rPr lang="en-US" dirty="0" err="1"/>
              <a:t>tính</a:t>
            </a:r>
            <a:r>
              <a:rPr lang="en-US" dirty="0"/>
              <a:t> </a:t>
            </a:r>
            <a:r>
              <a:rPr lang="en-US" dirty="0" err="1"/>
              <a:t>toán</a:t>
            </a:r>
            <a:r>
              <a:rPr lang="en-US" dirty="0"/>
              <a:t> </a:t>
            </a:r>
            <a:r>
              <a:rPr lang="en-US" dirty="0" err="1"/>
              <a:t>khóa</a:t>
            </a:r>
            <a:r>
              <a:rPr lang="en-US" dirty="0"/>
              <a:t> </a:t>
            </a:r>
            <a:r>
              <a:rPr lang="en-US" dirty="0" err="1"/>
              <a:t>bí</a:t>
            </a:r>
            <a:r>
              <a:rPr lang="en-US" dirty="0"/>
              <a:t> </a:t>
            </a:r>
            <a:r>
              <a:rPr lang="en-US" dirty="0" err="1"/>
              <a:t>mật</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mã</a:t>
            </a:r>
            <a:r>
              <a:rPr lang="en-US" dirty="0"/>
              <a:t> </a:t>
            </a:r>
            <a:r>
              <a:rPr lang="en-US" dirty="0" err="1"/>
              <a:t>hóa</a:t>
            </a:r>
            <a:r>
              <a:rPr lang="en-US" dirty="0"/>
              <a:t> </a:t>
            </a:r>
            <a:r>
              <a:rPr lang="en-US" dirty="0" err="1"/>
              <a:t>dữ</a:t>
            </a:r>
            <a:r>
              <a:rPr lang="en-US" dirty="0"/>
              <a:t> </a:t>
            </a:r>
            <a:r>
              <a:rPr lang="en-US" dirty="0" err="1"/>
              <a:t>liệu</a:t>
            </a:r>
            <a:r>
              <a:rPr lang="en-US" dirty="0"/>
              <a:t> </a:t>
            </a:r>
            <a:r>
              <a:rPr lang="en-US" dirty="0" err="1"/>
              <a:t>thông</a:t>
            </a:r>
            <a:r>
              <a:rPr lang="en-US" dirty="0"/>
              <a:t> </a:t>
            </a:r>
            <a:r>
              <a:rPr lang="en-US" dirty="0" err="1"/>
              <a:t>điệp</a:t>
            </a:r>
            <a:r>
              <a:rPr lang="en-US" dirty="0"/>
              <a:t> </a:t>
            </a:r>
            <a:r>
              <a:rPr lang="en-US" dirty="0" err="1"/>
              <a:t>tiếp</a:t>
            </a:r>
            <a:r>
              <a:rPr lang="en-US" dirty="0"/>
              <a:t> </a:t>
            </a:r>
            <a:r>
              <a:rPr lang="en-US" dirty="0" err="1"/>
              <a:t>theo.</a:t>
            </a:r>
            <a:r>
              <a:rPr lang="en-US" dirty="0"/>
              <a:t> </a:t>
            </a:r>
            <a:r>
              <a:rPr lang="en-US" dirty="0" err="1"/>
              <a:t>Chuỗi</a:t>
            </a:r>
            <a:r>
              <a:rPr lang="en-US" dirty="0"/>
              <a:t> byte </a:t>
            </a:r>
            <a:r>
              <a:rPr lang="en-US" dirty="0" err="1"/>
              <a:t>ngẫu</a:t>
            </a:r>
            <a:r>
              <a:rPr lang="en-US" dirty="0"/>
              <a:t> </a:t>
            </a:r>
            <a:r>
              <a:rPr lang="en-US" dirty="0" err="1"/>
              <a:t>nhiên</a:t>
            </a:r>
            <a:r>
              <a:rPr lang="en-US" dirty="0"/>
              <a:t> </a:t>
            </a:r>
            <a:r>
              <a:rPr lang="en-US" dirty="0" err="1"/>
              <a:t>được</a:t>
            </a:r>
            <a:r>
              <a:rPr lang="en-US" dirty="0"/>
              <a:t> </a:t>
            </a:r>
            <a:r>
              <a:rPr lang="en-US" dirty="0" err="1"/>
              <a:t>mã</a:t>
            </a:r>
            <a:r>
              <a:rPr lang="en-US" dirty="0"/>
              <a:t> </a:t>
            </a:r>
            <a:r>
              <a:rPr lang="en-US" dirty="0" err="1"/>
              <a:t>hóa</a:t>
            </a:r>
            <a:r>
              <a:rPr lang="en-US" dirty="0"/>
              <a:t> </a:t>
            </a:r>
            <a:r>
              <a:rPr lang="en-US" dirty="0" err="1"/>
              <a:t>bằng</a:t>
            </a:r>
            <a:r>
              <a:rPr lang="en-US" dirty="0"/>
              <a:t> </a:t>
            </a:r>
            <a:r>
              <a:rPr lang="en-US" dirty="0" err="1"/>
              <a:t>khóa</a:t>
            </a:r>
            <a:r>
              <a:rPr lang="en-US" dirty="0"/>
              <a:t> </a:t>
            </a:r>
            <a:r>
              <a:rPr lang="en-US" dirty="0" err="1"/>
              <a:t>chung</a:t>
            </a:r>
            <a:r>
              <a:rPr lang="en-US" dirty="0"/>
              <a:t> </a:t>
            </a:r>
            <a:r>
              <a:rPr lang="en-US" dirty="0" err="1"/>
              <a:t>của</a:t>
            </a:r>
            <a:r>
              <a:rPr lang="en-US" dirty="0"/>
              <a:t> </a:t>
            </a:r>
            <a:r>
              <a:rPr lang="en-US" dirty="0" err="1"/>
              <a:t>máy</a:t>
            </a:r>
            <a:r>
              <a:rPr lang="en-US" dirty="0"/>
              <a:t> </a:t>
            </a:r>
            <a:r>
              <a:rPr lang="en-US" dirty="0" err="1"/>
              <a:t>chủ</a:t>
            </a:r>
            <a:r>
              <a:rPr lang="en-US" dirty="0"/>
              <a:t>.</a:t>
            </a:r>
          </a:p>
          <a:p>
            <a:pPr lvl="0" fontAlgn="base"/>
            <a:endParaRPr lang="en-US" sz="2700" dirty="0"/>
          </a:p>
        </p:txBody>
      </p:sp>
      <p:sp>
        <p:nvSpPr>
          <p:cNvPr id="6" name="Content Placeholder 2"/>
          <p:cNvSpPr txBox="1">
            <a:spLocks/>
          </p:cNvSpPr>
          <p:nvPr/>
        </p:nvSpPr>
        <p:spPr>
          <a:xfrm>
            <a:off x="610315" y="1043636"/>
            <a:ext cx="8026400" cy="51050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latin typeface="Calibri (Body)"/>
            </a:endParaRPr>
          </a:p>
        </p:txBody>
      </p:sp>
    </p:spTree>
    <p:extLst>
      <p:ext uri="{BB962C8B-B14F-4D97-AF65-F5344CB8AC3E}">
        <p14:creationId xmlns:p14="http://schemas.microsoft.com/office/powerpoint/2010/main" val="25417548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dirty="0"/>
              <a:t>. </a:t>
            </a:r>
            <a:r>
              <a:rPr lang="en-US" dirty="0" err="1"/>
              <a:t>Các</a:t>
            </a:r>
            <a:r>
              <a:rPr lang="en-US" dirty="0"/>
              <a:t> </a:t>
            </a:r>
            <a:r>
              <a:rPr lang="en-US" dirty="0" err="1"/>
              <a:t>bước</a:t>
            </a:r>
            <a:r>
              <a:rPr lang="en-US" dirty="0"/>
              <a:t> handshake </a:t>
            </a:r>
            <a:r>
              <a:rPr lang="en-US" dirty="0" err="1"/>
              <a:t>trong</a:t>
            </a:r>
            <a:r>
              <a:rPr lang="en-US" dirty="0"/>
              <a:t> </a:t>
            </a:r>
            <a:r>
              <a:rPr lang="en-US" dirty="0" smtClean="0"/>
              <a:t>SSL</a:t>
            </a:r>
            <a:endParaRPr lang="en-US" dirty="0"/>
          </a:p>
        </p:txBody>
      </p:sp>
      <p:sp>
        <p:nvSpPr>
          <p:cNvPr id="3" name="Content Placeholder 2"/>
          <p:cNvSpPr>
            <a:spLocks noGrp="1"/>
          </p:cNvSpPr>
          <p:nvPr>
            <p:ph idx="1"/>
          </p:nvPr>
        </p:nvSpPr>
        <p:spPr>
          <a:xfrm>
            <a:off x="488950" y="1339400"/>
            <a:ext cx="8026400" cy="5418255"/>
          </a:xfrm>
        </p:spPr>
        <p:txBody>
          <a:bodyPr>
            <a:normAutofit/>
          </a:bodyPr>
          <a:lstStyle/>
          <a:p>
            <a:pPr lvl="0" algn="just" fontAlgn="base"/>
            <a:r>
              <a:rPr lang="en-US" dirty="0" err="1" smtClean="0">
                <a:cs typeface="Adobe Arabic" panose="02040503050201020203" pitchFamily="18" charset="-78"/>
              </a:rPr>
              <a:t>Bước</a:t>
            </a:r>
            <a:r>
              <a:rPr lang="en-US" dirty="0" smtClean="0">
                <a:cs typeface="Adobe Arabic" panose="02040503050201020203" pitchFamily="18" charset="-78"/>
              </a:rPr>
              <a:t> 5: </a:t>
            </a:r>
            <a:r>
              <a:rPr lang="en-US" dirty="0" err="1" smtClean="0">
                <a:cs typeface="Adobe Arabic" panose="02040503050201020203" pitchFamily="18" charset="-78"/>
              </a:rPr>
              <a:t>Nếu</a:t>
            </a:r>
            <a:r>
              <a:rPr lang="en-US" dirty="0" smtClean="0">
                <a:cs typeface="Adobe Arabic" panose="02040503050201020203" pitchFamily="18" charset="-78"/>
              </a:rPr>
              <a:t> </a:t>
            </a:r>
            <a:r>
              <a:rPr lang="en-US" dirty="0" err="1">
                <a:cs typeface="Adobe Arabic" panose="02040503050201020203" pitchFamily="18" charset="-78"/>
              </a:rPr>
              <a:t>máy</a:t>
            </a:r>
            <a:r>
              <a:rPr lang="en-US" dirty="0">
                <a:cs typeface="Adobe Arabic" panose="02040503050201020203" pitchFamily="18" charset="-78"/>
              </a:rPr>
              <a:t> </a:t>
            </a:r>
            <a:r>
              <a:rPr lang="en-US" dirty="0" err="1">
                <a:cs typeface="Adobe Arabic" panose="02040503050201020203" pitchFamily="18" charset="-78"/>
              </a:rPr>
              <a:t>chủ</a:t>
            </a:r>
            <a:r>
              <a:rPr lang="en-US" dirty="0">
                <a:cs typeface="Adobe Arabic" panose="02040503050201020203" pitchFamily="18" charset="-78"/>
              </a:rPr>
              <a:t> SSL/TLS </a:t>
            </a:r>
            <a:r>
              <a:rPr lang="en-US" dirty="0" err="1">
                <a:cs typeface="Adobe Arabic" panose="02040503050201020203" pitchFamily="18" charset="-78"/>
              </a:rPr>
              <a:t>gửi</a:t>
            </a:r>
            <a:r>
              <a:rPr lang="en-US" dirty="0">
                <a:cs typeface="Adobe Arabic" panose="02040503050201020203" pitchFamily="18" charset="-78"/>
              </a:rPr>
              <a:t> </a:t>
            </a:r>
            <a:r>
              <a:rPr lang="en-US" dirty="0" err="1">
                <a:cs typeface="Adobe Arabic" panose="02040503050201020203" pitchFamily="18" charset="-78"/>
              </a:rPr>
              <a:t>yêu</a:t>
            </a:r>
            <a:r>
              <a:rPr lang="en-US" dirty="0">
                <a:cs typeface="Adobe Arabic" panose="02040503050201020203" pitchFamily="18" charset="-78"/>
              </a:rPr>
              <a:t> </a:t>
            </a:r>
            <a:r>
              <a:rPr lang="en-US" dirty="0" err="1">
                <a:cs typeface="Adobe Arabic" panose="02040503050201020203" pitchFamily="18" charset="-78"/>
              </a:rPr>
              <a:t>cầu</a:t>
            </a:r>
            <a:r>
              <a:rPr lang="en-US" dirty="0">
                <a:cs typeface="Adobe Arabic" panose="02040503050201020203" pitchFamily="18" charset="-78"/>
              </a:rPr>
              <a:t> </a:t>
            </a:r>
            <a:r>
              <a:rPr lang="en-US" dirty="0" err="1">
                <a:cs typeface="Adobe Arabic" panose="02040503050201020203" pitchFamily="18" charset="-78"/>
              </a:rPr>
              <a:t>xác</a:t>
            </a:r>
            <a:r>
              <a:rPr lang="en-US" dirty="0">
                <a:cs typeface="Adobe Arabic" panose="02040503050201020203" pitchFamily="18" charset="-78"/>
              </a:rPr>
              <a:t> </a:t>
            </a:r>
            <a:r>
              <a:rPr lang="en-US" dirty="0" err="1">
                <a:cs typeface="Adobe Arabic" panose="02040503050201020203" pitchFamily="18" charset="-78"/>
              </a:rPr>
              <a:t>thực</a:t>
            </a:r>
            <a:r>
              <a:rPr lang="en-US" dirty="0">
                <a:cs typeface="Adobe Arabic" panose="02040503050201020203" pitchFamily="18" charset="-78"/>
              </a:rPr>
              <a:t> client, </a:t>
            </a:r>
            <a:r>
              <a:rPr lang="en-US" dirty="0" err="1">
                <a:cs typeface="Adobe Arabic" panose="02040503050201020203" pitchFamily="18" charset="-78"/>
              </a:rPr>
              <a:t>máy</a:t>
            </a:r>
            <a:r>
              <a:rPr lang="en-US" dirty="0">
                <a:cs typeface="Adobe Arabic" panose="02040503050201020203" pitchFamily="18" charset="-78"/>
              </a:rPr>
              <a:t> </a:t>
            </a:r>
            <a:r>
              <a:rPr lang="en-US" dirty="0" err="1">
                <a:cs typeface="Adobe Arabic" panose="02040503050201020203" pitchFamily="18" charset="-78"/>
              </a:rPr>
              <a:t>khách</a:t>
            </a:r>
            <a:r>
              <a:rPr lang="en-US" dirty="0">
                <a:cs typeface="Adobe Arabic" panose="02040503050201020203" pitchFamily="18" charset="-78"/>
              </a:rPr>
              <a:t> </a:t>
            </a:r>
            <a:r>
              <a:rPr lang="en-US" dirty="0" err="1">
                <a:cs typeface="Adobe Arabic" panose="02040503050201020203" pitchFamily="18" charset="-78"/>
              </a:rPr>
              <a:t>sẽ</a:t>
            </a:r>
            <a:r>
              <a:rPr lang="en-US" dirty="0">
                <a:cs typeface="Adobe Arabic" panose="02040503050201020203" pitchFamily="18" charset="-78"/>
              </a:rPr>
              <a:t> </a:t>
            </a:r>
            <a:r>
              <a:rPr lang="en-US" dirty="0" err="1">
                <a:cs typeface="Adobe Arabic" panose="02040503050201020203" pitchFamily="18" charset="-78"/>
              </a:rPr>
              <a:t>gửi</a:t>
            </a:r>
            <a:r>
              <a:rPr lang="en-US" dirty="0">
                <a:cs typeface="Adobe Arabic" panose="02040503050201020203" pitchFamily="18" charset="-78"/>
              </a:rPr>
              <a:t> </a:t>
            </a:r>
            <a:r>
              <a:rPr lang="en-US" dirty="0" err="1">
                <a:cs typeface="Adobe Arabic" panose="02040503050201020203" pitchFamily="18" charset="-78"/>
              </a:rPr>
              <a:t>một</a:t>
            </a:r>
            <a:r>
              <a:rPr lang="en-US" dirty="0">
                <a:cs typeface="Adobe Arabic" panose="02040503050201020203" pitchFamily="18" charset="-78"/>
              </a:rPr>
              <a:t> </a:t>
            </a:r>
            <a:r>
              <a:rPr lang="en-US" dirty="0" err="1">
                <a:cs typeface="Adobe Arabic" panose="02040503050201020203" pitchFamily="18" charset="-78"/>
              </a:rPr>
              <a:t>chuỗi</a:t>
            </a:r>
            <a:r>
              <a:rPr lang="en-US" dirty="0">
                <a:cs typeface="Adobe Arabic" panose="02040503050201020203" pitchFamily="18" charset="-78"/>
              </a:rPr>
              <a:t> byte </a:t>
            </a:r>
            <a:r>
              <a:rPr lang="en-US" dirty="0" err="1">
                <a:cs typeface="Adobe Arabic" panose="02040503050201020203" pitchFamily="18" charset="-78"/>
              </a:rPr>
              <a:t>ngẫu</a:t>
            </a:r>
            <a:r>
              <a:rPr lang="en-US" dirty="0">
                <a:cs typeface="Adobe Arabic" panose="02040503050201020203" pitchFamily="18" charset="-78"/>
              </a:rPr>
              <a:t> </a:t>
            </a:r>
            <a:r>
              <a:rPr lang="en-US" dirty="0" err="1">
                <a:cs typeface="Adobe Arabic" panose="02040503050201020203" pitchFamily="18" charset="-78"/>
              </a:rPr>
              <a:t>nhiên</a:t>
            </a:r>
            <a:r>
              <a:rPr lang="en-US" dirty="0">
                <a:cs typeface="Adobe Arabic" panose="02040503050201020203" pitchFamily="18" charset="-78"/>
              </a:rPr>
              <a:t> </a:t>
            </a:r>
            <a:r>
              <a:rPr lang="en-US" dirty="0" err="1">
                <a:cs typeface="Adobe Arabic" panose="02040503050201020203" pitchFamily="18" charset="-78"/>
              </a:rPr>
              <a:t>được</a:t>
            </a:r>
            <a:r>
              <a:rPr lang="en-US" dirty="0">
                <a:cs typeface="Adobe Arabic" panose="02040503050201020203" pitchFamily="18" charset="-78"/>
              </a:rPr>
              <a:t> </a:t>
            </a:r>
            <a:r>
              <a:rPr lang="en-US" dirty="0" err="1">
                <a:cs typeface="Adobe Arabic" panose="02040503050201020203" pitchFamily="18" charset="-78"/>
              </a:rPr>
              <a:t>mã</a:t>
            </a:r>
            <a:r>
              <a:rPr lang="en-US" dirty="0">
                <a:cs typeface="Adobe Arabic" panose="02040503050201020203" pitchFamily="18" charset="-78"/>
              </a:rPr>
              <a:t> </a:t>
            </a:r>
            <a:r>
              <a:rPr lang="en-US" dirty="0" err="1">
                <a:cs typeface="Adobe Arabic" panose="02040503050201020203" pitchFamily="18" charset="-78"/>
              </a:rPr>
              <a:t>hóa</a:t>
            </a:r>
            <a:r>
              <a:rPr lang="en-US" dirty="0">
                <a:cs typeface="Adobe Arabic" panose="02040503050201020203" pitchFamily="18" charset="-78"/>
              </a:rPr>
              <a:t> </a:t>
            </a:r>
            <a:r>
              <a:rPr lang="en-US" dirty="0" err="1">
                <a:cs typeface="Adobe Arabic" panose="02040503050201020203" pitchFamily="18" charset="-78"/>
              </a:rPr>
              <a:t>bằng</a:t>
            </a:r>
            <a:r>
              <a:rPr lang="en-US" dirty="0">
                <a:cs typeface="Adobe Arabic" panose="02040503050201020203" pitchFamily="18" charset="-78"/>
              </a:rPr>
              <a:t> </a:t>
            </a:r>
            <a:r>
              <a:rPr lang="en-US" dirty="0" err="1">
                <a:cs typeface="Adobe Arabic" panose="02040503050201020203" pitchFamily="18" charset="-78"/>
              </a:rPr>
              <a:t>khóa</a:t>
            </a:r>
            <a:r>
              <a:rPr lang="en-US" dirty="0">
                <a:cs typeface="Adobe Arabic" panose="02040503050201020203" pitchFamily="18" charset="-78"/>
              </a:rPr>
              <a:t> </a:t>
            </a:r>
            <a:r>
              <a:rPr lang="en-US" dirty="0" err="1">
                <a:cs typeface="Adobe Arabic" panose="02040503050201020203" pitchFamily="18" charset="-78"/>
              </a:rPr>
              <a:t>riêng</a:t>
            </a:r>
            <a:r>
              <a:rPr lang="en-US" dirty="0">
                <a:cs typeface="Adobe Arabic" panose="02040503050201020203" pitchFamily="18" charset="-78"/>
              </a:rPr>
              <a:t> </a:t>
            </a:r>
            <a:r>
              <a:rPr lang="en-US" dirty="0" err="1">
                <a:cs typeface="Adobe Arabic" panose="02040503050201020203" pitchFamily="18" charset="-78"/>
              </a:rPr>
              <a:t>của</a:t>
            </a:r>
            <a:r>
              <a:rPr lang="en-US" dirty="0">
                <a:cs typeface="Adobe Arabic" panose="02040503050201020203" pitchFamily="18" charset="-78"/>
              </a:rPr>
              <a:t> </a:t>
            </a:r>
            <a:r>
              <a:rPr lang="en-US" dirty="0" err="1">
                <a:cs typeface="Adobe Arabic" panose="02040503050201020203" pitchFamily="18" charset="-78"/>
              </a:rPr>
              <a:t>máy</a:t>
            </a:r>
            <a:r>
              <a:rPr lang="en-US" dirty="0">
                <a:cs typeface="Adobe Arabic" panose="02040503050201020203" pitchFamily="18" charset="-78"/>
              </a:rPr>
              <a:t> </a:t>
            </a:r>
            <a:r>
              <a:rPr lang="en-US" dirty="0" err="1">
                <a:cs typeface="Adobe Arabic" panose="02040503050201020203" pitchFamily="18" charset="-78"/>
              </a:rPr>
              <a:t>khách</a:t>
            </a:r>
            <a:r>
              <a:rPr lang="en-US" dirty="0">
                <a:cs typeface="Adobe Arabic" panose="02040503050201020203" pitchFamily="18" charset="-78"/>
              </a:rPr>
              <a:t>, </a:t>
            </a:r>
            <a:r>
              <a:rPr lang="en-US" dirty="0" err="1">
                <a:cs typeface="Adobe Arabic" panose="02040503050201020203" pitchFamily="18" charset="-78"/>
              </a:rPr>
              <a:t>cùng</a:t>
            </a:r>
            <a:r>
              <a:rPr lang="en-US" dirty="0">
                <a:cs typeface="Adobe Arabic" panose="02040503050201020203" pitchFamily="18" charset="-78"/>
              </a:rPr>
              <a:t> </a:t>
            </a:r>
            <a:r>
              <a:rPr lang="en-US" dirty="0" err="1">
                <a:cs typeface="Adobe Arabic" panose="02040503050201020203" pitchFamily="18" charset="-78"/>
              </a:rPr>
              <a:t>với</a:t>
            </a:r>
            <a:r>
              <a:rPr lang="en-US" dirty="0">
                <a:cs typeface="Adobe Arabic" panose="02040503050201020203" pitchFamily="18" charset="-78"/>
              </a:rPr>
              <a:t> </a:t>
            </a:r>
            <a:r>
              <a:rPr lang="en-US" dirty="0" err="1">
                <a:cs typeface="Adobe Arabic" panose="02040503050201020203" pitchFamily="18" charset="-78"/>
              </a:rPr>
              <a:t>chứng</a:t>
            </a:r>
            <a:r>
              <a:rPr lang="en-US" dirty="0">
                <a:cs typeface="Adobe Arabic" panose="02040503050201020203" pitchFamily="18" charset="-78"/>
              </a:rPr>
              <a:t> </a:t>
            </a:r>
            <a:r>
              <a:rPr lang="en-US" dirty="0" err="1">
                <a:cs typeface="Adobe Arabic" panose="02040503050201020203" pitchFamily="18" charset="-78"/>
              </a:rPr>
              <a:t>thư</a:t>
            </a:r>
            <a:r>
              <a:rPr lang="en-US" dirty="0">
                <a:cs typeface="Adobe Arabic" panose="02040503050201020203" pitchFamily="18" charset="-78"/>
              </a:rPr>
              <a:t> </a:t>
            </a:r>
            <a:r>
              <a:rPr lang="en-US" dirty="0" err="1">
                <a:cs typeface="Adobe Arabic" panose="02040503050201020203" pitchFamily="18" charset="-78"/>
              </a:rPr>
              <a:t>số</a:t>
            </a:r>
            <a:r>
              <a:rPr lang="en-US" dirty="0">
                <a:cs typeface="Adobe Arabic" panose="02040503050201020203" pitchFamily="18" charset="-78"/>
              </a:rPr>
              <a:t> </a:t>
            </a:r>
            <a:r>
              <a:rPr lang="en-US" dirty="0" err="1">
                <a:cs typeface="Adobe Arabic" panose="02040503050201020203" pitchFamily="18" charset="-78"/>
              </a:rPr>
              <a:t>của</a:t>
            </a:r>
            <a:r>
              <a:rPr lang="en-US" dirty="0">
                <a:cs typeface="Adobe Arabic" panose="02040503050201020203" pitchFamily="18" charset="-78"/>
              </a:rPr>
              <a:t> </a:t>
            </a:r>
            <a:r>
              <a:rPr lang="en-US" dirty="0" err="1">
                <a:cs typeface="Adobe Arabic" panose="02040503050201020203" pitchFamily="18" charset="-78"/>
              </a:rPr>
              <a:t>máy</a:t>
            </a:r>
            <a:r>
              <a:rPr lang="en-US" dirty="0">
                <a:cs typeface="Adobe Arabic" panose="02040503050201020203" pitchFamily="18" charset="-78"/>
              </a:rPr>
              <a:t> </a:t>
            </a:r>
            <a:r>
              <a:rPr lang="en-US" dirty="0" err="1">
                <a:cs typeface="Adobe Arabic" panose="02040503050201020203" pitchFamily="18" charset="-78"/>
              </a:rPr>
              <a:t>khách</a:t>
            </a:r>
            <a:r>
              <a:rPr lang="en-US" dirty="0">
                <a:cs typeface="Adobe Arabic" panose="02040503050201020203" pitchFamily="18" charset="-78"/>
              </a:rPr>
              <a:t> </a:t>
            </a:r>
            <a:r>
              <a:rPr lang="en-US" dirty="0" err="1">
                <a:cs typeface="Adobe Arabic" panose="02040503050201020203" pitchFamily="18" charset="-78"/>
              </a:rPr>
              <a:t>hoặc</a:t>
            </a:r>
            <a:r>
              <a:rPr lang="en-US" dirty="0">
                <a:cs typeface="Adobe Arabic" panose="02040503050201020203" pitchFamily="18" charset="-78"/>
              </a:rPr>
              <a:t> </a:t>
            </a:r>
            <a:r>
              <a:rPr lang="en-US" dirty="0" err="1">
                <a:cs typeface="Adobe Arabic" panose="02040503050201020203" pitchFamily="18" charset="-78"/>
              </a:rPr>
              <a:t>cảnh</a:t>
            </a:r>
            <a:r>
              <a:rPr lang="en-US" dirty="0">
                <a:cs typeface="Adobe Arabic" panose="02040503050201020203" pitchFamily="18" charset="-78"/>
              </a:rPr>
              <a:t> </a:t>
            </a:r>
            <a:r>
              <a:rPr lang="en-US" dirty="0" err="1">
                <a:cs typeface="Adobe Arabic" panose="02040503050201020203" pitchFamily="18" charset="-78"/>
              </a:rPr>
              <a:t>báo</a:t>
            </a:r>
            <a:r>
              <a:rPr lang="en-US" dirty="0">
                <a:cs typeface="Adobe Arabic" panose="02040503050201020203" pitchFamily="18" charset="-78"/>
              </a:rPr>
              <a:t> không </a:t>
            </a:r>
            <a:r>
              <a:rPr lang="en-US" dirty="0" err="1">
                <a:cs typeface="Adobe Arabic" panose="02040503050201020203" pitchFamily="18" charset="-78"/>
              </a:rPr>
              <a:t>có</a:t>
            </a:r>
            <a:r>
              <a:rPr lang="en-US" dirty="0">
                <a:cs typeface="Adobe Arabic" panose="02040503050201020203" pitchFamily="18" charset="-78"/>
              </a:rPr>
              <a:t> </a:t>
            </a:r>
            <a:r>
              <a:rPr lang="en-US" dirty="0" err="1">
                <a:cs typeface="Adobe Arabic" panose="02040503050201020203" pitchFamily="18" charset="-78"/>
              </a:rPr>
              <a:t>chứng</a:t>
            </a:r>
            <a:r>
              <a:rPr lang="en-US" dirty="0">
                <a:cs typeface="Adobe Arabic" panose="02040503050201020203" pitchFamily="18" charset="-78"/>
              </a:rPr>
              <a:t> </a:t>
            </a:r>
            <a:r>
              <a:rPr lang="en-US" dirty="0" err="1">
                <a:cs typeface="Adobe Arabic" panose="02040503050201020203" pitchFamily="18" charset="-78"/>
              </a:rPr>
              <a:t>thư</a:t>
            </a:r>
            <a:r>
              <a:rPr lang="en-US" dirty="0">
                <a:cs typeface="Adobe Arabic" panose="02040503050201020203" pitchFamily="18" charset="-78"/>
              </a:rPr>
              <a:t> </a:t>
            </a:r>
            <a:r>
              <a:rPr lang="en-US" dirty="0" err="1">
                <a:cs typeface="Adobe Arabic" panose="02040503050201020203" pitchFamily="18" charset="-78"/>
              </a:rPr>
              <a:t>số</a:t>
            </a:r>
            <a:r>
              <a:rPr lang="en-US" dirty="0">
                <a:cs typeface="Adobe Arabic" panose="02040503050201020203" pitchFamily="18" charset="-78"/>
              </a:rPr>
              <a:t>. </a:t>
            </a:r>
            <a:r>
              <a:rPr lang="en-US" dirty="0" err="1">
                <a:cs typeface="Adobe Arabic" panose="02040503050201020203" pitchFamily="18" charset="-78"/>
              </a:rPr>
              <a:t>Đây</a:t>
            </a:r>
            <a:r>
              <a:rPr lang="en-US" dirty="0">
                <a:cs typeface="Adobe Arabic" panose="02040503050201020203" pitchFamily="18" charset="-78"/>
              </a:rPr>
              <a:t> </a:t>
            </a:r>
            <a:r>
              <a:rPr lang="en-US" dirty="0" err="1">
                <a:cs typeface="Adobe Arabic" panose="02040503050201020203" pitchFamily="18" charset="-78"/>
              </a:rPr>
              <a:t>chỉ</a:t>
            </a:r>
            <a:r>
              <a:rPr lang="en-US" dirty="0">
                <a:cs typeface="Adobe Arabic" panose="02040503050201020203" pitchFamily="18" charset="-78"/>
              </a:rPr>
              <a:t> là </a:t>
            </a:r>
            <a:r>
              <a:rPr lang="en-US" dirty="0" err="1">
                <a:cs typeface="Adobe Arabic" panose="02040503050201020203" pitchFamily="18" charset="-78"/>
              </a:rPr>
              <a:t>một</a:t>
            </a:r>
            <a:r>
              <a:rPr lang="en-US" dirty="0">
                <a:cs typeface="Adobe Arabic" panose="02040503050201020203" pitchFamily="18" charset="-78"/>
              </a:rPr>
              <a:t> </a:t>
            </a:r>
            <a:r>
              <a:rPr lang="en-US" dirty="0" err="1">
                <a:cs typeface="Adobe Arabic" panose="02040503050201020203" pitchFamily="18" charset="-78"/>
              </a:rPr>
              <a:t>cảnh</a:t>
            </a:r>
            <a:r>
              <a:rPr lang="en-US" dirty="0">
                <a:cs typeface="Adobe Arabic" panose="02040503050201020203" pitchFamily="18" charset="-78"/>
              </a:rPr>
              <a:t> </a:t>
            </a:r>
            <a:r>
              <a:rPr lang="en-US" dirty="0" err="1">
                <a:cs typeface="Adobe Arabic" panose="02040503050201020203" pitchFamily="18" charset="-78"/>
              </a:rPr>
              <a:t>báo</a:t>
            </a:r>
            <a:r>
              <a:rPr lang="en-US" dirty="0">
                <a:cs typeface="Adobe Arabic" panose="02040503050201020203" pitchFamily="18" charset="-78"/>
              </a:rPr>
              <a:t>, nhưng </a:t>
            </a:r>
            <a:r>
              <a:rPr lang="en-US" dirty="0" err="1">
                <a:cs typeface="Adobe Arabic" panose="02040503050201020203" pitchFamily="18" charset="-78"/>
              </a:rPr>
              <a:t>trong</a:t>
            </a:r>
            <a:r>
              <a:rPr lang="en-US" dirty="0">
                <a:cs typeface="Adobe Arabic" panose="02040503050201020203" pitchFamily="18" charset="-78"/>
              </a:rPr>
              <a:t> </a:t>
            </a:r>
            <a:r>
              <a:rPr lang="en-US" dirty="0" err="1">
                <a:cs typeface="Adobe Arabic" panose="02040503050201020203" pitchFamily="18" charset="-78"/>
              </a:rPr>
              <a:t>một</a:t>
            </a:r>
            <a:r>
              <a:rPr lang="en-US" dirty="0">
                <a:cs typeface="Adobe Arabic" panose="02040503050201020203" pitchFamily="18" charset="-78"/>
              </a:rPr>
              <a:t> </a:t>
            </a:r>
            <a:r>
              <a:rPr lang="en-US" dirty="0" err="1">
                <a:cs typeface="Adobe Arabic" panose="02040503050201020203" pitchFamily="18" charset="-78"/>
              </a:rPr>
              <a:t>số</a:t>
            </a:r>
            <a:r>
              <a:rPr lang="en-US" dirty="0">
                <a:cs typeface="Adobe Arabic" panose="02040503050201020203" pitchFamily="18" charset="-78"/>
              </a:rPr>
              <a:t> </a:t>
            </a:r>
            <a:r>
              <a:rPr lang="en-US" dirty="0" err="1">
                <a:cs typeface="Adobe Arabic" panose="02040503050201020203" pitchFamily="18" charset="-78"/>
              </a:rPr>
              <a:t>trường</a:t>
            </a:r>
            <a:r>
              <a:rPr lang="en-US" dirty="0">
                <a:cs typeface="Adobe Arabic" panose="02040503050201020203" pitchFamily="18" charset="-78"/>
              </a:rPr>
              <a:t> </a:t>
            </a:r>
            <a:r>
              <a:rPr lang="en-US" dirty="0" err="1">
                <a:cs typeface="Adobe Arabic" panose="02040503050201020203" pitchFamily="18" charset="-78"/>
              </a:rPr>
              <a:t>hợp</a:t>
            </a:r>
            <a:r>
              <a:rPr lang="en-US" dirty="0">
                <a:cs typeface="Adobe Arabic" panose="02040503050201020203" pitchFamily="18" charset="-78"/>
              </a:rPr>
              <a:t> không </a:t>
            </a:r>
            <a:r>
              <a:rPr lang="en-US" dirty="0" err="1">
                <a:cs typeface="Adobe Arabic" panose="02040503050201020203" pitchFamily="18" charset="-78"/>
              </a:rPr>
              <a:t>thể</a:t>
            </a:r>
            <a:r>
              <a:rPr lang="en-US" dirty="0">
                <a:cs typeface="Adobe Arabic" panose="02040503050201020203" pitchFamily="18" charset="-78"/>
              </a:rPr>
              <a:t> </a:t>
            </a:r>
            <a:r>
              <a:rPr lang="en-US" dirty="0" err="1">
                <a:cs typeface="Adobe Arabic" panose="02040503050201020203" pitchFamily="18" charset="-78"/>
              </a:rPr>
              <a:t>xác</a:t>
            </a:r>
            <a:r>
              <a:rPr lang="en-US" dirty="0">
                <a:cs typeface="Adobe Arabic" panose="02040503050201020203" pitchFamily="18" charset="-78"/>
              </a:rPr>
              <a:t> </a:t>
            </a:r>
            <a:r>
              <a:rPr lang="en-US" dirty="0" err="1">
                <a:cs typeface="Adobe Arabic" panose="02040503050201020203" pitchFamily="18" charset="-78"/>
              </a:rPr>
              <a:t>thực</a:t>
            </a:r>
            <a:r>
              <a:rPr lang="en-US" dirty="0">
                <a:cs typeface="Adobe Arabic" panose="02040503050201020203" pitchFamily="18" charset="-78"/>
              </a:rPr>
              <a:t> client, </a:t>
            </a:r>
            <a:r>
              <a:rPr lang="en-US" dirty="0" err="1">
                <a:cs typeface="Adobe Arabic" panose="02040503050201020203" pitchFamily="18" charset="-78"/>
              </a:rPr>
              <a:t>quá</a:t>
            </a:r>
            <a:r>
              <a:rPr lang="en-US" dirty="0">
                <a:cs typeface="Adobe Arabic" panose="02040503050201020203" pitchFamily="18" charset="-78"/>
              </a:rPr>
              <a:t> </a:t>
            </a:r>
            <a:r>
              <a:rPr lang="en-US" dirty="0" err="1">
                <a:cs typeface="Adobe Arabic" panose="02040503050201020203" pitchFamily="18" charset="-78"/>
              </a:rPr>
              <a:t>trình</a:t>
            </a:r>
            <a:r>
              <a:rPr lang="en-US" dirty="0">
                <a:cs typeface="Adobe Arabic" panose="02040503050201020203" pitchFamily="18" charset="-78"/>
              </a:rPr>
              <a:t> handshake </a:t>
            </a:r>
            <a:r>
              <a:rPr lang="en-US" dirty="0" err="1">
                <a:cs typeface="Adobe Arabic" panose="02040503050201020203" pitchFamily="18" charset="-78"/>
              </a:rPr>
              <a:t>sẽ</a:t>
            </a:r>
            <a:r>
              <a:rPr lang="en-US" dirty="0">
                <a:cs typeface="Adobe Arabic" panose="02040503050201020203" pitchFamily="18" charset="-78"/>
              </a:rPr>
              <a:t> là không </a:t>
            </a:r>
            <a:r>
              <a:rPr lang="en-US" dirty="0" err="1">
                <a:cs typeface="Adobe Arabic" panose="02040503050201020203" pitchFamily="18" charset="-78"/>
              </a:rPr>
              <a:t>thành</a:t>
            </a:r>
            <a:r>
              <a:rPr lang="en-US" dirty="0">
                <a:cs typeface="Adobe Arabic" panose="02040503050201020203" pitchFamily="18" charset="-78"/>
              </a:rPr>
              <a:t> </a:t>
            </a:r>
            <a:r>
              <a:rPr lang="en-US" dirty="0" err="1">
                <a:cs typeface="Adobe Arabic" panose="02040503050201020203" pitchFamily="18" charset="-78"/>
              </a:rPr>
              <a:t>công</a:t>
            </a:r>
            <a:r>
              <a:rPr lang="en-US" dirty="0">
                <a:cs typeface="Adobe Arabic" panose="02040503050201020203" pitchFamily="18" charset="-78"/>
              </a:rPr>
              <a:t> </a:t>
            </a:r>
            <a:r>
              <a:rPr lang="en-US" dirty="0" err="1">
                <a:cs typeface="Adobe Arabic" panose="02040503050201020203" pitchFamily="18" charset="-78"/>
              </a:rPr>
              <a:t>nếu</a:t>
            </a:r>
            <a:r>
              <a:rPr lang="en-US" dirty="0">
                <a:cs typeface="Adobe Arabic" panose="02040503050201020203" pitchFamily="18" charset="-78"/>
              </a:rPr>
              <a:t> </a:t>
            </a:r>
            <a:r>
              <a:rPr lang="en-US" dirty="0" err="1">
                <a:cs typeface="Adobe Arabic" panose="02040503050201020203" pitchFamily="18" charset="-78"/>
              </a:rPr>
              <a:t>xác</a:t>
            </a:r>
            <a:r>
              <a:rPr lang="en-US" dirty="0">
                <a:cs typeface="Adobe Arabic" panose="02040503050201020203" pitchFamily="18" charset="-78"/>
              </a:rPr>
              <a:t> </a:t>
            </a:r>
            <a:r>
              <a:rPr lang="en-US" dirty="0" err="1">
                <a:cs typeface="Adobe Arabic" panose="02040503050201020203" pitchFamily="18" charset="-78"/>
              </a:rPr>
              <a:t>thực</a:t>
            </a:r>
            <a:r>
              <a:rPr lang="en-US" dirty="0">
                <a:cs typeface="Adobe Arabic" panose="02040503050201020203" pitchFamily="18" charset="-78"/>
              </a:rPr>
              <a:t> client là </a:t>
            </a:r>
            <a:r>
              <a:rPr lang="en-US" dirty="0" err="1">
                <a:cs typeface="Adobe Arabic" panose="02040503050201020203" pitchFamily="18" charset="-78"/>
              </a:rPr>
              <a:t>bắt</a:t>
            </a:r>
            <a:r>
              <a:rPr lang="en-US" dirty="0">
                <a:cs typeface="Adobe Arabic" panose="02040503050201020203" pitchFamily="18" charset="-78"/>
              </a:rPr>
              <a:t> </a:t>
            </a:r>
            <a:r>
              <a:rPr lang="en-US" dirty="0" err="1">
                <a:cs typeface="Adobe Arabic" panose="02040503050201020203" pitchFamily="18" charset="-78"/>
              </a:rPr>
              <a:t>buộc</a:t>
            </a:r>
            <a:r>
              <a:rPr lang="en-US" dirty="0">
                <a:cs typeface="Adobe Arabic" panose="02040503050201020203" pitchFamily="18" charset="-78"/>
              </a:rPr>
              <a:t>.</a:t>
            </a:r>
          </a:p>
          <a:p>
            <a:pPr lvl="0" algn="just" fontAlgn="base"/>
            <a:r>
              <a:rPr lang="en-US" dirty="0" err="1" smtClean="0">
                <a:cs typeface="Adobe Arabic" panose="02040503050201020203" pitchFamily="18" charset="-78"/>
              </a:rPr>
              <a:t>Bước</a:t>
            </a:r>
            <a:r>
              <a:rPr lang="en-US" dirty="0" smtClean="0">
                <a:cs typeface="Adobe Arabic" panose="02040503050201020203" pitchFamily="18" charset="-78"/>
              </a:rPr>
              <a:t> 6: </a:t>
            </a:r>
            <a:r>
              <a:rPr lang="en-US" dirty="0" err="1" smtClean="0">
                <a:cs typeface="Adobe Arabic" panose="02040503050201020203" pitchFamily="18" charset="-78"/>
              </a:rPr>
              <a:t>Máy</a:t>
            </a:r>
            <a:r>
              <a:rPr lang="en-US" dirty="0" smtClean="0">
                <a:cs typeface="Adobe Arabic" panose="02040503050201020203" pitchFamily="18" charset="-78"/>
              </a:rPr>
              <a:t> </a:t>
            </a:r>
            <a:r>
              <a:rPr lang="en-US" dirty="0" err="1">
                <a:cs typeface="Adobe Arabic" panose="02040503050201020203" pitchFamily="18" charset="-78"/>
              </a:rPr>
              <a:t>chủ</a:t>
            </a:r>
            <a:r>
              <a:rPr lang="en-US" dirty="0">
                <a:cs typeface="Adobe Arabic" panose="02040503050201020203" pitchFamily="18" charset="-78"/>
              </a:rPr>
              <a:t> SSL/TLS </a:t>
            </a:r>
            <a:r>
              <a:rPr lang="en-US" dirty="0" err="1">
                <a:cs typeface="Adobe Arabic" panose="02040503050201020203" pitchFamily="18" charset="-78"/>
              </a:rPr>
              <a:t>xác</a:t>
            </a:r>
            <a:r>
              <a:rPr lang="en-US" dirty="0">
                <a:cs typeface="Adobe Arabic" panose="02040503050201020203" pitchFamily="18" charset="-78"/>
              </a:rPr>
              <a:t> minh </a:t>
            </a:r>
            <a:r>
              <a:rPr lang="en-US" dirty="0" err="1">
                <a:cs typeface="Adobe Arabic" panose="02040503050201020203" pitchFamily="18" charset="-78"/>
              </a:rPr>
              <a:t>chứng</a:t>
            </a:r>
            <a:r>
              <a:rPr lang="en-US" dirty="0">
                <a:cs typeface="Adobe Arabic" panose="02040503050201020203" pitchFamily="18" charset="-78"/>
              </a:rPr>
              <a:t> </a:t>
            </a:r>
            <a:r>
              <a:rPr lang="en-US" dirty="0" err="1">
                <a:cs typeface="Adobe Arabic" panose="02040503050201020203" pitchFamily="18" charset="-78"/>
              </a:rPr>
              <a:t>chỉ</a:t>
            </a:r>
            <a:r>
              <a:rPr lang="en-US" dirty="0">
                <a:cs typeface="Adobe Arabic" panose="02040503050201020203" pitchFamily="18" charset="-78"/>
              </a:rPr>
              <a:t> </a:t>
            </a:r>
            <a:r>
              <a:rPr lang="en-US" dirty="0" err="1">
                <a:cs typeface="Adobe Arabic" panose="02040503050201020203" pitchFamily="18" charset="-78"/>
              </a:rPr>
              <a:t>của</a:t>
            </a:r>
            <a:r>
              <a:rPr lang="en-US" dirty="0">
                <a:cs typeface="Adobe Arabic" panose="02040503050201020203" pitchFamily="18" charset="-78"/>
              </a:rPr>
              <a:t> </a:t>
            </a:r>
            <a:r>
              <a:rPr lang="en-US" dirty="0" err="1">
                <a:cs typeface="Adobe Arabic" panose="02040503050201020203" pitchFamily="18" charset="-78"/>
              </a:rPr>
              <a:t>máy</a:t>
            </a:r>
            <a:r>
              <a:rPr lang="en-US" dirty="0">
                <a:cs typeface="Adobe Arabic" panose="02040503050201020203" pitchFamily="18" charset="-78"/>
              </a:rPr>
              <a:t> </a:t>
            </a:r>
            <a:r>
              <a:rPr lang="en-US" dirty="0" err="1">
                <a:cs typeface="Adobe Arabic" panose="02040503050201020203" pitchFamily="18" charset="-78"/>
              </a:rPr>
              <a:t>khách</a:t>
            </a:r>
            <a:r>
              <a:rPr lang="en-US" dirty="0">
                <a:cs typeface="Adobe Arabic" panose="02040503050201020203" pitchFamily="18" charset="-78"/>
              </a:rPr>
              <a:t>.</a:t>
            </a:r>
          </a:p>
          <a:p>
            <a:pPr lvl="0" algn="just" fontAlgn="base"/>
            <a:r>
              <a:rPr lang="en-US" dirty="0" err="1" smtClean="0">
                <a:cs typeface="Adobe Arabic" panose="02040503050201020203" pitchFamily="18" charset="-78"/>
              </a:rPr>
              <a:t>Bước</a:t>
            </a:r>
            <a:r>
              <a:rPr lang="en-US" dirty="0" smtClean="0">
                <a:cs typeface="Adobe Arabic" panose="02040503050201020203" pitchFamily="18" charset="-78"/>
              </a:rPr>
              <a:t> 7: </a:t>
            </a:r>
            <a:r>
              <a:rPr lang="en-US" dirty="0" err="1" smtClean="0">
                <a:cs typeface="Adobe Arabic" panose="02040503050201020203" pitchFamily="18" charset="-78"/>
              </a:rPr>
              <a:t>Máy</a:t>
            </a:r>
            <a:r>
              <a:rPr lang="en-US" dirty="0" smtClean="0">
                <a:cs typeface="Adobe Arabic" panose="02040503050201020203" pitchFamily="18" charset="-78"/>
              </a:rPr>
              <a:t> </a:t>
            </a:r>
            <a:r>
              <a:rPr lang="en-US" dirty="0" err="1">
                <a:cs typeface="Adobe Arabic" panose="02040503050201020203" pitchFamily="18" charset="-78"/>
              </a:rPr>
              <a:t>khách</a:t>
            </a:r>
            <a:r>
              <a:rPr lang="en-US" dirty="0">
                <a:cs typeface="Adobe Arabic" panose="02040503050201020203" pitchFamily="18" charset="-78"/>
              </a:rPr>
              <a:t> </a:t>
            </a:r>
            <a:r>
              <a:rPr lang="en-US" dirty="0" err="1">
                <a:cs typeface="Adobe Arabic" panose="02040503050201020203" pitchFamily="18" charset="-78"/>
              </a:rPr>
              <a:t>gửi</a:t>
            </a:r>
            <a:r>
              <a:rPr lang="en-US" dirty="0">
                <a:cs typeface="Adobe Arabic" panose="02040503050201020203" pitchFamily="18" charset="-78"/>
              </a:rPr>
              <a:t> </a:t>
            </a:r>
            <a:r>
              <a:rPr lang="en-US" dirty="0" err="1">
                <a:cs typeface="Adobe Arabic" panose="02040503050201020203" pitchFamily="18" charset="-78"/>
              </a:rPr>
              <a:t>cho</a:t>
            </a:r>
            <a:r>
              <a:rPr lang="en-US" dirty="0">
                <a:cs typeface="Adobe Arabic" panose="02040503050201020203" pitchFamily="18" charset="-78"/>
              </a:rPr>
              <a:t> </a:t>
            </a:r>
            <a:r>
              <a:rPr lang="en-US" dirty="0" err="1">
                <a:cs typeface="Adobe Arabic" panose="02040503050201020203" pitchFamily="18" charset="-78"/>
              </a:rPr>
              <a:t>máy</a:t>
            </a:r>
            <a:r>
              <a:rPr lang="en-US" dirty="0">
                <a:cs typeface="Adobe Arabic" panose="02040503050201020203" pitchFamily="18" charset="-78"/>
              </a:rPr>
              <a:t> </a:t>
            </a:r>
            <a:r>
              <a:rPr lang="en-US" dirty="0" err="1">
                <a:cs typeface="Adobe Arabic" panose="02040503050201020203" pitchFamily="18" charset="-78"/>
              </a:rPr>
              <a:t>chủ</a:t>
            </a:r>
            <a:r>
              <a:rPr lang="en-US" dirty="0">
                <a:cs typeface="Adobe Arabic" panose="02040503050201020203" pitchFamily="18" charset="-78"/>
              </a:rPr>
              <a:t> </a:t>
            </a:r>
            <a:r>
              <a:rPr lang="en-US" dirty="0" err="1">
                <a:cs typeface="Adobe Arabic" panose="02040503050201020203" pitchFamily="18" charset="-78"/>
              </a:rPr>
              <a:t>một</a:t>
            </a:r>
            <a:r>
              <a:rPr lang="en-US" dirty="0">
                <a:cs typeface="Adobe Arabic" panose="02040503050201020203" pitchFamily="18" charset="-78"/>
              </a:rPr>
              <a:t> </a:t>
            </a:r>
            <a:r>
              <a:rPr lang="en-US" dirty="0" err="1">
                <a:cs typeface="Adobe Arabic" panose="02040503050201020203" pitchFamily="18" charset="-78"/>
              </a:rPr>
              <a:t>thông</a:t>
            </a:r>
            <a:r>
              <a:rPr lang="en-US" dirty="0">
                <a:cs typeface="Adobe Arabic" panose="02040503050201020203" pitchFamily="18" charset="-78"/>
              </a:rPr>
              <a:t> </a:t>
            </a:r>
            <a:r>
              <a:rPr lang="en-US" dirty="0" err="1">
                <a:cs typeface="Adobe Arabic" panose="02040503050201020203" pitchFamily="18" charset="-78"/>
              </a:rPr>
              <a:t>điệp</a:t>
            </a:r>
            <a:r>
              <a:rPr lang="en-US" dirty="0">
                <a:cs typeface="Adobe Arabic" panose="02040503050201020203" pitchFamily="18" charset="-78"/>
              </a:rPr>
              <a:t> “finished”, </a:t>
            </a:r>
            <a:r>
              <a:rPr lang="en-US" dirty="0" err="1">
                <a:cs typeface="Adobe Arabic" panose="02040503050201020203" pitchFamily="18" charset="-78"/>
              </a:rPr>
              <a:t>được</a:t>
            </a:r>
            <a:r>
              <a:rPr lang="en-US" dirty="0">
                <a:cs typeface="Adobe Arabic" panose="02040503050201020203" pitchFamily="18" charset="-78"/>
              </a:rPr>
              <a:t> </a:t>
            </a:r>
            <a:r>
              <a:rPr lang="en-US" dirty="0" err="1">
                <a:cs typeface="Adobe Arabic" panose="02040503050201020203" pitchFamily="18" charset="-78"/>
              </a:rPr>
              <a:t>mã</a:t>
            </a:r>
            <a:r>
              <a:rPr lang="en-US" dirty="0">
                <a:cs typeface="Adobe Arabic" panose="02040503050201020203" pitchFamily="18" charset="-78"/>
              </a:rPr>
              <a:t> </a:t>
            </a:r>
            <a:r>
              <a:rPr lang="en-US" dirty="0" err="1">
                <a:cs typeface="Adobe Arabic" panose="02040503050201020203" pitchFamily="18" charset="-78"/>
              </a:rPr>
              <a:t>hóa</a:t>
            </a:r>
            <a:r>
              <a:rPr lang="en-US" dirty="0">
                <a:cs typeface="Adobe Arabic" panose="02040503050201020203" pitchFamily="18" charset="-78"/>
              </a:rPr>
              <a:t> </a:t>
            </a:r>
            <a:r>
              <a:rPr lang="en-US" dirty="0" err="1">
                <a:cs typeface="Adobe Arabic" panose="02040503050201020203" pitchFamily="18" charset="-78"/>
              </a:rPr>
              <a:t>bằng</a:t>
            </a:r>
            <a:r>
              <a:rPr lang="en-US" dirty="0">
                <a:cs typeface="Adobe Arabic" panose="02040503050201020203" pitchFamily="18" charset="-78"/>
              </a:rPr>
              <a:t> </a:t>
            </a:r>
            <a:r>
              <a:rPr lang="en-US" dirty="0" err="1">
                <a:cs typeface="Adobe Arabic" panose="02040503050201020203" pitchFamily="18" charset="-78"/>
              </a:rPr>
              <a:t>khóa</a:t>
            </a:r>
            <a:r>
              <a:rPr lang="en-US" dirty="0">
                <a:cs typeface="Adobe Arabic" panose="02040503050201020203" pitchFamily="18" charset="-78"/>
              </a:rPr>
              <a:t> </a:t>
            </a:r>
            <a:r>
              <a:rPr lang="en-US" dirty="0" err="1">
                <a:cs typeface="Adobe Arabic" panose="02040503050201020203" pitchFamily="18" charset="-78"/>
              </a:rPr>
              <a:t>bí</a:t>
            </a:r>
            <a:r>
              <a:rPr lang="en-US" dirty="0">
                <a:cs typeface="Adobe Arabic" panose="02040503050201020203" pitchFamily="18" charset="-78"/>
              </a:rPr>
              <a:t> </a:t>
            </a:r>
            <a:r>
              <a:rPr lang="en-US" dirty="0" err="1">
                <a:cs typeface="Adobe Arabic" panose="02040503050201020203" pitchFamily="18" charset="-78"/>
              </a:rPr>
              <a:t>mật</a:t>
            </a:r>
            <a:r>
              <a:rPr lang="en-US" dirty="0">
                <a:cs typeface="Adobe Arabic" panose="02040503050201020203" pitchFamily="18" charset="-78"/>
              </a:rPr>
              <a:t> </a:t>
            </a:r>
            <a:r>
              <a:rPr lang="en-US" dirty="0" err="1">
                <a:cs typeface="Adobe Arabic" panose="02040503050201020203" pitchFamily="18" charset="-78"/>
              </a:rPr>
              <a:t>để</a:t>
            </a:r>
            <a:r>
              <a:rPr lang="en-US" dirty="0">
                <a:cs typeface="Adobe Arabic" panose="02040503050201020203" pitchFamily="18" charset="-78"/>
              </a:rPr>
              <a:t> </a:t>
            </a:r>
            <a:r>
              <a:rPr lang="en-US" dirty="0" err="1">
                <a:cs typeface="Adobe Arabic" panose="02040503050201020203" pitchFamily="18" charset="-78"/>
              </a:rPr>
              <a:t>chỉ</a:t>
            </a:r>
            <a:r>
              <a:rPr lang="en-US" dirty="0">
                <a:cs typeface="Adobe Arabic" panose="02040503050201020203" pitchFamily="18" charset="-78"/>
              </a:rPr>
              <a:t> </a:t>
            </a:r>
            <a:r>
              <a:rPr lang="en-US" dirty="0" err="1">
                <a:cs typeface="Adobe Arabic" panose="02040503050201020203" pitchFamily="18" charset="-78"/>
              </a:rPr>
              <a:t>ra</a:t>
            </a:r>
            <a:r>
              <a:rPr lang="en-US" dirty="0">
                <a:cs typeface="Adobe Arabic" panose="02040503050201020203" pitchFamily="18" charset="-78"/>
              </a:rPr>
              <a:t> </a:t>
            </a:r>
            <a:r>
              <a:rPr lang="en-US" dirty="0" err="1">
                <a:cs typeface="Adobe Arabic" panose="02040503050201020203" pitchFamily="18" charset="-78"/>
              </a:rPr>
              <a:t>rằng</a:t>
            </a:r>
            <a:r>
              <a:rPr lang="en-US" dirty="0">
                <a:cs typeface="Adobe Arabic" panose="02040503050201020203" pitchFamily="18" charset="-78"/>
              </a:rPr>
              <a:t> </a:t>
            </a:r>
            <a:r>
              <a:rPr lang="en-US" dirty="0" err="1">
                <a:cs typeface="Adobe Arabic" panose="02040503050201020203" pitchFamily="18" charset="-78"/>
              </a:rPr>
              <a:t>máy</a:t>
            </a:r>
            <a:r>
              <a:rPr lang="en-US" dirty="0">
                <a:cs typeface="Adobe Arabic" panose="02040503050201020203" pitchFamily="18" charset="-78"/>
              </a:rPr>
              <a:t> </a:t>
            </a:r>
            <a:r>
              <a:rPr lang="en-US" dirty="0" err="1">
                <a:cs typeface="Adobe Arabic" panose="02040503050201020203" pitchFamily="18" charset="-78"/>
              </a:rPr>
              <a:t>khách</a:t>
            </a:r>
            <a:r>
              <a:rPr lang="en-US" dirty="0">
                <a:cs typeface="Adobe Arabic" panose="02040503050201020203" pitchFamily="18" charset="-78"/>
              </a:rPr>
              <a:t> </a:t>
            </a:r>
            <a:r>
              <a:rPr lang="en-US" dirty="0" err="1">
                <a:cs typeface="Adobe Arabic" panose="02040503050201020203" pitchFamily="18" charset="-78"/>
              </a:rPr>
              <a:t>đã</a:t>
            </a:r>
            <a:r>
              <a:rPr lang="en-US" dirty="0">
                <a:cs typeface="Adobe Arabic" panose="02040503050201020203" pitchFamily="18" charset="-78"/>
              </a:rPr>
              <a:t> </a:t>
            </a:r>
            <a:r>
              <a:rPr lang="en-US" dirty="0" err="1">
                <a:cs typeface="Adobe Arabic" panose="02040503050201020203" pitchFamily="18" charset="-78"/>
              </a:rPr>
              <a:t>hoàn</a:t>
            </a:r>
            <a:r>
              <a:rPr lang="en-US" dirty="0">
                <a:cs typeface="Adobe Arabic" panose="02040503050201020203" pitchFamily="18" charset="-78"/>
              </a:rPr>
              <a:t> </a:t>
            </a:r>
            <a:r>
              <a:rPr lang="en-US" dirty="0" err="1">
                <a:cs typeface="Adobe Arabic" panose="02040503050201020203" pitchFamily="18" charset="-78"/>
              </a:rPr>
              <a:t>thành</a:t>
            </a:r>
            <a:r>
              <a:rPr lang="en-US" dirty="0">
                <a:cs typeface="Adobe Arabic" panose="02040503050201020203" pitchFamily="18" charset="-78"/>
              </a:rPr>
              <a:t> </a:t>
            </a:r>
            <a:r>
              <a:rPr lang="en-US" dirty="0" err="1">
                <a:cs typeface="Adobe Arabic" panose="02040503050201020203" pitchFamily="18" charset="-78"/>
              </a:rPr>
              <a:t>nhiệm</a:t>
            </a:r>
            <a:r>
              <a:rPr lang="en-US" dirty="0">
                <a:cs typeface="Adobe Arabic" panose="02040503050201020203" pitchFamily="18" charset="-78"/>
              </a:rPr>
              <a:t> </a:t>
            </a:r>
            <a:r>
              <a:rPr lang="en-US" dirty="0" err="1">
                <a:cs typeface="Adobe Arabic" panose="02040503050201020203" pitchFamily="18" charset="-78"/>
              </a:rPr>
              <a:t>vụ</a:t>
            </a:r>
            <a:r>
              <a:rPr lang="en-US" dirty="0">
                <a:cs typeface="Adobe Arabic" panose="02040503050201020203" pitchFamily="18" charset="-78"/>
              </a:rPr>
              <a:t> </a:t>
            </a:r>
            <a:r>
              <a:rPr lang="en-US" dirty="0" err="1">
                <a:cs typeface="Adobe Arabic" panose="02040503050201020203" pitchFamily="18" charset="-78"/>
              </a:rPr>
              <a:t>trong</a:t>
            </a:r>
            <a:r>
              <a:rPr lang="en-US" dirty="0">
                <a:cs typeface="Adobe Arabic" panose="02040503050201020203" pitchFamily="18" charset="-78"/>
              </a:rPr>
              <a:t> </a:t>
            </a:r>
            <a:r>
              <a:rPr lang="en-US" dirty="0" err="1">
                <a:cs typeface="Adobe Arabic" panose="02040503050201020203" pitchFamily="18" charset="-78"/>
              </a:rPr>
              <a:t>quá</a:t>
            </a:r>
            <a:r>
              <a:rPr lang="en-US" dirty="0">
                <a:cs typeface="Adobe Arabic" panose="02040503050201020203" pitchFamily="18" charset="-78"/>
              </a:rPr>
              <a:t> </a:t>
            </a:r>
            <a:r>
              <a:rPr lang="en-US" dirty="0" err="1">
                <a:cs typeface="Adobe Arabic" panose="02040503050201020203" pitchFamily="18" charset="-78"/>
              </a:rPr>
              <a:t>trình</a:t>
            </a:r>
            <a:r>
              <a:rPr lang="en-US" dirty="0">
                <a:cs typeface="Adobe Arabic" panose="02040503050201020203" pitchFamily="18" charset="-78"/>
              </a:rPr>
              <a:t> handshake.</a:t>
            </a:r>
          </a:p>
          <a:p>
            <a:pPr lvl="0" algn="just" fontAlgn="base"/>
            <a:r>
              <a:rPr lang="en-US" dirty="0" err="1" smtClean="0">
                <a:cs typeface="Adobe Arabic" panose="02040503050201020203" pitchFamily="18" charset="-78"/>
              </a:rPr>
              <a:t>Bước</a:t>
            </a:r>
            <a:r>
              <a:rPr lang="en-US" dirty="0" smtClean="0">
                <a:cs typeface="Adobe Arabic" panose="02040503050201020203" pitchFamily="18" charset="-78"/>
              </a:rPr>
              <a:t> 8: </a:t>
            </a:r>
            <a:r>
              <a:rPr lang="en-US" dirty="0" err="1" smtClean="0">
                <a:cs typeface="Adobe Arabic" panose="02040503050201020203" pitchFamily="18" charset="-78"/>
              </a:rPr>
              <a:t>Máy</a:t>
            </a:r>
            <a:r>
              <a:rPr lang="en-US" dirty="0" smtClean="0">
                <a:cs typeface="Adobe Arabic" panose="02040503050201020203" pitchFamily="18" charset="-78"/>
              </a:rPr>
              <a:t> </a:t>
            </a:r>
            <a:r>
              <a:rPr lang="en-US" dirty="0" err="1">
                <a:cs typeface="Adobe Arabic" panose="02040503050201020203" pitchFamily="18" charset="-78"/>
              </a:rPr>
              <a:t>chủ</a:t>
            </a:r>
            <a:r>
              <a:rPr lang="en-US" dirty="0">
                <a:cs typeface="Adobe Arabic" panose="02040503050201020203" pitchFamily="18" charset="-78"/>
              </a:rPr>
              <a:t> SSL/TLS </a:t>
            </a:r>
            <a:r>
              <a:rPr lang="en-US" dirty="0" err="1">
                <a:cs typeface="Adobe Arabic" panose="02040503050201020203" pitchFamily="18" charset="-78"/>
              </a:rPr>
              <a:t>gửi</a:t>
            </a:r>
            <a:r>
              <a:rPr lang="en-US" dirty="0">
                <a:cs typeface="Adobe Arabic" panose="02040503050201020203" pitchFamily="18" charset="-78"/>
              </a:rPr>
              <a:t> </a:t>
            </a:r>
            <a:r>
              <a:rPr lang="en-US" dirty="0" err="1">
                <a:cs typeface="Adobe Arabic" panose="02040503050201020203" pitchFamily="18" charset="-78"/>
              </a:rPr>
              <a:t>cho</a:t>
            </a:r>
            <a:r>
              <a:rPr lang="en-US" dirty="0">
                <a:cs typeface="Adobe Arabic" panose="02040503050201020203" pitchFamily="18" charset="-78"/>
              </a:rPr>
              <a:t> client </a:t>
            </a:r>
            <a:r>
              <a:rPr lang="en-US" dirty="0" err="1">
                <a:cs typeface="Adobe Arabic" panose="02040503050201020203" pitchFamily="18" charset="-78"/>
              </a:rPr>
              <a:t>một</a:t>
            </a:r>
            <a:r>
              <a:rPr lang="en-US" dirty="0">
                <a:cs typeface="Adobe Arabic" panose="02040503050201020203" pitchFamily="18" charset="-78"/>
              </a:rPr>
              <a:t> </a:t>
            </a:r>
            <a:r>
              <a:rPr lang="en-US" dirty="0" err="1">
                <a:cs typeface="Adobe Arabic" panose="02040503050201020203" pitchFamily="18" charset="-78"/>
              </a:rPr>
              <a:t>thông</a:t>
            </a:r>
            <a:r>
              <a:rPr lang="en-US" dirty="0">
                <a:cs typeface="Adobe Arabic" panose="02040503050201020203" pitchFamily="18" charset="-78"/>
              </a:rPr>
              <a:t> </a:t>
            </a:r>
            <a:r>
              <a:rPr lang="en-US" dirty="0" err="1">
                <a:cs typeface="Adobe Arabic" panose="02040503050201020203" pitchFamily="18" charset="-78"/>
              </a:rPr>
              <a:t>điệp</a:t>
            </a:r>
            <a:r>
              <a:rPr lang="en-US" dirty="0">
                <a:cs typeface="Adobe Arabic" panose="02040503050201020203" pitchFamily="18" charset="-78"/>
              </a:rPr>
              <a:t> “finished”, </a:t>
            </a:r>
            <a:r>
              <a:rPr lang="en-US" dirty="0" err="1">
                <a:cs typeface="Adobe Arabic" panose="02040503050201020203" pitchFamily="18" charset="-78"/>
              </a:rPr>
              <a:t>được</a:t>
            </a:r>
            <a:r>
              <a:rPr lang="en-US" dirty="0">
                <a:cs typeface="Adobe Arabic" panose="02040503050201020203" pitchFamily="18" charset="-78"/>
              </a:rPr>
              <a:t> </a:t>
            </a:r>
            <a:r>
              <a:rPr lang="en-US" dirty="0" err="1">
                <a:cs typeface="Adobe Arabic" panose="02040503050201020203" pitchFamily="18" charset="-78"/>
              </a:rPr>
              <a:t>mã</a:t>
            </a:r>
            <a:r>
              <a:rPr lang="en-US" dirty="0">
                <a:cs typeface="Adobe Arabic" panose="02040503050201020203" pitchFamily="18" charset="-78"/>
              </a:rPr>
              <a:t> </a:t>
            </a:r>
            <a:r>
              <a:rPr lang="en-US" dirty="0" err="1">
                <a:cs typeface="Adobe Arabic" panose="02040503050201020203" pitchFamily="18" charset="-78"/>
              </a:rPr>
              <a:t>hóa</a:t>
            </a:r>
            <a:r>
              <a:rPr lang="en-US" dirty="0">
                <a:cs typeface="Adobe Arabic" panose="02040503050201020203" pitchFamily="18" charset="-78"/>
              </a:rPr>
              <a:t> </a:t>
            </a:r>
            <a:r>
              <a:rPr lang="en-US" dirty="0" err="1">
                <a:cs typeface="Adobe Arabic" panose="02040503050201020203" pitchFamily="18" charset="-78"/>
              </a:rPr>
              <a:t>bằng</a:t>
            </a:r>
            <a:r>
              <a:rPr lang="en-US" dirty="0">
                <a:cs typeface="Adobe Arabic" panose="02040503050201020203" pitchFamily="18" charset="-78"/>
              </a:rPr>
              <a:t> </a:t>
            </a:r>
            <a:r>
              <a:rPr lang="en-US" dirty="0" err="1">
                <a:cs typeface="Adobe Arabic" panose="02040503050201020203" pitchFamily="18" charset="-78"/>
              </a:rPr>
              <a:t>khóa</a:t>
            </a:r>
            <a:r>
              <a:rPr lang="en-US" dirty="0">
                <a:cs typeface="Adobe Arabic" panose="02040503050201020203" pitchFamily="18" charset="-78"/>
              </a:rPr>
              <a:t> </a:t>
            </a:r>
            <a:r>
              <a:rPr lang="en-US" dirty="0" err="1">
                <a:cs typeface="Adobe Arabic" panose="02040503050201020203" pitchFamily="18" charset="-78"/>
              </a:rPr>
              <a:t>bí</a:t>
            </a:r>
            <a:r>
              <a:rPr lang="en-US" dirty="0">
                <a:cs typeface="Adobe Arabic" panose="02040503050201020203" pitchFamily="18" charset="-78"/>
              </a:rPr>
              <a:t> </a:t>
            </a:r>
            <a:r>
              <a:rPr lang="en-US" dirty="0" err="1">
                <a:cs typeface="Adobe Arabic" panose="02040503050201020203" pitchFamily="18" charset="-78"/>
              </a:rPr>
              <a:t>mật</a:t>
            </a:r>
            <a:r>
              <a:rPr lang="en-US" dirty="0">
                <a:cs typeface="Adobe Arabic" panose="02040503050201020203" pitchFamily="18" charset="-78"/>
              </a:rPr>
              <a:t> </a:t>
            </a:r>
            <a:r>
              <a:rPr lang="en-US" dirty="0" err="1">
                <a:cs typeface="Adobe Arabic" panose="02040503050201020203" pitchFamily="18" charset="-78"/>
              </a:rPr>
              <a:t>để</a:t>
            </a:r>
            <a:r>
              <a:rPr lang="en-US" dirty="0">
                <a:cs typeface="Adobe Arabic" panose="02040503050201020203" pitchFamily="18" charset="-78"/>
              </a:rPr>
              <a:t> </a:t>
            </a:r>
            <a:r>
              <a:rPr lang="en-US" dirty="0" err="1">
                <a:cs typeface="Adobe Arabic" panose="02040503050201020203" pitchFamily="18" charset="-78"/>
              </a:rPr>
              <a:t>chỉ</a:t>
            </a:r>
            <a:r>
              <a:rPr lang="en-US" dirty="0">
                <a:cs typeface="Adobe Arabic" panose="02040503050201020203" pitchFamily="18" charset="-78"/>
              </a:rPr>
              <a:t> </a:t>
            </a:r>
            <a:r>
              <a:rPr lang="en-US" dirty="0" err="1">
                <a:cs typeface="Adobe Arabic" panose="02040503050201020203" pitchFamily="18" charset="-78"/>
              </a:rPr>
              <a:t>ra</a:t>
            </a:r>
            <a:r>
              <a:rPr lang="en-US" dirty="0">
                <a:cs typeface="Adobe Arabic" panose="02040503050201020203" pitchFamily="18" charset="-78"/>
              </a:rPr>
              <a:t> </a:t>
            </a:r>
            <a:r>
              <a:rPr lang="en-US" dirty="0" err="1">
                <a:cs typeface="Adobe Arabic" panose="02040503050201020203" pitchFamily="18" charset="-78"/>
              </a:rPr>
              <a:t>rằng</a:t>
            </a:r>
            <a:r>
              <a:rPr lang="en-US" dirty="0">
                <a:cs typeface="Adobe Arabic" panose="02040503050201020203" pitchFamily="18" charset="-78"/>
              </a:rPr>
              <a:t> </a:t>
            </a:r>
            <a:r>
              <a:rPr lang="en-US" dirty="0" err="1">
                <a:cs typeface="Adobe Arabic" panose="02040503050201020203" pitchFamily="18" charset="-78"/>
              </a:rPr>
              <a:t>máy</a:t>
            </a:r>
            <a:r>
              <a:rPr lang="en-US" dirty="0">
                <a:cs typeface="Adobe Arabic" panose="02040503050201020203" pitchFamily="18" charset="-78"/>
              </a:rPr>
              <a:t> </a:t>
            </a:r>
            <a:r>
              <a:rPr lang="en-US" dirty="0" err="1">
                <a:cs typeface="Adobe Arabic" panose="02040503050201020203" pitchFamily="18" charset="-78"/>
              </a:rPr>
              <a:t>chủ</a:t>
            </a:r>
            <a:r>
              <a:rPr lang="en-US" dirty="0">
                <a:cs typeface="Adobe Arabic" panose="02040503050201020203" pitchFamily="18" charset="-78"/>
              </a:rPr>
              <a:t> </a:t>
            </a:r>
            <a:r>
              <a:rPr lang="en-US" dirty="0" err="1">
                <a:cs typeface="Adobe Arabic" panose="02040503050201020203" pitchFamily="18" charset="-78"/>
              </a:rPr>
              <a:t>đã</a:t>
            </a:r>
            <a:r>
              <a:rPr lang="en-US" dirty="0">
                <a:cs typeface="Adobe Arabic" panose="02040503050201020203" pitchFamily="18" charset="-78"/>
              </a:rPr>
              <a:t> </a:t>
            </a:r>
            <a:r>
              <a:rPr lang="en-US" dirty="0" err="1">
                <a:cs typeface="Adobe Arabic" panose="02040503050201020203" pitchFamily="18" charset="-78"/>
              </a:rPr>
              <a:t>hoàn</a:t>
            </a:r>
            <a:r>
              <a:rPr lang="en-US" dirty="0">
                <a:cs typeface="Adobe Arabic" panose="02040503050201020203" pitchFamily="18" charset="-78"/>
              </a:rPr>
              <a:t> </a:t>
            </a:r>
            <a:r>
              <a:rPr lang="en-US" dirty="0" err="1">
                <a:cs typeface="Adobe Arabic" panose="02040503050201020203" pitchFamily="18" charset="-78"/>
              </a:rPr>
              <a:t>thành</a:t>
            </a:r>
            <a:r>
              <a:rPr lang="en-US" dirty="0">
                <a:cs typeface="Adobe Arabic" panose="02040503050201020203" pitchFamily="18" charset="-78"/>
              </a:rPr>
              <a:t> </a:t>
            </a:r>
            <a:r>
              <a:rPr lang="en-US" dirty="0" err="1">
                <a:cs typeface="Adobe Arabic" panose="02040503050201020203" pitchFamily="18" charset="-78"/>
              </a:rPr>
              <a:t>nhiệm</a:t>
            </a:r>
            <a:r>
              <a:rPr lang="en-US" dirty="0">
                <a:cs typeface="Adobe Arabic" panose="02040503050201020203" pitchFamily="18" charset="-78"/>
              </a:rPr>
              <a:t> </a:t>
            </a:r>
            <a:r>
              <a:rPr lang="en-US" dirty="0" err="1">
                <a:cs typeface="Adobe Arabic" panose="02040503050201020203" pitchFamily="18" charset="-78"/>
              </a:rPr>
              <a:t>vụ</a:t>
            </a:r>
            <a:r>
              <a:rPr lang="en-US" dirty="0">
                <a:cs typeface="Adobe Arabic" panose="02040503050201020203" pitchFamily="18" charset="-78"/>
              </a:rPr>
              <a:t> </a:t>
            </a:r>
            <a:r>
              <a:rPr lang="en-US" dirty="0" err="1">
                <a:cs typeface="Adobe Arabic" panose="02040503050201020203" pitchFamily="18" charset="-78"/>
              </a:rPr>
              <a:t>trong</a:t>
            </a:r>
            <a:r>
              <a:rPr lang="en-US" dirty="0">
                <a:cs typeface="Adobe Arabic" panose="02040503050201020203" pitchFamily="18" charset="-78"/>
              </a:rPr>
              <a:t> </a:t>
            </a:r>
            <a:r>
              <a:rPr lang="en-US" dirty="0" err="1">
                <a:cs typeface="Adobe Arabic" panose="02040503050201020203" pitchFamily="18" charset="-78"/>
              </a:rPr>
              <a:t>quá</a:t>
            </a:r>
            <a:r>
              <a:rPr lang="en-US" dirty="0">
                <a:cs typeface="Adobe Arabic" panose="02040503050201020203" pitchFamily="18" charset="-78"/>
              </a:rPr>
              <a:t> </a:t>
            </a:r>
            <a:r>
              <a:rPr lang="en-US" dirty="0" err="1">
                <a:cs typeface="Adobe Arabic" panose="02040503050201020203" pitchFamily="18" charset="-78"/>
              </a:rPr>
              <a:t>trình</a:t>
            </a:r>
            <a:r>
              <a:rPr lang="en-US" dirty="0">
                <a:cs typeface="Adobe Arabic" panose="02040503050201020203" pitchFamily="18" charset="-78"/>
              </a:rPr>
              <a:t> handshake.</a:t>
            </a:r>
          </a:p>
          <a:p>
            <a:pPr lvl="0" algn="just" fontAlgn="base"/>
            <a:r>
              <a:rPr lang="en-US" dirty="0" err="1" smtClean="0">
                <a:cs typeface="Adobe Arabic" panose="02040503050201020203" pitchFamily="18" charset="-78"/>
              </a:rPr>
              <a:t>Bước</a:t>
            </a:r>
            <a:r>
              <a:rPr lang="en-US" dirty="0" smtClean="0">
                <a:cs typeface="Adobe Arabic" panose="02040503050201020203" pitchFamily="18" charset="-78"/>
              </a:rPr>
              <a:t> 9: </a:t>
            </a:r>
            <a:r>
              <a:rPr lang="en-US" dirty="0" err="1" smtClean="0">
                <a:cs typeface="Adobe Arabic" panose="02040503050201020203" pitchFamily="18" charset="-78"/>
              </a:rPr>
              <a:t>Trong</a:t>
            </a:r>
            <a:r>
              <a:rPr lang="en-US" dirty="0" smtClean="0">
                <a:cs typeface="Adobe Arabic" panose="02040503050201020203" pitchFamily="18" charset="-78"/>
              </a:rPr>
              <a:t> </a:t>
            </a:r>
            <a:r>
              <a:rPr lang="en-US" dirty="0" err="1">
                <a:cs typeface="Adobe Arabic" panose="02040503050201020203" pitchFamily="18" charset="-78"/>
              </a:rPr>
              <a:t>thời</a:t>
            </a:r>
            <a:r>
              <a:rPr lang="en-US" dirty="0">
                <a:cs typeface="Adobe Arabic" panose="02040503050201020203" pitchFamily="18" charset="-78"/>
              </a:rPr>
              <a:t> </a:t>
            </a:r>
            <a:r>
              <a:rPr lang="en-US" dirty="0" err="1">
                <a:cs typeface="Adobe Arabic" panose="02040503050201020203" pitchFamily="18" charset="-78"/>
              </a:rPr>
              <a:t>lượng</a:t>
            </a:r>
            <a:r>
              <a:rPr lang="en-US" dirty="0">
                <a:cs typeface="Adobe Arabic" panose="02040503050201020203" pitchFamily="18" charset="-78"/>
              </a:rPr>
              <a:t> </a:t>
            </a:r>
            <a:r>
              <a:rPr lang="en-US" dirty="0" err="1">
                <a:cs typeface="Adobe Arabic" panose="02040503050201020203" pitchFamily="18" charset="-78"/>
              </a:rPr>
              <a:t>của</a:t>
            </a:r>
            <a:r>
              <a:rPr lang="en-US" dirty="0">
                <a:cs typeface="Adobe Arabic" panose="02040503050201020203" pitchFamily="18" charset="-78"/>
              </a:rPr>
              <a:t> </a:t>
            </a:r>
            <a:r>
              <a:rPr lang="en-US" dirty="0" err="1">
                <a:cs typeface="Adobe Arabic" panose="02040503050201020203" pitchFamily="18" charset="-78"/>
              </a:rPr>
              <a:t>phiên</a:t>
            </a:r>
            <a:r>
              <a:rPr lang="en-US" dirty="0">
                <a:cs typeface="Adobe Arabic" panose="02040503050201020203" pitchFamily="18" charset="-78"/>
              </a:rPr>
              <a:t> SSL/TLS, </a:t>
            </a:r>
            <a:r>
              <a:rPr lang="en-US" dirty="0" err="1">
                <a:cs typeface="Adobe Arabic" panose="02040503050201020203" pitchFamily="18" charset="-78"/>
              </a:rPr>
              <a:t>máy</a:t>
            </a:r>
            <a:r>
              <a:rPr lang="en-US" dirty="0">
                <a:cs typeface="Adobe Arabic" panose="02040503050201020203" pitchFamily="18" charset="-78"/>
              </a:rPr>
              <a:t> </a:t>
            </a:r>
            <a:r>
              <a:rPr lang="en-US" dirty="0" err="1">
                <a:cs typeface="Adobe Arabic" panose="02040503050201020203" pitchFamily="18" charset="-78"/>
              </a:rPr>
              <a:t>chủ</a:t>
            </a:r>
            <a:r>
              <a:rPr lang="en-US" dirty="0">
                <a:cs typeface="Adobe Arabic" panose="02040503050201020203" pitchFamily="18" charset="-78"/>
              </a:rPr>
              <a:t> </a:t>
            </a:r>
            <a:r>
              <a:rPr lang="en-US" dirty="0" err="1">
                <a:cs typeface="Adobe Arabic" panose="02040503050201020203" pitchFamily="18" charset="-78"/>
              </a:rPr>
              <a:t>và</a:t>
            </a:r>
            <a:r>
              <a:rPr lang="en-US" dirty="0">
                <a:cs typeface="Adobe Arabic" panose="02040503050201020203" pitchFamily="18" charset="-78"/>
              </a:rPr>
              <a:t> </a:t>
            </a:r>
            <a:r>
              <a:rPr lang="en-US" dirty="0" err="1">
                <a:cs typeface="Adobe Arabic" panose="02040503050201020203" pitchFamily="18" charset="-78"/>
              </a:rPr>
              <a:t>máy</a:t>
            </a:r>
            <a:r>
              <a:rPr lang="en-US" dirty="0">
                <a:cs typeface="Adobe Arabic" panose="02040503050201020203" pitchFamily="18" charset="-78"/>
              </a:rPr>
              <a:t> </a:t>
            </a:r>
            <a:r>
              <a:rPr lang="en-US" dirty="0" err="1">
                <a:cs typeface="Adobe Arabic" panose="02040503050201020203" pitchFamily="18" charset="-78"/>
              </a:rPr>
              <a:t>khách</a:t>
            </a:r>
            <a:r>
              <a:rPr lang="en-US" dirty="0">
                <a:cs typeface="Adobe Arabic" panose="02040503050201020203" pitchFamily="18" charset="-78"/>
              </a:rPr>
              <a:t> </a:t>
            </a:r>
            <a:r>
              <a:rPr lang="en-US" dirty="0" err="1">
                <a:cs typeface="Adobe Arabic" panose="02040503050201020203" pitchFamily="18" charset="-78"/>
              </a:rPr>
              <a:t>hiện</a:t>
            </a:r>
            <a:r>
              <a:rPr lang="en-US" dirty="0">
                <a:cs typeface="Adobe Arabic" panose="02040503050201020203" pitchFamily="18" charset="-78"/>
              </a:rPr>
              <a:t> </a:t>
            </a:r>
            <a:r>
              <a:rPr lang="en-US" dirty="0" err="1">
                <a:cs typeface="Adobe Arabic" panose="02040503050201020203" pitchFamily="18" charset="-78"/>
              </a:rPr>
              <a:t>có</a:t>
            </a:r>
            <a:r>
              <a:rPr lang="en-US" dirty="0">
                <a:cs typeface="Adobe Arabic" panose="02040503050201020203" pitchFamily="18" charset="-78"/>
              </a:rPr>
              <a:t> </a:t>
            </a:r>
            <a:r>
              <a:rPr lang="en-US" dirty="0" err="1">
                <a:cs typeface="Adobe Arabic" panose="02040503050201020203" pitchFamily="18" charset="-78"/>
              </a:rPr>
              <a:t>thể</a:t>
            </a:r>
            <a:r>
              <a:rPr lang="en-US" dirty="0">
                <a:cs typeface="Adobe Arabic" panose="02040503050201020203" pitchFamily="18" charset="-78"/>
              </a:rPr>
              <a:t> </a:t>
            </a:r>
            <a:r>
              <a:rPr lang="en-US" dirty="0" err="1">
                <a:cs typeface="Adobe Arabic" panose="02040503050201020203" pitchFamily="18" charset="-78"/>
              </a:rPr>
              <a:t>trao</a:t>
            </a:r>
            <a:r>
              <a:rPr lang="en-US" dirty="0">
                <a:cs typeface="Adobe Arabic" panose="02040503050201020203" pitchFamily="18" charset="-78"/>
              </a:rPr>
              <a:t> </a:t>
            </a:r>
            <a:r>
              <a:rPr lang="en-US" dirty="0" err="1">
                <a:cs typeface="Adobe Arabic" panose="02040503050201020203" pitchFamily="18" charset="-78"/>
              </a:rPr>
              <a:t>đổi</a:t>
            </a:r>
            <a:r>
              <a:rPr lang="en-US" dirty="0">
                <a:cs typeface="Adobe Arabic" panose="02040503050201020203" pitchFamily="18" charset="-78"/>
              </a:rPr>
              <a:t> </a:t>
            </a:r>
            <a:r>
              <a:rPr lang="en-US" dirty="0" err="1">
                <a:cs typeface="Adobe Arabic" panose="02040503050201020203" pitchFamily="18" charset="-78"/>
              </a:rPr>
              <a:t>các</a:t>
            </a:r>
            <a:r>
              <a:rPr lang="en-US" dirty="0">
                <a:cs typeface="Adobe Arabic" panose="02040503050201020203" pitchFamily="18" charset="-78"/>
              </a:rPr>
              <a:t> </a:t>
            </a:r>
            <a:r>
              <a:rPr lang="en-US" dirty="0" err="1">
                <a:cs typeface="Adobe Arabic" panose="02040503050201020203" pitchFamily="18" charset="-78"/>
              </a:rPr>
              <a:t>thông</a:t>
            </a:r>
            <a:r>
              <a:rPr lang="en-US" dirty="0">
                <a:cs typeface="Adobe Arabic" panose="02040503050201020203" pitchFamily="18" charset="-78"/>
              </a:rPr>
              <a:t> </a:t>
            </a:r>
            <a:r>
              <a:rPr lang="en-US" dirty="0" err="1">
                <a:cs typeface="Adobe Arabic" panose="02040503050201020203" pitchFamily="18" charset="-78"/>
              </a:rPr>
              <a:t>điệp</a:t>
            </a:r>
            <a:r>
              <a:rPr lang="en-US" dirty="0">
                <a:cs typeface="Adobe Arabic" panose="02040503050201020203" pitchFamily="18" charset="-78"/>
              </a:rPr>
              <a:t> </a:t>
            </a:r>
            <a:r>
              <a:rPr lang="en-US" dirty="0" err="1">
                <a:cs typeface="Adobe Arabic" panose="02040503050201020203" pitchFamily="18" charset="-78"/>
              </a:rPr>
              <a:t>được</a:t>
            </a:r>
            <a:r>
              <a:rPr lang="en-US" dirty="0">
                <a:cs typeface="Adobe Arabic" panose="02040503050201020203" pitchFamily="18" charset="-78"/>
              </a:rPr>
              <a:t> </a:t>
            </a:r>
            <a:r>
              <a:rPr lang="en-US" dirty="0" err="1">
                <a:cs typeface="Adobe Arabic" panose="02040503050201020203" pitchFamily="18" charset="-78"/>
              </a:rPr>
              <a:t>mã</a:t>
            </a:r>
            <a:r>
              <a:rPr lang="en-US" dirty="0">
                <a:cs typeface="Adobe Arabic" panose="02040503050201020203" pitchFamily="18" charset="-78"/>
              </a:rPr>
              <a:t> </a:t>
            </a:r>
            <a:r>
              <a:rPr lang="en-US" dirty="0" err="1">
                <a:cs typeface="Adobe Arabic" panose="02040503050201020203" pitchFamily="18" charset="-78"/>
              </a:rPr>
              <a:t>hóa</a:t>
            </a:r>
            <a:r>
              <a:rPr lang="en-US" dirty="0">
                <a:cs typeface="Adobe Arabic" panose="02040503050201020203" pitchFamily="18" charset="-78"/>
              </a:rPr>
              <a:t> </a:t>
            </a:r>
            <a:r>
              <a:rPr lang="en-US" dirty="0" err="1">
                <a:cs typeface="Adobe Arabic" panose="02040503050201020203" pitchFamily="18" charset="-78"/>
              </a:rPr>
              <a:t>đối</a:t>
            </a:r>
            <a:r>
              <a:rPr lang="en-US" dirty="0">
                <a:cs typeface="Adobe Arabic" panose="02040503050201020203" pitchFamily="18" charset="-78"/>
              </a:rPr>
              <a:t> </a:t>
            </a:r>
            <a:r>
              <a:rPr lang="en-US" dirty="0" err="1">
                <a:cs typeface="Adobe Arabic" panose="02040503050201020203" pitchFamily="18" charset="-78"/>
              </a:rPr>
              <a:t>xứng</a:t>
            </a:r>
            <a:r>
              <a:rPr lang="en-US" dirty="0">
                <a:cs typeface="Adobe Arabic" panose="02040503050201020203" pitchFamily="18" charset="-78"/>
              </a:rPr>
              <a:t> </a:t>
            </a:r>
            <a:r>
              <a:rPr lang="en-US" dirty="0" err="1">
                <a:cs typeface="Adobe Arabic" panose="02040503050201020203" pitchFamily="18" charset="-78"/>
              </a:rPr>
              <a:t>với</a:t>
            </a:r>
            <a:r>
              <a:rPr lang="en-US" dirty="0">
                <a:cs typeface="Adobe Arabic" panose="02040503050201020203" pitchFamily="18" charset="-78"/>
              </a:rPr>
              <a:t> </a:t>
            </a:r>
            <a:r>
              <a:rPr lang="en-US" dirty="0" err="1">
                <a:cs typeface="Adobe Arabic" panose="02040503050201020203" pitchFamily="18" charset="-78"/>
              </a:rPr>
              <a:t>khóa</a:t>
            </a:r>
            <a:r>
              <a:rPr lang="en-US" dirty="0">
                <a:cs typeface="Adobe Arabic" panose="02040503050201020203" pitchFamily="18" charset="-78"/>
              </a:rPr>
              <a:t> </a:t>
            </a:r>
            <a:r>
              <a:rPr lang="en-US" dirty="0" err="1">
                <a:cs typeface="Adobe Arabic" panose="02040503050201020203" pitchFamily="18" charset="-78"/>
              </a:rPr>
              <a:t>bí</a:t>
            </a:r>
            <a:r>
              <a:rPr lang="en-US" dirty="0">
                <a:cs typeface="Adobe Arabic" panose="02040503050201020203" pitchFamily="18" charset="-78"/>
              </a:rPr>
              <a:t> </a:t>
            </a:r>
            <a:r>
              <a:rPr lang="en-US" dirty="0" err="1">
                <a:cs typeface="Adobe Arabic" panose="02040503050201020203" pitchFamily="18" charset="-78"/>
              </a:rPr>
              <a:t>mật</a:t>
            </a:r>
            <a:r>
              <a:rPr lang="en-US" dirty="0">
                <a:cs typeface="Adobe Arabic" panose="02040503050201020203" pitchFamily="18" charset="-78"/>
              </a:rPr>
              <a:t> </a:t>
            </a:r>
            <a:r>
              <a:rPr lang="en-US" dirty="0" err="1">
                <a:cs typeface="Adobe Arabic" panose="02040503050201020203" pitchFamily="18" charset="-78"/>
              </a:rPr>
              <a:t>chung</a:t>
            </a:r>
            <a:r>
              <a:rPr lang="en-US" dirty="0">
                <a:cs typeface="Adobe Arabic" panose="02040503050201020203" pitchFamily="18" charset="-78"/>
              </a:rPr>
              <a:t>.</a:t>
            </a:r>
          </a:p>
        </p:txBody>
      </p:sp>
      <p:sp>
        <p:nvSpPr>
          <p:cNvPr id="6" name="Content Placeholder 2"/>
          <p:cNvSpPr txBox="1">
            <a:spLocks/>
          </p:cNvSpPr>
          <p:nvPr/>
        </p:nvSpPr>
        <p:spPr>
          <a:xfrm>
            <a:off x="610315" y="1043636"/>
            <a:ext cx="8026400" cy="51050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latin typeface="Calibri (Body)"/>
            </a:endParaRPr>
          </a:p>
        </p:txBody>
      </p:sp>
    </p:spTree>
    <p:extLst>
      <p:ext uri="{BB962C8B-B14F-4D97-AF65-F5344CB8AC3E}">
        <p14:creationId xmlns:p14="http://schemas.microsoft.com/office/powerpoint/2010/main" val="17683325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dirty="0"/>
              <a:t>. </a:t>
            </a:r>
            <a:r>
              <a:rPr lang="en-US" dirty="0" err="1"/>
              <a:t>Các</a:t>
            </a:r>
            <a:r>
              <a:rPr lang="en-US" dirty="0"/>
              <a:t> </a:t>
            </a:r>
            <a:r>
              <a:rPr lang="en-US" dirty="0" err="1"/>
              <a:t>bước</a:t>
            </a:r>
            <a:r>
              <a:rPr lang="en-US" dirty="0"/>
              <a:t> handshake </a:t>
            </a:r>
            <a:r>
              <a:rPr lang="en-US" dirty="0" err="1"/>
              <a:t>trong</a:t>
            </a:r>
            <a:r>
              <a:rPr lang="en-US" dirty="0"/>
              <a:t> </a:t>
            </a:r>
            <a:r>
              <a:rPr lang="en-US" dirty="0" smtClean="0"/>
              <a:t>SSL</a:t>
            </a:r>
            <a:endParaRPr lang="en-US" dirty="0"/>
          </a:p>
        </p:txBody>
      </p:sp>
      <p:sp>
        <p:nvSpPr>
          <p:cNvPr id="6" name="Content Placeholder 2"/>
          <p:cNvSpPr txBox="1">
            <a:spLocks/>
          </p:cNvSpPr>
          <p:nvPr/>
        </p:nvSpPr>
        <p:spPr>
          <a:xfrm>
            <a:off x="610315" y="1043636"/>
            <a:ext cx="8026400" cy="51050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latin typeface="Calibri (Body)"/>
            </a:endParaRPr>
          </a:p>
        </p:txBody>
      </p:sp>
      <p:pic>
        <p:nvPicPr>
          <p:cNvPr id="5" name="Picture 4" descr="This diagram illustrates the SSL or TLS handshake as described in the text preceding the diagram."/>
          <p:cNvPicPr/>
          <p:nvPr/>
        </p:nvPicPr>
        <p:blipFill>
          <a:blip r:embed="rId2">
            <a:extLst>
              <a:ext uri="{28A0092B-C50C-407E-A947-70E740481C1C}">
                <a14:useLocalDpi xmlns:a14="http://schemas.microsoft.com/office/drawing/2010/main" val="0"/>
              </a:ext>
            </a:extLst>
          </a:blip>
          <a:srcRect/>
          <a:stretch>
            <a:fillRect/>
          </a:stretch>
        </p:blipFill>
        <p:spPr bwMode="auto">
          <a:xfrm>
            <a:off x="1862455" y="1238248"/>
            <a:ext cx="5279390" cy="4963795"/>
          </a:xfrm>
          <a:prstGeom prst="rect">
            <a:avLst/>
          </a:prstGeom>
          <a:noFill/>
          <a:ln>
            <a:noFill/>
          </a:ln>
        </p:spPr>
      </p:pic>
      <p:sp>
        <p:nvSpPr>
          <p:cNvPr id="7" name="TextBox 6"/>
          <p:cNvSpPr txBox="1"/>
          <p:nvPr/>
        </p:nvSpPr>
        <p:spPr>
          <a:xfrm>
            <a:off x="2559246" y="6202043"/>
            <a:ext cx="3885807" cy="415498"/>
          </a:xfrm>
          <a:prstGeom prst="rect">
            <a:avLst/>
          </a:prstGeom>
          <a:noFill/>
        </p:spPr>
        <p:txBody>
          <a:bodyPr wrap="none" rtlCol="0">
            <a:spAutoFit/>
          </a:bodyPr>
          <a:lstStyle/>
          <a:p>
            <a:r>
              <a:rPr lang="en-US" sz="2100" dirty="0" err="1"/>
              <a:t>Mô</a:t>
            </a:r>
            <a:r>
              <a:rPr lang="en-US" sz="2100" dirty="0"/>
              <a:t> </a:t>
            </a:r>
            <a:r>
              <a:rPr lang="en-US" sz="2100" dirty="0" err="1"/>
              <a:t>hình</a:t>
            </a:r>
            <a:r>
              <a:rPr lang="en-US" sz="2100" dirty="0"/>
              <a:t> handshake </a:t>
            </a:r>
            <a:r>
              <a:rPr lang="en-US" sz="2100" dirty="0" err="1"/>
              <a:t>trong</a:t>
            </a:r>
            <a:r>
              <a:rPr lang="en-US" sz="2100" dirty="0"/>
              <a:t> SSL/TLS</a:t>
            </a:r>
          </a:p>
        </p:txBody>
      </p:sp>
    </p:spTree>
    <p:extLst>
      <p:ext uri="{BB962C8B-B14F-4D97-AF65-F5344CB8AC3E}">
        <p14:creationId xmlns:p14="http://schemas.microsoft.com/office/powerpoint/2010/main" val="18622796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2</a:t>
            </a:r>
            <a:r>
              <a:rPr lang="en-US" dirty="0"/>
              <a:t>.	</a:t>
            </a:r>
            <a:r>
              <a:rPr lang="en-US" dirty="0" err="1"/>
              <a:t>Cách</a:t>
            </a:r>
            <a:r>
              <a:rPr lang="en-US" dirty="0"/>
              <a:t> SSL/TLS </a:t>
            </a:r>
            <a:r>
              <a:rPr lang="en-US" dirty="0" err="1"/>
              <a:t>kiểm</a:t>
            </a:r>
            <a:r>
              <a:rPr lang="en-US" dirty="0"/>
              <a:t> </a:t>
            </a:r>
            <a:r>
              <a:rPr lang="en-US" dirty="0" err="1"/>
              <a:t>tra</a:t>
            </a:r>
            <a:r>
              <a:rPr lang="en-US" dirty="0"/>
              <a:t> </a:t>
            </a:r>
            <a:r>
              <a:rPr lang="en-US" dirty="0" err="1"/>
              <a:t>tính</a:t>
            </a:r>
            <a:r>
              <a:rPr lang="en-US" dirty="0"/>
              <a:t> </a:t>
            </a:r>
            <a:r>
              <a:rPr lang="en-US" dirty="0" err="1"/>
              <a:t>xác</a:t>
            </a:r>
            <a:r>
              <a:rPr lang="en-US" dirty="0"/>
              <a:t> </a:t>
            </a:r>
            <a:r>
              <a:rPr lang="en-US" dirty="0" err="1" smtClean="0"/>
              <a:t>thực</a:t>
            </a:r>
            <a:endParaRPr lang="en-US" dirty="0"/>
          </a:p>
        </p:txBody>
      </p:sp>
      <p:sp>
        <p:nvSpPr>
          <p:cNvPr id="3" name="Content Placeholder 2"/>
          <p:cNvSpPr>
            <a:spLocks noGrp="1"/>
          </p:cNvSpPr>
          <p:nvPr>
            <p:ph idx="1"/>
          </p:nvPr>
        </p:nvSpPr>
        <p:spPr>
          <a:xfrm>
            <a:off x="488950" y="1214365"/>
            <a:ext cx="8026400" cy="5250829"/>
          </a:xfrm>
        </p:spPr>
        <p:txBody>
          <a:bodyPr>
            <a:normAutofit/>
          </a:bodyPr>
          <a:lstStyle/>
          <a:p>
            <a:pPr lvl="0" algn="just" fontAlgn="base"/>
            <a:r>
              <a:rPr lang="vi-VN" dirty="0">
                <a:latin typeface="Calibri (Body)"/>
              </a:rPr>
              <a:t>Để xác thực máy chủ, máy khách sử dụng khóa công khai của máy chủ để mã hóa dữ liệu sử dụng để tính toán khóa bí mật. Máy chủ chỉ có thể tạo khóa bí mật khi nó giải mã đúng dữ liệu đó bằng khóa riêng.</a:t>
            </a:r>
          </a:p>
          <a:p>
            <a:pPr lvl="0" algn="just" fontAlgn="base"/>
            <a:r>
              <a:rPr lang="vi-VN" dirty="0">
                <a:latin typeface="Calibri (Body)"/>
              </a:rPr>
              <a:t>Để xác thực client, máy chủ sử dụng khóa công khai trong chứng chỉ của client để giải mã dữ liệu được gửi từ client trong bước 5 của quá trình bắt tay. Việc trao đổi thông điệp “finished” được mã hóa bằng khóa bí mật xác nhận rằng quá trình xác thực đã hoàn tất.</a:t>
            </a:r>
          </a:p>
          <a:p>
            <a:pPr lvl="0" algn="just" fontAlgn="base"/>
            <a:r>
              <a:rPr lang="vi-VN" dirty="0">
                <a:latin typeface="Calibri (Body)"/>
              </a:rPr>
              <a:t>Nếu bất kỳ bước xác thực nào thất bại, quá trình handshake sẽ không thành công và kết thúc phiên.</a:t>
            </a:r>
          </a:p>
          <a:p>
            <a:pPr lvl="0" fontAlgn="base"/>
            <a:endParaRPr lang="en-US" sz="2700" dirty="0"/>
          </a:p>
        </p:txBody>
      </p:sp>
      <p:sp>
        <p:nvSpPr>
          <p:cNvPr id="6" name="Content Placeholder 2"/>
          <p:cNvSpPr txBox="1">
            <a:spLocks/>
          </p:cNvSpPr>
          <p:nvPr/>
        </p:nvSpPr>
        <p:spPr>
          <a:xfrm>
            <a:off x="610315" y="1043636"/>
            <a:ext cx="8026400" cy="51050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latin typeface="Calibri (Body)"/>
            </a:endParaRPr>
          </a:p>
        </p:txBody>
      </p:sp>
    </p:spTree>
    <p:extLst>
      <p:ext uri="{BB962C8B-B14F-4D97-AF65-F5344CB8AC3E}">
        <p14:creationId xmlns:p14="http://schemas.microsoft.com/office/powerpoint/2010/main" val="15277871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2</a:t>
            </a:r>
            <a:r>
              <a:rPr lang="en-US" dirty="0"/>
              <a:t>.	</a:t>
            </a:r>
            <a:r>
              <a:rPr lang="en-US" dirty="0" err="1"/>
              <a:t>Cách</a:t>
            </a:r>
            <a:r>
              <a:rPr lang="en-US" dirty="0"/>
              <a:t> SSL/TLS </a:t>
            </a:r>
            <a:r>
              <a:rPr lang="en-US" dirty="0" err="1"/>
              <a:t>kiểm</a:t>
            </a:r>
            <a:r>
              <a:rPr lang="en-US" dirty="0"/>
              <a:t> </a:t>
            </a:r>
            <a:r>
              <a:rPr lang="en-US" dirty="0" err="1"/>
              <a:t>tra</a:t>
            </a:r>
            <a:r>
              <a:rPr lang="en-US" dirty="0"/>
              <a:t> </a:t>
            </a:r>
            <a:r>
              <a:rPr lang="en-US" dirty="0" err="1"/>
              <a:t>tính</a:t>
            </a:r>
            <a:r>
              <a:rPr lang="en-US" dirty="0"/>
              <a:t> </a:t>
            </a:r>
            <a:r>
              <a:rPr lang="en-US" dirty="0" err="1"/>
              <a:t>xác</a:t>
            </a:r>
            <a:r>
              <a:rPr lang="en-US" dirty="0"/>
              <a:t> </a:t>
            </a:r>
            <a:r>
              <a:rPr lang="en-US" dirty="0" err="1" smtClean="0"/>
              <a:t>thực</a:t>
            </a:r>
            <a:endParaRPr lang="en-US" dirty="0"/>
          </a:p>
        </p:txBody>
      </p:sp>
      <p:sp>
        <p:nvSpPr>
          <p:cNvPr id="3" name="Content Placeholder 2"/>
          <p:cNvSpPr>
            <a:spLocks noGrp="1"/>
          </p:cNvSpPr>
          <p:nvPr>
            <p:ph idx="1"/>
          </p:nvPr>
        </p:nvSpPr>
        <p:spPr>
          <a:xfrm>
            <a:off x="488950" y="1214365"/>
            <a:ext cx="8026400" cy="5315224"/>
          </a:xfrm>
        </p:spPr>
        <p:txBody>
          <a:bodyPr>
            <a:normAutofit fontScale="77500" lnSpcReduction="20000"/>
          </a:bodyPr>
          <a:lstStyle/>
          <a:p>
            <a:pPr lvl="0" algn="just" fontAlgn="base"/>
            <a:r>
              <a:rPr lang="vi-VN" sz="2700" dirty="0">
                <a:latin typeface="Calibri (Body)"/>
              </a:rPr>
              <a:t>Việc trao đổi chứng thư số trong quá trình handshake SSL/TLS là một phần của quy trình xác thực. Cần có các chứng chỉ như: CA X cấp chứng chỉ cho máy khách SSL/TLS, CA Y cấp chứng chỉ cho máy chủ SSL/TLS:</a:t>
            </a:r>
          </a:p>
          <a:p>
            <a:pPr lvl="0" algn="just" fontAlgn="base"/>
            <a:r>
              <a:rPr lang="vi-VN" sz="2700" dirty="0">
                <a:latin typeface="Calibri (Body)"/>
              </a:rPr>
              <a:t>Nếu chỉ cần xác thức máy chủ, máy chủ cần:</a:t>
            </a:r>
          </a:p>
          <a:p>
            <a:pPr marL="0" lvl="0" indent="0" algn="just" fontAlgn="base">
              <a:buNone/>
            </a:pPr>
            <a:r>
              <a:rPr lang="vi-VN" sz="2700" dirty="0">
                <a:latin typeface="Calibri (Body)"/>
              </a:rPr>
              <a:t>	Chứng chỉ được cấp cho máy chủ CA Y</a:t>
            </a:r>
          </a:p>
          <a:p>
            <a:pPr marL="0" lvl="0" indent="0" algn="just" fontAlgn="base">
              <a:buNone/>
            </a:pPr>
            <a:r>
              <a:rPr lang="vi-VN" sz="2700" dirty="0">
                <a:latin typeface="Calibri (Body)"/>
              </a:rPr>
              <a:t>	Khóa riêng của máy </a:t>
            </a:r>
            <a:r>
              <a:rPr lang="vi-VN" sz="2700" dirty="0" smtClean="0">
                <a:latin typeface="Calibri (Body)"/>
              </a:rPr>
              <a:t>chủ</a:t>
            </a:r>
            <a:endParaRPr lang="vi-VN" sz="2700" dirty="0">
              <a:latin typeface="Calibri (Body)"/>
            </a:endParaRPr>
          </a:p>
          <a:p>
            <a:pPr marL="0" lvl="0" indent="0" algn="just" fontAlgn="base">
              <a:buNone/>
            </a:pPr>
            <a:r>
              <a:rPr lang="en-US" sz="2700" dirty="0" smtClean="0">
                <a:latin typeface="Calibri (Body)"/>
              </a:rPr>
              <a:t> v</a:t>
            </a:r>
            <a:r>
              <a:rPr lang="vi-VN" sz="2700" dirty="0" smtClean="0">
                <a:latin typeface="Calibri (Body)"/>
              </a:rPr>
              <a:t>à </a:t>
            </a:r>
            <a:r>
              <a:rPr lang="vi-VN" sz="2700" dirty="0">
                <a:latin typeface="Calibri (Body)"/>
              </a:rPr>
              <a:t>máy khách cần:</a:t>
            </a:r>
          </a:p>
          <a:p>
            <a:pPr marL="0" lvl="0" indent="0" algn="just" fontAlgn="base">
              <a:buNone/>
            </a:pPr>
            <a:r>
              <a:rPr lang="vi-VN" sz="2700" dirty="0">
                <a:latin typeface="Calibri (Body)"/>
              </a:rPr>
              <a:t>	Chứng chỉ CA cho CA Y</a:t>
            </a:r>
          </a:p>
          <a:p>
            <a:pPr lvl="0" algn="just" fontAlgn="base"/>
            <a:r>
              <a:rPr lang="vi-VN" sz="2700" dirty="0" smtClean="0">
                <a:latin typeface="Calibri (Body)"/>
              </a:rPr>
              <a:t>Đối </a:t>
            </a:r>
            <a:r>
              <a:rPr lang="vi-VN" sz="2700" dirty="0">
                <a:latin typeface="Calibri (Body)"/>
              </a:rPr>
              <a:t>với cả xác thực máy chủ và máy khách, máy chủ cần:</a:t>
            </a:r>
          </a:p>
          <a:p>
            <a:pPr marL="0" lvl="0" indent="0" algn="just" fontAlgn="base">
              <a:buNone/>
            </a:pPr>
            <a:r>
              <a:rPr lang="vi-VN" sz="2700" dirty="0">
                <a:latin typeface="Calibri (Body)"/>
              </a:rPr>
              <a:t>	Chứng chỉ được cấp cho máy chủ CA Y</a:t>
            </a:r>
          </a:p>
          <a:p>
            <a:pPr marL="0" lvl="0" indent="0" algn="just" fontAlgn="base">
              <a:buNone/>
            </a:pPr>
            <a:r>
              <a:rPr lang="vi-VN" sz="2700" dirty="0" smtClean="0">
                <a:latin typeface="Calibri (Body)"/>
              </a:rPr>
              <a:t>	Khóa </a:t>
            </a:r>
            <a:r>
              <a:rPr lang="vi-VN" sz="2700" dirty="0">
                <a:latin typeface="Calibri (Body)"/>
              </a:rPr>
              <a:t>riêng của máy chủ</a:t>
            </a:r>
          </a:p>
          <a:p>
            <a:pPr marL="0" lvl="0" indent="0" algn="just" fontAlgn="base">
              <a:buNone/>
            </a:pPr>
            <a:r>
              <a:rPr lang="vi-VN" sz="2700" dirty="0" smtClean="0">
                <a:latin typeface="Calibri (Body)"/>
              </a:rPr>
              <a:t>	Chứng </a:t>
            </a:r>
            <a:r>
              <a:rPr lang="vi-VN" sz="2700" dirty="0">
                <a:latin typeface="Calibri (Body)"/>
              </a:rPr>
              <a:t>chỉ CA cho CA X</a:t>
            </a:r>
          </a:p>
          <a:p>
            <a:pPr marL="0" lvl="0" indent="0" algn="just" fontAlgn="base">
              <a:buNone/>
            </a:pPr>
            <a:r>
              <a:rPr lang="en-US" sz="2700" dirty="0" smtClean="0">
                <a:latin typeface="Calibri (Body)"/>
              </a:rPr>
              <a:t> </a:t>
            </a:r>
            <a:r>
              <a:rPr lang="vi-VN" sz="2700" dirty="0" smtClean="0">
                <a:latin typeface="Calibri (Body)"/>
              </a:rPr>
              <a:t>và </a:t>
            </a:r>
            <a:r>
              <a:rPr lang="vi-VN" sz="2700" dirty="0">
                <a:latin typeface="Calibri (Body)"/>
              </a:rPr>
              <a:t>máy khách cần:</a:t>
            </a:r>
          </a:p>
          <a:p>
            <a:pPr marL="0" lvl="0" indent="0" algn="just" fontAlgn="base">
              <a:buNone/>
            </a:pPr>
            <a:r>
              <a:rPr lang="vi-VN" sz="2700" dirty="0">
                <a:latin typeface="Calibri (Body)"/>
              </a:rPr>
              <a:t>	Chứng chỉ được cấp cho client CA X</a:t>
            </a:r>
          </a:p>
          <a:p>
            <a:pPr marL="0" lvl="0" indent="0" algn="just" fontAlgn="base">
              <a:buNone/>
            </a:pPr>
            <a:r>
              <a:rPr lang="vi-VN" sz="2700" dirty="0">
                <a:latin typeface="Calibri (Body)"/>
              </a:rPr>
              <a:t>	Khóa riêng của client</a:t>
            </a:r>
          </a:p>
          <a:p>
            <a:pPr marL="0" lvl="0" indent="0" algn="just" fontAlgn="base">
              <a:buNone/>
            </a:pPr>
            <a:r>
              <a:rPr lang="vi-VN" sz="2700" dirty="0">
                <a:latin typeface="Calibri (Body)"/>
              </a:rPr>
              <a:t>	Chứng chỉ CA cho CA Y</a:t>
            </a:r>
          </a:p>
          <a:p>
            <a:pPr lvl="0" fontAlgn="base"/>
            <a:endParaRPr lang="en-US" sz="2700" dirty="0"/>
          </a:p>
        </p:txBody>
      </p:sp>
      <p:sp>
        <p:nvSpPr>
          <p:cNvPr id="6" name="Content Placeholder 2"/>
          <p:cNvSpPr txBox="1">
            <a:spLocks/>
          </p:cNvSpPr>
          <p:nvPr/>
        </p:nvSpPr>
        <p:spPr>
          <a:xfrm>
            <a:off x="610315" y="1043636"/>
            <a:ext cx="8026400" cy="51050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latin typeface="Calibri (Body)"/>
            </a:endParaRPr>
          </a:p>
        </p:txBody>
      </p:sp>
    </p:spTree>
    <p:extLst>
      <p:ext uri="{BB962C8B-B14F-4D97-AF65-F5344CB8AC3E}">
        <p14:creationId xmlns:p14="http://schemas.microsoft.com/office/powerpoint/2010/main" val="1036011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3. </a:t>
            </a:r>
            <a:r>
              <a:rPr lang="en-US" dirty="0" err="1" smtClean="0"/>
              <a:t>Quá</a:t>
            </a:r>
            <a:r>
              <a:rPr lang="en-US" dirty="0" smtClean="0"/>
              <a:t> </a:t>
            </a:r>
            <a:r>
              <a:rPr lang="en-US" dirty="0" err="1"/>
              <a:t>trình</a:t>
            </a:r>
            <a:r>
              <a:rPr lang="en-US" dirty="0"/>
              <a:t> </a:t>
            </a:r>
            <a:r>
              <a:rPr lang="en-US" dirty="0" err="1"/>
              <a:t>xác</a:t>
            </a:r>
            <a:r>
              <a:rPr lang="en-US" dirty="0"/>
              <a:t> </a:t>
            </a:r>
            <a:r>
              <a:rPr lang="en-US" dirty="0" err="1"/>
              <a:t>thực</a:t>
            </a:r>
            <a:r>
              <a:rPr lang="en-US" dirty="0"/>
              <a:t> </a:t>
            </a:r>
            <a:r>
              <a:rPr lang="en-US" dirty="0" err="1"/>
              <a:t>chứng</a:t>
            </a:r>
            <a:r>
              <a:rPr lang="en-US" dirty="0"/>
              <a:t> </a:t>
            </a:r>
            <a:r>
              <a:rPr lang="en-US" dirty="0" err="1"/>
              <a:t>chỉ</a:t>
            </a:r>
            <a:endParaRPr lang="en-US" dirty="0"/>
          </a:p>
        </p:txBody>
      </p:sp>
      <p:sp>
        <p:nvSpPr>
          <p:cNvPr id="3" name="Content Placeholder 2"/>
          <p:cNvSpPr>
            <a:spLocks noGrp="1"/>
          </p:cNvSpPr>
          <p:nvPr>
            <p:ph idx="1"/>
          </p:nvPr>
        </p:nvSpPr>
        <p:spPr>
          <a:xfrm>
            <a:off x="488950" y="1214365"/>
            <a:ext cx="8026400" cy="5315224"/>
          </a:xfrm>
        </p:spPr>
        <p:txBody>
          <a:bodyPr>
            <a:normAutofit/>
          </a:bodyPr>
          <a:lstStyle/>
          <a:p>
            <a:pPr lvl="0" algn="just" fontAlgn="base"/>
            <a:r>
              <a:rPr lang="vi-VN" dirty="0">
                <a:latin typeface="Calibri (Body)"/>
              </a:rPr>
              <a:t>Trong bước 3 và bước 6 của quá trình handshake, máy khách xác minh chứng chỉ của máy chủ và ngược lại. Quá trình xác thực chứng chỉ bao gồm: </a:t>
            </a:r>
          </a:p>
          <a:p>
            <a:pPr marL="0" lvl="0" indent="0" algn="just" fontAlgn="base">
              <a:buNone/>
            </a:pPr>
            <a:r>
              <a:rPr lang="en-US" dirty="0" smtClean="0">
                <a:latin typeface="Calibri (Body)"/>
              </a:rPr>
              <a:t> </a:t>
            </a:r>
            <a:r>
              <a:rPr lang="vi-VN" dirty="0" smtClean="0">
                <a:latin typeface="Calibri (Body)"/>
              </a:rPr>
              <a:t>a</a:t>
            </a:r>
            <a:r>
              <a:rPr lang="vi-VN" dirty="0">
                <a:latin typeface="Calibri (Body)"/>
              </a:rPr>
              <a:t>)	Kiểm tra chữ ký số.</a:t>
            </a:r>
          </a:p>
          <a:p>
            <a:pPr marL="0" lvl="0" indent="0" algn="just" fontAlgn="base">
              <a:buNone/>
            </a:pPr>
            <a:r>
              <a:rPr lang="en-US" dirty="0" smtClean="0">
                <a:latin typeface="Calibri (Body)"/>
              </a:rPr>
              <a:t> </a:t>
            </a:r>
            <a:r>
              <a:rPr lang="vi-VN" dirty="0" smtClean="0">
                <a:latin typeface="Calibri (Body)"/>
              </a:rPr>
              <a:t>b</a:t>
            </a:r>
            <a:r>
              <a:rPr lang="vi-VN" dirty="0">
                <a:latin typeface="Calibri (Body)"/>
              </a:rPr>
              <a:t>)	Chuỗi chứng chỉ được kiểm tra; nên có chứng chỉ CA trung gian.</a:t>
            </a:r>
          </a:p>
          <a:p>
            <a:pPr marL="0" lvl="0" indent="0" algn="just" fontAlgn="base">
              <a:buNone/>
            </a:pPr>
            <a:r>
              <a:rPr lang="en-US" dirty="0" smtClean="0">
                <a:latin typeface="Calibri (Body)"/>
              </a:rPr>
              <a:t> </a:t>
            </a:r>
            <a:r>
              <a:rPr lang="vi-VN" dirty="0" smtClean="0">
                <a:latin typeface="Calibri (Body)"/>
              </a:rPr>
              <a:t>c</a:t>
            </a:r>
            <a:r>
              <a:rPr lang="vi-VN" dirty="0">
                <a:latin typeface="Calibri (Body)"/>
              </a:rPr>
              <a:t>)	Thời hạn sử dụng và ngày kích hoạt và thời gian hiệu lực được kiểm tra.</a:t>
            </a:r>
          </a:p>
          <a:p>
            <a:pPr marL="0" lvl="0" indent="0" algn="just" fontAlgn="base">
              <a:buNone/>
            </a:pPr>
            <a:r>
              <a:rPr lang="en-US" dirty="0" smtClean="0">
                <a:latin typeface="Calibri (Body)"/>
              </a:rPr>
              <a:t> </a:t>
            </a:r>
            <a:r>
              <a:rPr lang="vi-VN" dirty="0" smtClean="0">
                <a:latin typeface="Calibri (Body)"/>
              </a:rPr>
              <a:t>d</a:t>
            </a:r>
            <a:r>
              <a:rPr lang="vi-VN" dirty="0">
                <a:latin typeface="Calibri (Body)"/>
              </a:rPr>
              <a:t>)	Trạng thái thu hồi của chứng chỉ được kiểm tra </a:t>
            </a:r>
          </a:p>
          <a:p>
            <a:pPr lvl="0" fontAlgn="base"/>
            <a:endParaRPr lang="en-US" dirty="0"/>
          </a:p>
        </p:txBody>
      </p:sp>
      <p:sp>
        <p:nvSpPr>
          <p:cNvPr id="6" name="Content Placeholder 2"/>
          <p:cNvSpPr txBox="1">
            <a:spLocks/>
          </p:cNvSpPr>
          <p:nvPr/>
        </p:nvSpPr>
        <p:spPr>
          <a:xfrm>
            <a:off x="610315" y="1043636"/>
            <a:ext cx="8026400" cy="51050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latin typeface="Calibri (Body)"/>
            </a:endParaRPr>
          </a:p>
        </p:txBody>
      </p:sp>
    </p:spTree>
    <p:extLst>
      <p:ext uri="{BB962C8B-B14F-4D97-AF65-F5344CB8AC3E}">
        <p14:creationId xmlns:p14="http://schemas.microsoft.com/office/powerpoint/2010/main" val="34429219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4. </a:t>
            </a:r>
            <a:r>
              <a:rPr lang="en-US" dirty="0" err="1" smtClean="0"/>
              <a:t>Đặt</a:t>
            </a:r>
            <a:r>
              <a:rPr lang="en-US" dirty="0" smtClean="0"/>
              <a:t> </a:t>
            </a:r>
            <a:r>
              <a:rPr lang="en-US" dirty="0" err="1"/>
              <a:t>lại</a:t>
            </a:r>
            <a:r>
              <a:rPr lang="en-US" dirty="0"/>
              <a:t> </a:t>
            </a:r>
            <a:r>
              <a:rPr lang="en-US" dirty="0" err="1"/>
              <a:t>khóa</a:t>
            </a:r>
            <a:r>
              <a:rPr lang="en-US" dirty="0"/>
              <a:t> </a:t>
            </a:r>
            <a:r>
              <a:rPr lang="en-US" dirty="0" err="1"/>
              <a:t>bí</a:t>
            </a:r>
            <a:r>
              <a:rPr lang="en-US" dirty="0"/>
              <a:t> </a:t>
            </a:r>
            <a:r>
              <a:rPr lang="en-US" dirty="0" err="1" smtClean="0"/>
              <a:t>mật</a:t>
            </a:r>
            <a:endParaRPr lang="en-US" dirty="0"/>
          </a:p>
        </p:txBody>
      </p:sp>
      <p:sp>
        <p:nvSpPr>
          <p:cNvPr id="3" name="Content Placeholder 2"/>
          <p:cNvSpPr>
            <a:spLocks noGrp="1"/>
          </p:cNvSpPr>
          <p:nvPr>
            <p:ph idx="1"/>
          </p:nvPr>
        </p:nvSpPr>
        <p:spPr/>
        <p:txBody>
          <a:bodyPr>
            <a:normAutofit/>
          </a:bodyPr>
          <a:lstStyle/>
          <a:p>
            <a:pPr algn="just" fontAlgn="base"/>
            <a:r>
              <a:rPr lang="en-US" dirty="0" err="1"/>
              <a:t>Trong</a:t>
            </a:r>
            <a:r>
              <a:rPr lang="en-US" dirty="0"/>
              <a:t> </a:t>
            </a:r>
            <a:r>
              <a:rPr lang="en-US" dirty="0" err="1"/>
              <a:t>quá</a:t>
            </a:r>
            <a:r>
              <a:rPr lang="en-US" dirty="0"/>
              <a:t> </a:t>
            </a:r>
            <a:r>
              <a:rPr lang="en-US" dirty="0" err="1"/>
              <a:t>trình</a:t>
            </a:r>
            <a:r>
              <a:rPr lang="en-US" dirty="0"/>
              <a:t> handshake SSL/TLS, </a:t>
            </a:r>
            <a:r>
              <a:rPr lang="en-US" dirty="0" err="1"/>
              <a:t>một</a:t>
            </a:r>
            <a:r>
              <a:rPr lang="en-US" dirty="0"/>
              <a:t> </a:t>
            </a:r>
            <a:r>
              <a:rPr lang="en-US" dirty="0" err="1"/>
              <a:t>khóa</a:t>
            </a:r>
            <a:r>
              <a:rPr lang="en-US" dirty="0"/>
              <a:t> </a:t>
            </a:r>
            <a:r>
              <a:rPr lang="en-US" dirty="0" err="1"/>
              <a:t>bí</a:t>
            </a:r>
            <a:r>
              <a:rPr lang="en-US" dirty="0"/>
              <a:t> </a:t>
            </a:r>
            <a:r>
              <a:rPr lang="en-US" dirty="0" err="1"/>
              <a:t>mật</a:t>
            </a:r>
            <a:r>
              <a:rPr lang="en-US" dirty="0"/>
              <a:t> </a:t>
            </a:r>
            <a:r>
              <a:rPr lang="en-US" dirty="0" err="1"/>
              <a:t>được</a:t>
            </a:r>
            <a:r>
              <a:rPr lang="en-US" dirty="0"/>
              <a:t> </a:t>
            </a:r>
            <a:r>
              <a:rPr lang="en-US" dirty="0" err="1"/>
              <a:t>tạo</a:t>
            </a:r>
            <a:r>
              <a:rPr lang="en-US" dirty="0"/>
              <a:t> </a:t>
            </a:r>
            <a:r>
              <a:rPr lang="en-US" dirty="0" err="1"/>
              <a:t>để</a:t>
            </a:r>
            <a:r>
              <a:rPr lang="en-US" dirty="0"/>
              <a:t> </a:t>
            </a:r>
            <a:r>
              <a:rPr lang="en-US" dirty="0" err="1"/>
              <a:t>mã</a:t>
            </a:r>
            <a:r>
              <a:rPr lang="en-US" dirty="0"/>
              <a:t> </a:t>
            </a:r>
            <a:r>
              <a:rPr lang="en-US" dirty="0" err="1"/>
              <a:t>hóa</a:t>
            </a:r>
            <a:r>
              <a:rPr lang="en-US" dirty="0"/>
              <a:t> </a:t>
            </a:r>
            <a:r>
              <a:rPr lang="en-US" dirty="0" err="1"/>
              <a:t>dữ</a:t>
            </a:r>
            <a:r>
              <a:rPr lang="en-US" dirty="0"/>
              <a:t> </a:t>
            </a:r>
            <a:r>
              <a:rPr lang="en-US" dirty="0" err="1"/>
              <a:t>liệu</a:t>
            </a:r>
            <a:r>
              <a:rPr lang="en-US" dirty="0"/>
              <a:t> </a:t>
            </a:r>
            <a:r>
              <a:rPr lang="en-US" dirty="0" err="1"/>
              <a:t>giữa</a:t>
            </a:r>
            <a:r>
              <a:rPr lang="en-US" dirty="0"/>
              <a:t> </a:t>
            </a:r>
            <a:r>
              <a:rPr lang="en-US" dirty="0" err="1"/>
              <a:t>máy</a:t>
            </a:r>
            <a:r>
              <a:rPr lang="en-US" dirty="0"/>
              <a:t> </a:t>
            </a:r>
            <a:r>
              <a:rPr lang="en-US" dirty="0" err="1"/>
              <a:t>khách</a:t>
            </a:r>
            <a:r>
              <a:rPr lang="en-US" dirty="0"/>
              <a:t> </a:t>
            </a:r>
            <a:r>
              <a:rPr lang="en-US" dirty="0" err="1"/>
              <a:t>và</a:t>
            </a:r>
            <a:r>
              <a:rPr lang="en-US" dirty="0"/>
              <a:t> </a:t>
            </a:r>
            <a:r>
              <a:rPr lang="en-US" dirty="0" err="1"/>
              <a:t>máy</a:t>
            </a:r>
            <a:r>
              <a:rPr lang="en-US" dirty="0"/>
              <a:t> </a:t>
            </a:r>
            <a:r>
              <a:rPr lang="en-US" dirty="0" err="1"/>
              <a:t>chủ</a:t>
            </a:r>
            <a:r>
              <a:rPr lang="en-US" dirty="0"/>
              <a:t>. </a:t>
            </a:r>
            <a:r>
              <a:rPr lang="en-US" dirty="0" err="1"/>
              <a:t>Khóa</a:t>
            </a:r>
            <a:r>
              <a:rPr lang="en-US" dirty="0"/>
              <a:t> </a:t>
            </a:r>
            <a:r>
              <a:rPr lang="en-US" dirty="0" err="1"/>
              <a:t>bí</a:t>
            </a:r>
            <a:r>
              <a:rPr lang="en-US" dirty="0"/>
              <a:t> </a:t>
            </a:r>
            <a:r>
              <a:rPr lang="en-US" dirty="0" err="1"/>
              <a:t>mật</a:t>
            </a:r>
            <a:r>
              <a:rPr lang="en-US" dirty="0"/>
              <a:t> </a:t>
            </a:r>
            <a:r>
              <a:rPr lang="en-US" dirty="0" err="1"/>
              <a:t>được</a:t>
            </a:r>
            <a:r>
              <a:rPr lang="en-US" dirty="0"/>
              <a:t> </a:t>
            </a:r>
            <a:r>
              <a:rPr lang="en-US" dirty="0" err="1"/>
              <a:t>tạo</a:t>
            </a:r>
            <a:r>
              <a:rPr lang="en-US" dirty="0"/>
              <a:t> </a:t>
            </a:r>
            <a:r>
              <a:rPr lang="en-US" dirty="0" err="1"/>
              <a:t>từ</a:t>
            </a:r>
            <a:r>
              <a:rPr lang="en-US" dirty="0"/>
              <a:t> </a:t>
            </a:r>
            <a:r>
              <a:rPr lang="en-US" dirty="0" err="1"/>
              <a:t>văn</a:t>
            </a:r>
            <a:r>
              <a:rPr lang="en-US" dirty="0"/>
              <a:t> </a:t>
            </a:r>
            <a:r>
              <a:rPr lang="en-US" dirty="0" err="1"/>
              <a:t>bản</a:t>
            </a:r>
            <a:r>
              <a:rPr lang="en-US" dirty="0"/>
              <a:t> </a:t>
            </a:r>
            <a:r>
              <a:rPr lang="en-US" dirty="0" err="1"/>
              <a:t>ngẫu</a:t>
            </a:r>
            <a:r>
              <a:rPr lang="en-US" dirty="0"/>
              <a:t> </a:t>
            </a:r>
            <a:r>
              <a:rPr lang="en-US" dirty="0" err="1"/>
              <a:t>nhiên</a:t>
            </a:r>
            <a:r>
              <a:rPr lang="en-US" dirty="0"/>
              <a:t>, </a:t>
            </a:r>
            <a:r>
              <a:rPr lang="en-US" dirty="0" err="1"/>
              <a:t>được</a:t>
            </a:r>
            <a:r>
              <a:rPr lang="en-US" dirty="0"/>
              <a:t> </a:t>
            </a:r>
            <a:r>
              <a:rPr lang="en-US" dirty="0" err="1"/>
              <a:t>gửi</a:t>
            </a:r>
            <a:r>
              <a:rPr lang="en-US" dirty="0"/>
              <a:t> </a:t>
            </a:r>
            <a:r>
              <a:rPr lang="en-US" dirty="0" err="1"/>
              <a:t>như</a:t>
            </a:r>
            <a:r>
              <a:rPr lang="en-US" dirty="0"/>
              <a:t> </a:t>
            </a:r>
            <a:r>
              <a:rPr lang="en-US" dirty="0" err="1"/>
              <a:t>một</a:t>
            </a:r>
            <a:r>
              <a:rPr lang="en-US" dirty="0"/>
              <a:t> </a:t>
            </a:r>
            <a:r>
              <a:rPr lang="en-US" dirty="0" err="1"/>
              <a:t>phần</a:t>
            </a:r>
            <a:r>
              <a:rPr lang="en-US" dirty="0"/>
              <a:t> </a:t>
            </a:r>
            <a:r>
              <a:rPr lang="en-US" dirty="0" err="1"/>
              <a:t>của</a:t>
            </a:r>
            <a:r>
              <a:rPr lang="en-US" dirty="0"/>
              <a:t> handshake </a:t>
            </a:r>
            <a:r>
              <a:rPr lang="en-US" dirty="0" err="1"/>
              <a:t>và</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mã</a:t>
            </a:r>
            <a:r>
              <a:rPr lang="en-US" dirty="0"/>
              <a:t> </a:t>
            </a:r>
            <a:r>
              <a:rPr lang="en-US" dirty="0" err="1"/>
              <a:t>hóa</a:t>
            </a:r>
            <a:r>
              <a:rPr lang="en-US" dirty="0"/>
              <a:t>, </a:t>
            </a:r>
            <a:r>
              <a:rPr lang="en-US" dirty="0" err="1"/>
              <a:t>chuyển</a:t>
            </a:r>
            <a:r>
              <a:rPr lang="en-US" dirty="0"/>
              <a:t> </a:t>
            </a:r>
            <a:r>
              <a:rPr lang="en-US" dirty="0" err="1"/>
              <a:t>đổi</a:t>
            </a:r>
            <a:r>
              <a:rPr lang="en-US" dirty="0"/>
              <a:t> </a:t>
            </a:r>
            <a:r>
              <a:rPr lang="en-US" dirty="0" err="1"/>
              <a:t>văn</a:t>
            </a:r>
            <a:r>
              <a:rPr lang="en-US" dirty="0"/>
              <a:t> </a:t>
            </a:r>
            <a:r>
              <a:rPr lang="en-US" dirty="0" err="1"/>
              <a:t>bản</a:t>
            </a:r>
            <a:r>
              <a:rPr lang="en-US" dirty="0"/>
              <a:t> </a:t>
            </a:r>
            <a:r>
              <a:rPr lang="en-US" dirty="0" err="1"/>
              <a:t>rõ</a:t>
            </a:r>
            <a:r>
              <a:rPr lang="en-US" dirty="0"/>
              <a:t> </a:t>
            </a:r>
            <a:r>
              <a:rPr lang="en-US" dirty="0" err="1"/>
              <a:t>thành</a:t>
            </a:r>
            <a:r>
              <a:rPr lang="en-US" dirty="0"/>
              <a:t> </a:t>
            </a:r>
            <a:r>
              <a:rPr lang="en-US" dirty="0" err="1"/>
              <a:t>bản</a:t>
            </a:r>
            <a:r>
              <a:rPr lang="en-US" dirty="0"/>
              <a:t> </a:t>
            </a:r>
            <a:r>
              <a:rPr lang="en-US" dirty="0" err="1"/>
              <a:t>mật</a:t>
            </a:r>
            <a:r>
              <a:rPr lang="en-US" dirty="0"/>
              <a:t> </a:t>
            </a:r>
            <a:r>
              <a:rPr lang="en-US" dirty="0" err="1"/>
              <a:t>được</a:t>
            </a:r>
            <a:r>
              <a:rPr lang="en-US" dirty="0"/>
              <a:t> </a:t>
            </a:r>
            <a:r>
              <a:rPr lang="en-US" dirty="0" err="1"/>
              <a:t>và</a:t>
            </a:r>
            <a:r>
              <a:rPr lang="en-US" dirty="0"/>
              <a:t> </a:t>
            </a:r>
            <a:r>
              <a:rPr lang="en-US" dirty="0" err="1"/>
              <a:t>bản</a:t>
            </a:r>
            <a:r>
              <a:rPr lang="en-US" dirty="0"/>
              <a:t> </a:t>
            </a:r>
            <a:r>
              <a:rPr lang="en-US" dirty="0" err="1"/>
              <a:t>mật</a:t>
            </a:r>
            <a:r>
              <a:rPr lang="en-US" dirty="0"/>
              <a:t> </a:t>
            </a:r>
            <a:r>
              <a:rPr lang="en-US" dirty="0" err="1"/>
              <a:t>thành</a:t>
            </a:r>
            <a:r>
              <a:rPr lang="en-US" dirty="0"/>
              <a:t> </a:t>
            </a:r>
            <a:r>
              <a:rPr lang="en-US" dirty="0" err="1"/>
              <a:t>bản</a:t>
            </a:r>
            <a:r>
              <a:rPr lang="en-US" dirty="0"/>
              <a:t> </a:t>
            </a:r>
            <a:r>
              <a:rPr lang="en-US" dirty="0" err="1"/>
              <a:t>rõ</a:t>
            </a:r>
            <a:r>
              <a:rPr lang="en-US" dirty="0"/>
              <a:t>.</a:t>
            </a:r>
          </a:p>
          <a:p>
            <a:pPr algn="just" fontAlgn="base"/>
            <a:r>
              <a:rPr lang="en-US" dirty="0" err="1"/>
              <a:t>Khóa</a:t>
            </a:r>
            <a:r>
              <a:rPr lang="en-US" dirty="0"/>
              <a:t> </a:t>
            </a:r>
            <a:r>
              <a:rPr lang="en-US" dirty="0" err="1"/>
              <a:t>bí</a:t>
            </a:r>
            <a:r>
              <a:rPr lang="en-US" dirty="0"/>
              <a:t> </a:t>
            </a:r>
            <a:r>
              <a:rPr lang="en-US" dirty="0" err="1"/>
              <a:t>mật</a:t>
            </a:r>
            <a:r>
              <a:rPr lang="en-US" dirty="0"/>
              <a:t> </a:t>
            </a:r>
            <a:r>
              <a:rPr lang="en-US" dirty="0" err="1"/>
              <a:t>cũng</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thuật</a:t>
            </a:r>
            <a:r>
              <a:rPr lang="en-US" dirty="0"/>
              <a:t> </a:t>
            </a:r>
            <a:r>
              <a:rPr lang="en-US" dirty="0" err="1"/>
              <a:t>toán</a:t>
            </a:r>
            <a:r>
              <a:rPr lang="en-US" dirty="0"/>
              <a:t> MAC (</a:t>
            </a:r>
            <a:r>
              <a:rPr lang="en-US" dirty="0" err="1"/>
              <a:t>Mã</a:t>
            </a:r>
            <a:r>
              <a:rPr lang="en-US" dirty="0"/>
              <a:t> </a:t>
            </a:r>
            <a:r>
              <a:rPr lang="en-US" dirty="0" err="1"/>
              <a:t>xác</a:t>
            </a:r>
            <a:r>
              <a:rPr lang="en-US" dirty="0"/>
              <a:t> </a:t>
            </a:r>
            <a:r>
              <a:rPr lang="en-US" dirty="0" err="1"/>
              <a:t>thực</a:t>
            </a:r>
            <a:r>
              <a:rPr lang="en-US" dirty="0"/>
              <a:t> tin </a:t>
            </a:r>
            <a:r>
              <a:rPr lang="en-US" dirty="0" err="1"/>
              <a:t>nhắn</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xem</a:t>
            </a:r>
            <a:r>
              <a:rPr lang="en-US" dirty="0"/>
              <a:t> tin </a:t>
            </a:r>
            <a:r>
              <a:rPr lang="en-US" dirty="0" err="1"/>
              <a:t>nhắn</a:t>
            </a:r>
            <a:r>
              <a:rPr lang="en-US" dirty="0"/>
              <a:t> </a:t>
            </a:r>
            <a:r>
              <a:rPr lang="en-US" dirty="0" err="1"/>
              <a:t>có</a:t>
            </a:r>
            <a:r>
              <a:rPr lang="en-US" dirty="0"/>
              <a:t> </a:t>
            </a:r>
            <a:r>
              <a:rPr lang="en-US" dirty="0" err="1"/>
              <a:t>bị</a:t>
            </a:r>
            <a:r>
              <a:rPr lang="en-US" dirty="0"/>
              <a:t> </a:t>
            </a:r>
            <a:r>
              <a:rPr lang="en-US" dirty="0" err="1"/>
              <a:t>thay</a:t>
            </a:r>
            <a:r>
              <a:rPr lang="en-US" dirty="0"/>
              <a:t> </a:t>
            </a:r>
            <a:r>
              <a:rPr lang="en-US" dirty="0" err="1"/>
              <a:t>đổi</a:t>
            </a:r>
            <a:r>
              <a:rPr lang="en-US" dirty="0"/>
              <a:t> hay không. </a:t>
            </a:r>
          </a:p>
          <a:p>
            <a:pPr algn="just" fontAlgn="base"/>
            <a:r>
              <a:rPr lang="en-US" dirty="0" err="1"/>
              <a:t>Nếu</a:t>
            </a:r>
            <a:r>
              <a:rPr lang="en-US" dirty="0"/>
              <a:t> </a:t>
            </a:r>
            <a:r>
              <a:rPr lang="en-US" dirty="0" err="1"/>
              <a:t>khóa</a:t>
            </a:r>
            <a:r>
              <a:rPr lang="en-US" dirty="0"/>
              <a:t> </a:t>
            </a:r>
            <a:r>
              <a:rPr lang="en-US" dirty="0" err="1"/>
              <a:t>bí</a:t>
            </a:r>
            <a:r>
              <a:rPr lang="en-US" dirty="0"/>
              <a:t> </a:t>
            </a:r>
            <a:r>
              <a:rPr lang="en-US" dirty="0" err="1"/>
              <a:t>mật</a:t>
            </a:r>
            <a:r>
              <a:rPr lang="en-US" dirty="0"/>
              <a:t> </a:t>
            </a:r>
            <a:r>
              <a:rPr lang="en-US" dirty="0" err="1"/>
              <a:t>bị</a:t>
            </a:r>
            <a:r>
              <a:rPr lang="en-US" dirty="0"/>
              <a:t> </a:t>
            </a:r>
            <a:r>
              <a:rPr lang="en-US" dirty="0" err="1"/>
              <a:t>lộ</a:t>
            </a:r>
            <a:r>
              <a:rPr lang="en-US" dirty="0"/>
              <a:t>, </a:t>
            </a:r>
            <a:r>
              <a:rPr lang="en-US" dirty="0" err="1"/>
              <a:t>bản</a:t>
            </a:r>
            <a:r>
              <a:rPr lang="en-US" dirty="0"/>
              <a:t> </a:t>
            </a:r>
            <a:r>
              <a:rPr lang="en-US" dirty="0" err="1"/>
              <a:t>rõ</a:t>
            </a:r>
            <a:r>
              <a:rPr lang="en-US" dirty="0"/>
              <a:t> </a:t>
            </a:r>
            <a:r>
              <a:rPr lang="en-US" dirty="0" err="1"/>
              <a:t>của</a:t>
            </a:r>
            <a:r>
              <a:rPr lang="en-US" dirty="0"/>
              <a:t> </a:t>
            </a:r>
            <a:r>
              <a:rPr lang="en-US" dirty="0" err="1"/>
              <a:t>thông</a:t>
            </a:r>
            <a:r>
              <a:rPr lang="en-US" dirty="0"/>
              <a:t> </a:t>
            </a:r>
            <a:r>
              <a:rPr lang="en-US" dirty="0" err="1"/>
              <a:t>điệp</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giải</a:t>
            </a:r>
            <a:r>
              <a:rPr lang="en-US" dirty="0"/>
              <a:t> </a:t>
            </a:r>
            <a:r>
              <a:rPr lang="en-US" dirty="0" err="1"/>
              <a:t>mã</a:t>
            </a:r>
            <a:r>
              <a:rPr lang="en-US" dirty="0"/>
              <a:t> </a:t>
            </a:r>
            <a:r>
              <a:rPr lang="en-US" dirty="0" err="1"/>
              <a:t>từ</a:t>
            </a:r>
            <a:r>
              <a:rPr lang="en-US" dirty="0"/>
              <a:t> </a:t>
            </a:r>
            <a:r>
              <a:rPr lang="en-US" dirty="0" err="1"/>
              <a:t>bản</a:t>
            </a:r>
            <a:r>
              <a:rPr lang="en-US" dirty="0"/>
              <a:t> </a:t>
            </a:r>
            <a:r>
              <a:rPr lang="en-US" dirty="0" err="1"/>
              <a:t>mật</a:t>
            </a:r>
            <a:r>
              <a:rPr lang="en-US" dirty="0"/>
              <a:t>, </a:t>
            </a:r>
            <a:r>
              <a:rPr lang="en-US" dirty="0" err="1"/>
              <a:t>hoặc</a:t>
            </a:r>
            <a:r>
              <a:rPr lang="en-US" dirty="0"/>
              <a:t> </a:t>
            </a:r>
            <a:r>
              <a:rPr lang="en-US" dirty="0" err="1"/>
              <a:t>khiến</a:t>
            </a:r>
            <a:r>
              <a:rPr lang="en-US" dirty="0"/>
              <a:t> </a:t>
            </a:r>
            <a:r>
              <a:rPr lang="en-US" dirty="0" err="1"/>
              <a:t>thông</a:t>
            </a:r>
            <a:r>
              <a:rPr lang="en-US" dirty="0"/>
              <a:t> </a:t>
            </a:r>
            <a:r>
              <a:rPr lang="en-US" dirty="0" err="1"/>
              <a:t>điệp</a:t>
            </a:r>
            <a:r>
              <a:rPr lang="en-US" dirty="0"/>
              <a:t> </a:t>
            </a:r>
            <a:r>
              <a:rPr lang="en-US" dirty="0" err="1"/>
              <a:t>thay</a:t>
            </a:r>
            <a:r>
              <a:rPr lang="en-US" dirty="0"/>
              <a:t> </a:t>
            </a:r>
            <a:r>
              <a:rPr lang="en-US" dirty="0" err="1"/>
              <a:t>đổi</a:t>
            </a:r>
            <a:r>
              <a:rPr lang="en-US" dirty="0"/>
              <a:t> </a:t>
            </a:r>
            <a:r>
              <a:rPr lang="en-US" dirty="0" err="1"/>
              <a:t>mà</a:t>
            </a:r>
            <a:r>
              <a:rPr lang="en-US" dirty="0"/>
              <a:t> không </a:t>
            </a:r>
            <a:r>
              <a:rPr lang="en-US" dirty="0" err="1"/>
              <a:t>bị</a:t>
            </a:r>
            <a:r>
              <a:rPr lang="en-US" dirty="0"/>
              <a:t> </a:t>
            </a:r>
            <a:r>
              <a:rPr lang="en-US" dirty="0" err="1"/>
              <a:t>phát</a:t>
            </a:r>
            <a:r>
              <a:rPr lang="en-US" dirty="0"/>
              <a:t> </a:t>
            </a:r>
            <a:r>
              <a:rPr lang="en-US" dirty="0" err="1"/>
              <a:t>hiện</a:t>
            </a:r>
            <a:r>
              <a:rPr lang="en-US" dirty="0" smtClean="0"/>
              <a:t>. </a:t>
            </a:r>
            <a:r>
              <a:rPr lang="en-US" dirty="0"/>
              <a:t> </a:t>
            </a:r>
            <a:r>
              <a:rPr lang="en-US" dirty="0" err="1"/>
              <a:t>Để</a:t>
            </a:r>
            <a:r>
              <a:rPr lang="en-US" dirty="0"/>
              <a:t> </a:t>
            </a:r>
            <a:r>
              <a:rPr lang="en-US" dirty="0" err="1"/>
              <a:t>giảm</a:t>
            </a:r>
            <a:r>
              <a:rPr lang="en-US" dirty="0"/>
              <a:t> </a:t>
            </a:r>
            <a:r>
              <a:rPr lang="en-US" dirty="0" err="1"/>
              <a:t>thiểu</a:t>
            </a:r>
            <a:r>
              <a:rPr lang="en-US" dirty="0"/>
              <a:t> </a:t>
            </a:r>
            <a:r>
              <a:rPr lang="en-US" dirty="0" err="1"/>
              <a:t>lượng</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giải</a:t>
            </a:r>
            <a:r>
              <a:rPr lang="en-US" dirty="0"/>
              <a:t> </a:t>
            </a:r>
            <a:r>
              <a:rPr lang="en-US" dirty="0" err="1"/>
              <a:t>mã</a:t>
            </a:r>
            <a:r>
              <a:rPr lang="en-US" dirty="0"/>
              <a:t> </a:t>
            </a:r>
            <a:r>
              <a:rPr lang="en-US" dirty="0" err="1"/>
              <a:t>hoặc</a:t>
            </a:r>
            <a:r>
              <a:rPr lang="en-US" dirty="0"/>
              <a:t> </a:t>
            </a:r>
            <a:r>
              <a:rPr lang="en-US" dirty="0" err="1"/>
              <a:t>thay</a:t>
            </a:r>
            <a:r>
              <a:rPr lang="en-US" dirty="0"/>
              <a:t> </a:t>
            </a:r>
            <a:r>
              <a:rPr lang="en-US" dirty="0" err="1"/>
              <a:t>đổi</a:t>
            </a:r>
            <a:r>
              <a:rPr lang="en-US" dirty="0"/>
              <a:t> </a:t>
            </a:r>
            <a:r>
              <a:rPr lang="en-US" dirty="0" err="1"/>
              <a:t>nếu</a:t>
            </a:r>
            <a:r>
              <a:rPr lang="en-US" dirty="0"/>
              <a:t> </a:t>
            </a:r>
            <a:r>
              <a:rPr lang="en-US" dirty="0" err="1"/>
              <a:t>khóa</a:t>
            </a:r>
            <a:r>
              <a:rPr lang="en-US" dirty="0"/>
              <a:t> </a:t>
            </a:r>
            <a:r>
              <a:rPr lang="en-US" dirty="0" err="1"/>
              <a:t>bí</a:t>
            </a:r>
            <a:r>
              <a:rPr lang="en-US" dirty="0"/>
              <a:t> </a:t>
            </a:r>
            <a:r>
              <a:rPr lang="en-US" dirty="0" err="1"/>
              <a:t>mật</a:t>
            </a:r>
            <a:r>
              <a:rPr lang="en-US" dirty="0"/>
              <a:t> </a:t>
            </a:r>
            <a:r>
              <a:rPr lang="en-US" dirty="0" err="1"/>
              <a:t>bị</a:t>
            </a:r>
            <a:r>
              <a:rPr lang="en-US" dirty="0"/>
              <a:t> </a:t>
            </a:r>
            <a:r>
              <a:rPr lang="en-US" dirty="0" err="1"/>
              <a:t>hỏng</a:t>
            </a:r>
            <a:r>
              <a:rPr lang="en-US" dirty="0"/>
              <a:t>, </a:t>
            </a:r>
            <a:r>
              <a:rPr lang="en-US" dirty="0" err="1"/>
              <a:t>khóa</a:t>
            </a:r>
            <a:r>
              <a:rPr lang="en-US" dirty="0"/>
              <a:t> </a:t>
            </a:r>
            <a:r>
              <a:rPr lang="en-US" dirty="0" err="1"/>
              <a:t>bí</a:t>
            </a:r>
            <a:r>
              <a:rPr lang="en-US" dirty="0"/>
              <a:t> </a:t>
            </a:r>
            <a:r>
              <a:rPr lang="en-US" dirty="0" err="1"/>
              <a:t>mật</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đặt</a:t>
            </a:r>
            <a:r>
              <a:rPr lang="en-US" dirty="0"/>
              <a:t> </a:t>
            </a:r>
            <a:r>
              <a:rPr lang="en-US" dirty="0" err="1"/>
              <a:t>lại</a:t>
            </a:r>
            <a:r>
              <a:rPr lang="en-US" dirty="0"/>
              <a:t> </a:t>
            </a:r>
            <a:r>
              <a:rPr lang="en-US" dirty="0" err="1"/>
              <a:t>theo</a:t>
            </a:r>
            <a:r>
              <a:rPr lang="en-US" dirty="0"/>
              <a:t> </a:t>
            </a:r>
            <a:r>
              <a:rPr lang="en-US" dirty="0" err="1"/>
              <a:t>định</a:t>
            </a:r>
            <a:r>
              <a:rPr lang="en-US" dirty="0"/>
              <a:t> </a:t>
            </a:r>
            <a:r>
              <a:rPr lang="en-US" dirty="0" err="1"/>
              <a:t>kỳ</a:t>
            </a:r>
            <a:r>
              <a:rPr lang="en-US" dirty="0"/>
              <a:t>. </a:t>
            </a:r>
            <a:r>
              <a:rPr lang="en-US" dirty="0" err="1"/>
              <a:t>Khi</a:t>
            </a:r>
            <a:r>
              <a:rPr lang="en-US" dirty="0"/>
              <a:t> </a:t>
            </a:r>
            <a:r>
              <a:rPr lang="en-US" dirty="0" err="1"/>
              <a:t>khóa</a:t>
            </a:r>
            <a:r>
              <a:rPr lang="en-US" dirty="0"/>
              <a:t> </a:t>
            </a:r>
            <a:r>
              <a:rPr lang="en-US" dirty="0" err="1"/>
              <a:t>bí</a:t>
            </a:r>
            <a:r>
              <a:rPr lang="en-US" dirty="0"/>
              <a:t> </a:t>
            </a:r>
            <a:r>
              <a:rPr lang="en-US" dirty="0" err="1"/>
              <a:t>mật</a:t>
            </a:r>
            <a:r>
              <a:rPr lang="en-US" dirty="0"/>
              <a:t> </a:t>
            </a:r>
            <a:r>
              <a:rPr lang="en-US" dirty="0" err="1"/>
              <a:t>đã</a:t>
            </a:r>
            <a:r>
              <a:rPr lang="en-US" dirty="0"/>
              <a:t> </a:t>
            </a:r>
            <a:r>
              <a:rPr lang="en-US" dirty="0" err="1"/>
              <a:t>được</a:t>
            </a:r>
            <a:r>
              <a:rPr lang="en-US" dirty="0"/>
              <a:t> </a:t>
            </a:r>
            <a:r>
              <a:rPr lang="en-US" dirty="0" err="1"/>
              <a:t>đặt</a:t>
            </a:r>
            <a:r>
              <a:rPr lang="en-US" dirty="0"/>
              <a:t> </a:t>
            </a:r>
            <a:r>
              <a:rPr lang="en-US" dirty="0" err="1"/>
              <a:t>lại</a:t>
            </a:r>
            <a:r>
              <a:rPr lang="en-US" dirty="0"/>
              <a:t>, </a:t>
            </a:r>
            <a:r>
              <a:rPr lang="en-US" dirty="0" err="1" smtClean="0"/>
              <a:t>thì</a:t>
            </a:r>
            <a:r>
              <a:rPr lang="en-US" dirty="0" smtClean="0"/>
              <a:t> không </a:t>
            </a:r>
            <a:r>
              <a:rPr lang="en-US" dirty="0" err="1"/>
              <a:t>thể</a:t>
            </a:r>
            <a:r>
              <a:rPr lang="en-US" dirty="0"/>
              <a:t> </a:t>
            </a:r>
            <a:r>
              <a:rPr lang="en-US" dirty="0" err="1"/>
              <a:t>sử</a:t>
            </a:r>
            <a:r>
              <a:rPr lang="en-US" dirty="0"/>
              <a:t> </a:t>
            </a:r>
            <a:r>
              <a:rPr lang="en-US" dirty="0" err="1"/>
              <a:t>dụng</a:t>
            </a:r>
            <a:r>
              <a:rPr lang="en-US" dirty="0"/>
              <a:t> </a:t>
            </a:r>
            <a:r>
              <a:rPr lang="en-US" dirty="0" err="1" smtClean="0"/>
              <a:t>khóa</a:t>
            </a:r>
            <a:r>
              <a:rPr lang="en-US" dirty="0" smtClean="0"/>
              <a:t> </a:t>
            </a:r>
            <a:r>
              <a:rPr lang="en-US" dirty="0" err="1" smtClean="0"/>
              <a:t>bí</a:t>
            </a:r>
            <a:r>
              <a:rPr lang="en-US" dirty="0" smtClean="0"/>
              <a:t> </a:t>
            </a:r>
            <a:r>
              <a:rPr lang="en-US" dirty="0" err="1" smtClean="0"/>
              <a:t>mật</a:t>
            </a:r>
            <a:r>
              <a:rPr lang="en-US" dirty="0" smtClean="0"/>
              <a:t> </a:t>
            </a:r>
            <a:r>
              <a:rPr lang="en-US" dirty="0" err="1" smtClean="0"/>
              <a:t>cũ</a:t>
            </a:r>
            <a:r>
              <a:rPr lang="en-US" dirty="0" smtClean="0"/>
              <a:t> </a:t>
            </a:r>
            <a:r>
              <a:rPr lang="en-US" dirty="0" err="1" smtClean="0"/>
              <a:t>để</a:t>
            </a:r>
            <a:r>
              <a:rPr lang="en-US" dirty="0" smtClean="0"/>
              <a:t> </a:t>
            </a:r>
            <a:r>
              <a:rPr lang="en-US" dirty="0" err="1"/>
              <a:t>giải</a:t>
            </a:r>
            <a:r>
              <a:rPr lang="en-US" dirty="0"/>
              <a:t> </a:t>
            </a:r>
            <a:r>
              <a:rPr lang="en-US" dirty="0" err="1"/>
              <a:t>mã</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mã</a:t>
            </a:r>
            <a:r>
              <a:rPr lang="en-US" dirty="0"/>
              <a:t> </a:t>
            </a:r>
            <a:r>
              <a:rPr lang="en-US" dirty="0" err="1"/>
              <a:t>hóa</a:t>
            </a:r>
            <a:r>
              <a:rPr lang="en-US" dirty="0"/>
              <a:t> </a:t>
            </a:r>
            <a:r>
              <a:rPr lang="en-US" dirty="0" err="1"/>
              <a:t>bằng</a:t>
            </a:r>
            <a:r>
              <a:rPr lang="en-US" dirty="0"/>
              <a:t> </a:t>
            </a:r>
            <a:r>
              <a:rPr lang="en-US" dirty="0" err="1"/>
              <a:t>khóa</a:t>
            </a:r>
            <a:r>
              <a:rPr lang="en-US" dirty="0"/>
              <a:t> </a:t>
            </a:r>
            <a:r>
              <a:rPr lang="en-US" dirty="0" err="1"/>
              <a:t>bí</a:t>
            </a:r>
            <a:r>
              <a:rPr lang="en-US" dirty="0"/>
              <a:t> </a:t>
            </a:r>
            <a:r>
              <a:rPr lang="en-US" dirty="0" err="1"/>
              <a:t>mật</a:t>
            </a:r>
            <a:r>
              <a:rPr lang="en-US" dirty="0"/>
              <a:t> </a:t>
            </a:r>
            <a:r>
              <a:rPr lang="en-US" dirty="0" err="1"/>
              <a:t>mới</a:t>
            </a:r>
            <a:r>
              <a:rPr lang="en-US" dirty="0"/>
              <a:t>.</a:t>
            </a:r>
          </a:p>
          <a:p>
            <a:endParaRPr lang="en-US" dirty="0"/>
          </a:p>
        </p:txBody>
      </p:sp>
    </p:spTree>
    <p:extLst>
      <p:ext uri="{BB962C8B-B14F-4D97-AF65-F5344CB8AC3E}">
        <p14:creationId xmlns:p14="http://schemas.microsoft.com/office/powerpoint/2010/main" val="34953201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a:t>
            </a:r>
            <a:r>
              <a:rPr lang="en-US" dirty="0" err="1"/>
              <a:t>Ứng</a:t>
            </a:r>
            <a:r>
              <a:rPr lang="en-US" dirty="0"/>
              <a:t> </a:t>
            </a:r>
            <a:r>
              <a:rPr lang="en-US" dirty="0" err="1"/>
              <a:t>dụng</a:t>
            </a:r>
            <a:r>
              <a:rPr lang="en-US" dirty="0"/>
              <a:t> </a:t>
            </a:r>
            <a:r>
              <a:rPr lang="en-US" dirty="0" err="1"/>
              <a:t>của</a:t>
            </a:r>
            <a:r>
              <a:rPr lang="en-US" dirty="0"/>
              <a:t> </a:t>
            </a:r>
            <a:r>
              <a:rPr lang="en-US" dirty="0" smtClean="0"/>
              <a:t>SSL/TLS</a:t>
            </a:r>
            <a:endParaRPr lang="en-US" dirty="0"/>
          </a:p>
        </p:txBody>
      </p:sp>
      <p:sp>
        <p:nvSpPr>
          <p:cNvPr id="3" name="Content Placeholder 2"/>
          <p:cNvSpPr>
            <a:spLocks noGrp="1"/>
          </p:cNvSpPr>
          <p:nvPr>
            <p:ph idx="1"/>
          </p:nvPr>
        </p:nvSpPr>
        <p:spPr/>
        <p:txBody>
          <a:bodyPr>
            <a:normAutofit/>
          </a:bodyPr>
          <a:lstStyle/>
          <a:p>
            <a:pPr lvl="0" algn="just">
              <a:lnSpc>
                <a:spcPct val="100000"/>
              </a:lnSpc>
            </a:pPr>
            <a:r>
              <a:rPr lang="en-US" sz="2600" dirty="0" err="1"/>
              <a:t>Đóng</a:t>
            </a:r>
            <a:r>
              <a:rPr lang="en-US" sz="2600" dirty="0"/>
              <a:t> </a:t>
            </a:r>
            <a:r>
              <a:rPr lang="en-US" sz="2600" dirty="0" err="1"/>
              <a:t>gói</a:t>
            </a:r>
            <a:r>
              <a:rPr lang="en-US" sz="2600" dirty="0"/>
              <a:t> </a:t>
            </a:r>
            <a:r>
              <a:rPr lang="en-US" sz="2600" dirty="0" err="1"/>
              <a:t>các</a:t>
            </a:r>
            <a:r>
              <a:rPr lang="en-US" sz="2600" dirty="0"/>
              <a:t> </a:t>
            </a:r>
            <a:r>
              <a:rPr lang="en-US" sz="2600" dirty="0" err="1"/>
              <a:t>giao</a:t>
            </a:r>
            <a:r>
              <a:rPr lang="en-US" sz="2600" dirty="0"/>
              <a:t> </a:t>
            </a:r>
            <a:r>
              <a:rPr lang="en-US" sz="2600" dirty="0" err="1"/>
              <a:t>thức</a:t>
            </a:r>
            <a:r>
              <a:rPr lang="en-US" sz="2600" dirty="0"/>
              <a:t> </a:t>
            </a:r>
            <a:r>
              <a:rPr lang="en-US" sz="2600" dirty="0" err="1"/>
              <a:t>ví</a:t>
            </a:r>
            <a:r>
              <a:rPr lang="en-US" sz="2600" dirty="0"/>
              <a:t> </a:t>
            </a:r>
            <a:r>
              <a:rPr lang="en-US" sz="2600" dirty="0" err="1"/>
              <a:t>dụ</a:t>
            </a:r>
            <a:r>
              <a:rPr lang="en-US" sz="2600" dirty="0"/>
              <a:t> </a:t>
            </a:r>
            <a:r>
              <a:rPr lang="en-US" sz="2600" dirty="0" err="1"/>
              <a:t>như</a:t>
            </a:r>
            <a:r>
              <a:rPr lang="en-US" sz="2600" dirty="0"/>
              <a:t> HTTP, FTP, SMTP, NNTP </a:t>
            </a:r>
            <a:r>
              <a:rPr lang="en-US" sz="2600" dirty="0" err="1"/>
              <a:t>và</a:t>
            </a:r>
            <a:r>
              <a:rPr lang="en-US" sz="2600" dirty="0"/>
              <a:t> XMPP</a:t>
            </a:r>
          </a:p>
          <a:p>
            <a:pPr lvl="0" algn="just">
              <a:lnSpc>
                <a:spcPct val="100000"/>
              </a:lnSpc>
            </a:pPr>
            <a:r>
              <a:rPr lang="en-US" sz="2600" dirty="0"/>
              <a:t>Cho </a:t>
            </a:r>
            <a:r>
              <a:rPr lang="en-US" sz="2600" dirty="0" err="1"/>
              <a:t>phép</a:t>
            </a:r>
            <a:r>
              <a:rPr lang="en-US" sz="2600" dirty="0"/>
              <a:t> </a:t>
            </a:r>
            <a:r>
              <a:rPr lang="en-US" sz="2600" dirty="0" err="1"/>
              <a:t>trao</a:t>
            </a:r>
            <a:r>
              <a:rPr lang="en-US" sz="2600" dirty="0"/>
              <a:t> </a:t>
            </a:r>
            <a:r>
              <a:rPr lang="en-US" sz="2600" dirty="0" err="1"/>
              <a:t>đổi</a:t>
            </a:r>
            <a:r>
              <a:rPr lang="en-US" sz="2600" dirty="0"/>
              <a:t> </a:t>
            </a:r>
            <a:r>
              <a:rPr lang="en-US" sz="2600" dirty="0" err="1"/>
              <a:t>riêng</a:t>
            </a:r>
            <a:r>
              <a:rPr lang="en-US" sz="2600" dirty="0"/>
              <a:t> </a:t>
            </a:r>
            <a:r>
              <a:rPr lang="en-US" sz="2600" dirty="0" err="1"/>
              <a:t>tư</a:t>
            </a:r>
            <a:r>
              <a:rPr lang="en-US" sz="2600" dirty="0"/>
              <a:t> </a:t>
            </a:r>
            <a:r>
              <a:rPr lang="en-US" sz="2600" dirty="0" err="1"/>
              <a:t>trên</a:t>
            </a:r>
            <a:r>
              <a:rPr lang="en-US" sz="2600" dirty="0"/>
              <a:t> </a:t>
            </a:r>
            <a:r>
              <a:rPr lang="en-US" sz="2600" dirty="0" err="1"/>
              <a:t>mạng</a:t>
            </a:r>
            <a:endParaRPr lang="en-US" sz="2600" dirty="0"/>
          </a:p>
          <a:p>
            <a:pPr lvl="0" algn="just">
              <a:lnSpc>
                <a:spcPct val="100000"/>
              </a:lnSpc>
            </a:pPr>
            <a:r>
              <a:rPr lang="en-US" sz="2600" dirty="0"/>
              <a:t>Cho </a:t>
            </a:r>
            <a:r>
              <a:rPr lang="en-US" sz="2600" dirty="0" err="1"/>
              <a:t>phép</a:t>
            </a:r>
            <a:r>
              <a:rPr lang="en-US" sz="2600" dirty="0"/>
              <a:t> </a:t>
            </a:r>
            <a:r>
              <a:rPr lang="en-US" sz="2600" dirty="0" err="1"/>
              <a:t>các</a:t>
            </a:r>
            <a:r>
              <a:rPr lang="en-US" sz="2600" dirty="0"/>
              <a:t> </a:t>
            </a:r>
            <a:r>
              <a:rPr lang="en-US" sz="2600" dirty="0" err="1"/>
              <a:t>ứng</a:t>
            </a:r>
            <a:r>
              <a:rPr lang="en-US" sz="2600" dirty="0"/>
              <a:t> </a:t>
            </a:r>
            <a:r>
              <a:rPr lang="en-US" sz="2600" dirty="0" err="1"/>
              <a:t>dụng</a:t>
            </a:r>
            <a:r>
              <a:rPr lang="en-US" sz="2600" dirty="0"/>
              <a:t> client-server </a:t>
            </a:r>
            <a:r>
              <a:rPr lang="en-US" sz="2600" dirty="0" err="1"/>
              <a:t>giao</a:t>
            </a:r>
            <a:r>
              <a:rPr lang="en-US" sz="2600" dirty="0"/>
              <a:t> </a:t>
            </a:r>
            <a:r>
              <a:rPr lang="en-US" sz="2600" dirty="0" err="1"/>
              <a:t>tiếp</a:t>
            </a:r>
            <a:r>
              <a:rPr lang="en-US" sz="2600" dirty="0"/>
              <a:t> </a:t>
            </a:r>
            <a:r>
              <a:rPr lang="en-US" sz="2600" dirty="0" err="1"/>
              <a:t>với</a:t>
            </a:r>
            <a:r>
              <a:rPr lang="en-US" sz="2600" dirty="0"/>
              <a:t> </a:t>
            </a:r>
            <a:r>
              <a:rPr lang="en-US" sz="2600" dirty="0" err="1"/>
              <a:t>nhau</a:t>
            </a:r>
            <a:r>
              <a:rPr lang="en-US" sz="2600" dirty="0"/>
              <a:t> an </a:t>
            </a:r>
            <a:r>
              <a:rPr lang="en-US" sz="2600" dirty="0" err="1"/>
              <a:t>toàn</a:t>
            </a:r>
            <a:endParaRPr lang="en-US" sz="2600" dirty="0"/>
          </a:p>
          <a:p>
            <a:pPr>
              <a:lnSpc>
                <a:spcPct val="150000"/>
              </a:lnSpc>
            </a:pPr>
            <a:endParaRPr lang="en-US" dirty="0"/>
          </a:p>
        </p:txBody>
      </p:sp>
    </p:spTree>
    <p:extLst>
      <p:ext uri="{BB962C8B-B14F-4D97-AF65-F5344CB8AC3E}">
        <p14:creationId xmlns:p14="http://schemas.microsoft.com/office/powerpoint/2010/main" val="3393545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1.1. Tại sao sử dụng SSL?</a:t>
            </a:r>
          </a:p>
        </p:txBody>
      </p:sp>
      <p:sp>
        <p:nvSpPr>
          <p:cNvPr id="3" name="Content Placeholder 2"/>
          <p:cNvSpPr>
            <a:spLocks noGrp="1"/>
          </p:cNvSpPr>
          <p:nvPr>
            <p:ph idx="1"/>
          </p:nvPr>
        </p:nvSpPr>
        <p:spPr>
          <a:xfrm>
            <a:off x="488950" y="1238248"/>
            <a:ext cx="8026400" cy="4902199"/>
          </a:xfrm>
        </p:spPr>
        <p:txBody>
          <a:bodyPr>
            <a:normAutofit/>
          </a:bodyPr>
          <a:lstStyle/>
          <a:p>
            <a:pPr marL="0" indent="0" algn="just">
              <a:buNone/>
            </a:pPr>
            <a:r>
              <a:rPr lang="en-US" dirty="0" err="1">
                <a:solidFill>
                  <a:schemeClr val="tx1"/>
                </a:solidFill>
              </a:rPr>
              <a:t>Việc</a:t>
            </a:r>
            <a:r>
              <a:rPr lang="en-US" dirty="0">
                <a:solidFill>
                  <a:schemeClr val="tx1"/>
                </a:solidFill>
              </a:rPr>
              <a:t> </a:t>
            </a:r>
            <a:r>
              <a:rPr lang="en-US" dirty="0" err="1">
                <a:solidFill>
                  <a:schemeClr val="tx1"/>
                </a:solidFill>
              </a:rPr>
              <a:t>truyền</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thông</a:t>
            </a:r>
            <a:r>
              <a:rPr lang="en-US" dirty="0">
                <a:solidFill>
                  <a:schemeClr val="tx1"/>
                </a:solidFill>
              </a:rPr>
              <a:t> tin </a:t>
            </a:r>
            <a:r>
              <a:rPr lang="en-US" dirty="0" err="1">
                <a:solidFill>
                  <a:schemeClr val="tx1"/>
                </a:solidFill>
              </a:rPr>
              <a:t>nhạy</a:t>
            </a:r>
            <a:r>
              <a:rPr lang="en-US" dirty="0">
                <a:solidFill>
                  <a:schemeClr val="tx1"/>
                </a:solidFill>
              </a:rPr>
              <a:t> </a:t>
            </a:r>
            <a:r>
              <a:rPr lang="en-US" dirty="0" err="1">
                <a:solidFill>
                  <a:schemeClr val="tx1"/>
                </a:solidFill>
              </a:rPr>
              <a:t>cảm</a:t>
            </a:r>
            <a:r>
              <a:rPr lang="en-US" dirty="0">
                <a:solidFill>
                  <a:schemeClr val="tx1"/>
                </a:solidFill>
              </a:rPr>
              <a:t> </a:t>
            </a:r>
            <a:r>
              <a:rPr lang="en-US" dirty="0" err="1">
                <a:solidFill>
                  <a:schemeClr val="tx1"/>
                </a:solidFill>
              </a:rPr>
              <a:t>trên</a:t>
            </a:r>
            <a:r>
              <a:rPr lang="en-US" dirty="0">
                <a:solidFill>
                  <a:schemeClr val="tx1"/>
                </a:solidFill>
              </a:rPr>
              <a:t> </a:t>
            </a:r>
            <a:r>
              <a:rPr lang="en-US" dirty="0" err="1">
                <a:solidFill>
                  <a:schemeClr val="tx1"/>
                </a:solidFill>
              </a:rPr>
              <a:t>mạng</a:t>
            </a:r>
            <a:r>
              <a:rPr lang="en-US" dirty="0">
                <a:solidFill>
                  <a:schemeClr val="tx1"/>
                </a:solidFill>
              </a:rPr>
              <a:t> </a:t>
            </a:r>
            <a:r>
              <a:rPr lang="en-US" dirty="0" err="1">
                <a:solidFill>
                  <a:schemeClr val="tx1"/>
                </a:solidFill>
              </a:rPr>
              <a:t>rất</a:t>
            </a:r>
            <a:r>
              <a:rPr lang="en-US" dirty="0">
                <a:solidFill>
                  <a:schemeClr val="tx1"/>
                </a:solidFill>
              </a:rPr>
              <a:t> không an </a:t>
            </a:r>
            <a:r>
              <a:rPr lang="en-US" dirty="0" err="1">
                <a:solidFill>
                  <a:schemeClr val="tx1"/>
                </a:solidFill>
              </a:rPr>
              <a:t>toàn</a:t>
            </a:r>
            <a:r>
              <a:rPr lang="en-US" dirty="0">
                <a:solidFill>
                  <a:schemeClr val="tx1"/>
                </a:solidFill>
              </a:rPr>
              <a:t> </a:t>
            </a:r>
            <a:r>
              <a:rPr lang="en-US" dirty="0" err="1">
                <a:solidFill>
                  <a:schemeClr val="tx1"/>
                </a:solidFill>
              </a:rPr>
              <a:t>vì</a:t>
            </a:r>
            <a:r>
              <a:rPr lang="en-US" dirty="0">
                <a:solidFill>
                  <a:schemeClr val="tx1"/>
                </a:solidFill>
              </a:rPr>
              <a:t> </a:t>
            </a:r>
            <a:r>
              <a:rPr lang="en-US" dirty="0" err="1">
                <a:solidFill>
                  <a:schemeClr val="tx1"/>
                </a:solidFill>
              </a:rPr>
              <a:t>những</a:t>
            </a:r>
            <a:r>
              <a:rPr lang="en-US" dirty="0">
                <a:solidFill>
                  <a:schemeClr val="tx1"/>
                </a:solidFill>
              </a:rPr>
              <a:t> </a:t>
            </a:r>
            <a:r>
              <a:rPr lang="en-US" dirty="0" err="1">
                <a:solidFill>
                  <a:schemeClr val="tx1"/>
                </a:solidFill>
              </a:rPr>
              <a:t>vấn</a:t>
            </a:r>
            <a:r>
              <a:rPr lang="en-US" dirty="0">
                <a:solidFill>
                  <a:schemeClr val="tx1"/>
                </a:solidFill>
              </a:rPr>
              <a:t> </a:t>
            </a:r>
            <a:r>
              <a:rPr lang="en-US" dirty="0" err="1">
                <a:solidFill>
                  <a:schemeClr val="tx1"/>
                </a:solidFill>
              </a:rPr>
              <a:t>đề</a:t>
            </a:r>
            <a:r>
              <a:rPr lang="en-US" dirty="0">
                <a:solidFill>
                  <a:schemeClr val="tx1"/>
                </a:solidFill>
              </a:rPr>
              <a:t> </a:t>
            </a:r>
            <a:r>
              <a:rPr lang="en-US" dirty="0" err="1">
                <a:solidFill>
                  <a:schemeClr val="tx1"/>
                </a:solidFill>
              </a:rPr>
              <a:t>sau</a:t>
            </a:r>
            <a:r>
              <a:rPr lang="en-US" dirty="0">
                <a:solidFill>
                  <a:schemeClr val="tx1"/>
                </a:solidFill>
              </a:rPr>
              <a:t>: </a:t>
            </a:r>
            <a:endParaRPr lang="en-US" dirty="0" smtClean="0">
              <a:solidFill>
                <a:schemeClr val="tx1"/>
              </a:solidFill>
            </a:endParaRPr>
          </a:p>
          <a:p>
            <a:pPr marL="0" indent="0" algn="just">
              <a:buNone/>
            </a:pPr>
            <a:endParaRPr lang="en-US" dirty="0">
              <a:solidFill>
                <a:schemeClr val="tx1"/>
              </a:solidFill>
            </a:endParaRPr>
          </a:p>
          <a:p>
            <a:pPr marL="746125" lvl="0" indent="-457200" algn="just">
              <a:buFont typeface="+mj-lt"/>
              <a:buAutoNum type="arabicPeriod"/>
            </a:pPr>
            <a:r>
              <a:rPr lang="en-US" dirty="0" err="1">
                <a:solidFill>
                  <a:schemeClr val="tx1"/>
                </a:solidFill>
              </a:rPr>
              <a:t>Bạn</a:t>
            </a:r>
            <a:r>
              <a:rPr lang="en-US" dirty="0">
                <a:solidFill>
                  <a:schemeClr val="tx1"/>
                </a:solidFill>
              </a:rPr>
              <a:t> không </a:t>
            </a:r>
            <a:r>
              <a:rPr lang="en-US" dirty="0" err="1">
                <a:solidFill>
                  <a:schemeClr val="tx1"/>
                </a:solidFill>
              </a:rPr>
              <a:t>thể</a:t>
            </a:r>
            <a:r>
              <a:rPr lang="en-US" dirty="0">
                <a:solidFill>
                  <a:schemeClr val="tx1"/>
                </a:solidFill>
              </a:rPr>
              <a:t> </a:t>
            </a:r>
            <a:r>
              <a:rPr lang="en-US" dirty="0" err="1">
                <a:solidFill>
                  <a:schemeClr val="tx1"/>
                </a:solidFill>
              </a:rPr>
              <a:t>luôn</a:t>
            </a:r>
            <a:r>
              <a:rPr lang="en-US" dirty="0">
                <a:solidFill>
                  <a:schemeClr val="tx1"/>
                </a:solidFill>
              </a:rPr>
              <a:t> </a:t>
            </a:r>
            <a:r>
              <a:rPr lang="en-US" dirty="0" err="1">
                <a:solidFill>
                  <a:schemeClr val="tx1"/>
                </a:solidFill>
              </a:rPr>
              <a:t>luôn</a:t>
            </a:r>
            <a:r>
              <a:rPr lang="en-US" dirty="0">
                <a:solidFill>
                  <a:schemeClr val="tx1"/>
                </a:solidFill>
              </a:rPr>
              <a:t> </a:t>
            </a:r>
            <a:r>
              <a:rPr lang="en-US" dirty="0" err="1">
                <a:solidFill>
                  <a:schemeClr val="tx1"/>
                </a:solidFill>
              </a:rPr>
              <a:t>chắc</a:t>
            </a:r>
            <a:r>
              <a:rPr lang="en-US" dirty="0">
                <a:solidFill>
                  <a:schemeClr val="tx1"/>
                </a:solidFill>
              </a:rPr>
              <a:t> </a:t>
            </a:r>
            <a:r>
              <a:rPr lang="en-US" dirty="0" err="1">
                <a:solidFill>
                  <a:schemeClr val="tx1"/>
                </a:solidFill>
              </a:rPr>
              <a:t>rằng</a:t>
            </a:r>
            <a:r>
              <a:rPr lang="en-US" dirty="0">
                <a:solidFill>
                  <a:schemeClr val="tx1"/>
                </a:solidFill>
              </a:rPr>
              <a:t> </a:t>
            </a:r>
            <a:r>
              <a:rPr lang="en-US" dirty="0" err="1">
                <a:solidFill>
                  <a:schemeClr val="tx1"/>
                </a:solidFill>
              </a:rPr>
              <a:t>bạn</a:t>
            </a:r>
            <a:r>
              <a:rPr lang="en-US" dirty="0">
                <a:solidFill>
                  <a:schemeClr val="tx1"/>
                </a:solidFill>
              </a:rPr>
              <a:t> </a:t>
            </a:r>
            <a:r>
              <a:rPr lang="en-US" dirty="0" err="1">
                <a:solidFill>
                  <a:schemeClr val="tx1"/>
                </a:solidFill>
              </a:rPr>
              <a:t>đang</a:t>
            </a:r>
            <a:r>
              <a:rPr lang="en-US" dirty="0">
                <a:solidFill>
                  <a:schemeClr val="tx1"/>
                </a:solidFill>
              </a:rPr>
              <a:t> </a:t>
            </a:r>
            <a:r>
              <a:rPr lang="en-US" dirty="0" err="1">
                <a:solidFill>
                  <a:schemeClr val="tx1"/>
                </a:solidFill>
              </a:rPr>
              <a:t>trao</a:t>
            </a:r>
            <a:r>
              <a:rPr lang="en-US" dirty="0">
                <a:solidFill>
                  <a:schemeClr val="tx1"/>
                </a:solidFill>
              </a:rPr>
              <a:t> </a:t>
            </a:r>
            <a:r>
              <a:rPr lang="en-US" dirty="0" err="1">
                <a:solidFill>
                  <a:schemeClr val="tx1"/>
                </a:solidFill>
              </a:rPr>
              <a:t>đổi</a:t>
            </a:r>
            <a:r>
              <a:rPr lang="en-US" dirty="0">
                <a:solidFill>
                  <a:schemeClr val="tx1"/>
                </a:solidFill>
              </a:rPr>
              <a:t> </a:t>
            </a:r>
            <a:r>
              <a:rPr lang="en-US" dirty="0" err="1">
                <a:solidFill>
                  <a:schemeClr val="tx1"/>
                </a:solidFill>
              </a:rPr>
              <a:t>thông</a:t>
            </a:r>
            <a:r>
              <a:rPr lang="en-US" dirty="0">
                <a:solidFill>
                  <a:schemeClr val="tx1"/>
                </a:solidFill>
              </a:rPr>
              <a:t> tin </a:t>
            </a:r>
            <a:r>
              <a:rPr lang="en-US" dirty="0" err="1">
                <a:solidFill>
                  <a:schemeClr val="tx1"/>
                </a:solidFill>
              </a:rPr>
              <a:t>với</a:t>
            </a:r>
            <a:r>
              <a:rPr lang="en-US" dirty="0">
                <a:solidFill>
                  <a:schemeClr val="tx1"/>
                </a:solidFill>
              </a:rPr>
              <a:t> </a:t>
            </a:r>
            <a:r>
              <a:rPr lang="en-US" dirty="0" err="1">
                <a:solidFill>
                  <a:schemeClr val="tx1"/>
                </a:solidFill>
              </a:rPr>
              <a:t>đúng</a:t>
            </a:r>
            <a:r>
              <a:rPr lang="en-US" dirty="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tượng</a:t>
            </a:r>
            <a:r>
              <a:rPr lang="en-US" dirty="0">
                <a:solidFill>
                  <a:schemeClr val="tx1"/>
                </a:solidFill>
              </a:rPr>
              <a:t> </a:t>
            </a:r>
            <a:r>
              <a:rPr lang="en-US" dirty="0" err="1">
                <a:solidFill>
                  <a:schemeClr val="tx1"/>
                </a:solidFill>
              </a:rPr>
              <a:t>cần</a:t>
            </a:r>
            <a:r>
              <a:rPr lang="en-US" dirty="0">
                <a:solidFill>
                  <a:schemeClr val="tx1"/>
                </a:solidFill>
              </a:rPr>
              <a:t> </a:t>
            </a:r>
            <a:r>
              <a:rPr lang="en-US" dirty="0" err="1">
                <a:solidFill>
                  <a:schemeClr val="tx1"/>
                </a:solidFill>
              </a:rPr>
              <a:t>trao</a:t>
            </a:r>
            <a:r>
              <a:rPr lang="en-US" dirty="0">
                <a:solidFill>
                  <a:schemeClr val="tx1"/>
                </a:solidFill>
              </a:rPr>
              <a:t> </a:t>
            </a:r>
            <a:r>
              <a:rPr lang="en-US" dirty="0" err="1">
                <a:solidFill>
                  <a:schemeClr val="tx1"/>
                </a:solidFill>
              </a:rPr>
              <a:t>đổi</a:t>
            </a:r>
            <a:r>
              <a:rPr lang="en-US" dirty="0">
                <a:solidFill>
                  <a:schemeClr val="tx1"/>
                </a:solidFill>
              </a:rPr>
              <a:t>.</a:t>
            </a:r>
          </a:p>
          <a:p>
            <a:pPr marL="746125" lvl="0" indent="-457200" algn="just">
              <a:buFont typeface="+mj-lt"/>
              <a:buAutoNum type="arabicPeriod"/>
            </a:pP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mạng</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bị</a:t>
            </a:r>
            <a:r>
              <a:rPr lang="en-US" dirty="0">
                <a:solidFill>
                  <a:schemeClr val="tx1"/>
                </a:solidFill>
              </a:rPr>
              <a:t> </a:t>
            </a:r>
            <a:r>
              <a:rPr lang="en-US" dirty="0" err="1">
                <a:solidFill>
                  <a:schemeClr val="tx1"/>
                </a:solidFill>
              </a:rPr>
              <a:t>chặn</a:t>
            </a:r>
            <a:r>
              <a:rPr lang="en-US" dirty="0">
                <a:solidFill>
                  <a:schemeClr val="tx1"/>
                </a:solidFill>
              </a:rPr>
              <a:t>, </a:t>
            </a:r>
            <a:r>
              <a:rPr lang="en-US" dirty="0" err="1">
                <a:solidFill>
                  <a:schemeClr val="tx1"/>
                </a:solidFill>
              </a:rPr>
              <a:t>vì</a:t>
            </a:r>
            <a:r>
              <a:rPr lang="en-US" dirty="0">
                <a:solidFill>
                  <a:schemeClr val="tx1"/>
                </a:solidFill>
              </a:rPr>
              <a:t> </a:t>
            </a:r>
            <a:r>
              <a:rPr lang="en-US" dirty="0" err="1">
                <a:solidFill>
                  <a:schemeClr val="tx1"/>
                </a:solidFill>
              </a:rPr>
              <a:t>vậy</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bị</a:t>
            </a:r>
            <a:r>
              <a:rPr lang="en-US" dirty="0">
                <a:solidFill>
                  <a:schemeClr val="tx1"/>
                </a:solidFill>
              </a:rPr>
              <a:t> 1 </a:t>
            </a:r>
            <a:r>
              <a:rPr lang="en-US" dirty="0" err="1">
                <a:solidFill>
                  <a:schemeClr val="tx1"/>
                </a:solidFill>
              </a:rPr>
              <a:t>đối</a:t>
            </a:r>
            <a:r>
              <a:rPr lang="en-US" dirty="0">
                <a:solidFill>
                  <a:schemeClr val="tx1"/>
                </a:solidFill>
              </a:rPr>
              <a:t> </a:t>
            </a:r>
            <a:r>
              <a:rPr lang="en-US" dirty="0" err="1">
                <a:solidFill>
                  <a:schemeClr val="tx1"/>
                </a:solidFill>
              </a:rPr>
              <a:t>tượng</a:t>
            </a:r>
            <a:r>
              <a:rPr lang="en-US" dirty="0">
                <a:solidFill>
                  <a:schemeClr val="tx1"/>
                </a:solidFill>
              </a:rPr>
              <a:t> </a:t>
            </a:r>
            <a:r>
              <a:rPr lang="en-US" dirty="0" err="1">
                <a:solidFill>
                  <a:schemeClr val="tx1"/>
                </a:solidFill>
              </a:rPr>
              <a:t>thứ</a:t>
            </a:r>
            <a:r>
              <a:rPr lang="en-US" dirty="0">
                <a:solidFill>
                  <a:schemeClr val="tx1"/>
                </a:solidFill>
              </a:rPr>
              <a:t> 3 </a:t>
            </a:r>
            <a:r>
              <a:rPr lang="en-US" dirty="0" err="1">
                <a:solidFill>
                  <a:schemeClr val="tx1"/>
                </a:solidFill>
              </a:rPr>
              <a:t>khác</a:t>
            </a:r>
            <a:r>
              <a:rPr lang="en-US" dirty="0">
                <a:solidFill>
                  <a:schemeClr val="tx1"/>
                </a:solidFill>
              </a:rPr>
              <a:t> </a:t>
            </a:r>
            <a:r>
              <a:rPr lang="en-US" dirty="0" err="1">
                <a:solidFill>
                  <a:schemeClr val="tx1"/>
                </a:solidFill>
              </a:rPr>
              <a:t>đọc</a:t>
            </a:r>
            <a:r>
              <a:rPr lang="en-US" dirty="0">
                <a:solidFill>
                  <a:schemeClr val="tx1"/>
                </a:solidFill>
              </a:rPr>
              <a:t> </a:t>
            </a:r>
            <a:r>
              <a:rPr lang="en-US" dirty="0" err="1">
                <a:solidFill>
                  <a:schemeClr val="tx1"/>
                </a:solidFill>
              </a:rPr>
              <a:t>trộm</a:t>
            </a:r>
            <a:r>
              <a:rPr lang="en-US" dirty="0">
                <a:solidFill>
                  <a:schemeClr val="tx1"/>
                </a:solidFill>
              </a:rPr>
              <a:t>, </a:t>
            </a:r>
            <a:r>
              <a:rPr lang="en-US" dirty="0" err="1">
                <a:solidFill>
                  <a:schemeClr val="tx1"/>
                </a:solidFill>
              </a:rPr>
              <a:t>thường</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biết</a:t>
            </a:r>
            <a:r>
              <a:rPr lang="en-US" dirty="0">
                <a:solidFill>
                  <a:schemeClr val="tx1"/>
                </a:solidFill>
              </a:rPr>
              <a:t> </a:t>
            </a:r>
            <a:r>
              <a:rPr lang="en-US" dirty="0" err="1">
                <a:solidFill>
                  <a:schemeClr val="tx1"/>
                </a:solidFill>
              </a:rPr>
              <a:t>đến</a:t>
            </a:r>
            <a:r>
              <a:rPr lang="en-US" dirty="0">
                <a:solidFill>
                  <a:schemeClr val="tx1"/>
                </a:solidFill>
              </a:rPr>
              <a:t> </a:t>
            </a:r>
            <a:r>
              <a:rPr lang="en-US" dirty="0" err="1">
                <a:solidFill>
                  <a:schemeClr val="tx1"/>
                </a:solidFill>
              </a:rPr>
              <a:t>như</a:t>
            </a:r>
            <a:r>
              <a:rPr lang="en-US" dirty="0">
                <a:solidFill>
                  <a:schemeClr val="tx1"/>
                </a:solidFill>
              </a:rPr>
              <a:t> </a:t>
            </a:r>
            <a:r>
              <a:rPr lang="en-US" b="1" dirty="0">
                <a:solidFill>
                  <a:schemeClr val="tx1"/>
                </a:solidFill>
              </a:rPr>
              <a:t>attacker</a:t>
            </a:r>
            <a:r>
              <a:rPr lang="en-US" dirty="0">
                <a:solidFill>
                  <a:schemeClr val="tx1"/>
                </a:solidFill>
              </a:rPr>
              <a:t>.</a:t>
            </a:r>
          </a:p>
          <a:p>
            <a:pPr marL="746125" lvl="0" indent="-457200" algn="just">
              <a:buFont typeface="+mj-lt"/>
              <a:buAutoNum type="arabicPeriod"/>
            </a:pPr>
            <a:r>
              <a:rPr lang="en-US" dirty="0" err="1">
                <a:solidFill>
                  <a:schemeClr val="tx1"/>
                </a:solidFill>
              </a:rPr>
              <a:t>Nếu</a:t>
            </a:r>
            <a:r>
              <a:rPr lang="en-US" dirty="0">
                <a:solidFill>
                  <a:schemeClr val="tx1"/>
                </a:solidFill>
              </a:rPr>
              <a:t> attacker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chặn</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attacker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sửa</a:t>
            </a:r>
            <a:r>
              <a:rPr lang="en-US" dirty="0">
                <a:solidFill>
                  <a:schemeClr val="tx1"/>
                </a:solidFill>
              </a:rPr>
              <a:t> </a:t>
            </a:r>
            <a:r>
              <a:rPr lang="en-US" dirty="0" err="1">
                <a:solidFill>
                  <a:schemeClr val="tx1"/>
                </a:solidFill>
              </a:rPr>
              <a:t>đổi</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trước</a:t>
            </a:r>
            <a:r>
              <a:rPr lang="en-US" dirty="0">
                <a:solidFill>
                  <a:schemeClr val="tx1"/>
                </a:solidFill>
              </a:rPr>
              <a:t> </a:t>
            </a:r>
            <a:r>
              <a:rPr lang="en-US" dirty="0" err="1">
                <a:solidFill>
                  <a:schemeClr val="tx1"/>
                </a:solidFill>
              </a:rPr>
              <a:t>khi</a:t>
            </a:r>
            <a:r>
              <a:rPr lang="en-US" dirty="0">
                <a:solidFill>
                  <a:schemeClr val="tx1"/>
                </a:solidFill>
              </a:rPr>
              <a:t> </a:t>
            </a:r>
            <a:r>
              <a:rPr lang="en-US" dirty="0" err="1">
                <a:solidFill>
                  <a:schemeClr val="tx1"/>
                </a:solidFill>
              </a:rPr>
              <a:t>gửi</a:t>
            </a:r>
            <a:r>
              <a:rPr lang="en-US" dirty="0">
                <a:solidFill>
                  <a:schemeClr val="tx1"/>
                </a:solidFill>
              </a:rPr>
              <a:t> </a:t>
            </a:r>
            <a:r>
              <a:rPr lang="en-US" dirty="0" err="1">
                <a:solidFill>
                  <a:schemeClr val="tx1"/>
                </a:solidFill>
              </a:rPr>
              <a:t>nó</a:t>
            </a:r>
            <a:r>
              <a:rPr lang="en-US" dirty="0">
                <a:solidFill>
                  <a:schemeClr val="tx1"/>
                </a:solidFill>
              </a:rPr>
              <a:t> </a:t>
            </a:r>
            <a:r>
              <a:rPr lang="en-US" dirty="0" err="1">
                <a:solidFill>
                  <a:schemeClr val="tx1"/>
                </a:solidFill>
              </a:rPr>
              <a:t>đến</a:t>
            </a:r>
            <a:r>
              <a:rPr lang="en-US" dirty="0">
                <a:solidFill>
                  <a:schemeClr val="tx1"/>
                </a:solidFill>
              </a:rPr>
              <a:t> </a:t>
            </a:r>
            <a:r>
              <a:rPr lang="en-US" dirty="0" err="1">
                <a:solidFill>
                  <a:schemeClr val="tx1"/>
                </a:solidFill>
              </a:rPr>
              <a:t>người</a:t>
            </a:r>
            <a:r>
              <a:rPr lang="en-US" dirty="0">
                <a:solidFill>
                  <a:schemeClr val="tx1"/>
                </a:solidFill>
              </a:rPr>
              <a:t> </a:t>
            </a:r>
            <a:r>
              <a:rPr lang="en-US" dirty="0" err="1">
                <a:solidFill>
                  <a:schemeClr val="tx1"/>
                </a:solidFill>
              </a:rPr>
              <a:t>nhận</a:t>
            </a:r>
            <a:r>
              <a:rPr lang="en-US" dirty="0">
                <a:solidFill>
                  <a:schemeClr val="tx1"/>
                </a:solidFill>
              </a:rPr>
              <a:t>.</a:t>
            </a:r>
          </a:p>
          <a:p>
            <a:pPr marL="746125" lvl="0" indent="-457200">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11464803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a:t>
            </a:r>
            <a:r>
              <a:rPr lang="en-US" dirty="0" err="1"/>
              <a:t>Ứng</a:t>
            </a:r>
            <a:r>
              <a:rPr lang="en-US" dirty="0"/>
              <a:t> </a:t>
            </a:r>
            <a:r>
              <a:rPr lang="en-US" dirty="0" err="1"/>
              <a:t>dụng</a:t>
            </a:r>
            <a:r>
              <a:rPr lang="en-US" dirty="0"/>
              <a:t> </a:t>
            </a:r>
            <a:r>
              <a:rPr lang="en-US" dirty="0" err="1"/>
              <a:t>của</a:t>
            </a:r>
            <a:r>
              <a:rPr lang="en-US" dirty="0"/>
              <a:t> </a:t>
            </a:r>
            <a:r>
              <a:rPr lang="en-US" dirty="0" smtClean="0"/>
              <a:t>SSL/TLS</a:t>
            </a:r>
            <a:endParaRPr lang="en-US" dirty="0"/>
          </a:p>
        </p:txBody>
      </p:sp>
      <p:sp>
        <p:nvSpPr>
          <p:cNvPr id="3" name="Content Placeholder 2"/>
          <p:cNvSpPr>
            <a:spLocks noGrp="1"/>
          </p:cNvSpPr>
          <p:nvPr>
            <p:ph idx="1"/>
          </p:nvPr>
        </p:nvSpPr>
        <p:spPr>
          <a:xfrm>
            <a:off x="488950" y="1346200"/>
            <a:ext cx="8026400" cy="5511800"/>
          </a:xfrm>
        </p:spPr>
        <p:txBody>
          <a:bodyPr>
            <a:normAutofit fontScale="92500" lnSpcReduction="20000"/>
          </a:bodyPr>
          <a:lstStyle/>
          <a:p>
            <a:pPr algn="just"/>
            <a:r>
              <a:rPr lang="en-US" sz="2300" dirty="0" err="1" smtClean="0"/>
              <a:t>Ngày</a:t>
            </a:r>
            <a:r>
              <a:rPr lang="en-US" sz="2300" dirty="0" smtClean="0"/>
              <a:t> </a:t>
            </a:r>
            <a:r>
              <a:rPr lang="en-US" sz="2300" dirty="0"/>
              <a:t>nay , SSL </a:t>
            </a:r>
            <a:r>
              <a:rPr lang="en-US" sz="2300" dirty="0" err="1"/>
              <a:t>được</a:t>
            </a:r>
            <a:r>
              <a:rPr lang="en-US" sz="2300" dirty="0"/>
              <a:t> </a:t>
            </a:r>
            <a:r>
              <a:rPr lang="en-US" sz="2300" dirty="0" err="1"/>
              <a:t>sử</a:t>
            </a:r>
            <a:r>
              <a:rPr lang="en-US" sz="2300" dirty="0"/>
              <a:t> </a:t>
            </a:r>
            <a:r>
              <a:rPr lang="en-US" sz="2300" dirty="0" err="1"/>
              <a:t>dụng</a:t>
            </a:r>
            <a:r>
              <a:rPr lang="en-US" sz="2300" dirty="0"/>
              <a:t> </a:t>
            </a:r>
            <a:r>
              <a:rPr lang="en-US" sz="2300" dirty="0" err="1"/>
              <a:t>rộng</a:t>
            </a:r>
            <a:r>
              <a:rPr lang="en-US" sz="2300" dirty="0"/>
              <a:t> </a:t>
            </a:r>
            <a:r>
              <a:rPr lang="en-US" sz="2300" dirty="0" err="1"/>
              <a:t>rãi</a:t>
            </a:r>
            <a:r>
              <a:rPr lang="en-US" sz="2300" dirty="0"/>
              <a:t> </a:t>
            </a:r>
            <a:r>
              <a:rPr lang="en-US" sz="2300" dirty="0" err="1"/>
              <a:t>như</a:t>
            </a:r>
            <a:r>
              <a:rPr lang="en-US" sz="2300" dirty="0"/>
              <a:t> là </a:t>
            </a:r>
            <a:r>
              <a:rPr lang="en-US" sz="2300" dirty="0" err="1"/>
              <a:t>nền</a:t>
            </a:r>
            <a:r>
              <a:rPr lang="en-US" sz="2300" dirty="0"/>
              <a:t> </a:t>
            </a:r>
            <a:r>
              <a:rPr lang="en-US" sz="2300" dirty="0" err="1"/>
              <a:t>tảng</a:t>
            </a:r>
            <a:r>
              <a:rPr lang="en-US" sz="2300" dirty="0"/>
              <a:t> </a:t>
            </a:r>
            <a:r>
              <a:rPr lang="en-US" sz="2300" dirty="0" err="1"/>
              <a:t>bảo</a:t>
            </a:r>
            <a:r>
              <a:rPr lang="en-US" sz="2300" dirty="0"/>
              <a:t> </a:t>
            </a:r>
            <a:r>
              <a:rPr lang="en-US" sz="2300" dirty="0" err="1"/>
              <a:t>mật</a:t>
            </a:r>
            <a:r>
              <a:rPr lang="en-US" sz="2300" dirty="0"/>
              <a:t> </a:t>
            </a:r>
            <a:r>
              <a:rPr lang="en-US" sz="2300" dirty="0" err="1"/>
              <a:t>cho</a:t>
            </a:r>
            <a:r>
              <a:rPr lang="en-US" sz="2300" dirty="0"/>
              <a:t>:</a:t>
            </a:r>
          </a:p>
          <a:p>
            <a:pPr lvl="1" algn="just"/>
            <a:r>
              <a:rPr lang="en-US" sz="2300" dirty="0" err="1"/>
              <a:t>Các</a:t>
            </a:r>
            <a:r>
              <a:rPr lang="en-US" sz="2300" dirty="0"/>
              <a:t> </a:t>
            </a:r>
            <a:r>
              <a:rPr lang="en-US" sz="2300" dirty="0" err="1"/>
              <a:t>truy</a:t>
            </a:r>
            <a:r>
              <a:rPr lang="en-US" sz="2300" dirty="0"/>
              <a:t> </a:t>
            </a:r>
            <a:r>
              <a:rPr lang="en-US" sz="2300" dirty="0" err="1"/>
              <a:t>cập</a:t>
            </a:r>
            <a:r>
              <a:rPr lang="en-US" sz="2300" dirty="0"/>
              <a:t> </a:t>
            </a:r>
            <a:r>
              <a:rPr lang="en-US" sz="2300" dirty="0" err="1"/>
              <a:t>vào</a:t>
            </a:r>
            <a:r>
              <a:rPr lang="en-US" sz="2300" dirty="0"/>
              <a:t> </a:t>
            </a:r>
            <a:r>
              <a:rPr lang="en-US" sz="2300" dirty="0" err="1"/>
              <a:t>những</a:t>
            </a:r>
            <a:r>
              <a:rPr lang="en-US" sz="2300" dirty="0"/>
              <a:t> </a:t>
            </a:r>
            <a:r>
              <a:rPr lang="en-US" sz="2300" dirty="0" err="1"/>
              <a:t>ứng</a:t>
            </a:r>
            <a:r>
              <a:rPr lang="en-US" sz="2300" dirty="0"/>
              <a:t> </a:t>
            </a:r>
            <a:r>
              <a:rPr lang="en-US" sz="2300" dirty="0" err="1"/>
              <a:t>dụng</a:t>
            </a:r>
            <a:r>
              <a:rPr lang="en-US" sz="2300" dirty="0"/>
              <a:t> </a:t>
            </a:r>
            <a:r>
              <a:rPr lang="en-US" sz="2300" dirty="0" err="1"/>
              <a:t>có</a:t>
            </a:r>
            <a:r>
              <a:rPr lang="en-US" sz="2300" dirty="0"/>
              <a:t> </a:t>
            </a:r>
            <a:r>
              <a:rPr lang="en-US" sz="2300" dirty="0" err="1"/>
              <a:t>yêu</a:t>
            </a:r>
            <a:r>
              <a:rPr lang="en-US" sz="2300" dirty="0"/>
              <a:t> </a:t>
            </a:r>
            <a:r>
              <a:rPr lang="en-US" sz="2300" dirty="0" err="1"/>
              <a:t>cầu</a:t>
            </a:r>
            <a:r>
              <a:rPr lang="en-US" sz="2300" dirty="0"/>
              <a:t> </a:t>
            </a:r>
            <a:r>
              <a:rPr lang="en-US" sz="2300" dirty="0" err="1"/>
              <a:t>bảo</a:t>
            </a:r>
            <a:r>
              <a:rPr lang="en-US" sz="2300" dirty="0"/>
              <a:t> </a:t>
            </a:r>
            <a:r>
              <a:rPr lang="en-US" sz="2300" dirty="0" err="1"/>
              <a:t>mật</a:t>
            </a:r>
            <a:r>
              <a:rPr lang="en-US" sz="2300" dirty="0"/>
              <a:t> </a:t>
            </a:r>
            <a:r>
              <a:rPr lang="en-US" sz="2300" dirty="0" err="1"/>
              <a:t>cao</a:t>
            </a:r>
            <a:r>
              <a:rPr lang="en-US" sz="2300" dirty="0"/>
              <a:t> </a:t>
            </a:r>
            <a:r>
              <a:rPr lang="en-US" sz="2300" dirty="0" err="1"/>
              <a:t>như</a:t>
            </a:r>
            <a:r>
              <a:rPr lang="en-US" sz="2300" dirty="0"/>
              <a:t> Oracle , PeopleSoft , hay </a:t>
            </a:r>
            <a:r>
              <a:rPr lang="en-US" sz="2300" dirty="0" err="1"/>
              <a:t>Sicbel</a:t>
            </a:r>
            <a:r>
              <a:rPr lang="en-US" sz="2300" dirty="0"/>
              <a:t> </a:t>
            </a:r>
            <a:r>
              <a:rPr lang="en-US" sz="2300" dirty="0" err="1"/>
              <a:t>từ</a:t>
            </a:r>
            <a:r>
              <a:rPr lang="en-US" sz="2300" dirty="0"/>
              <a:t> </a:t>
            </a:r>
            <a:r>
              <a:rPr lang="en-US" sz="2300" dirty="0" err="1"/>
              <a:t>bất</a:t>
            </a:r>
            <a:r>
              <a:rPr lang="en-US" sz="2300" dirty="0"/>
              <a:t> </a:t>
            </a:r>
            <a:r>
              <a:rPr lang="en-US" sz="2300" dirty="0" err="1"/>
              <a:t>kỳ</a:t>
            </a:r>
            <a:r>
              <a:rPr lang="en-US" sz="2300" dirty="0"/>
              <a:t> </a:t>
            </a:r>
            <a:r>
              <a:rPr lang="en-US" sz="2300" dirty="0" err="1"/>
              <a:t>một</a:t>
            </a:r>
            <a:r>
              <a:rPr lang="en-US" sz="2300" dirty="0"/>
              <a:t> Web browser </a:t>
            </a:r>
            <a:r>
              <a:rPr lang="en-US" sz="2300" dirty="0" err="1"/>
              <a:t>nào</a:t>
            </a:r>
            <a:r>
              <a:rPr lang="en-US" sz="2300" dirty="0"/>
              <a:t>.</a:t>
            </a:r>
          </a:p>
          <a:p>
            <a:pPr lvl="1" algn="just"/>
            <a:r>
              <a:rPr lang="en-US" sz="2300" dirty="0" err="1"/>
              <a:t>Các</a:t>
            </a:r>
            <a:r>
              <a:rPr lang="en-US" sz="2300" dirty="0"/>
              <a:t> Website </a:t>
            </a:r>
            <a:r>
              <a:rPr lang="en-US" sz="2300" dirty="0" err="1"/>
              <a:t>bán</a:t>
            </a:r>
            <a:r>
              <a:rPr lang="en-US" sz="2300" dirty="0"/>
              <a:t> </a:t>
            </a:r>
            <a:r>
              <a:rPr lang="en-US" sz="2300" dirty="0" err="1"/>
              <a:t>hàng</a:t>
            </a:r>
            <a:r>
              <a:rPr lang="en-US" sz="2300" dirty="0"/>
              <a:t> qua </a:t>
            </a:r>
            <a:r>
              <a:rPr lang="en-US" sz="2300" dirty="0" err="1"/>
              <a:t>mạng</a:t>
            </a:r>
            <a:r>
              <a:rPr lang="en-US" sz="2300" dirty="0"/>
              <a:t> </a:t>
            </a:r>
            <a:r>
              <a:rPr lang="en-US" sz="2300" dirty="0" err="1"/>
              <a:t>đang</a:t>
            </a:r>
            <a:r>
              <a:rPr lang="en-US" sz="2300" dirty="0"/>
              <a:t> </a:t>
            </a:r>
            <a:r>
              <a:rPr lang="en-US" sz="2300" dirty="0" err="1"/>
              <a:t>được</a:t>
            </a:r>
            <a:r>
              <a:rPr lang="en-US" sz="2300" dirty="0"/>
              <a:t> </a:t>
            </a:r>
            <a:r>
              <a:rPr lang="en-US" sz="2300" dirty="0" err="1"/>
              <a:t>thanh</a:t>
            </a:r>
            <a:r>
              <a:rPr lang="en-US" sz="2300" dirty="0"/>
              <a:t> </a:t>
            </a:r>
            <a:r>
              <a:rPr lang="en-US" sz="2300" dirty="0" err="1"/>
              <a:t>toán</a:t>
            </a:r>
            <a:r>
              <a:rPr lang="en-US" sz="2300" dirty="0"/>
              <a:t> </a:t>
            </a:r>
            <a:r>
              <a:rPr lang="en-US" sz="2300" dirty="0" err="1"/>
              <a:t>bằng</a:t>
            </a:r>
            <a:r>
              <a:rPr lang="en-US" sz="2300" dirty="0"/>
              <a:t> </a:t>
            </a:r>
            <a:r>
              <a:rPr lang="en-US" sz="2300" dirty="0" err="1"/>
              <a:t>thẻ</a:t>
            </a:r>
            <a:r>
              <a:rPr lang="en-US" sz="2300" dirty="0"/>
              <a:t> </a:t>
            </a:r>
            <a:r>
              <a:rPr lang="en-US" sz="2300" dirty="0" err="1"/>
              <a:t>tín</a:t>
            </a:r>
            <a:r>
              <a:rPr lang="en-US" sz="2300" dirty="0"/>
              <a:t> </a:t>
            </a:r>
            <a:r>
              <a:rPr lang="en-US" sz="2300" dirty="0" err="1"/>
              <a:t>dụng</a:t>
            </a:r>
            <a:r>
              <a:rPr lang="en-US" sz="2300" dirty="0"/>
              <a:t>.</a:t>
            </a:r>
          </a:p>
          <a:p>
            <a:pPr lvl="1" algn="just"/>
            <a:r>
              <a:rPr lang="en-US" sz="2300" dirty="0" err="1"/>
              <a:t>Các</a:t>
            </a:r>
            <a:r>
              <a:rPr lang="en-US" sz="2300" dirty="0"/>
              <a:t> </a:t>
            </a:r>
            <a:r>
              <a:rPr lang="en-US" sz="2300" dirty="0" err="1"/>
              <a:t>trung</a:t>
            </a:r>
            <a:r>
              <a:rPr lang="en-US" sz="2300" dirty="0"/>
              <a:t> </a:t>
            </a:r>
            <a:r>
              <a:rPr lang="en-US" sz="2300" dirty="0" err="1"/>
              <a:t>học</a:t>
            </a:r>
            <a:r>
              <a:rPr lang="en-US" sz="2300" dirty="0"/>
              <a:t> </a:t>
            </a:r>
            <a:r>
              <a:rPr lang="en-US" sz="2300" dirty="0" err="1"/>
              <a:t>tập</a:t>
            </a:r>
            <a:r>
              <a:rPr lang="en-US" sz="2300" dirty="0"/>
              <a:t> </a:t>
            </a:r>
            <a:r>
              <a:rPr lang="en-US" sz="2300" dirty="0" err="1"/>
              <a:t>trực</a:t>
            </a:r>
            <a:r>
              <a:rPr lang="en-US" sz="2300" dirty="0"/>
              <a:t> </a:t>
            </a:r>
            <a:r>
              <a:rPr lang="en-US" sz="2300" dirty="0" err="1"/>
              <a:t>tuyến</a:t>
            </a:r>
            <a:r>
              <a:rPr lang="en-US" sz="2300" dirty="0"/>
              <a:t>, </a:t>
            </a:r>
            <a:r>
              <a:rPr lang="en-US" sz="2300" dirty="0" err="1"/>
              <a:t>tài</a:t>
            </a:r>
            <a:r>
              <a:rPr lang="en-US" sz="2300" dirty="0"/>
              <a:t> </a:t>
            </a:r>
            <a:r>
              <a:rPr lang="en-US" sz="2300" dirty="0" err="1"/>
              <a:t>chính</a:t>
            </a:r>
            <a:r>
              <a:rPr lang="en-US" sz="2300" dirty="0"/>
              <a:t> </a:t>
            </a:r>
            <a:r>
              <a:rPr lang="en-US" sz="2300" dirty="0" err="1"/>
              <a:t>ngân</a:t>
            </a:r>
            <a:r>
              <a:rPr lang="en-US" sz="2300" dirty="0"/>
              <a:t> </a:t>
            </a:r>
            <a:r>
              <a:rPr lang="en-US" sz="2300" dirty="0" err="1"/>
              <a:t>hàng</a:t>
            </a:r>
            <a:r>
              <a:rPr lang="en-US" sz="2300" dirty="0"/>
              <a:t>, </a:t>
            </a:r>
            <a:r>
              <a:rPr lang="en-US" sz="2300" dirty="0" err="1"/>
              <a:t>giao</a:t>
            </a:r>
            <a:r>
              <a:rPr lang="en-US" sz="2300" dirty="0"/>
              <a:t> </a:t>
            </a:r>
            <a:r>
              <a:rPr lang="en-US" sz="2300" dirty="0" err="1"/>
              <a:t>dịch</a:t>
            </a:r>
            <a:r>
              <a:rPr lang="en-US" sz="2300" dirty="0"/>
              <a:t> </a:t>
            </a:r>
            <a:r>
              <a:rPr lang="en-US" sz="2300" dirty="0" err="1"/>
              <a:t>chứng</a:t>
            </a:r>
            <a:r>
              <a:rPr lang="en-US" sz="2300" dirty="0"/>
              <a:t> </a:t>
            </a:r>
            <a:r>
              <a:rPr lang="en-US" sz="2300" dirty="0" err="1"/>
              <a:t>khoán</a:t>
            </a:r>
            <a:r>
              <a:rPr lang="en-US" sz="2300" dirty="0"/>
              <a:t> </a:t>
            </a:r>
            <a:r>
              <a:rPr lang="en-US" sz="2300" dirty="0" err="1"/>
              <a:t>và</a:t>
            </a:r>
            <a:r>
              <a:rPr lang="en-US" sz="2300" dirty="0"/>
              <a:t> </a:t>
            </a:r>
            <a:r>
              <a:rPr lang="en-US" sz="2300" dirty="0" err="1"/>
              <a:t>dịch</a:t>
            </a:r>
            <a:r>
              <a:rPr lang="en-US" sz="2300" dirty="0"/>
              <a:t> </a:t>
            </a:r>
            <a:r>
              <a:rPr lang="en-US" sz="2300" dirty="0" err="1"/>
              <a:t>vụ</a:t>
            </a:r>
            <a:r>
              <a:rPr lang="en-US" sz="2300" dirty="0"/>
              <a:t> </a:t>
            </a:r>
            <a:r>
              <a:rPr lang="en-US" sz="2300" dirty="0" err="1"/>
              <a:t>thanh</a:t>
            </a:r>
            <a:r>
              <a:rPr lang="en-US" sz="2300" dirty="0"/>
              <a:t> </a:t>
            </a:r>
            <a:r>
              <a:rPr lang="en-US" sz="2300" dirty="0" err="1"/>
              <a:t>toán</a:t>
            </a:r>
            <a:r>
              <a:rPr lang="en-US" sz="2300" dirty="0"/>
              <a:t> </a:t>
            </a:r>
            <a:r>
              <a:rPr lang="en-US" sz="2300" dirty="0" err="1"/>
              <a:t>hoá</a:t>
            </a:r>
            <a:r>
              <a:rPr lang="en-US" sz="2300" dirty="0"/>
              <a:t> </a:t>
            </a:r>
            <a:r>
              <a:rPr lang="en-US" sz="2300" dirty="0" err="1"/>
              <a:t>đơn</a:t>
            </a:r>
            <a:r>
              <a:rPr lang="en-US" sz="2300" dirty="0"/>
              <a:t>.</a:t>
            </a:r>
          </a:p>
          <a:p>
            <a:pPr lvl="1" algn="just"/>
            <a:r>
              <a:rPr lang="en-US" sz="2300" dirty="0" err="1"/>
              <a:t>Các</a:t>
            </a:r>
            <a:r>
              <a:rPr lang="en-US" sz="2300" dirty="0"/>
              <a:t> </a:t>
            </a:r>
            <a:r>
              <a:rPr lang="en-US" sz="2300" dirty="0" err="1"/>
              <a:t>nhà</a:t>
            </a:r>
            <a:r>
              <a:rPr lang="en-US" sz="2300" dirty="0"/>
              <a:t> </a:t>
            </a:r>
            <a:r>
              <a:rPr lang="en-US" sz="2300" dirty="0" err="1"/>
              <a:t>cung</a:t>
            </a:r>
            <a:r>
              <a:rPr lang="en-US" sz="2300" dirty="0"/>
              <a:t> </a:t>
            </a:r>
            <a:r>
              <a:rPr lang="en-US" sz="2300" dirty="0" err="1"/>
              <a:t>cấp</a:t>
            </a:r>
            <a:r>
              <a:rPr lang="en-US" sz="2300" dirty="0"/>
              <a:t> </a:t>
            </a:r>
            <a:r>
              <a:rPr lang="en-US" sz="2300" dirty="0" err="1"/>
              <a:t>dịch</a:t>
            </a:r>
            <a:r>
              <a:rPr lang="en-US" sz="2300" dirty="0"/>
              <a:t> </a:t>
            </a:r>
            <a:r>
              <a:rPr lang="en-US" sz="2300" dirty="0" err="1"/>
              <a:t>vụ</a:t>
            </a:r>
            <a:r>
              <a:rPr lang="en-US" sz="2300" dirty="0"/>
              <a:t> y </a:t>
            </a:r>
            <a:r>
              <a:rPr lang="en-US" sz="2300" dirty="0" err="1"/>
              <a:t>tế</a:t>
            </a:r>
            <a:r>
              <a:rPr lang="en-US" sz="2300" dirty="0"/>
              <a:t> </a:t>
            </a:r>
            <a:r>
              <a:rPr lang="en-US" sz="2300" dirty="0" err="1"/>
              <a:t>khi</a:t>
            </a:r>
            <a:r>
              <a:rPr lang="en-US" sz="2300" dirty="0"/>
              <a:t> </a:t>
            </a:r>
            <a:r>
              <a:rPr lang="en-US" sz="2300" dirty="0" err="1"/>
              <a:t>muốn</a:t>
            </a:r>
            <a:r>
              <a:rPr lang="en-US" sz="2300" dirty="0"/>
              <a:t> chia </a:t>
            </a:r>
            <a:r>
              <a:rPr lang="en-US" sz="2300" dirty="0" err="1"/>
              <a:t>sẻ</a:t>
            </a:r>
            <a:r>
              <a:rPr lang="en-US" sz="2300" dirty="0"/>
              <a:t> </a:t>
            </a:r>
            <a:r>
              <a:rPr lang="en-US" sz="2300" dirty="0" err="1"/>
              <a:t>các</a:t>
            </a:r>
            <a:r>
              <a:rPr lang="en-US" sz="2300" dirty="0"/>
              <a:t> </a:t>
            </a:r>
            <a:r>
              <a:rPr lang="en-US" sz="2300" dirty="0" err="1"/>
              <a:t>thông</a:t>
            </a:r>
            <a:r>
              <a:rPr lang="en-US" sz="2300" dirty="0"/>
              <a:t> tin </a:t>
            </a:r>
            <a:r>
              <a:rPr lang="en-US" sz="2300" dirty="0" err="1"/>
              <a:t>nghiên</a:t>
            </a:r>
            <a:r>
              <a:rPr lang="en-US" sz="2300" dirty="0"/>
              <a:t> </a:t>
            </a:r>
            <a:r>
              <a:rPr lang="en-US" sz="2300" dirty="0" err="1"/>
              <a:t>cứu</a:t>
            </a:r>
            <a:r>
              <a:rPr lang="en-US" sz="2300" dirty="0"/>
              <a:t> </a:t>
            </a:r>
            <a:r>
              <a:rPr lang="en-US" sz="2300" dirty="0" err="1"/>
              <a:t>riêng</a:t>
            </a:r>
            <a:r>
              <a:rPr lang="en-US" sz="2300" dirty="0"/>
              <a:t> </a:t>
            </a:r>
            <a:r>
              <a:rPr lang="en-US" sz="2300" dirty="0" err="1"/>
              <a:t>tư</a:t>
            </a:r>
            <a:r>
              <a:rPr lang="en-US" sz="2300" dirty="0"/>
              <a:t> </a:t>
            </a:r>
            <a:r>
              <a:rPr lang="en-US" sz="2300" dirty="0" err="1"/>
              <a:t>của</a:t>
            </a:r>
            <a:r>
              <a:rPr lang="en-US" sz="2300" dirty="0"/>
              <a:t> </a:t>
            </a:r>
            <a:r>
              <a:rPr lang="en-US" sz="2300" dirty="0" err="1"/>
              <a:t>mình</a:t>
            </a:r>
            <a:r>
              <a:rPr lang="en-US" sz="2300" dirty="0"/>
              <a:t>. </a:t>
            </a:r>
          </a:p>
          <a:p>
            <a:pPr lvl="1" algn="just"/>
            <a:r>
              <a:rPr lang="en-US" sz="2300" dirty="0" err="1"/>
              <a:t>Các</a:t>
            </a:r>
            <a:r>
              <a:rPr lang="en-US" sz="2300" dirty="0"/>
              <a:t> </a:t>
            </a:r>
            <a:r>
              <a:rPr lang="en-US" sz="2300" dirty="0" err="1"/>
              <a:t>công</a:t>
            </a:r>
            <a:r>
              <a:rPr lang="en-US" sz="2300" dirty="0"/>
              <a:t> </a:t>
            </a:r>
            <a:r>
              <a:rPr lang="en-US" sz="2300" dirty="0" err="1"/>
              <a:t>ty</a:t>
            </a:r>
            <a:r>
              <a:rPr lang="en-US" sz="2300" dirty="0"/>
              <a:t> </a:t>
            </a:r>
            <a:r>
              <a:rPr lang="en-US" sz="2300" dirty="0" err="1"/>
              <a:t>bảo</a:t>
            </a:r>
            <a:r>
              <a:rPr lang="en-US" sz="2300" dirty="0"/>
              <a:t> </a:t>
            </a:r>
            <a:r>
              <a:rPr lang="en-US" sz="2300" dirty="0" err="1"/>
              <a:t>hiểm</a:t>
            </a:r>
            <a:r>
              <a:rPr lang="en-US" sz="2300" dirty="0"/>
              <a:t> </a:t>
            </a:r>
            <a:r>
              <a:rPr lang="en-US" sz="2300" dirty="0" err="1"/>
              <a:t>cung</a:t>
            </a:r>
            <a:r>
              <a:rPr lang="en-US" sz="2300" dirty="0"/>
              <a:t> </a:t>
            </a:r>
            <a:r>
              <a:rPr lang="en-US" sz="2300" dirty="0" err="1"/>
              <a:t>cấp</a:t>
            </a:r>
            <a:r>
              <a:rPr lang="en-US" sz="2300" dirty="0"/>
              <a:t> </a:t>
            </a:r>
            <a:r>
              <a:rPr lang="en-US" sz="2300" dirty="0" err="1"/>
              <a:t>các</a:t>
            </a:r>
            <a:r>
              <a:rPr lang="en-US" sz="2300" dirty="0"/>
              <a:t> </a:t>
            </a:r>
            <a:r>
              <a:rPr lang="en-US" sz="2300" dirty="0" err="1"/>
              <a:t>dịch</a:t>
            </a:r>
            <a:r>
              <a:rPr lang="en-US" sz="2300" dirty="0"/>
              <a:t> </a:t>
            </a:r>
            <a:r>
              <a:rPr lang="en-US" sz="2300" dirty="0" err="1"/>
              <a:t>vụ</a:t>
            </a:r>
            <a:r>
              <a:rPr lang="en-US" sz="2300" dirty="0"/>
              <a:t> </a:t>
            </a:r>
            <a:r>
              <a:rPr lang="en-US" sz="2300" dirty="0" err="1"/>
              <a:t>trục</a:t>
            </a:r>
            <a:r>
              <a:rPr lang="en-US" sz="2300" dirty="0"/>
              <a:t> </a:t>
            </a:r>
            <a:r>
              <a:rPr lang="en-US" sz="2300" dirty="0" err="1"/>
              <a:t>tuyển</a:t>
            </a:r>
            <a:r>
              <a:rPr lang="en-US" sz="2300" dirty="0"/>
              <a:t> </a:t>
            </a:r>
            <a:r>
              <a:rPr lang="en-US" sz="2300" dirty="0" err="1"/>
              <a:t>cho</a:t>
            </a:r>
            <a:r>
              <a:rPr lang="en-US" sz="2300" dirty="0"/>
              <a:t> </a:t>
            </a:r>
            <a:r>
              <a:rPr lang="en-US" sz="2300" dirty="0" err="1"/>
              <a:t>các</a:t>
            </a:r>
            <a:r>
              <a:rPr lang="en-US" sz="2300" dirty="0"/>
              <a:t> </a:t>
            </a:r>
            <a:r>
              <a:rPr lang="en-US" sz="2300" dirty="0" err="1"/>
              <a:t>đại</a:t>
            </a:r>
            <a:r>
              <a:rPr lang="en-US" sz="2300" dirty="0"/>
              <a:t> </a:t>
            </a:r>
            <a:r>
              <a:rPr lang="en-US" sz="2300" dirty="0" err="1"/>
              <a:t>lý</a:t>
            </a:r>
            <a:r>
              <a:rPr lang="en-US" sz="2300" dirty="0"/>
              <a:t> </a:t>
            </a:r>
            <a:r>
              <a:rPr lang="en-US" sz="2300" dirty="0" err="1"/>
              <a:t>và</a:t>
            </a:r>
            <a:r>
              <a:rPr lang="en-US" sz="2300" dirty="0"/>
              <a:t> </a:t>
            </a:r>
            <a:r>
              <a:rPr lang="en-US" sz="2300" dirty="0" err="1"/>
              <a:t>các</a:t>
            </a:r>
            <a:r>
              <a:rPr lang="en-US" sz="2300" dirty="0"/>
              <a:t> </a:t>
            </a:r>
            <a:r>
              <a:rPr lang="en-US" sz="2300" dirty="0" err="1"/>
              <a:t>khách</a:t>
            </a:r>
            <a:r>
              <a:rPr lang="en-US" sz="2300" dirty="0"/>
              <a:t> </a:t>
            </a:r>
            <a:r>
              <a:rPr lang="en-US" sz="2300" dirty="0" err="1"/>
              <a:t>hàng</a:t>
            </a:r>
            <a:r>
              <a:rPr lang="en-US" sz="2300" dirty="0"/>
              <a:t>.</a:t>
            </a:r>
          </a:p>
          <a:p>
            <a:pPr lvl="1" algn="just"/>
            <a:r>
              <a:rPr lang="en-US" sz="2300" dirty="0" err="1"/>
              <a:t>Các</a:t>
            </a:r>
            <a:r>
              <a:rPr lang="en-US" sz="2300" dirty="0"/>
              <a:t> </a:t>
            </a:r>
            <a:r>
              <a:rPr lang="en-US" sz="2300" dirty="0" err="1"/>
              <a:t>trung</a:t>
            </a:r>
            <a:r>
              <a:rPr lang="en-US" sz="2300" dirty="0"/>
              <a:t> </a:t>
            </a:r>
            <a:r>
              <a:rPr lang="en-US" sz="2300" dirty="0" err="1"/>
              <a:t>cung</a:t>
            </a:r>
            <a:r>
              <a:rPr lang="en-US" sz="2300" dirty="0"/>
              <a:t> </a:t>
            </a:r>
            <a:r>
              <a:rPr lang="en-US" sz="2300" dirty="0" err="1"/>
              <a:t>cấp</a:t>
            </a:r>
            <a:r>
              <a:rPr lang="en-US" sz="2300" dirty="0"/>
              <a:t> </a:t>
            </a:r>
            <a:r>
              <a:rPr lang="en-US" sz="2300" dirty="0" err="1"/>
              <a:t>dịch</a:t>
            </a:r>
            <a:r>
              <a:rPr lang="en-US" sz="2300" dirty="0"/>
              <a:t> </a:t>
            </a:r>
            <a:r>
              <a:rPr lang="en-US" sz="2300" dirty="0" err="1"/>
              <a:t>vụ</a:t>
            </a:r>
            <a:r>
              <a:rPr lang="en-US" sz="2300" dirty="0"/>
              <a:t> </a:t>
            </a:r>
            <a:r>
              <a:rPr lang="en-US" sz="2300" dirty="0" err="1"/>
              <a:t>thương</a:t>
            </a:r>
            <a:r>
              <a:rPr lang="en-US" sz="2300" dirty="0"/>
              <a:t> </a:t>
            </a:r>
            <a:r>
              <a:rPr lang="en-US" sz="2300" dirty="0" err="1"/>
              <a:t>mại</a:t>
            </a:r>
            <a:r>
              <a:rPr lang="en-US" sz="2300" dirty="0"/>
              <a:t> </a:t>
            </a:r>
            <a:r>
              <a:rPr lang="en-US" sz="2300" dirty="0" err="1"/>
              <a:t>điện</a:t>
            </a:r>
            <a:r>
              <a:rPr lang="en-US" sz="2300" dirty="0"/>
              <a:t> </a:t>
            </a:r>
            <a:r>
              <a:rPr lang="en-US" sz="2300" dirty="0" err="1"/>
              <a:t>tử</a:t>
            </a:r>
            <a:r>
              <a:rPr lang="en-US" sz="2300" dirty="0"/>
              <a:t> </a:t>
            </a:r>
            <a:r>
              <a:rPr lang="en-US" sz="2300" dirty="0" err="1"/>
              <a:t>trực</a:t>
            </a:r>
            <a:r>
              <a:rPr lang="en-US" sz="2300" dirty="0"/>
              <a:t> </a:t>
            </a:r>
            <a:r>
              <a:rPr lang="en-US" sz="2300" dirty="0" err="1"/>
              <a:t>tiếp</a:t>
            </a:r>
            <a:r>
              <a:rPr lang="en-US" sz="2300" dirty="0"/>
              <a:t>. </a:t>
            </a:r>
          </a:p>
          <a:p>
            <a:pPr lvl="1" algn="just"/>
            <a:r>
              <a:rPr lang="en-US" sz="2300" dirty="0" err="1"/>
              <a:t>Các</a:t>
            </a:r>
            <a:r>
              <a:rPr lang="en-US" sz="2300" dirty="0"/>
              <a:t> </a:t>
            </a:r>
            <a:r>
              <a:rPr lang="en-US" sz="2300" dirty="0" err="1"/>
              <a:t>dịch</a:t>
            </a:r>
            <a:r>
              <a:rPr lang="en-US" sz="2300" dirty="0"/>
              <a:t> </a:t>
            </a:r>
            <a:r>
              <a:rPr lang="en-US" sz="2300" dirty="0" err="1"/>
              <a:t>vụ</a:t>
            </a:r>
            <a:r>
              <a:rPr lang="en-US" sz="2300" dirty="0"/>
              <a:t> </a:t>
            </a:r>
            <a:r>
              <a:rPr lang="en-US" sz="2300" dirty="0" err="1"/>
              <a:t>của</a:t>
            </a:r>
            <a:r>
              <a:rPr lang="en-US" sz="2300" dirty="0"/>
              <a:t> </a:t>
            </a:r>
            <a:r>
              <a:rPr lang="en-US" sz="2300" dirty="0" err="1"/>
              <a:t>chính</a:t>
            </a:r>
            <a:r>
              <a:rPr lang="en-US" sz="2300" dirty="0"/>
              <a:t> </a:t>
            </a:r>
            <a:r>
              <a:rPr lang="en-US" sz="2300" dirty="0" err="1"/>
              <a:t>phủ</a:t>
            </a:r>
            <a:r>
              <a:rPr lang="en-US" sz="2300" dirty="0"/>
              <a:t> </a:t>
            </a:r>
            <a:r>
              <a:rPr lang="en-US" sz="2300" dirty="0" err="1"/>
              <a:t>đòi</a:t>
            </a:r>
            <a:r>
              <a:rPr lang="en-US" sz="2300" dirty="0"/>
              <a:t> </a:t>
            </a:r>
            <a:r>
              <a:rPr lang="en-US" sz="2300" dirty="0" err="1"/>
              <a:t>hỏi</a:t>
            </a:r>
            <a:r>
              <a:rPr lang="en-US" sz="2300" dirty="0"/>
              <a:t> </a:t>
            </a:r>
            <a:r>
              <a:rPr lang="en-US" sz="2300" dirty="0" err="1"/>
              <a:t>sự</a:t>
            </a:r>
            <a:r>
              <a:rPr lang="en-US" sz="2300" dirty="0"/>
              <a:t> </a:t>
            </a:r>
            <a:r>
              <a:rPr lang="en-US" sz="2300" dirty="0" err="1"/>
              <a:t>bảo</a:t>
            </a:r>
            <a:r>
              <a:rPr lang="en-US" sz="2300" dirty="0"/>
              <a:t> </a:t>
            </a:r>
            <a:r>
              <a:rPr lang="en-US" sz="2300" dirty="0" err="1"/>
              <a:t>mật</a:t>
            </a:r>
            <a:r>
              <a:rPr lang="en-US" sz="2300" dirty="0"/>
              <a:t> </a:t>
            </a:r>
            <a:r>
              <a:rPr lang="en-US" sz="2300" dirty="0" err="1"/>
              <a:t>thông</a:t>
            </a:r>
            <a:r>
              <a:rPr lang="en-US" sz="2300" dirty="0"/>
              <a:t> tin </a:t>
            </a:r>
            <a:r>
              <a:rPr lang="en-US" sz="2300" dirty="0" err="1"/>
              <a:t>như</a:t>
            </a:r>
            <a:r>
              <a:rPr lang="en-US" sz="2300" dirty="0"/>
              <a:t> </a:t>
            </a:r>
            <a:r>
              <a:rPr lang="en-US" sz="2300" dirty="0" err="1"/>
              <a:t>thuế</a:t>
            </a:r>
            <a:r>
              <a:rPr lang="en-US" sz="2300" dirty="0"/>
              <a:t>, an </a:t>
            </a:r>
            <a:r>
              <a:rPr lang="en-US" sz="2300" dirty="0" err="1"/>
              <a:t>ninh</a:t>
            </a:r>
            <a:r>
              <a:rPr lang="en-US" sz="2300" dirty="0"/>
              <a:t> </a:t>
            </a:r>
            <a:r>
              <a:rPr lang="en-US" sz="2300" dirty="0" err="1"/>
              <a:t>xã</a:t>
            </a:r>
            <a:r>
              <a:rPr lang="en-US" sz="2300" dirty="0"/>
              <a:t> </a:t>
            </a:r>
            <a:r>
              <a:rPr lang="en-US" sz="2300" dirty="0" err="1"/>
              <a:t>hội</a:t>
            </a:r>
            <a:r>
              <a:rPr lang="en-US" sz="2300" dirty="0"/>
              <a:t> , </a:t>
            </a:r>
            <a:r>
              <a:rPr lang="en-US" sz="2300" dirty="0" err="1"/>
              <a:t>quân</a:t>
            </a:r>
            <a:r>
              <a:rPr lang="en-US" sz="2300" dirty="0"/>
              <a:t> </a:t>
            </a:r>
            <a:r>
              <a:rPr lang="en-US" sz="2300" dirty="0" err="1"/>
              <a:t>đội</a:t>
            </a:r>
            <a:r>
              <a:rPr lang="en-US" sz="2300" dirty="0"/>
              <a:t> </a:t>
            </a:r>
            <a:r>
              <a:rPr lang="en-US" sz="2300" dirty="0" err="1"/>
              <a:t>và</a:t>
            </a:r>
            <a:r>
              <a:rPr lang="en-US" sz="2300" dirty="0"/>
              <a:t> </a:t>
            </a:r>
            <a:r>
              <a:rPr lang="en-US" sz="2300" dirty="0" err="1"/>
              <a:t>các</a:t>
            </a:r>
            <a:r>
              <a:rPr lang="en-US" sz="2300" dirty="0"/>
              <a:t> </a:t>
            </a:r>
            <a:r>
              <a:rPr lang="en-US" sz="2300" dirty="0" err="1"/>
              <a:t>thông</a:t>
            </a:r>
            <a:r>
              <a:rPr lang="en-US" sz="2300" dirty="0"/>
              <a:t> tin </a:t>
            </a:r>
            <a:r>
              <a:rPr lang="en-US" sz="2300" dirty="0" err="1"/>
              <a:t>về</a:t>
            </a:r>
            <a:r>
              <a:rPr lang="en-US" sz="2300" dirty="0"/>
              <a:t> </a:t>
            </a:r>
            <a:r>
              <a:rPr lang="en-US" sz="2300" dirty="0" err="1"/>
              <a:t>sức</a:t>
            </a:r>
            <a:r>
              <a:rPr lang="en-US" sz="2300" dirty="0"/>
              <a:t> </a:t>
            </a:r>
            <a:r>
              <a:rPr lang="en-US" sz="2300" dirty="0" err="1"/>
              <a:t>khoẻ</a:t>
            </a:r>
            <a:r>
              <a:rPr lang="en-US" sz="2300" dirty="0"/>
              <a:t>. </a:t>
            </a:r>
          </a:p>
          <a:p>
            <a:pPr lvl="1" algn="just"/>
            <a:r>
              <a:rPr lang="en-US" sz="2300" dirty="0" err="1"/>
              <a:t>Các</a:t>
            </a:r>
            <a:r>
              <a:rPr lang="en-US" sz="2300" dirty="0"/>
              <a:t> </a:t>
            </a:r>
            <a:r>
              <a:rPr lang="en-US" sz="2300" dirty="0" err="1"/>
              <a:t>trang</a:t>
            </a:r>
            <a:r>
              <a:rPr lang="en-US" sz="2300" dirty="0"/>
              <a:t> du </a:t>
            </a:r>
            <a:r>
              <a:rPr lang="en-US" sz="2300" dirty="0" err="1"/>
              <a:t>lịch</a:t>
            </a:r>
            <a:r>
              <a:rPr lang="en-US" sz="2300" dirty="0"/>
              <a:t> </a:t>
            </a:r>
            <a:r>
              <a:rPr lang="en-US" sz="2300" dirty="0" err="1"/>
              <a:t>mà</a:t>
            </a:r>
            <a:r>
              <a:rPr lang="en-US" sz="2300" dirty="0"/>
              <a:t> </a:t>
            </a:r>
            <a:r>
              <a:rPr lang="en-US" sz="2300" dirty="0" err="1"/>
              <a:t>có</a:t>
            </a:r>
            <a:r>
              <a:rPr lang="en-US" sz="2300" dirty="0"/>
              <a:t> </a:t>
            </a:r>
            <a:r>
              <a:rPr lang="en-US" sz="2300" dirty="0" err="1"/>
              <a:t>thể</a:t>
            </a:r>
            <a:r>
              <a:rPr lang="en-US" sz="2300" dirty="0"/>
              <a:t> </a:t>
            </a:r>
            <a:r>
              <a:rPr lang="en-US" sz="2300" dirty="0" err="1"/>
              <a:t>đặt</a:t>
            </a:r>
            <a:r>
              <a:rPr lang="en-US" sz="2300" dirty="0"/>
              <a:t> </a:t>
            </a:r>
            <a:r>
              <a:rPr lang="en-US" sz="2300" dirty="0" err="1"/>
              <a:t>phòng</a:t>
            </a:r>
            <a:r>
              <a:rPr lang="en-US" sz="2300" dirty="0"/>
              <a:t> </a:t>
            </a:r>
            <a:r>
              <a:rPr lang="en-US" sz="2300" dirty="0" err="1"/>
              <a:t>và</a:t>
            </a:r>
            <a:r>
              <a:rPr lang="en-US" sz="2300" dirty="0"/>
              <a:t> </a:t>
            </a:r>
            <a:r>
              <a:rPr lang="en-US" sz="2300" dirty="0" err="1"/>
              <a:t>vé</a:t>
            </a:r>
            <a:r>
              <a:rPr lang="en-US" sz="2300" dirty="0"/>
              <a:t> </a:t>
            </a:r>
            <a:r>
              <a:rPr lang="en-US" sz="2300" dirty="0" err="1"/>
              <a:t>trực</a:t>
            </a:r>
            <a:r>
              <a:rPr lang="en-US" sz="2300" dirty="0"/>
              <a:t> </a:t>
            </a:r>
            <a:r>
              <a:rPr lang="en-US" sz="2300" dirty="0" err="1"/>
              <a:t>tuyến</a:t>
            </a:r>
            <a:r>
              <a:rPr lang="en-US" sz="2300" dirty="0"/>
              <a:t>.</a:t>
            </a:r>
          </a:p>
          <a:p>
            <a:pPr lvl="1" algn="just"/>
            <a:r>
              <a:rPr lang="en-US" sz="2300" dirty="0" err="1"/>
              <a:t>Các</a:t>
            </a:r>
            <a:r>
              <a:rPr lang="en-US" sz="2300" dirty="0"/>
              <a:t> </a:t>
            </a:r>
            <a:r>
              <a:rPr lang="en-US" sz="2300" dirty="0" err="1"/>
              <a:t>mạng</a:t>
            </a:r>
            <a:r>
              <a:rPr lang="en-US" sz="2300" dirty="0"/>
              <a:t> </a:t>
            </a:r>
            <a:r>
              <a:rPr lang="en-US" sz="2300" dirty="0" err="1"/>
              <a:t>nội</a:t>
            </a:r>
            <a:r>
              <a:rPr lang="en-US" sz="2300" dirty="0"/>
              <a:t> </a:t>
            </a:r>
            <a:r>
              <a:rPr lang="en-US" sz="2300" dirty="0" err="1"/>
              <a:t>bộ</a:t>
            </a:r>
            <a:r>
              <a:rPr lang="en-US" sz="2300" dirty="0"/>
              <a:t> </a:t>
            </a:r>
            <a:r>
              <a:rPr lang="en-US" sz="2300" dirty="0" err="1"/>
              <a:t>có</a:t>
            </a:r>
            <a:r>
              <a:rPr lang="en-US" sz="2300" dirty="0"/>
              <a:t> </a:t>
            </a:r>
            <a:r>
              <a:rPr lang="en-US" sz="2300" dirty="0" err="1"/>
              <a:t>yêu</a:t>
            </a:r>
            <a:r>
              <a:rPr lang="en-US" sz="2300" dirty="0"/>
              <a:t> </a:t>
            </a:r>
            <a:r>
              <a:rPr lang="en-US" sz="2300" dirty="0" err="1"/>
              <a:t>cầu</a:t>
            </a:r>
            <a:r>
              <a:rPr lang="en-US" sz="2300" dirty="0"/>
              <a:t> </a:t>
            </a:r>
            <a:r>
              <a:rPr lang="en-US" sz="2300" dirty="0" err="1"/>
              <a:t>bảo</a:t>
            </a:r>
            <a:r>
              <a:rPr lang="en-US" sz="2300" dirty="0"/>
              <a:t> </a:t>
            </a:r>
            <a:r>
              <a:rPr lang="en-US" sz="2300" dirty="0" err="1"/>
              <a:t>mật</a:t>
            </a:r>
            <a:r>
              <a:rPr lang="en-US" sz="2300" dirty="0"/>
              <a:t> </a:t>
            </a:r>
            <a:r>
              <a:rPr lang="en-US" sz="2300" dirty="0" err="1"/>
              <a:t>các</a:t>
            </a:r>
            <a:r>
              <a:rPr lang="en-US" sz="2300" dirty="0"/>
              <a:t> </a:t>
            </a:r>
            <a:r>
              <a:rPr lang="en-US" sz="2300" dirty="0" err="1"/>
              <a:t>thông</a:t>
            </a:r>
            <a:r>
              <a:rPr lang="en-US" sz="2300" dirty="0"/>
              <a:t> tin </a:t>
            </a:r>
            <a:r>
              <a:rPr lang="en-US" sz="2300" dirty="0" err="1"/>
              <a:t>quan</a:t>
            </a:r>
            <a:r>
              <a:rPr lang="en-US" sz="2300" dirty="0"/>
              <a:t> </a:t>
            </a:r>
            <a:r>
              <a:rPr lang="en-US" sz="2300" dirty="0" err="1"/>
              <a:t>trọng</a:t>
            </a:r>
            <a:r>
              <a:rPr lang="en-US" sz="2300" dirty="0"/>
              <a:t>.</a:t>
            </a:r>
          </a:p>
          <a:p>
            <a:pPr algn="just"/>
            <a:r>
              <a:rPr lang="en-US" sz="2300" dirty="0" err="1"/>
              <a:t>Các</a:t>
            </a:r>
            <a:r>
              <a:rPr lang="en-US" sz="2300" dirty="0"/>
              <a:t> </a:t>
            </a:r>
            <a:r>
              <a:rPr lang="en-US" sz="2300" dirty="0" err="1"/>
              <a:t>trung</a:t>
            </a:r>
            <a:r>
              <a:rPr lang="en-US" sz="2300" dirty="0"/>
              <a:t> </a:t>
            </a:r>
            <a:r>
              <a:rPr lang="en-US" sz="2300" dirty="0" err="1"/>
              <a:t>mở</a:t>
            </a:r>
            <a:r>
              <a:rPr lang="en-US" sz="2300" dirty="0"/>
              <a:t> </a:t>
            </a:r>
            <a:r>
              <a:rPr lang="en-US" sz="2300" dirty="0" err="1"/>
              <a:t>rộng</a:t>
            </a:r>
            <a:r>
              <a:rPr lang="en-US" sz="2300" dirty="0"/>
              <a:t> </a:t>
            </a:r>
            <a:r>
              <a:rPr lang="en-US" sz="2300" dirty="0" err="1"/>
              <a:t>phục</a:t>
            </a:r>
            <a:r>
              <a:rPr lang="en-US" sz="2300" dirty="0"/>
              <a:t> </a:t>
            </a:r>
            <a:r>
              <a:rPr lang="en-US" sz="2300" dirty="0" err="1"/>
              <a:t>vụ</a:t>
            </a:r>
            <a:r>
              <a:rPr lang="en-US" sz="2300" dirty="0"/>
              <a:t> </a:t>
            </a:r>
            <a:r>
              <a:rPr lang="en-US" sz="2300" dirty="0" err="1"/>
              <a:t>cho</a:t>
            </a:r>
            <a:r>
              <a:rPr lang="en-US" sz="2300" dirty="0"/>
              <a:t> </a:t>
            </a:r>
            <a:r>
              <a:rPr lang="en-US" sz="2300" dirty="0" err="1"/>
              <a:t>các</a:t>
            </a:r>
            <a:r>
              <a:rPr lang="en-US" sz="2300" dirty="0"/>
              <a:t> </a:t>
            </a:r>
            <a:r>
              <a:rPr lang="en-US" sz="2300" dirty="0" err="1"/>
              <a:t>truy</a:t>
            </a:r>
            <a:r>
              <a:rPr lang="en-US" sz="2300" dirty="0"/>
              <a:t> </a:t>
            </a:r>
            <a:r>
              <a:rPr lang="en-US" sz="2300" dirty="0" err="1"/>
              <a:t>cập</a:t>
            </a:r>
            <a:r>
              <a:rPr lang="en-US" sz="2300" dirty="0"/>
              <a:t> an </a:t>
            </a:r>
            <a:r>
              <a:rPr lang="en-US" sz="2300" dirty="0" err="1"/>
              <a:t>toàn</a:t>
            </a:r>
            <a:r>
              <a:rPr lang="en-US" sz="2300" dirty="0"/>
              <a:t> </a:t>
            </a:r>
            <a:r>
              <a:rPr lang="en-US" sz="2300" dirty="0" err="1"/>
              <a:t>vào</a:t>
            </a:r>
            <a:r>
              <a:rPr lang="en-US" sz="2300" dirty="0"/>
              <a:t> </a:t>
            </a:r>
            <a:r>
              <a:rPr lang="en-US" sz="2300" dirty="0" err="1"/>
              <a:t>các</a:t>
            </a:r>
            <a:r>
              <a:rPr lang="en-US" sz="2300" dirty="0"/>
              <a:t> </a:t>
            </a:r>
            <a:r>
              <a:rPr lang="en-US" sz="2300" dirty="0" err="1"/>
              <a:t>nguồn</a:t>
            </a:r>
            <a:r>
              <a:rPr lang="en-US" sz="2300" dirty="0"/>
              <a:t> </a:t>
            </a:r>
            <a:r>
              <a:rPr lang="en-US" sz="2300" dirty="0" err="1"/>
              <a:t>thông</a:t>
            </a:r>
            <a:r>
              <a:rPr lang="en-US" sz="2300" dirty="0"/>
              <a:t> tin </a:t>
            </a:r>
            <a:r>
              <a:rPr lang="en-US" sz="2300" dirty="0" err="1"/>
              <a:t>của</a:t>
            </a:r>
            <a:r>
              <a:rPr lang="en-US" sz="2300" dirty="0"/>
              <a:t> </a:t>
            </a:r>
            <a:r>
              <a:rPr lang="en-US" sz="2300" dirty="0" err="1"/>
              <a:t>công</a:t>
            </a:r>
            <a:r>
              <a:rPr lang="en-US" sz="2300" dirty="0"/>
              <a:t> </a:t>
            </a:r>
            <a:r>
              <a:rPr lang="en-US" sz="2300" dirty="0" err="1"/>
              <a:t>ty</a:t>
            </a:r>
            <a:r>
              <a:rPr lang="en-US" sz="2300" dirty="0"/>
              <a:t> </a:t>
            </a:r>
            <a:r>
              <a:rPr lang="en-US" sz="2300" dirty="0" err="1"/>
              <a:t>từ</a:t>
            </a:r>
            <a:r>
              <a:rPr lang="en-US" sz="2300" dirty="0"/>
              <a:t> </a:t>
            </a:r>
            <a:r>
              <a:rPr lang="en-US" sz="2300" dirty="0" err="1"/>
              <a:t>phía</a:t>
            </a:r>
            <a:r>
              <a:rPr lang="en-US" sz="2300" dirty="0"/>
              <a:t> </a:t>
            </a:r>
            <a:r>
              <a:rPr lang="en-US" sz="2300" dirty="0" err="1"/>
              <a:t>các</a:t>
            </a:r>
            <a:r>
              <a:rPr lang="en-US" sz="2300" dirty="0"/>
              <a:t> </a:t>
            </a:r>
            <a:r>
              <a:rPr lang="en-US" sz="2300" dirty="0" err="1"/>
              <a:t>đối</a:t>
            </a:r>
            <a:r>
              <a:rPr lang="en-US" sz="2300" dirty="0"/>
              <a:t> </a:t>
            </a:r>
            <a:r>
              <a:rPr lang="en-US" sz="2300" dirty="0" err="1"/>
              <a:t>tác</a:t>
            </a:r>
            <a:r>
              <a:rPr lang="en-US" sz="2300" dirty="0"/>
              <a:t>, </a:t>
            </a:r>
            <a:r>
              <a:rPr lang="en-US" sz="2300" dirty="0" err="1"/>
              <a:t>các</a:t>
            </a:r>
            <a:r>
              <a:rPr lang="en-US" sz="2300" dirty="0"/>
              <a:t> </a:t>
            </a:r>
            <a:r>
              <a:rPr lang="en-US" sz="2300" dirty="0" err="1"/>
              <a:t>đại</a:t>
            </a:r>
            <a:r>
              <a:rPr lang="en-US" sz="2300" dirty="0"/>
              <a:t> </a:t>
            </a:r>
            <a:r>
              <a:rPr lang="en-US" sz="2300" dirty="0" err="1"/>
              <a:t>lý</a:t>
            </a:r>
            <a:r>
              <a:rPr lang="en-US" sz="2300" dirty="0"/>
              <a:t> </a:t>
            </a:r>
            <a:r>
              <a:rPr lang="en-US" sz="2300" dirty="0" err="1"/>
              <a:t>cung</a:t>
            </a:r>
            <a:r>
              <a:rPr lang="en-US" sz="2300" dirty="0"/>
              <a:t> </a:t>
            </a:r>
            <a:r>
              <a:rPr lang="en-US" sz="2300" dirty="0" err="1"/>
              <a:t>cấp</a:t>
            </a:r>
            <a:r>
              <a:rPr lang="en-US" sz="2300" dirty="0"/>
              <a:t> </a:t>
            </a:r>
            <a:r>
              <a:rPr lang="en-US" sz="2300" dirty="0" err="1"/>
              <a:t>và</a:t>
            </a:r>
            <a:r>
              <a:rPr lang="en-US" sz="2300" dirty="0"/>
              <a:t> </a:t>
            </a:r>
            <a:r>
              <a:rPr lang="en-US" sz="2300" dirty="0" err="1"/>
              <a:t>các</a:t>
            </a:r>
            <a:r>
              <a:rPr lang="en-US" sz="2300" dirty="0"/>
              <a:t> </a:t>
            </a:r>
            <a:r>
              <a:rPr lang="en-US" sz="2300" dirty="0" err="1"/>
              <a:t>khách</a:t>
            </a:r>
            <a:r>
              <a:rPr lang="en-US" sz="2300" dirty="0"/>
              <a:t> </a:t>
            </a:r>
            <a:r>
              <a:rPr lang="en-US" sz="2300" dirty="0" err="1"/>
              <a:t>hàng</a:t>
            </a:r>
            <a:r>
              <a:rPr lang="en-US" sz="2300" dirty="0"/>
              <a:t> </a:t>
            </a:r>
            <a:r>
              <a:rPr lang="en-US" sz="2300" dirty="0" err="1"/>
              <a:t>chính</a:t>
            </a:r>
            <a:r>
              <a:rPr lang="en-US" sz="2300" dirty="0"/>
              <a:t>.</a:t>
            </a:r>
          </a:p>
          <a:p>
            <a:endParaRPr lang="en-US" dirty="0"/>
          </a:p>
        </p:txBody>
      </p:sp>
    </p:spTree>
    <p:extLst>
      <p:ext uri="{BB962C8B-B14F-4D97-AF65-F5344CB8AC3E}">
        <p14:creationId xmlns:p14="http://schemas.microsoft.com/office/powerpoint/2010/main" val="40595782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1379" y="2730321"/>
            <a:ext cx="6130344" cy="830997"/>
          </a:xfrm>
          <a:prstGeom prst="rect">
            <a:avLst/>
          </a:prstGeom>
          <a:noFill/>
        </p:spPr>
        <p:txBody>
          <a:bodyPr wrap="square" rtlCol="0">
            <a:spAutoFit/>
          </a:bodyPr>
          <a:lstStyle/>
          <a:p>
            <a:r>
              <a:rPr lang="en-US" sz="4800" b="1" dirty="0" smtClean="0">
                <a:latin typeface="+mj-lt"/>
              </a:rPr>
              <a:t>Thanks for watching!</a:t>
            </a:r>
            <a:endParaRPr lang="en-US" sz="4800" b="1" dirty="0">
              <a:latin typeface="+mj-lt"/>
            </a:endParaRPr>
          </a:p>
        </p:txBody>
      </p:sp>
    </p:spTree>
    <p:extLst>
      <p:ext uri="{BB962C8B-B14F-4D97-AF65-F5344CB8AC3E}">
        <p14:creationId xmlns:p14="http://schemas.microsoft.com/office/powerpoint/2010/main" val="809156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1.1. Tại sao sử dụng SSL?</a:t>
            </a:r>
          </a:p>
        </p:txBody>
      </p:sp>
      <p:sp>
        <p:nvSpPr>
          <p:cNvPr id="3" name="Content Placeholder 2"/>
          <p:cNvSpPr>
            <a:spLocks noGrp="1"/>
          </p:cNvSpPr>
          <p:nvPr>
            <p:ph idx="1"/>
          </p:nvPr>
        </p:nvSpPr>
        <p:spPr>
          <a:xfrm>
            <a:off x="488950" y="1214366"/>
            <a:ext cx="8026400" cy="4902199"/>
          </a:xfrm>
        </p:spPr>
        <p:txBody>
          <a:bodyPr>
            <a:normAutofit/>
          </a:bodyPr>
          <a:lstStyle/>
          <a:p>
            <a:pPr marL="0" lvl="0" indent="0" algn="just">
              <a:lnSpc>
                <a:spcPct val="100000"/>
              </a:lnSpc>
              <a:buNone/>
            </a:pPr>
            <a:r>
              <a:rPr lang="en-US" dirty="0">
                <a:solidFill>
                  <a:schemeClr val="tx1"/>
                </a:solidFill>
              </a:rPr>
              <a:t>SSL </a:t>
            </a:r>
            <a:r>
              <a:rPr lang="en-US" dirty="0" err="1">
                <a:solidFill>
                  <a:schemeClr val="tx1"/>
                </a:solidFill>
              </a:rPr>
              <a:t>giải</a:t>
            </a:r>
            <a:r>
              <a:rPr lang="en-US" dirty="0">
                <a:solidFill>
                  <a:schemeClr val="tx1"/>
                </a:solidFill>
              </a:rPr>
              <a:t> </a:t>
            </a:r>
            <a:r>
              <a:rPr lang="en-US" dirty="0" err="1">
                <a:solidFill>
                  <a:schemeClr val="tx1"/>
                </a:solidFill>
              </a:rPr>
              <a:t>quyết</a:t>
            </a:r>
            <a:r>
              <a:rPr lang="en-US" dirty="0">
                <a:solidFill>
                  <a:schemeClr val="tx1"/>
                </a:solidFill>
              </a:rPr>
              <a:t> </a:t>
            </a:r>
            <a:r>
              <a:rPr lang="en-US" dirty="0" err="1">
                <a:solidFill>
                  <a:schemeClr val="tx1"/>
                </a:solidFill>
              </a:rPr>
              <a:t>những</a:t>
            </a:r>
            <a:r>
              <a:rPr lang="en-US" dirty="0">
                <a:solidFill>
                  <a:schemeClr val="tx1"/>
                </a:solidFill>
              </a:rPr>
              <a:t> </a:t>
            </a:r>
            <a:r>
              <a:rPr lang="en-US" dirty="0" err="1">
                <a:solidFill>
                  <a:schemeClr val="tx1"/>
                </a:solidFill>
              </a:rPr>
              <a:t>vấn</a:t>
            </a:r>
            <a:r>
              <a:rPr lang="en-US" dirty="0">
                <a:solidFill>
                  <a:schemeClr val="tx1"/>
                </a:solidFill>
              </a:rPr>
              <a:t> </a:t>
            </a:r>
            <a:r>
              <a:rPr lang="en-US" dirty="0" err="1">
                <a:solidFill>
                  <a:schemeClr val="tx1"/>
                </a:solidFill>
              </a:rPr>
              <a:t>đề</a:t>
            </a:r>
            <a:r>
              <a:rPr lang="en-US" dirty="0">
                <a:solidFill>
                  <a:schemeClr val="tx1"/>
                </a:solidFill>
              </a:rPr>
              <a:t> </a:t>
            </a:r>
            <a:r>
              <a:rPr lang="en-US" dirty="0" err="1">
                <a:solidFill>
                  <a:schemeClr val="tx1"/>
                </a:solidFill>
              </a:rPr>
              <a:t>trên</a:t>
            </a:r>
            <a:r>
              <a:rPr lang="en-US" dirty="0">
                <a:solidFill>
                  <a:schemeClr val="tx1"/>
                </a:solidFill>
              </a:rPr>
              <a:t> </a:t>
            </a:r>
            <a:r>
              <a:rPr lang="en-US" dirty="0" err="1">
                <a:solidFill>
                  <a:schemeClr val="tx1"/>
                </a:solidFill>
              </a:rPr>
              <a:t>nh</a:t>
            </a:r>
            <a:r>
              <a:rPr lang="vi-VN" dirty="0">
                <a:solidFill>
                  <a:schemeClr val="tx1"/>
                </a:solidFill>
              </a:rPr>
              <a:t>ư</a:t>
            </a:r>
            <a:r>
              <a:rPr lang="en-US" dirty="0">
                <a:solidFill>
                  <a:schemeClr val="tx1"/>
                </a:solidFill>
              </a:rPr>
              <a:t> </a:t>
            </a:r>
            <a:r>
              <a:rPr lang="en-US" dirty="0" err="1">
                <a:solidFill>
                  <a:schemeClr val="tx1"/>
                </a:solidFill>
              </a:rPr>
              <a:t>thế</a:t>
            </a:r>
            <a:r>
              <a:rPr lang="en-US" dirty="0">
                <a:solidFill>
                  <a:schemeClr val="tx1"/>
                </a:solidFill>
              </a:rPr>
              <a:t> </a:t>
            </a:r>
            <a:r>
              <a:rPr lang="en-US" dirty="0" err="1">
                <a:solidFill>
                  <a:schemeClr val="tx1"/>
                </a:solidFill>
              </a:rPr>
              <a:t>nào</a:t>
            </a:r>
            <a:r>
              <a:rPr lang="en-US" dirty="0">
                <a:solidFill>
                  <a:schemeClr val="tx1"/>
                </a:solidFill>
              </a:rPr>
              <a:t>?</a:t>
            </a:r>
          </a:p>
          <a:p>
            <a:pPr lvl="0" algn="just">
              <a:lnSpc>
                <a:spcPct val="100000"/>
              </a:lnSpc>
            </a:pPr>
            <a:r>
              <a:rPr lang="en-US" dirty="0">
                <a:solidFill>
                  <a:schemeClr val="tx1"/>
                </a:solidFill>
              </a:rPr>
              <a:t>SSL </a:t>
            </a:r>
            <a:r>
              <a:rPr lang="en-US" dirty="0" err="1">
                <a:solidFill>
                  <a:schemeClr val="tx1"/>
                </a:solidFill>
              </a:rPr>
              <a:t>giải</a:t>
            </a:r>
            <a:r>
              <a:rPr lang="en-US" dirty="0">
                <a:solidFill>
                  <a:schemeClr val="tx1"/>
                </a:solidFill>
              </a:rPr>
              <a:t> </a:t>
            </a:r>
            <a:r>
              <a:rPr lang="en-US" dirty="0" err="1">
                <a:solidFill>
                  <a:schemeClr val="tx1"/>
                </a:solidFill>
              </a:rPr>
              <a:t>quyết</a:t>
            </a:r>
            <a:r>
              <a:rPr lang="en-US" dirty="0">
                <a:solidFill>
                  <a:schemeClr val="tx1"/>
                </a:solidFill>
              </a:rPr>
              <a:t> </a:t>
            </a:r>
            <a:r>
              <a:rPr lang="en-US" dirty="0" err="1">
                <a:solidFill>
                  <a:schemeClr val="tx1"/>
                </a:solidFill>
              </a:rPr>
              <a:t>vấn</a:t>
            </a:r>
            <a:r>
              <a:rPr lang="en-US" dirty="0">
                <a:solidFill>
                  <a:schemeClr val="tx1"/>
                </a:solidFill>
              </a:rPr>
              <a:t> </a:t>
            </a:r>
            <a:r>
              <a:rPr lang="en-US" dirty="0" err="1">
                <a:solidFill>
                  <a:schemeClr val="tx1"/>
                </a:solidFill>
              </a:rPr>
              <a:t>đề</a:t>
            </a:r>
            <a:r>
              <a:rPr lang="en-US" dirty="0">
                <a:solidFill>
                  <a:schemeClr val="tx1"/>
                </a:solidFill>
              </a:rPr>
              <a:t> </a:t>
            </a:r>
            <a:r>
              <a:rPr lang="en-US" dirty="0" err="1">
                <a:solidFill>
                  <a:schemeClr val="tx1"/>
                </a:solidFill>
              </a:rPr>
              <a:t>đầu</a:t>
            </a:r>
            <a:r>
              <a:rPr lang="en-US" dirty="0">
                <a:solidFill>
                  <a:schemeClr val="tx1"/>
                </a:solidFill>
              </a:rPr>
              <a:t> </a:t>
            </a:r>
            <a:r>
              <a:rPr lang="en-US" dirty="0" err="1">
                <a:solidFill>
                  <a:schemeClr val="tx1"/>
                </a:solidFill>
              </a:rPr>
              <a:t>tiên</a:t>
            </a:r>
            <a:r>
              <a:rPr lang="en-US" dirty="0">
                <a:solidFill>
                  <a:schemeClr val="tx1"/>
                </a:solidFill>
              </a:rPr>
              <a:t> </a:t>
            </a:r>
            <a:r>
              <a:rPr lang="en-US" dirty="0" err="1">
                <a:solidFill>
                  <a:schemeClr val="tx1"/>
                </a:solidFill>
              </a:rPr>
              <a:t>bằng</a:t>
            </a:r>
            <a:r>
              <a:rPr lang="en-US" dirty="0">
                <a:solidFill>
                  <a:schemeClr val="tx1"/>
                </a:solidFill>
              </a:rPr>
              <a:t> </a:t>
            </a:r>
            <a:r>
              <a:rPr lang="en-US" dirty="0" err="1">
                <a:solidFill>
                  <a:schemeClr val="tx1"/>
                </a:solidFill>
              </a:rPr>
              <a:t>cách</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phép</a:t>
            </a:r>
            <a:r>
              <a:rPr lang="en-US" dirty="0">
                <a:solidFill>
                  <a:schemeClr val="tx1"/>
                </a:solidFill>
              </a:rPr>
              <a:t> 1 </a:t>
            </a:r>
            <a:r>
              <a:rPr lang="en-US" dirty="0" err="1">
                <a:solidFill>
                  <a:schemeClr val="tx1"/>
                </a:solidFill>
              </a:rPr>
              <a:t>cách</a:t>
            </a:r>
            <a:r>
              <a:rPr lang="en-US" dirty="0">
                <a:solidFill>
                  <a:schemeClr val="tx1"/>
                </a:solidFill>
              </a:rPr>
              <a:t> </a:t>
            </a:r>
            <a:r>
              <a:rPr lang="en-US" dirty="0" err="1">
                <a:solidFill>
                  <a:schemeClr val="tx1"/>
                </a:solidFill>
              </a:rPr>
              <a:t>tùy</a:t>
            </a:r>
            <a:r>
              <a:rPr lang="en-US" dirty="0">
                <a:solidFill>
                  <a:schemeClr val="tx1"/>
                </a:solidFill>
              </a:rPr>
              <a:t> </a:t>
            </a:r>
            <a:r>
              <a:rPr lang="en-US" dirty="0" err="1">
                <a:solidFill>
                  <a:schemeClr val="tx1"/>
                </a:solidFill>
              </a:rPr>
              <a:t>chọn</a:t>
            </a:r>
            <a:r>
              <a:rPr lang="en-US" dirty="0">
                <a:solidFill>
                  <a:schemeClr val="tx1"/>
                </a:solidFill>
              </a:rPr>
              <a:t> </a:t>
            </a:r>
            <a:r>
              <a:rPr lang="en-US" dirty="0" err="1">
                <a:solidFill>
                  <a:schemeClr val="tx1"/>
                </a:solidFill>
              </a:rPr>
              <a:t>mỗi</a:t>
            </a:r>
            <a:r>
              <a:rPr lang="en-US" dirty="0">
                <a:solidFill>
                  <a:schemeClr val="tx1"/>
                </a:solidFill>
              </a:rPr>
              <a:t> </a:t>
            </a:r>
            <a:r>
              <a:rPr lang="en-US" dirty="0" err="1">
                <a:solidFill>
                  <a:schemeClr val="tx1"/>
                </a:solidFill>
              </a:rPr>
              <a:t>bên</a:t>
            </a:r>
            <a:r>
              <a:rPr lang="en-US" dirty="0">
                <a:solidFill>
                  <a:schemeClr val="tx1"/>
                </a:solidFill>
              </a:rPr>
              <a:t> </a:t>
            </a:r>
            <a:r>
              <a:rPr lang="en-US" dirty="0" err="1">
                <a:solidFill>
                  <a:schemeClr val="tx1"/>
                </a:solidFill>
              </a:rPr>
              <a:t>trao</a:t>
            </a:r>
            <a:r>
              <a:rPr lang="en-US" dirty="0">
                <a:solidFill>
                  <a:schemeClr val="tx1"/>
                </a:solidFill>
              </a:rPr>
              <a:t> </a:t>
            </a:r>
            <a:r>
              <a:rPr lang="en-US" dirty="0" err="1">
                <a:solidFill>
                  <a:schemeClr val="tx1"/>
                </a:solidFill>
              </a:rPr>
              <a:t>đổi</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chắc</a:t>
            </a:r>
            <a:r>
              <a:rPr lang="en-US" dirty="0">
                <a:solidFill>
                  <a:schemeClr val="tx1"/>
                </a:solidFill>
              </a:rPr>
              <a:t> </a:t>
            </a:r>
            <a:r>
              <a:rPr lang="en-US" dirty="0" err="1">
                <a:solidFill>
                  <a:schemeClr val="tx1"/>
                </a:solidFill>
              </a:rPr>
              <a:t>chắn</a:t>
            </a:r>
            <a:r>
              <a:rPr lang="en-US" dirty="0">
                <a:solidFill>
                  <a:schemeClr val="tx1"/>
                </a:solidFill>
              </a:rPr>
              <a:t> </a:t>
            </a:r>
            <a:r>
              <a:rPr lang="en-US" dirty="0" err="1">
                <a:solidFill>
                  <a:schemeClr val="tx1"/>
                </a:solidFill>
              </a:rPr>
              <a:t>về</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danh</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phía</a:t>
            </a:r>
            <a:r>
              <a:rPr lang="en-US" dirty="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tác</a:t>
            </a:r>
            <a:r>
              <a:rPr lang="en-US" dirty="0">
                <a:solidFill>
                  <a:schemeClr val="tx1"/>
                </a:solidFill>
              </a:rPr>
              <a:t> </a:t>
            </a:r>
            <a:r>
              <a:rPr lang="en-US" dirty="0" err="1">
                <a:solidFill>
                  <a:schemeClr val="tx1"/>
                </a:solidFill>
              </a:rPr>
              <a:t>trong</a:t>
            </a:r>
            <a:r>
              <a:rPr lang="en-US" dirty="0">
                <a:solidFill>
                  <a:schemeClr val="tx1"/>
                </a:solidFill>
              </a:rPr>
              <a:t> 1 </a:t>
            </a:r>
            <a:r>
              <a:rPr lang="en-US" dirty="0" err="1">
                <a:solidFill>
                  <a:schemeClr val="tx1"/>
                </a:solidFill>
              </a:rPr>
              <a:t>quá</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gọi</a:t>
            </a:r>
            <a:r>
              <a:rPr lang="en-US" dirty="0">
                <a:solidFill>
                  <a:schemeClr val="tx1"/>
                </a:solidFill>
              </a:rPr>
              <a:t> là </a:t>
            </a:r>
            <a:r>
              <a:rPr lang="en-US" b="1" dirty="0">
                <a:solidFill>
                  <a:schemeClr val="tx1"/>
                </a:solidFill>
              </a:rPr>
              <a:t>authentication</a:t>
            </a:r>
            <a:r>
              <a:rPr lang="en-US" dirty="0">
                <a:solidFill>
                  <a:schemeClr val="tx1"/>
                </a:solidFill>
              </a:rPr>
              <a:t> (</a:t>
            </a:r>
            <a:r>
              <a:rPr lang="en-US" dirty="0" err="1">
                <a:solidFill>
                  <a:schemeClr val="tx1"/>
                </a:solidFill>
              </a:rPr>
              <a:t>xác</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Một</a:t>
            </a:r>
            <a:r>
              <a:rPr lang="en-US" dirty="0">
                <a:solidFill>
                  <a:schemeClr val="tx1"/>
                </a:solidFill>
              </a:rPr>
              <a:t> </a:t>
            </a:r>
            <a:r>
              <a:rPr lang="en-US" dirty="0" err="1">
                <a:solidFill>
                  <a:schemeClr val="tx1"/>
                </a:solidFill>
              </a:rPr>
              <a:t>khi</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bên</a:t>
            </a:r>
            <a:r>
              <a:rPr lang="en-US" dirty="0">
                <a:solidFill>
                  <a:schemeClr val="tx1"/>
                </a:solidFill>
              </a:rPr>
              <a:t> </a:t>
            </a:r>
            <a:r>
              <a:rPr lang="en-US" dirty="0" err="1">
                <a:solidFill>
                  <a:schemeClr val="tx1"/>
                </a:solidFill>
              </a:rPr>
              <a:t>đã</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xác</a:t>
            </a:r>
            <a:r>
              <a:rPr lang="en-US" dirty="0">
                <a:solidFill>
                  <a:schemeClr val="tx1"/>
                </a:solidFill>
              </a:rPr>
              <a:t> </a:t>
            </a:r>
            <a:r>
              <a:rPr lang="en-US" dirty="0" err="1">
                <a:solidFill>
                  <a:schemeClr val="tx1"/>
                </a:solidFill>
              </a:rPr>
              <a:t>thực</a:t>
            </a:r>
            <a:r>
              <a:rPr lang="en-US" dirty="0">
                <a:solidFill>
                  <a:schemeClr val="tx1"/>
                </a:solidFill>
              </a:rPr>
              <a:t>, SSL </a:t>
            </a:r>
            <a:r>
              <a:rPr lang="en-US" dirty="0" err="1">
                <a:solidFill>
                  <a:schemeClr val="tx1"/>
                </a:solidFill>
              </a:rPr>
              <a:t>cung</a:t>
            </a:r>
            <a:r>
              <a:rPr lang="en-US" dirty="0">
                <a:solidFill>
                  <a:schemeClr val="tx1"/>
                </a:solidFill>
              </a:rPr>
              <a:t> </a:t>
            </a:r>
            <a:r>
              <a:rPr lang="en-US" dirty="0" err="1">
                <a:solidFill>
                  <a:schemeClr val="tx1"/>
                </a:solidFill>
              </a:rPr>
              <a:t>cấp</a:t>
            </a:r>
            <a:r>
              <a:rPr lang="en-US" dirty="0">
                <a:solidFill>
                  <a:schemeClr val="tx1"/>
                </a:solidFill>
              </a:rPr>
              <a:t> 1 </a:t>
            </a:r>
            <a:r>
              <a:rPr lang="en-US" dirty="0" err="1">
                <a:solidFill>
                  <a:schemeClr val="tx1"/>
                </a:solidFill>
              </a:rPr>
              <a:t>kết</a:t>
            </a:r>
            <a:r>
              <a:rPr lang="en-US" dirty="0">
                <a:solidFill>
                  <a:schemeClr val="tx1"/>
                </a:solidFill>
              </a:rPr>
              <a:t> </a:t>
            </a:r>
            <a:r>
              <a:rPr lang="en-US" dirty="0" err="1">
                <a:solidFill>
                  <a:schemeClr val="tx1"/>
                </a:solidFill>
              </a:rPr>
              <a:t>nối</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mã</a:t>
            </a:r>
            <a:r>
              <a:rPr lang="en-US" dirty="0">
                <a:solidFill>
                  <a:schemeClr val="tx1"/>
                </a:solidFill>
              </a:rPr>
              <a:t> </a:t>
            </a:r>
            <a:r>
              <a:rPr lang="en-US" dirty="0" err="1">
                <a:solidFill>
                  <a:schemeClr val="tx1"/>
                </a:solidFill>
              </a:rPr>
              <a:t>hóa</a:t>
            </a:r>
            <a:r>
              <a:rPr lang="en-US" dirty="0">
                <a:solidFill>
                  <a:schemeClr val="tx1"/>
                </a:solidFill>
              </a:rPr>
              <a:t> </a:t>
            </a:r>
            <a:r>
              <a:rPr lang="en-US" dirty="0" err="1">
                <a:solidFill>
                  <a:schemeClr val="tx1"/>
                </a:solidFill>
              </a:rPr>
              <a:t>giữa</a:t>
            </a:r>
            <a:r>
              <a:rPr lang="en-US" dirty="0">
                <a:solidFill>
                  <a:schemeClr val="tx1"/>
                </a:solidFill>
              </a:rPr>
              <a:t> 2 </a:t>
            </a:r>
            <a:r>
              <a:rPr lang="en-US" dirty="0" err="1">
                <a:solidFill>
                  <a:schemeClr val="tx1"/>
                </a:solidFill>
              </a:rPr>
              <a:t>bên</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truyền</a:t>
            </a:r>
            <a:r>
              <a:rPr lang="en-US" dirty="0">
                <a:solidFill>
                  <a:schemeClr val="tx1"/>
                </a:solidFill>
              </a:rPr>
              <a:t> </a:t>
            </a:r>
            <a:r>
              <a:rPr lang="en-US" dirty="0" err="1">
                <a:solidFill>
                  <a:schemeClr val="tx1"/>
                </a:solidFill>
              </a:rPr>
              <a:t>bảo</a:t>
            </a:r>
            <a:r>
              <a:rPr lang="en-US" dirty="0">
                <a:solidFill>
                  <a:schemeClr val="tx1"/>
                </a:solidFill>
              </a:rPr>
              <a:t> </a:t>
            </a:r>
            <a:r>
              <a:rPr lang="en-US" dirty="0" err="1">
                <a:solidFill>
                  <a:schemeClr val="tx1"/>
                </a:solidFill>
              </a:rPr>
              <a:t>mật</a:t>
            </a:r>
            <a:r>
              <a:rPr lang="en-US" dirty="0">
                <a:solidFill>
                  <a:schemeClr val="tx1"/>
                </a:solidFill>
              </a:rPr>
              <a:t> </a:t>
            </a:r>
            <a:r>
              <a:rPr lang="en-US" dirty="0" err="1">
                <a:solidFill>
                  <a:schemeClr val="tx1"/>
                </a:solidFill>
              </a:rPr>
              <a:t>các</a:t>
            </a:r>
            <a:r>
              <a:rPr lang="en-US" dirty="0">
                <a:solidFill>
                  <a:schemeClr val="tx1"/>
                </a:solidFill>
              </a:rPr>
              <a:t> message.</a:t>
            </a:r>
          </a:p>
          <a:p>
            <a:pPr lvl="0" algn="just">
              <a:lnSpc>
                <a:spcPct val="100000"/>
              </a:lnSpc>
            </a:pPr>
            <a:r>
              <a:rPr lang="en-US" dirty="0" err="1">
                <a:solidFill>
                  <a:schemeClr val="tx1"/>
                </a:solidFill>
              </a:rPr>
              <a:t>Việc</a:t>
            </a:r>
            <a:r>
              <a:rPr lang="en-US" dirty="0">
                <a:solidFill>
                  <a:schemeClr val="tx1"/>
                </a:solidFill>
              </a:rPr>
              <a:t> </a:t>
            </a:r>
            <a:r>
              <a:rPr lang="en-US" dirty="0" err="1">
                <a:solidFill>
                  <a:schemeClr val="tx1"/>
                </a:solidFill>
              </a:rPr>
              <a:t>mã</a:t>
            </a:r>
            <a:r>
              <a:rPr lang="en-US" dirty="0">
                <a:solidFill>
                  <a:schemeClr val="tx1"/>
                </a:solidFill>
              </a:rPr>
              <a:t> </a:t>
            </a:r>
            <a:r>
              <a:rPr lang="en-US" dirty="0" err="1">
                <a:solidFill>
                  <a:schemeClr val="tx1"/>
                </a:solidFill>
              </a:rPr>
              <a:t>hóa</a:t>
            </a:r>
            <a:r>
              <a:rPr lang="en-US" dirty="0">
                <a:solidFill>
                  <a:schemeClr val="tx1"/>
                </a:solidFill>
              </a:rPr>
              <a:t> </a:t>
            </a:r>
            <a:r>
              <a:rPr lang="en-US" dirty="0" err="1">
                <a:solidFill>
                  <a:schemeClr val="tx1"/>
                </a:solidFill>
              </a:rPr>
              <a:t>trong</a:t>
            </a:r>
            <a:r>
              <a:rPr lang="en-US" dirty="0">
                <a:solidFill>
                  <a:schemeClr val="tx1"/>
                </a:solidFill>
              </a:rPr>
              <a:t> </a:t>
            </a:r>
            <a:r>
              <a:rPr lang="en-US" dirty="0" err="1">
                <a:solidFill>
                  <a:schemeClr val="tx1"/>
                </a:solidFill>
              </a:rPr>
              <a:t>quá</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trao</a:t>
            </a:r>
            <a:r>
              <a:rPr lang="en-US" dirty="0">
                <a:solidFill>
                  <a:schemeClr val="tx1"/>
                </a:solidFill>
              </a:rPr>
              <a:t> </a:t>
            </a:r>
            <a:r>
              <a:rPr lang="en-US" dirty="0" err="1">
                <a:solidFill>
                  <a:schemeClr val="tx1"/>
                </a:solidFill>
              </a:rPr>
              <a:t>đổi</a:t>
            </a:r>
            <a:r>
              <a:rPr lang="en-US" dirty="0">
                <a:solidFill>
                  <a:schemeClr val="tx1"/>
                </a:solidFill>
              </a:rPr>
              <a:t> </a:t>
            </a:r>
            <a:r>
              <a:rPr lang="en-US" dirty="0" err="1">
                <a:solidFill>
                  <a:schemeClr val="tx1"/>
                </a:solidFill>
              </a:rPr>
              <a:t>thông</a:t>
            </a:r>
            <a:r>
              <a:rPr lang="en-US" dirty="0">
                <a:solidFill>
                  <a:schemeClr val="tx1"/>
                </a:solidFill>
              </a:rPr>
              <a:t> tin </a:t>
            </a:r>
            <a:r>
              <a:rPr lang="en-US" dirty="0" err="1">
                <a:solidFill>
                  <a:schemeClr val="tx1"/>
                </a:solidFill>
              </a:rPr>
              <a:t>giữa</a:t>
            </a:r>
            <a:r>
              <a:rPr lang="en-US" dirty="0">
                <a:solidFill>
                  <a:schemeClr val="tx1"/>
                </a:solidFill>
              </a:rPr>
              <a:t> 2 </a:t>
            </a:r>
            <a:r>
              <a:rPr lang="en-US" dirty="0" err="1">
                <a:solidFill>
                  <a:schemeClr val="tx1"/>
                </a:solidFill>
              </a:rPr>
              <a:t>bên</a:t>
            </a:r>
            <a:r>
              <a:rPr lang="en-US" dirty="0">
                <a:solidFill>
                  <a:schemeClr val="tx1"/>
                </a:solidFill>
              </a:rPr>
              <a:t> </a:t>
            </a:r>
            <a:r>
              <a:rPr lang="en-US" dirty="0" err="1">
                <a:solidFill>
                  <a:schemeClr val="tx1"/>
                </a:solidFill>
              </a:rPr>
              <a:t>cung</a:t>
            </a:r>
            <a:r>
              <a:rPr lang="en-US" dirty="0">
                <a:solidFill>
                  <a:schemeClr val="tx1"/>
                </a:solidFill>
              </a:rPr>
              <a:t> </a:t>
            </a:r>
            <a:r>
              <a:rPr lang="en-US" dirty="0" err="1">
                <a:solidFill>
                  <a:schemeClr val="tx1"/>
                </a:solidFill>
              </a:rPr>
              <a:t>cấp</a:t>
            </a:r>
            <a:r>
              <a:rPr lang="en-US" dirty="0">
                <a:solidFill>
                  <a:schemeClr val="tx1"/>
                </a:solidFill>
              </a:rPr>
              <a:t> </a:t>
            </a:r>
            <a:r>
              <a:rPr lang="en-US" dirty="0" err="1">
                <a:solidFill>
                  <a:schemeClr val="tx1"/>
                </a:solidFill>
              </a:rPr>
              <a:t>sự</a:t>
            </a:r>
            <a:r>
              <a:rPr lang="en-US" dirty="0">
                <a:solidFill>
                  <a:schemeClr val="tx1"/>
                </a:solidFill>
              </a:rPr>
              <a:t> </a:t>
            </a:r>
            <a:r>
              <a:rPr lang="en-US" dirty="0" err="1">
                <a:solidFill>
                  <a:schemeClr val="tx1"/>
                </a:solidFill>
              </a:rPr>
              <a:t>riêng</a:t>
            </a:r>
            <a:r>
              <a:rPr lang="en-US" dirty="0">
                <a:solidFill>
                  <a:schemeClr val="tx1"/>
                </a:solidFill>
              </a:rPr>
              <a:t> </a:t>
            </a:r>
            <a:r>
              <a:rPr lang="en-US" dirty="0" err="1">
                <a:solidFill>
                  <a:schemeClr val="tx1"/>
                </a:solidFill>
              </a:rPr>
              <a:t>tư</a:t>
            </a:r>
            <a:r>
              <a:rPr lang="en-US" dirty="0">
                <a:solidFill>
                  <a:schemeClr val="tx1"/>
                </a:solidFill>
              </a:rPr>
              <a:t> </a:t>
            </a:r>
            <a:r>
              <a:rPr lang="en-US" dirty="0" err="1">
                <a:solidFill>
                  <a:schemeClr val="tx1"/>
                </a:solidFill>
              </a:rPr>
              <a:t>bí</a:t>
            </a:r>
            <a:r>
              <a:rPr lang="en-US" dirty="0">
                <a:solidFill>
                  <a:schemeClr val="tx1"/>
                </a:solidFill>
              </a:rPr>
              <a:t> </a:t>
            </a:r>
            <a:r>
              <a:rPr lang="en-US" dirty="0" err="1">
                <a:solidFill>
                  <a:schemeClr val="tx1"/>
                </a:solidFill>
              </a:rPr>
              <a:t>mật</a:t>
            </a:r>
            <a:r>
              <a:rPr lang="en-US" dirty="0">
                <a:solidFill>
                  <a:schemeClr val="tx1"/>
                </a:solidFill>
              </a:rPr>
              <a:t>, </a:t>
            </a:r>
            <a:r>
              <a:rPr lang="en-US" dirty="0" err="1">
                <a:solidFill>
                  <a:schemeClr val="tx1"/>
                </a:solidFill>
              </a:rPr>
              <a:t>vì</a:t>
            </a:r>
            <a:r>
              <a:rPr lang="en-US" dirty="0">
                <a:solidFill>
                  <a:schemeClr val="tx1"/>
                </a:solidFill>
              </a:rPr>
              <a:t> </a:t>
            </a:r>
            <a:r>
              <a:rPr lang="en-US" dirty="0" err="1">
                <a:solidFill>
                  <a:schemeClr val="tx1"/>
                </a:solidFill>
              </a:rPr>
              <a:t>vậy</a:t>
            </a:r>
            <a:r>
              <a:rPr lang="en-US" dirty="0">
                <a:solidFill>
                  <a:schemeClr val="tx1"/>
                </a:solidFill>
              </a:rPr>
              <a:t> </a:t>
            </a:r>
            <a:r>
              <a:rPr lang="en-US" dirty="0" err="1">
                <a:solidFill>
                  <a:schemeClr val="tx1"/>
                </a:solidFill>
              </a:rPr>
              <a:t>mà</a:t>
            </a:r>
            <a:r>
              <a:rPr lang="en-US" dirty="0">
                <a:solidFill>
                  <a:schemeClr val="tx1"/>
                </a:solidFill>
              </a:rPr>
              <a:t> </a:t>
            </a:r>
            <a:r>
              <a:rPr lang="en-US" dirty="0" err="1">
                <a:solidFill>
                  <a:schemeClr val="tx1"/>
                </a:solidFill>
              </a:rPr>
              <a:t>giải</a:t>
            </a:r>
            <a:r>
              <a:rPr lang="en-US" dirty="0">
                <a:solidFill>
                  <a:schemeClr val="tx1"/>
                </a:solidFill>
              </a:rPr>
              <a:t> </a:t>
            </a:r>
            <a:r>
              <a:rPr lang="en-US" dirty="0" err="1">
                <a:solidFill>
                  <a:schemeClr val="tx1"/>
                </a:solidFill>
              </a:rPr>
              <a:t>quyết</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vấn</a:t>
            </a:r>
            <a:r>
              <a:rPr lang="en-US" dirty="0">
                <a:solidFill>
                  <a:schemeClr val="tx1"/>
                </a:solidFill>
              </a:rPr>
              <a:t> </a:t>
            </a:r>
            <a:r>
              <a:rPr lang="en-US" dirty="0" err="1">
                <a:solidFill>
                  <a:schemeClr val="tx1"/>
                </a:solidFill>
              </a:rPr>
              <a:t>đề</a:t>
            </a:r>
            <a:r>
              <a:rPr lang="en-US" dirty="0">
                <a:solidFill>
                  <a:schemeClr val="tx1"/>
                </a:solidFill>
              </a:rPr>
              <a:t> </a:t>
            </a:r>
            <a:r>
              <a:rPr lang="en-US" dirty="0" err="1">
                <a:solidFill>
                  <a:schemeClr val="tx1"/>
                </a:solidFill>
              </a:rPr>
              <a:t>thứ</a:t>
            </a:r>
            <a:r>
              <a:rPr lang="en-US" dirty="0">
                <a:solidFill>
                  <a:schemeClr val="tx1"/>
                </a:solidFill>
              </a:rPr>
              <a:t> 2.</a:t>
            </a:r>
          </a:p>
          <a:p>
            <a:pPr lvl="0" algn="just">
              <a:lnSpc>
                <a:spcPct val="100000"/>
              </a:lnSpc>
            </a:pPr>
            <a:r>
              <a:rPr lang="en-US" dirty="0" err="1">
                <a:solidFill>
                  <a:schemeClr val="tx1"/>
                </a:solidFill>
              </a:rPr>
              <a:t>Thuật</a:t>
            </a:r>
            <a:r>
              <a:rPr lang="en-US" dirty="0">
                <a:solidFill>
                  <a:schemeClr val="tx1"/>
                </a:solidFill>
              </a:rPr>
              <a:t> </a:t>
            </a:r>
            <a:r>
              <a:rPr lang="en-US" dirty="0" err="1">
                <a:solidFill>
                  <a:schemeClr val="tx1"/>
                </a:solidFill>
              </a:rPr>
              <a:t>toán</a:t>
            </a:r>
            <a:r>
              <a:rPr lang="en-US" dirty="0">
                <a:solidFill>
                  <a:schemeClr val="tx1"/>
                </a:solidFill>
              </a:rPr>
              <a:t> </a:t>
            </a:r>
            <a:r>
              <a:rPr lang="en-US" dirty="0" err="1">
                <a:solidFill>
                  <a:schemeClr val="tx1"/>
                </a:solidFill>
              </a:rPr>
              <a:t>mã</a:t>
            </a:r>
            <a:r>
              <a:rPr lang="en-US" dirty="0">
                <a:solidFill>
                  <a:schemeClr val="tx1"/>
                </a:solidFill>
              </a:rPr>
              <a:t> </a:t>
            </a:r>
            <a:r>
              <a:rPr lang="en-US" dirty="0" err="1">
                <a:solidFill>
                  <a:schemeClr val="tx1"/>
                </a:solidFill>
              </a:rPr>
              <a:t>hóa</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với</a:t>
            </a:r>
            <a:r>
              <a:rPr lang="en-US" dirty="0">
                <a:solidFill>
                  <a:schemeClr val="tx1"/>
                </a:solidFill>
              </a:rPr>
              <a:t> SSL </a:t>
            </a:r>
            <a:r>
              <a:rPr lang="en-US" dirty="0" err="1">
                <a:solidFill>
                  <a:schemeClr val="tx1"/>
                </a:solidFill>
              </a:rPr>
              <a:t>bao</a:t>
            </a:r>
            <a:r>
              <a:rPr lang="en-US" dirty="0">
                <a:solidFill>
                  <a:schemeClr val="tx1"/>
                </a:solidFill>
              </a:rPr>
              <a:t> </a:t>
            </a:r>
            <a:r>
              <a:rPr lang="en-US" dirty="0" err="1">
                <a:solidFill>
                  <a:schemeClr val="tx1"/>
                </a:solidFill>
              </a:rPr>
              <a:t>gồm</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băm</a:t>
            </a:r>
            <a:r>
              <a:rPr lang="en-US" dirty="0">
                <a:solidFill>
                  <a:schemeClr val="tx1"/>
                </a:solidFill>
              </a:rPr>
              <a:t> </a:t>
            </a:r>
            <a:r>
              <a:rPr lang="en-US" dirty="0" err="1">
                <a:solidFill>
                  <a:schemeClr val="tx1"/>
                </a:solidFill>
              </a:rPr>
              <a:t>mã</a:t>
            </a:r>
            <a:r>
              <a:rPr lang="en-US" dirty="0">
                <a:solidFill>
                  <a:schemeClr val="tx1"/>
                </a:solidFill>
              </a:rPr>
              <a:t> </a:t>
            </a:r>
            <a:r>
              <a:rPr lang="en-US" dirty="0" err="1">
                <a:solidFill>
                  <a:schemeClr val="tx1"/>
                </a:solidFill>
              </a:rPr>
              <a:t>hóa</a:t>
            </a:r>
            <a:r>
              <a:rPr lang="en-US" dirty="0">
                <a:solidFill>
                  <a:schemeClr val="tx1"/>
                </a:solidFill>
              </a:rPr>
              <a:t>, </a:t>
            </a:r>
            <a:r>
              <a:rPr lang="en-US" dirty="0" err="1">
                <a:solidFill>
                  <a:schemeClr val="tx1"/>
                </a:solidFill>
              </a:rPr>
              <a:t>tương</a:t>
            </a:r>
            <a:r>
              <a:rPr lang="en-US" dirty="0">
                <a:solidFill>
                  <a:schemeClr val="tx1"/>
                </a:solidFill>
              </a:rPr>
              <a:t> </a:t>
            </a:r>
            <a:r>
              <a:rPr lang="en-US" dirty="0" err="1">
                <a:solidFill>
                  <a:schemeClr val="tx1"/>
                </a:solidFill>
              </a:rPr>
              <a:t>tự</a:t>
            </a:r>
            <a:r>
              <a:rPr lang="en-US" dirty="0">
                <a:solidFill>
                  <a:schemeClr val="tx1"/>
                </a:solidFill>
              </a:rPr>
              <a:t> </a:t>
            </a:r>
            <a:r>
              <a:rPr lang="en-US" dirty="0" err="1">
                <a:solidFill>
                  <a:schemeClr val="tx1"/>
                </a:solidFill>
              </a:rPr>
              <a:t>như</a:t>
            </a:r>
            <a:r>
              <a:rPr lang="en-US" dirty="0">
                <a:solidFill>
                  <a:schemeClr val="tx1"/>
                </a:solidFill>
              </a:rPr>
              <a:t> 1 checksum. </a:t>
            </a:r>
            <a:r>
              <a:rPr lang="en-US" dirty="0" err="1">
                <a:solidFill>
                  <a:schemeClr val="tx1"/>
                </a:solidFill>
              </a:rPr>
              <a:t>Nó</a:t>
            </a:r>
            <a:r>
              <a:rPr lang="en-US" dirty="0">
                <a:solidFill>
                  <a:schemeClr val="tx1"/>
                </a:solidFill>
              </a:rPr>
              <a:t> </a:t>
            </a:r>
            <a:r>
              <a:rPr lang="en-US" dirty="0" err="1">
                <a:solidFill>
                  <a:schemeClr val="tx1"/>
                </a:solidFill>
              </a:rPr>
              <a:t>đảm</a:t>
            </a:r>
            <a:r>
              <a:rPr lang="en-US" dirty="0">
                <a:solidFill>
                  <a:schemeClr val="tx1"/>
                </a:solidFill>
              </a:rPr>
              <a:t> </a:t>
            </a:r>
            <a:r>
              <a:rPr lang="en-US" dirty="0" err="1">
                <a:solidFill>
                  <a:schemeClr val="tx1"/>
                </a:solidFill>
              </a:rPr>
              <a:t>bảo</a:t>
            </a:r>
            <a:r>
              <a:rPr lang="en-US" dirty="0">
                <a:solidFill>
                  <a:schemeClr val="tx1"/>
                </a:solidFill>
              </a:rPr>
              <a:t> </a:t>
            </a:r>
            <a:r>
              <a:rPr lang="en-US" dirty="0" err="1">
                <a:solidFill>
                  <a:schemeClr val="tx1"/>
                </a:solidFill>
              </a:rPr>
              <a:t>rằng</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không </a:t>
            </a:r>
            <a:r>
              <a:rPr lang="en-US" dirty="0" err="1">
                <a:solidFill>
                  <a:schemeClr val="tx1"/>
                </a:solidFill>
              </a:rPr>
              <a:t>bị</a:t>
            </a:r>
            <a:r>
              <a:rPr lang="en-US" dirty="0">
                <a:solidFill>
                  <a:schemeClr val="tx1"/>
                </a:solidFill>
              </a:rPr>
              <a:t> </a:t>
            </a:r>
            <a:r>
              <a:rPr lang="en-US" dirty="0" err="1">
                <a:solidFill>
                  <a:schemeClr val="tx1"/>
                </a:solidFill>
              </a:rPr>
              <a:t>thay</a:t>
            </a:r>
            <a:r>
              <a:rPr lang="en-US" dirty="0">
                <a:solidFill>
                  <a:schemeClr val="tx1"/>
                </a:solidFill>
              </a:rPr>
              <a:t> </a:t>
            </a:r>
            <a:r>
              <a:rPr lang="en-US" dirty="0" err="1">
                <a:solidFill>
                  <a:schemeClr val="tx1"/>
                </a:solidFill>
              </a:rPr>
              <a:t>đổi</a:t>
            </a:r>
            <a:r>
              <a:rPr lang="en-US" dirty="0">
                <a:solidFill>
                  <a:schemeClr val="tx1"/>
                </a:solidFill>
              </a:rPr>
              <a:t> </a:t>
            </a:r>
            <a:r>
              <a:rPr lang="en-US" dirty="0" err="1">
                <a:solidFill>
                  <a:schemeClr val="tx1"/>
                </a:solidFill>
              </a:rPr>
              <a:t>trong</a:t>
            </a:r>
            <a:r>
              <a:rPr lang="en-US" dirty="0">
                <a:solidFill>
                  <a:schemeClr val="tx1"/>
                </a:solidFill>
              </a:rPr>
              <a:t> </a:t>
            </a:r>
            <a:r>
              <a:rPr lang="en-US" dirty="0" err="1">
                <a:solidFill>
                  <a:schemeClr val="tx1"/>
                </a:solidFill>
              </a:rPr>
              <a:t>quá</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truyền</a:t>
            </a:r>
            <a:r>
              <a:rPr lang="en-US" dirty="0">
                <a:solidFill>
                  <a:schemeClr val="tx1"/>
                </a:solidFill>
              </a:rPr>
              <a:t> </a:t>
            </a:r>
            <a:r>
              <a:rPr lang="en-US" dirty="0" err="1">
                <a:solidFill>
                  <a:schemeClr val="tx1"/>
                </a:solidFill>
              </a:rPr>
              <a:t>dẫn</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băm</a:t>
            </a:r>
            <a:r>
              <a:rPr lang="en-US" dirty="0">
                <a:solidFill>
                  <a:schemeClr val="tx1"/>
                </a:solidFill>
              </a:rPr>
              <a:t> </a:t>
            </a:r>
            <a:r>
              <a:rPr lang="en-US" dirty="0" err="1">
                <a:solidFill>
                  <a:schemeClr val="tx1"/>
                </a:solidFill>
              </a:rPr>
              <a:t>mã</a:t>
            </a:r>
            <a:r>
              <a:rPr lang="en-US" dirty="0">
                <a:solidFill>
                  <a:schemeClr val="tx1"/>
                </a:solidFill>
              </a:rPr>
              <a:t> </a:t>
            </a:r>
            <a:r>
              <a:rPr lang="en-US" dirty="0" err="1">
                <a:solidFill>
                  <a:schemeClr val="tx1"/>
                </a:solidFill>
              </a:rPr>
              <a:t>hóa</a:t>
            </a:r>
            <a:r>
              <a:rPr lang="en-US" dirty="0">
                <a:solidFill>
                  <a:schemeClr val="tx1"/>
                </a:solidFill>
              </a:rPr>
              <a:t> </a:t>
            </a:r>
            <a:r>
              <a:rPr lang="en-US" dirty="0" err="1">
                <a:solidFill>
                  <a:schemeClr val="tx1"/>
                </a:solidFill>
              </a:rPr>
              <a:t>giải</a:t>
            </a:r>
            <a:r>
              <a:rPr lang="en-US" dirty="0">
                <a:solidFill>
                  <a:schemeClr val="tx1"/>
                </a:solidFill>
              </a:rPr>
              <a:t> </a:t>
            </a:r>
            <a:r>
              <a:rPr lang="en-US" dirty="0" err="1">
                <a:solidFill>
                  <a:schemeClr val="tx1"/>
                </a:solidFill>
              </a:rPr>
              <a:t>quyết</a:t>
            </a:r>
            <a:r>
              <a:rPr lang="en-US" dirty="0">
                <a:solidFill>
                  <a:schemeClr val="tx1"/>
                </a:solidFill>
              </a:rPr>
              <a:t> </a:t>
            </a:r>
            <a:r>
              <a:rPr lang="en-US" dirty="0" err="1">
                <a:solidFill>
                  <a:schemeClr val="tx1"/>
                </a:solidFill>
              </a:rPr>
              <a:t>vấn</a:t>
            </a:r>
            <a:r>
              <a:rPr lang="en-US" dirty="0">
                <a:solidFill>
                  <a:schemeClr val="tx1"/>
                </a:solidFill>
              </a:rPr>
              <a:t> </a:t>
            </a:r>
            <a:r>
              <a:rPr lang="en-US" dirty="0" err="1">
                <a:solidFill>
                  <a:schemeClr val="tx1"/>
                </a:solidFill>
              </a:rPr>
              <a:t>đề</a:t>
            </a:r>
            <a:r>
              <a:rPr lang="en-US" dirty="0">
                <a:solidFill>
                  <a:schemeClr val="tx1"/>
                </a:solidFill>
              </a:rPr>
              <a:t> </a:t>
            </a:r>
            <a:r>
              <a:rPr lang="en-US" dirty="0" err="1">
                <a:solidFill>
                  <a:schemeClr val="tx1"/>
                </a:solidFill>
              </a:rPr>
              <a:t>thứ</a:t>
            </a:r>
            <a:r>
              <a:rPr lang="en-US" dirty="0">
                <a:solidFill>
                  <a:schemeClr val="tx1"/>
                </a:solidFill>
              </a:rPr>
              <a:t> 3, </a:t>
            </a:r>
            <a:r>
              <a:rPr lang="en-US" dirty="0" err="1">
                <a:solidFill>
                  <a:schemeClr val="tx1"/>
                </a:solidFill>
              </a:rPr>
              <a:t>tính</a:t>
            </a:r>
            <a:r>
              <a:rPr lang="en-US" dirty="0">
                <a:solidFill>
                  <a:schemeClr val="tx1"/>
                </a:solidFill>
              </a:rPr>
              <a:t> </a:t>
            </a:r>
            <a:r>
              <a:rPr lang="en-US" dirty="0" err="1">
                <a:solidFill>
                  <a:schemeClr val="tx1"/>
                </a:solidFill>
              </a:rPr>
              <a:t>toàn</a:t>
            </a:r>
            <a:r>
              <a:rPr lang="en-US" dirty="0">
                <a:solidFill>
                  <a:schemeClr val="tx1"/>
                </a:solidFill>
              </a:rPr>
              <a:t> </a:t>
            </a:r>
            <a:r>
              <a:rPr lang="en-US" dirty="0" err="1">
                <a:solidFill>
                  <a:schemeClr val="tx1"/>
                </a:solidFill>
              </a:rPr>
              <a:t>vẹn</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a:t>
            </a:r>
          </a:p>
          <a:p>
            <a:pPr marL="746125" lvl="0" indent="-457200">
              <a:lnSpc>
                <a:spcPct val="100000"/>
              </a:lnSpc>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853607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dirty="0" smtClean="0"/>
              <a:t>.2</a:t>
            </a:r>
            <a:r>
              <a:rPr lang="en-US" dirty="0"/>
              <a:t>. C</a:t>
            </a:r>
            <a:r>
              <a:rPr lang="vi-VN" dirty="0">
                <a:latin typeface="Calibri Light" panose="020F0302020204030204" pitchFamily="34" charset="0"/>
                <a:cs typeface="Calibri Light" panose="020F0302020204030204" pitchFamily="34" charset="0"/>
              </a:rPr>
              <a:t>ơ</a:t>
            </a:r>
            <a:r>
              <a:rPr lang="en-US" dirty="0"/>
              <a:t> </a:t>
            </a:r>
            <a:r>
              <a:rPr lang="en-US" dirty="0" err="1"/>
              <a:t>bản</a:t>
            </a:r>
            <a:r>
              <a:rPr lang="en-US" dirty="0"/>
              <a:t> </a:t>
            </a:r>
            <a:r>
              <a:rPr lang="en-US" dirty="0" err="1"/>
              <a:t>về</a:t>
            </a:r>
            <a:r>
              <a:rPr lang="en-US" dirty="0"/>
              <a:t> SSL </a:t>
            </a:r>
          </a:p>
        </p:txBody>
      </p:sp>
      <p:sp>
        <p:nvSpPr>
          <p:cNvPr id="3" name="Content Placeholder 2"/>
          <p:cNvSpPr>
            <a:spLocks noGrp="1"/>
          </p:cNvSpPr>
          <p:nvPr>
            <p:ph idx="1"/>
          </p:nvPr>
        </p:nvSpPr>
        <p:spPr>
          <a:xfrm>
            <a:off x="488950" y="1238248"/>
            <a:ext cx="8026400" cy="4910625"/>
          </a:xfrm>
        </p:spPr>
        <p:txBody>
          <a:bodyPr>
            <a:noAutofit/>
          </a:bodyPr>
          <a:lstStyle/>
          <a:p>
            <a:pPr marL="0" indent="0" algn="just">
              <a:lnSpc>
                <a:spcPct val="120000"/>
              </a:lnSpc>
              <a:buNone/>
            </a:pPr>
            <a:r>
              <a:rPr lang="en-US" dirty="0" err="1" smtClean="0">
                <a:solidFill>
                  <a:schemeClr val="tx1"/>
                </a:solidFill>
              </a:rPr>
              <a:t>Để</a:t>
            </a:r>
            <a:r>
              <a:rPr lang="en-US" dirty="0" smtClean="0">
                <a:solidFill>
                  <a:schemeClr val="tx1"/>
                </a:solidFill>
              </a:rPr>
              <a:t> </a:t>
            </a:r>
            <a:r>
              <a:rPr lang="en-US" dirty="0" err="1" smtClean="0">
                <a:solidFill>
                  <a:schemeClr val="tx1"/>
                </a:solidFill>
              </a:rPr>
              <a:t>bảo</a:t>
            </a:r>
            <a:r>
              <a:rPr lang="en-US" dirty="0" smtClean="0">
                <a:solidFill>
                  <a:schemeClr val="tx1"/>
                </a:solidFill>
              </a:rPr>
              <a:t> </a:t>
            </a:r>
            <a:r>
              <a:rPr lang="en-US" dirty="0" err="1" smtClean="0">
                <a:solidFill>
                  <a:schemeClr val="tx1"/>
                </a:solidFill>
              </a:rPr>
              <a:t>vệ</a:t>
            </a:r>
            <a:r>
              <a:rPr lang="en-US" dirty="0" smtClean="0">
                <a:solidFill>
                  <a:schemeClr val="tx1"/>
                </a:solidFill>
              </a:rPr>
              <a:t> </a:t>
            </a:r>
            <a:r>
              <a:rPr lang="en-US" dirty="0" err="1" smtClean="0">
                <a:solidFill>
                  <a:schemeClr val="tx1"/>
                </a:solidFill>
              </a:rPr>
              <a:t>những</a:t>
            </a:r>
            <a:r>
              <a:rPr lang="en-US" dirty="0" smtClean="0">
                <a:solidFill>
                  <a:schemeClr val="tx1"/>
                </a:solidFill>
              </a:rPr>
              <a:t> </a:t>
            </a:r>
            <a:r>
              <a:rPr lang="en-US" dirty="0" err="1" smtClean="0">
                <a:solidFill>
                  <a:schemeClr val="tx1"/>
                </a:solidFill>
              </a:rPr>
              <a:t>thông</a:t>
            </a:r>
            <a:r>
              <a:rPr lang="en-US" dirty="0" smtClean="0">
                <a:solidFill>
                  <a:schemeClr val="tx1"/>
                </a:solidFill>
              </a:rPr>
              <a:t> tin </a:t>
            </a:r>
            <a:r>
              <a:rPr lang="en-US" dirty="0" err="1" smtClean="0">
                <a:solidFill>
                  <a:schemeClr val="tx1"/>
                </a:solidFill>
              </a:rPr>
              <a:t>mật</a:t>
            </a:r>
            <a:r>
              <a:rPr lang="en-US" dirty="0" smtClean="0">
                <a:solidFill>
                  <a:schemeClr val="tx1"/>
                </a:solidFill>
              </a:rPr>
              <a:t> </a:t>
            </a:r>
            <a:r>
              <a:rPr lang="en-US" dirty="0" err="1" smtClean="0">
                <a:solidFill>
                  <a:schemeClr val="tx1"/>
                </a:solidFill>
              </a:rPr>
              <a:t>trên</a:t>
            </a:r>
            <a:r>
              <a:rPr lang="en-US" dirty="0" smtClean="0">
                <a:solidFill>
                  <a:schemeClr val="tx1"/>
                </a:solidFill>
              </a:rPr>
              <a:t> </a:t>
            </a:r>
            <a:r>
              <a:rPr lang="en-US" dirty="0" err="1" smtClean="0">
                <a:solidFill>
                  <a:schemeClr val="tx1"/>
                </a:solidFill>
              </a:rPr>
              <a:t>mạng</a:t>
            </a:r>
            <a:r>
              <a:rPr lang="en-US" dirty="0" smtClean="0">
                <a:solidFill>
                  <a:schemeClr val="tx1"/>
                </a:solidFill>
              </a:rPr>
              <a:t> Internet hay </a:t>
            </a:r>
            <a:r>
              <a:rPr lang="en-US" dirty="0" err="1" smtClean="0">
                <a:solidFill>
                  <a:schemeClr val="tx1"/>
                </a:solidFill>
              </a:rPr>
              <a:t>bất</a:t>
            </a:r>
            <a:r>
              <a:rPr lang="en-US" dirty="0" smtClean="0">
                <a:solidFill>
                  <a:schemeClr val="tx1"/>
                </a:solidFill>
              </a:rPr>
              <a:t> </a:t>
            </a:r>
            <a:r>
              <a:rPr lang="en-US" dirty="0" err="1" smtClean="0">
                <a:solidFill>
                  <a:schemeClr val="tx1"/>
                </a:solidFill>
              </a:rPr>
              <a:t>kỳ</a:t>
            </a:r>
            <a:r>
              <a:rPr lang="en-US" dirty="0" smtClean="0">
                <a:solidFill>
                  <a:schemeClr val="tx1"/>
                </a:solidFill>
              </a:rPr>
              <a:t> </a:t>
            </a:r>
            <a:r>
              <a:rPr lang="en-US" dirty="0" err="1" smtClean="0">
                <a:solidFill>
                  <a:schemeClr val="tx1"/>
                </a:solidFill>
              </a:rPr>
              <a:t>mạng</a:t>
            </a:r>
            <a:r>
              <a:rPr lang="en-US" dirty="0" smtClean="0">
                <a:solidFill>
                  <a:schemeClr val="tx1"/>
                </a:solidFill>
              </a:rPr>
              <a:t> TCP/IP </a:t>
            </a:r>
            <a:r>
              <a:rPr lang="en-US" dirty="0" err="1" smtClean="0">
                <a:solidFill>
                  <a:schemeClr val="tx1"/>
                </a:solidFill>
              </a:rPr>
              <a:t>nào</a:t>
            </a:r>
            <a:r>
              <a:rPr lang="en-US" dirty="0" smtClean="0">
                <a:solidFill>
                  <a:schemeClr val="tx1"/>
                </a:solidFill>
              </a:rPr>
              <a:t>, SSL </a:t>
            </a:r>
            <a:r>
              <a:rPr lang="en-US" dirty="0" err="1" smtClean="0">
                <a:solidFill>
                  <a:schemeClr val="tx1"/>
                </a:solidFill>
              </a:rPr>
              <a:t>đã</a:t>
            </a:r>
            <a:r>
              <a:rPr lang="en-US" dirty="0" smtClean="0">
                <a:solidFill>
                  <a:schemeClr val="tx1"/>
                </a:solidFill>
              </a:rPr>
              <a:t> </a:t>
            </a:r>
            <a:r>
              <a:rPr lang="en-US" dirty="0" err="1" smtClean="0">
                <a:solidFill>
                  <a:schemeClr val="tx1"/>
                </a:solidFill>
              </a:rPr>
              <a:t>kết</a:t>
            </a:r>
            <a:r>
              <a:rPr lang="en-US" dirty="0" smtClean="0">
                <a:solidFill>
                  <a:schemeClr val="tx1"/>
                </a:solidFill>
              </a:rPr>
              <a:t> </a:t>
            </a:r>
            <a:r>
              <a:rPr lang="en-US" dirty="0" err="1" smtClean="0">
                <a:solidFill>
                  <a:schemeClr val="tx1"/>
                </a:solidFill>
              </a:rPr>
              <a:t>hợp</a:t>
            </a:r>
            <a:r>
              <a:rPr lang="en-US" dirty="0" smtClean="0">
                <a:solidFill>
                  <a:schemeClr val="tx1"/>
                </a:solidFill>
              </a:rPr>
              <a:t> </a:t>
            </a:r>
            <a:r>
              <a:rPr lang="en-US" dirty="0" err="1" smtClean="0">
                <a:solidFill>
                  <a:schemeClr val="tx1"/>
                </a:solidFill>
              </a:rPr>
              <a:t>những</a:t>
            </a:r>
            <a:r>
              <a:rPr lang="en-US" dirty="0" smtClean="0">
                <a:solidFill>
                  <a:schemeClr val="tx1"/>
                </a:solidFill>
              </a:rPr>
              <a:t> </a:t>
            </a:r>
            <a:r>
              <a:rPr lang="en-US" dirty="0" err="1" smtClean="0">
                <a:solidFill>
                  <a:schemeClr val="tx1"/>
                </a:solidFill>
              </a:rPr>
              <a:t>yếu</a:t>
            </a:r>
            <a:r>
              <a:rPr lang="en-US" dirty="0" smtClean="0">
                <a:solidFill>
                  <a:schemeClr val="tx1"/>
                </a:solidFill>
              </a:rPr>
              <a:t> </a:t>
            </a:r>
            <a:r>
              <a:rPr lang="en-US" dirty="0" err="1" smtClean="0">
                <a:solidFill>
                  <a:schemeClr val="tx1"/>
                </a:solidFill>
              </a:rPr>
              <a:t>tố</a:t>
            </a:r>
            <a:r>
              <a:rPr lang="en-US" dirty="0" smtClean="0">
                <a:solidFill>
                  <a:schemeClr val="tx1"/>
                </a:solidFill>
              </a:rPr>
              <a:t> </a:t>
            </a:r>
            <a:r>
              <a:rPr lang="en-US" dirty="0" err="1" smtClean="0">
                <a:solidFill>
                  <a:schemeClr val="tx1"/>
                </a:solidFill>
              </a:rPr>
              <a:t>sau</a:t>
            </a:r>
            <a:r>
              <a:rPr lang="en-US" dirty="0" smtClean="0">
                <a:solidFill>
                  <a:schemeClr val="tx1"/>
                </a:solidFill>
              </a:rPr>
              <a:t> </a:t>
            </a:r>
            <a:r>
              <a:rPr lang="en-US" dirty="0" err="1" smtClean="0">
                <a:solidFill>
                  <a:schemeClr val="tx1"/>
                </a:solidFill>
              </a:rPr>
              <a:t>để</a:t>
            </a:r>
            <a:r>
              <a:rPr lang="en-US" dirty="0" smtClean="0">
                <a:solidFill>
                  <a:schemeClr val="tx1"/>
                </a:solidFill>
              </a:rPr>
              <a:t> </a:t>
            </a:r>
            <a:r>
              <a:rPr lang="en-US" dirty="0" err="1" smtClean="0">
                <a:solidFill>
                  <a:schemeClr val="tx1"/>
                </a:solidFill>
              </a:rPr>
              <a:t>thiết</a:t>
            </a:r>
            <a:r>
              <a:rPr lang="en-US" dirty="0" smtClean="0">
                <a:solidFill>
                  <a:schemeClr val="tx1"/>
                </a:solidFill>
              </a:rPr>
              <a:t> </a:t>
            </a:r>
            <a:r>
              <a:rPr lang="en-US" dirty="0" err="1" smtClean="0">
                <a:solidFill>
                  <a:schemeClr val="tx1"/>
                </a:solidFill>
              </a:rPr>
              <a:t>lập</a:t>
            </a:r>
            <a:r>
              <a:rPr lang="en-US" dirty="0" smtClean="0">
                <a:solidFill>
                  <a:schemeClr val="tx1"/>
                </a:solidFill>
              </a:rPr>
              <a:t> </a:t>
            </a:r>
            <a:r>
              <a:rPr lang="en-US" dirty="0" err="1" smtClean="0">
                <a:solidFill>
                  <a:schemeClr val="tx1"/>
                </a:solidFill>
              </a:rPr>
              <a:t>được</a:t>
            </a:r>
            <a:r>
              <a:rPr lang="en-US" dirty="0" smtClean="0">
                <a:solidFill>
                  <a:schemeClr val="tx1"/>
                </a:solidFill>
              </a:rPr>
              <a:t> </a:t>
            </a:r>
            <a:r>
              <a:rPr lang="en-US" dirty="0" err="1" smtClean="0">
                <a:solidFill>
                  <a:schemeClr val="tx1"/>
                </a:solidFill>
              </a:rPr>
              <a:t>một</a:t>
            </a:r>
            <a:r>
              <a:rPr lang="en-US" dirty="0" smtClean="0">
                <a:solidFill>
                  <a:schemeClr val="tx1"/>
                </a:solidFill>
              </a:rPr>
              <a:t> </a:t>
            </a:r>
            <a:r>
              <a:rPr lang="en-US" dirty="0" err="1" smtClean="0">
                <a:solidFill>
                  <a:schemeClr val="tx1"/>
                </a:solidFill>
              </a:rPr>
              <a:t>giao</a:t>
            </a:r>
            <a:r>
              <a:rPr lang="en-US" dirty="0" smtClean="0">
                <a:solidFill>
                  <a:schemeClr val="tx1"/>
                </a:solidFill>
              </a:rPr>
              <a:t> </a:t>
            </a:r>
            <a:r>
              <a:rPr lang="en-US" dirty="0" err="1" smtClean="0">
                <a:solidFill>
                  <a:schemeClr val="tx1"/>
                </a:solidFill>
              </a:rPr>
              <a:t>dịch</a:t>
            </a:r>
            <a:r>
              <a:rPr lang="en-US" dirty="0" smtClean="0">
                <a:solidFill>
                  <a:schemeClr val="tx1"/>
                </a:solidFill>
              </a:rPr>
              <a:t> an </a:t>
            </a:r>
            <a:r>
              <a:rPr lang="en-US" dirty="0" err="1" smtClean="0">
                <a:solidFill>
                  <a:schemeClr val="tx1"/>
                </a:solidFill>
              </a:rPr>
              <a:t>toàn</a:t>
            </a:r>
            <a:r>
              <a:rPr lang="en-US" dirty="0" smtClean="0">
                <a:solidFill>
                  <a:schemeClr val="tx1"/>
                </a:solidFill>
              </a:rPr>
              <a:t>:</a:t>
            </a:r>
          </a:p>
          <a:p>
            <a:pPr lvl="0" algn="just">
              <a:lnSpc>
                <a:spcPct val="120000"/>
              </a:lnSpc>
            </a:pPr>
            <a:r>
              <a:rPr lang="en-US" dirty="0" err="1" smtClean="0">
                <a:solidFill>
                  <a:schemeClr val="tx1"/>
                </a:solidFill>
              </a:rPr>
              <a:t>Xác</a:t>
            </a:r>
            <a:r>
              <a:rPr lang="en-US" dirty="0" smtClean="0">
                <a:solidFill>
                  <a:schemeClr val="tx1"/>
                </a:solidFill>
              </a:rPr>
              <a:t> </a:t>
            </a:r>
            <a:r>
              <a:rPr lang="en-US" dirty="0" err="1" smtClean="0">
                <a:solidFill>
                  <a:schemeClr val="tx1"/>
                </a:solidFill>
              </a:rPr>
              <a:t>thực</a:t>
            </a:r>
            <a:r>
              <a:rPr lang="en-US" dirty="0" smtClean="0">
                <a:solidFill>
                  <a:schemeClr val="tx1"/>
                </a:solidFill>
              </a:rPr>
              <a:t>: </a:t>
            </a:r>
            <a:r>
              <a:rPr lang="en-US" dirty="0" err="1" smtClean="0">
                <a:solidFill>
                  <a:schemeClr val="tx1"/>
                </a:solidFill>
              </a:rPr>
              <a:t>đảm</a:t>
            </a:r>
            <a:r>
              <a:rPr lang="en-US" dirty="0" smtClean="0">
                <a:solidFill>
                  <a:schemeClr val="tx1"/>
                </a:solidFill>
              </a:rPr>
              <a:t> </a:t>
            </a:r>
            <a:r>
              <a:rPr lang="en-US" dirty="0" err="1" smtClean="0">
                <a:solidFill>
                  <a:schemeClr val="tx1"/>
                </a:solidFill>
              </a:rPr>
              <a:t>bảo</a:t>
            </a:r>
            <a:r>
              <a:rPr lang="en-US" dirty="0" smtClean="0">
                <a:solidFill>
                  <a:schemeClr val="tx1"/>
                </a:solidFill>
              </a:rPr>
              <a:t> </a:t>
            </a:r>
            <a:r>
              <a:rPr lang="en-US" dirty="0" err="1" smtClean="0">
                <a:solidFill>
                  <a:schemeClr val="tx1"/>
                </a:solidFill>
              </a:rPr>
              <a:t>tính</a:t>
            </a:r>
            <a:r>
              <a:rPr lang="en-US" dirty="0" smtClean="0">
                <a:solidFill>
                  <a:schemeClr val="tx1"/>
                </a:solidFill>
              </a:rPr>
              <a:t> </a:t>
            </a:r>
            <a:r>
              <a:rPr lang="en-US" dirty="0" err="1" smtClean="0">
                <a:solidFill>
                  <a:schemeClr val="tx1"/>
                </a:solidFill>
              </a:rPr>
              <a:t>xác</a:t>
            </a:r>
            <a:r>
              <a:rPr lang="en-US" dirty="0" smtClean="0">
                <a:solidFill>
                  <a:schemeClr val="tx1"/>
                </a:solidFill>
              </a:rPr>
              <a:t> </a:t>
            </a:r>
            <a:r>
              <a:rPr lang="en-US" dirty="0" err="1" smtClean="0">
                <a:solidFill>
                  <a:schemeClr val="tx1"/>
                </a:solidFill>
              </a:rPr>
              <a:t>thực</a:t>
            </a:r>
            <a:r>
              <a:rPr lang="en-US" dirty="0" smtClean="0">
                <a:solidFill>
                  <a:schemeClr val="tx1"/>
                </a:solidFill>
              </a:rPr>
              <a:t> </a:t>
            </a:r>
            <a:r>
              <a:rPr lang="en-US" dirty="0" err="1" smtClean="0">
                <a:solidFill>
                  <a:schemeClr val="tx1"/>
                </a:solidFill>
              </a:rPr>
              <a:t>của</a:t>
            </a:r>
            <a:r>
              <a:rPr lang="en-US" dirty="0" smtClean="0">
                <a:solidFill>
                  <a:schemeClr val="tx1"/>
                </a:solidFill>
              </a:rPr>
              <a:t> </a:t>
            </a:r>
            <a:r>
              <a:rPr lang="en-US" dirty="0" err="1" smtClean="0">
                <a:solidFill>
                  <a:schemeClr val="tx1"/>
                </a:solidFill>
              </a:rPr>
              <a:t>trang</a:t>
            </a:r>
            <a:r>
              <a:rPr lang="en-US" dirty="0" smtClean="0">
                <a:solidFill>
                  <a:schemeClr val="tx1"/>
                </a:solidFill>
              </a:rPr>
              <a:t> </a:t>
            </a:r>
            <a:r>
              <a:rPr lang="en-US" dirty="0" err="1" smtClean="0">
                <a:solidFill>
                  <a:schemeClr val="tx1"/>
                </a:solidFill>
              </a:rPr>
              <a:t>mà</a:t>
            </a:r>
            <a:r>
              <a:rPr lang="en-US" dirty="0" smtClean="0">
                <a:solidFill>
                  <a:schemeClr val="tx1"/>
                </a:solidFill>
              </a:rPr>
              <a:t> </a:t>
            </a:r>
            <a:r>
              <a:rPr lang="en-US" dirty="0" err="1" smtClean="0">
                <a:solidFill>
                  <a:schemeClr val="tx1"/>
                </a:solidFill>
              </a:rPr>
              <a:t>bạn</a:t>
            </a:r>
            <a:r>
              <a:rPr lang="en-US" dirty="0" smtClean="0">
                <a:solidFill>
                  <a:schemeClr val="tx1"/>
                </a:solidFill>
              </a:rPr>
              <a:t> </a:t>
            </a:r>
            <a:r>
              <a:rPr lang="en-US" dirty="0" err="1" smtClean="0">
                <a:solidFill>
                  <a:schemeClr val="tx1"/>
                </a:solidFill>
              </a:rPr>
              <a:t>sẽ</a:t>
            </a:r>
            <a:r>
              <a:rPr lang="en-US" dirty="0" smtClean="0">
                <a:solidFill>
                  <a:schemeClr val="tx1"/>
                </a:solidFill>
              </a:rPr>
              <a:t> </a:t>
            </a:r>
            <a:r>
              <a:rPr lang="en-US" dirty="0" err="1" smtClean="0">
                <a:solidFill>
                  <a:schemeClr val="tx1"/>
                </a:solidFill>
              </a:rPr>
              <a:t>làm</a:t>
            </a:r>
            <a:r>
              <a:rPr lang="en-US" dirty="0" smtClean="0">
                <a:solidFill>
                  <a:schemeClr val="tx1"/>
                </a:solidFill>
              </a:rPr>
              <a:t> </a:t>
            </a:r>
            <a:r>
              <a:rPr lang="en-US" dirty="0" err="1" smtClean="0">
                <a:solidFill>
                  <a:schemeClr val="tx1"/>
                </a:solidFill>
              </a:rPr>
              <a:t>việc</a:t>
            </a:r>
            <a:r>
              <a:rPr lang="en-US" dirty="0" smtClean="0">
                <a:solidFill>
                  <a:schemeClr val="tx1"/>
                </a:solidFill>
              </a:rPr>
              <a:t> ở </a:t>
            </a:r>
            <a:r>
              <a:rPr lang="en-US" dirty="0" err="1" smtClean="0">
                <a:solidFill>
                  <a:schemeClr val="tx1"/>
                </a:solidFill>
              </a:rPr>
              <a:t>đầu</a:t>
            </a:r>
            <a:r>
              <a:rPr lang="en-US" dirty="0" smtClean="0">
                <a:solidFill>
                  <a:schemeClr val="tx1"/>
                </a:solidFill>
              </a:rPr>
              <a:t> </a:t>
            </a:r>
            <a:r>
              <a:rPr lang="en-US" dirty="0" err="1" smtClean="0">
                <a:solidFill>
                  <a:schemeClr val="tx1"/>
                </a:solidFill>
              </a:rPr>
              <a:t>kia</a:t>
            </a:r>
            <a:r>
              <a:rPr lang="en-US" dirty="0" smtClean="0">
                <a:solidFill>
                  <a:schemeClr val="tx1"/>
                </a:solidFill>
              </a:rPr>
              <a:t> </a:t>
            </a:r>
            <a:r>
              <a:rPr lang="en-US" dirty="0" err="1" smtClean="0">
                <a:solidFill>
                  <a:schemeClr val="tx1"/>
                </a:solidFill>
              </a:rPr>
              <a:t>của</a:t>
            </a:r>
            <a:r>
              <a:rPr lang="en-US" dirty="0" smtClean="0">
                <a:solidFill>
                  <a:schemeClr val="tx1"/>
                </a:solidFill>
              </a:rPr>
              <a:t> </a:t>
            </a:r>
            <a:r>
              <a:rPr lang="en-US" dirty="0" err="1" smtClean="0">
                <a:solidFill>
                  <a:schemeClr val="tx1"/>
                </a:solidFill>
              </a:rPr>
              <a:t>kết</a:t>
            </a:r>
            <a:r>
              <a:rPr lang="en-US" dirty="0" smtClean="0">
                <a:solidFill>
                  <a:schemeClr val="tx1"/>
                </a:solidFill>
              </a:rPr>
              <a:t> </a:t>
            </a:r>
            <a:r>
              <a:rPr lang="en-US" dirty="0" err="1" smtClean="0">
                <a:solidFill>
                  <a:schemeClr val="tx1"/>
                </a:solidFill>
              </a:rPr>
              <a:t>nối</a:t>
            </a:r>
            <a:r>
              <a:rPr lang="en-US" dirty="0" smtClean="0">
                <a:solidFill>
                  <a:schemeClr val="tx1"/>
                </a:solidFill>
              </a:rPr>
              <a:t>. </a:t>
            </a:r>
            <a:r>
              <a:rPr lang="en-US" dirty="0" err="1" smtClean="0">
                <a:solidFill>
                  <a:schemeClr val="tx1"/>
                </a:solidFill>
              </a:rPr>
              <a:t>Cũng</a:t>
            </a:r>
            <a:r>
              <a:rPr lang="en-US" dirty="0" smtClean="0">
                <a:solidFill>
                  <a:schemeClr val="tx1"/>
                </a:solidFill>
              </a:rPr>
              <a:t> </a:t>
            </a:r>
            <a:r>
              <a:rPr lang="en-US" dirty="0" err="1" smtClean="0">
                <a:solidFill>
                  <a:schemeClr val="tx1"/>
                </a:solidFill>
              </a:rPr>
              <a:t>như</a:t>
            </a:r>
            <a:r>
              <a:rPr lang="en-US" dirty="0" smtClean="0">
                <a:solidFill>
                  <a:schemeClr val="tx1"/>
                </a:solidFill>
              </a:rPr>
              <a:t> </a:t>
            </a:r>
            <a:r>
              <a:rPr lang="en-US" dirty="0" err="1" smtClean="0">
                <a:solidFill>
                  <a:schemeClr val="tx1"/>
                </a:solidFill>
              </a:rPr>
              <a:t>vậy</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trang</a:t>
            </a:r>
            <a:r>
              <a:rPr lang="en-US" dirty="0" smtClean="0">
                <a:solidFill>
                  <a:schemeClr val="tx1"/>
                </a:solidFill>
              </a:rPr>
              <a:t> Web </a:t>
            </a:r>
            <a:r>
              <a:rPr lang="en-US" dirty="0" err="1" smtClean="0">
                <a:solidFill>
                  <a:schemeClr val="tx1"/>
                </a:solidFill>
              </a:rPr>
              <a:t>cũng</a:t>
            </a:r>
            <a:r>
              <a:rPr lang="en-US" dirty="0" smtClean="0">
                <a:solidFill>
                  <a:schemeClr val="tx1"/>
                </a:solidFill>
              </a:rPr>
              <a:t> </a:t>
            </a:r>
            <a:r>
              <a:rPr lang="en-US" dirty="0" err="1" smtClean="0">
                <a:solidFill>
                  <a:schemeClr val="tx1"/>
                </a:solidFill>
              </a:rPr>
              <a:t>cần</a:t>
            </a:r>
            <a:r>
              <a:rPr lang="en-US" dirty="0" smtClean="0">
                <a:solidFill>
                  <a:schemeClr val="tx1"/>
                </a:solidFill>
              </a:rPr>
              <a:t> </a:t>
            </a:r>
            <a:r>
              <a:rPr lang="en-US" dirty="0" err="1" smtClean="0">
                <a:solidFill>
                  <a:schemeClr val="tx1"/>
                </a:solidFill>
              </a:rPr>
              <a:t>phải</a:t>
            </a:r>
            <a:r>
              <a:rPr lang="en-US" dirty="0" smtClean="0">
                <a:solidFill>
                  <a:schemeClr val="tx1"/>
                </a:solidFill>
              </a:rPr>
              <a:t> </a:t>
            </a:r>
            <a:r>
              <a:rPr lang="en-US" dirty="0" err="1" smtClean="0">
                <a:solidFill>
                  <a:schemeClr val="tx1"/>
                </a:solidFill>
              </a:rPr>
              <a:t>kiểm</a:t>
            </a:r>
            <a:r>
              <a:rPr lang="en-US" dirty="0" smtClean="0">
                <a:solidFill>
                  <a:schemeClr val="tx1"/>
                </a:solidFill>
              </a:rPr>
              <a:t> </a:t>
            </a:r>
            <a:r>
              <a:rPr lang="en-US" dirty="0" err="1" smtClean="0">
                <a:solidFill>
                  <a:schemeClr val="tx1"/>
                </a:solidFill>
              </a:rPr>
              <a:t>tra</a:t>
            </a:r>
            <a:r>
              <a:rPr lang="en-US" dirty="0" smtClean="0">
                <a:solidFill>
                  <a:schemeClr val="tx1"/>
                </a:solidFill>
              </a:rPr>
              <a:t> </a:t>
            </a:r>
            <a:r>
              <a:rPr lang="en-US" dirty="0" err="1" smtClean="0">
                <a:solidFill>
                  <a:schemeClr val="tx1"/>
                </a:solidFill>
              </a:rPr>
              <a:t>tính</a:t>
            </a:r>
            <a:r>
              <a:rPr lang="en-US" dirty="0" smtClean="0">
                <a:solidFill>
                  <a:schemeClr val="tx1"/>
                </a:solidFill>
              </a:rPr>
              <a:t> </a:t>
            </a:r>
            <a:r>
              <a:rPr lang="en-US" dirty="0" err="1" smtClean="0">
                <a:solidFill>
                  <a:schemeClr val="tx1"/>
                </a:solidFill>
              </a:rPr>
              <a:t>xác</a:t>
            </a:r>
            <a:r>
              <a:rPr lang="en-US" dirty="0" smtClean="0">
                <a:solidFill>
                  <a:schemeClr val="tx1"/>
                </a:solidFill>
              </a:rPr>
              <a:t> </a:t>
            </a:r>
            <a:r>
              <a:rPr lang="en-US" dirty="0" err="1" smtClean="0">
                <a:solidFill>
                  <a:schemeClr val="tx1"/>
                </a:solidFill>
              </a:rPr>
              <a:t>thực</a:t>
            </a:r>
            <a:r>
              <a:rPr lang="en-US" dirty="0" smtClean="0">
                <a:solidFill>
                  <a:schemeClr val="tx1"/>
                </a:solidFill>
              </a:rPr>
              <a:t> </a:t>
            </a:r>
            <a:r>
              <a:rPr lang="en-US" dirty="0" err="1" smtClean="0">
                <a:solidFill>
                  <a:schemeClr val="tx1"/>
                </a:solidFill>
              </a:rPr>
              <a:t>của</a:t>
            </a:r>
            <a:r>
              <a:rPr lang="en-US" dirty="0" smtClean="0">
                <a:solidFill>
                  <a:schemeClr val="tx1"/>
                </a:solidFill>
              </a:rPr>
              <a:t> </a:t>
            </a:r>
            <a:r>
              <a:rPr lang="en-US" dirty="0" err="1" smtClean="0">
                <a:solidFill>
                  <a:schemeClr val="tx1"/>
                </a:solidFill>
              </a:rPr>
              <a:t>người</a:t>
            </a:r>
            <a:r>
              <a:rPr lang="en-US" dirty="0" smtClean="0">
                <a:solidFill>
                  <a:schemeClr val="tx1"/>
                </a:solidFill>
              </a:rPr>
              <a:t> </a:t>
            </a:r>
            <a:r>
              <a:rPr lang="en-US" dirty="0" err="1" smtClean="0">
                <a:solidFill>
                  <a:schemeClr val="tx1"/>
                </a:solidFill>
              </a:rPr>
              <a:t>sử</a:t>
            </a:r>
            <a:r>
              <a:rPr lang="en-US" dirty="0" smtClean="0">
                <a:solidFill>
                  <a:schemeClr val="tx1"/>
                </a:solidFill>
              </a:rPr>
              <a:t> </a:t>
            </a:r>
            <a:r>
              <a:rPr lang="en-US" dirty="0" err="1" smtClean="0">
                <a:solidFill>
                  <a:schemeClr val="tx1"/>
                </a:solidFill>
              </a:rPr>
              <a:t>dụng</a:t>
            </a:r>
            <a:r>
              <a:rPr lang="en-US" dirty="0" smtClean="0">
                <a:solidFill>
                  <a:schemeClr val="tx1"/>
                </a:solidFill>
              </a:rPr>
              <a:t>.</a:t>
            </a:r>
          </a:p>
          <a:p>
            <a:pPr lvl="0" algn="just">
              <a:lnSpc>
                <a:spcPct val="120000"/>
              </a:lnSpc>
            </a:pPr>
            <a:r>
              <a:rPr lang="en-US" dirty="0" err="1" smtClean="0">
                <a:solidFill>
                  <a:schemeClr val="tx1"/>
                </a:solidFill>
              </a:rPr>
              <a:t>Mã</a:t>
            </a:r>
            <a:r>
              <a:rPr lang="en-US" dirty="0" smtClean="0">
                <a:solidFill>
                  <a:schemeClr val="tx1"/>
                </a:solidFill>
              </a:rPr>
              <a:t> </a:t>
            </a:r>
            <a:r>
              <a:rPr lang="en-US" dirty="0" err="1" smtClean="0">
                <a:solidFill>
                  <a:schemeClr val="tx1"/>
                </a:solidFill>
              </a:rPr>
              <a:t>hoá</a:t>
            </a:r>
            <a:r>
              <a:rPr lang="en-US" dirty="0" smtClean="0">
                <a:solidFill>
                  <a:schemeClr val="tx1"/>
                </a:solidFill>
              </a:rPr>
              <a:t>: </a:t>
            </a:r>
            <a:r>
              <a:rPr lang="en-US" dirty="0" err="1" smtClean="0">
                <a:solidFill>
                  <a:schemeClr val="tx1"/>
                </a:solidFill>
              </a:rPr>
              <a:t>đảm</a:t>
            </a:r>
            <a:r>
              <a:rPr lang="en-US" dirty="0" smtClean="0">
                <a:solidFill>
                  <a:schemeClr val="tx1"/>
                </a:solidFill>
              </a:rPr>
              <a:t> </a:t>
            </a:r>
            <a:r>
              <a:rPr lang="en-US" dirty="0" err="1" smtClean="0">
                <a:solidFill>
                  <a:schemeClr val="tx1"/>
                </a:solidFill>
              </a:rPr>
              <a:t>bảo</a:t>
            </a:r>
            <a:r>
              <a:rPr lang="en-US" dirty="0" smtClean="0">
                <a:solidFill>
                  <a:schemeClr val="tx1"/>
                </a:solidFill>
              </a:rPr>
              <a:t> </a:t>
            </a:r>
            <a:r>
              <a:rPr lang="en-US" dirty="0" err="1" smtClean="0">
                <a:solidFill>
                  <a:schemeClr val="tx1"/>
                </a:solidFill>
              </a:rPr>
              <a:t>thông</a:t>
            </a:r>
            <a:r>
              <a:rPr lang="en-US" dirty="0" smtClean="0">
                <a:solidFill>
                  <a:schemeClr val="tx1"/>
                </a:solidFill>
              </a:rPr>
              <a:t> tin không </a:t>
            </a:r>
            <a:r>
              <a:rPr lang="en-US" dirty="0" err="1" smtClean="0">
                <a:solidFill>
                  <a:schemeClr val="tx1"/>
                </a:solidFill>
              </a:rPr>
              <a:t>thể</a:t>
            </a:r>
            <a:r>
              <a:rPr lang="en-US" dirty="0" smtClean="0">
                <a:solidFill>
                  <a:schemeClr val="tx1"/>
                </a:solidFill>
              </a:rPr>
              <a:t> </a:t>
            </a:r>
            <a:r>
              <a:rPr lang="en-US" dirty="0" err="1" smtClean="0">
                <a:solidFill>
                  <a:schemeClr val="tx1"/>
                </a:solidFill>
              </a:rPr>
              <a:t>bị</a:t>
            </a:r>
            <a:r>
              <a:rPr lang="en-US" dirty="0" smtClean="0">
                <a:solidFill>
                  <a:schemeClr val="tx1"/>
                </a:solidFill>
              </a:rPr>
              <a:t> </a:t>
            </a:r>
            <a:r>
              <a:rPr lang="en-US" dirty="0" err="1" smtClean="0">
                <a:solidFill>
                  <a:schemeClr val="tx1"/>
                </a:solidFill>
              </a:rPr>
              <a:t>truy</a:t>
            </a:r>
            <a:r>
              <a:rPr lang="en-US" dirty="0" smtClean="0">
                <a:solidFill>
                  <a:schemeClr val="tx1"/>
                </a:solidFill>
              </a:rPr>
              <a:t> </a:t>
            </a:r>
            <a:r>
              <a:rPr lang="en-US" dirty="0" err="1" smtClean="0">
                <a:solidFill>
                  <a:schemeClr val="tx1"/>
                </a:solidFill>
              </a:rPr>
              <a:t>cập</a:t>
            </a:r>
            <a:r>
              <a:rPr lang="en-US" dirty="0" smtClean="0">
                <a:solidFill>
                  <a:schemeClr val="tx1"/>
                </a:solidFill>
              </a:rPr>
              <a:t> </a:t>
            </a:r>
            <a:r>
              <a:rPr lang="en-US" dirty="0" err="1" smtClean="0">
                <a:solidFill>
                  <a:schemeClr val="tx1"/>
                </a:solidFill>
              </a:rPr>
              <a:t>bởi</a:t>
            </a:r>
            <a:r>
              <a:rPr lang="en-US" dirty="0" smtClean="0">
                <a:solidFill>
                  <a:schemeClr val="tx1"/>
                </a:solidFill>
              </a:rPr>
              <a:t> </a:t>
            </a:r>
            <a:r>
              <a:rPr lang="en-US" dirty="0" err="1" smtClean="0">
                <a:solidFill>
                  <a:schemeClr val="tx1"/>
                </a:solidFill>
              </a:rPr>
              <a:t>đối</a:t>
            </a:r>
            <a:r>
              <a:rPr lang="en-US" dirty="0" smtClean="0">
                <a:solidFill>
                  <a:schemeClr val="tx1"/>
                </a:solidFill>
              </a:rPr>
              <a:t> </a:t>
            </a:r>
            <a:r>
              <a:rPr lang="en-US" dirty="0" err="1" smtClean="0">
                <a:solidFill>
                  <a:schemeClr val="tx1"/>
                </a:solidFill>
              </a:rPr>
              <a:t>tượng</a:t>
            </a:r>
            <a:r>
              <a:rPr lang="en-US" dirty="0" smtClean="0">
                <a:solidFill>
                  <a:schemeClr val="tx1"/>
                </a:solidFill>
              </a:rPr>
              <a:t> </a:t>
            </a:r>
            <a:r>
              <a:rPr lang="en-US" dirty="0" err="1" smtClean="0">
                <a:solidFill>
                  <a:schemeClr val="tx1"/>
                </a:solidFill>
              </a:rPr>
              <a:t>thứ</a:t>
            </a:r>
            <a:r>
              <a:rPr lang="en-US" dirty="0" smtClean="0">
                <a:solidFill>
                  <a:schemeClr val="tx1"/>
                </a:solidFill>
              </a:rPr>
              <a:t> </a:t>
            </a:r>
            <a:r>
              <a:rPr lang="en-US" dirty="0" err="1" smtClean="0">
                <a:solidFill>
                  <a:schemeClr val="tx1"/>
                </a:solidFill>
              </a:rPr>
              <a:t>ba</a:t>
            </a:r>
            <a:r>
              <a:rPr lang="en-US" dirty="0" smtClean="0">
                <a:solidFill>
                  <a:schemeClr val="tx1"/>
                </a:solidFill>
              </a:rPr>
              <a:t>. </a:t>
            </a:r>
            <a:r>
              <a:rPr lang="en-US" dirty="0" err="1" smtClean="0">
                <a:solidFill>
                  <a:schemeClr val="tx1"/>
                </a:solidFill>
              </a:rPr>
              <a:t>Để</a:t>
            </a:r>
            <a:r>
              <a:rPr lang="en-US" dirty="0" smtClean="0">
                <a:solidFill>
                  <a:schemeClr val="tx1"/>
                </a:solidFill>
              </a:rPr>
              <a:t> </a:t>
            </a:r>
            <a:r>
              <a:rPr lang="en-US" dirty="0" err="1" smtClean="0">
                <a:solidFill>
                  <a:schemeClr val="tx1"/>
                </a:solidFill>
              </a:rPr>
              <a:t>loại</a:t>
            </a:r>
            <a:r>
              <a:rPr lang="en-US" dirty="0" smtClean="0">
                <a:solidFill>
                  <a:schemeClr val="tx1"/>
                </a:solidFill>
              </a:rPr>
              <a:t> </a:t>
            </a:r>
            <a:r>
              <a:rPr lang="en-US" dirty="0" err="1" smtClean="0">
                <a:solidFill>
                  <a:schemeClr val="tx1"/>
                </a:solidFill>
              </a:rPr>
              <a:t>trừ</a:t>
            </a:r>
            <a:r>
              <a:rPr lang="en-US" dirty="0" smtClean="0">
                <a:solidFill>
                  <a:schemeClr val="tx1"/>
                </a:solidFill>
              </a:rPr>
              <a:t> </a:t>
            </a:r>
            <a:r>
              <a:rPr lang="en-US" dirty="0" err="1" smtClean="0">
                <a:solidFill>
                  <a:schemeClr val="tx1"/>
                </a:solidFill>
              </a:rPr>
              <a:t>việc</a:t>
            </a:r>
            <a:r>
              <a:rPr lang="en-US" dirty="0" smtClean="0">
                <a:solidFill>
                  <a:schemeClr val="tx1"/>
                </a:solidFill>
              </a:rPr>
              <a:t> </a:t>
            </a:r>
            <a:r>
              <a:rPr lang="en-US" dirty="0" err="1" smtClean="0">
                <a:solidFill>
                  <a:schemeClr val="tx1"/>
                </a:solidFill>
              </a:rPr>
              <a:t>nghe</a:t>
            </a:r>
            <a:r>
              <a:rPr lang="en-US" dirty="0" smtClean="0">
                <a:solidFill>
                  <a:schemeClr val="tx1"/>
                </a:solidFill>
              </a:rPr>
              <a:t> </a:t>
            </a:r>
            <a:r>
              <a:rPr lang="en-US" dirty="0" err="1" smtClean="0">
                <a:solidFill>
                  <a:schemeClr val="tx1"/>
                </a:solidFill>
              </a:rPr>
              <a:t>trộm</a:t>
            </a:r>
            <a:r>
              <a:rPr lang="en-US" dirty="0" smtClean="0">
                <a:solidFill>
                  <a:schemeClr val="tx1"/>
                </a:solidFill>
              </a:rPr>
              <a:t> </a:t>
            </a:r>
            <a:r>
              <a:rPr lang="en-US" dirty="0" err="1" smtClean="0">
                <a:solidFill>
                  <a:schemeClr val="tx1"/>
                </a:solidFill>
              </a:rPr>
              <a:t>những</a:t>
            </a:r>
            <a:r>
              <a:rPr lang="en-US" dirty="0" smtClean="0">
                <a:solidFill>
                  <a:schemeClr val="tx1"/>
                </a:solidFill>
              </a:rPr>
              <a:t> </a:t>
            </a:r>
            <a:r>
              <a:rPr lang="en-US" dirty="0" err="1" smtClean="0">
                <a:solidFill>
                  <a:schemeClr val="tx1"/>
                </a:solidFill>
              </a:rPr>
              <a:t>thông</a:t>
            </a:r>
            <a:r>
              <a:rPr lang="en-US" dirty="0" smtClean="0">
                <a:solidFill>
                  <a:schemeClr val="tx1"/>
                </a:solidFill>
              </a:rPr>
              <a:t> tin “</a:t>
            </a:r>
            <a:r>
              <a:rPr lang="en-US" dirty="0" err="1" smtClean="0">
                <a:solidFill>
                  <a:schemeClr val="tx1"/>
                </a:solidFill>
              </a:rPr>
              <a:t>nhạy</a:t>
            </a:r>
            <a:r>
              <a:rPr lang="en-US" dirty="0" smtClean="0">
                <a:solidFill>
                  <a:schemeClr val="tx1"/>
                </a:solidFill>
              </a:rPr>
              <a:t> </a:t>
            </a:r>
            <a:r>
              <a:rPr lang="en-US" dirty="0" err="1" smtClean="0">
                <a:solidFill>
                  <a:schemeClr val="tx1"/>
                </a:solidFill>
              </a:rPr>
              <a:t>cảm</a:t>
            </a:r>
            <a:r>
              <a:rPr lang="en-US" dirty="0" smtClean="0">
                <a:solidFill>
                  <a:schemeClr val="tx1"/>
                </a:solidFill>
              </a:rPr>
              <a:t>” </a:t>
            </a:r>
            <a:r>
              <a:rPr lang="en-US" dirty="0" err="1" smtClean="0">
                <a:solidFill>
                  <a:schemeClr val="tx1"/>
                </a:solidFill>
              </a:rPr>
              <a:t>khi</a:t>
            </a:r>
            <a:r>
              <a:rPr lang="en-US" dirty="0" smtClean="0">
                <a:solidFill>
                  <a:schemeClr val="tx1"/>
                </a:solidFill>
              </a:rPr>
              <a:t> </a:t>
            </a:r>
            <a:r>
              <a:rPr lang="en-US" dirty="0" err="1" smtClean="0">
                <a:solidFill>
                  <a:schemeClr val="tx1"/>
                </a:solidFill>
              </a:rPr>
              <a:t>nó</a:t>
            </a:r>
            <a:r>
              <a:rPr lang="en-US" dirty="0" smtClean="0">
                <a:solidFill>
                  <a:schemeClr val="tx1"/>
                </a:solidFill>
              </a:rPr>
              <a:t> </a:t>
            </a:r>
            <a:r>
              <a:rPr lang="en-US" dirty="0" err="1" smtClean="0">
                <a:solidFill>
                  <a:schemeClr val="tx1"/>
                </a:solidFill>
              </a:rPr>
              <a:t>được</a:t>
            </a:r>
            <a:r>
              <a:rPr lang="en-US" dirty="0" smtClean="0">
                <a:solidFill>
                  <a:schemeClr val="tx1"/>
                </a:solidFill>
              </a:rPr>
              <a:t> </a:t>
            </a:r>
            <a:r>
              <a:rPr lang="en-US" dirty="0" err="1" smtClean="0">
                <a:solidFill>
                  <a:schemeClr val="tx1"/>
                </a:solidFill>
              </a:rPr>
              <a:t>truyền</a:t>
            </a:r>
            <a:r>
              <a:rPr lang="en-US" dirty="0" smtClean="0">
                <a:solidFill>
                  <a:schemeClr val="tx1"/>
                </a:solidFill>
              </a:rPr>
              <a:t> qua Internet, </a:t>
            </a:r>
            <a:r>
              <a:rPr lang="en-US" dirty="0" err="1" smtClean="0">
                <a:solidFill>
                  <a:schemeClr val="tx1"/>
                </a:solidFill>
              </a:rPr>
              <a:t>dữ</a:t>
            </a:r>
            <a:r>
              <a:rPr lang="en-US" dirty="0" smtClean="0">
                <a:solidFill>
                  <a:schemeClr val="tx1"/>
                </a:solidFill>
              </a:rPr>
              <a:t> </a:t>
            </a:r>
            <a:r>
              <a:rPr lang="en-US" dirty="0" err="1" smtClean="0">
                <a:solidFill>
                  <a:schemeClr val="tx1"/>
                </a:solidFill>
              </a:rPr>
              <a:t>liệu</a:t>
            </a:r>
            <a:r>
              <a:rPr lang="en-US" dirty="0" smtClean="0">
                <a:solidFill>
                  <a:schemeClr val="tx1"/>
                </a:solidFill>
              </a:rPr>
              <a:t> </a:t>
            </a:r>
            <a:r>
              <a:rPr lang="en-US" dirty="0" err="1" smtClean="0">
                <a:solidFill>
                  <a:schemeClr val="tx1"/>
                </a:solidFill>
              </a:rPr>
              <a:t>phải</a:t>
            </a:r>
            <a:r>
              <a:rPr lang="en-US" dirty="0" smtClean="0">
                <a:solidFill>
                  <a:schemeClr val="tx1"/>
                </a:solidFill>
              </a:rPr>
              <a:t> </a:t>
            </a:r>
            <a:r>
              <a:rPr lang="en-US" dirty="0" err="1" smtClean="0">
                <a:solidFill>
                  <a:schemeClr val="tx1"/>
                </a:solidFill>
              </a:rPr>
              <a:t>được</a:t>
            </a:r>
            <a:r>
              <a:rPr lang="en-US" dirty="0" smtClean="0">
                <a:solidFill>
                  <a:schemeClr val="tx1"/>
                </a:solidFill>
              </a:rPr>
              <a:t> </a:t>
            </a:r>
            <a:r>
              <a:rPr lang="en-US" dirty="0" err="1" smtClean="0">
                <a:solidFill>
                  <a:schemeClr val="tx1"/>
                </a:solidFill>
              </a:rPr>
              <a:t>mã</a:t>
            </a:r>
            <a:r>
              <a:rPr lang="en-US" dirty="0" smtClean="0">
                <a:solidFill>
                  <a:schemeClr val="tx1"/>
                </a:solidFill>
              </a:rPr>
              <a:t> </a:t>
            </a:r>
            <a:r>
              <a:rPr lang="en-US" dirty="0" err="1" smtClean="0">
                <a:solidFill>
                  <a:schemeClr val="tx1"/>
                </a:solidFill>
              </a:rPr>
              <a:t>hóa</a:t>
            </a:r>
            <a:r>
              <a:rPr lang="en-US" dirty="0" smtClean="0">
                <a:solidFill>
                  <a:schemeClr val="tx1"/>
                </a:solidFill>
              </a:rPr>
              <a:t> </a:t>
            </a:r>
            <a:r>
              <a:rPr lang="en-US" dirty="0" err="1" smtClean="0">
                <a:solidFill>
                  <a:schemeClr val="tx1"/>
                </a:solidFill>
              </a:rPr>
              <a:t>để</a:t>
            </a:r>
            <a:r>
              <a:rPr lang="en-US" dirty="0" smtClean="0">
                <a:solidFill>
                  <a:schemeClr val="tx1"/>
                </a:solidFill>
              </a:rPr>
              <a:t> không </a:t>
            </a:r>
            <a:r>
              <a:rPr lang="en-US" dirty="0" err="1" smtClean="0">
                <a:solidFill>
                  <a:schemeClr val="tx1"/>
                </a:solidFill>
              </a:rPr>
              <a:t>thể</a:t>
            </a:r>
            <a:r>
              <a:rPr lang="en-US" dirty="0" smtClean="0">
                <a:solidFill>
                  <a:schemeClr val="tx1"/>
                </a:solidFill>
              </a:rPr>
              <a:t> </a:t>
            </a:r>
            <a:r>
              <a:rPr lang="en-US" dirty="0" err="1" smtClean="0">
                <a:solidFill>
                  <a:schemeClr val="tx1"/>
                </a:solidFill>
              </a:rPr>
              <a:t>bị</a:t>
            </a:r>
            <a:r>
              <a:rPr lang="en-US" dirty="0" smtClean="0">
                <a:solidFill>
                  <a:schemeClr val="tx1"/>
                </a:solidFill>
              </a:rPr>
              <a:t> </a:t>
            </a:r>
            <a:r>
              <a:rPr lang="en-US" dirty="0" err="1" smtClean="0">
                <a:solidFill>
                  <a:schemeClr val="tx1"/>
                </a:solidFill>
              </a:rPr>
              <a:t>đọc</a:t>
            </a:r>
            <a:r>
              <a:rPr lang="en-US" dirty="0" smtClean="0">
                <a:solidFill>
                  <a:schemeClr val="tx1"/>
                </a:solidFill>
              </a:rPr>
              <a:t> </a:t>
            </a:r>
            <a:r>
              <a:rPr lang="en-US" dirty="0" err="1" smtClean="0">
                <a:solidFill>
                  <a:schemeClr val="tx1"/>
                </a:solidFill>
              </a:rPr>
              <a:t>được</a:t>
            </a:r>
            <a:r>
              <a:rPr lang="en-US" dirty="0" smtClean="0">
                <a:solidFill>
                  <a:schemeClr val="tx1"/>
                </a:solidFill>
              </a:rPr>
              <a:t> </a:t>
            </a:r>
            <a:r>
              <a:rPr lang="en-US" dirty="0" err="1" smtClean="0">
                <a:solidFill>
                  <a:schemeClr val="tx1"/>
                </a:solidFill>
              </a:rPr>
              <a:t>bởi</a:t>
            </a:r>
            <a:r>
              <a:rPr lang="en-US" dirty="0" smtClean="0">
                <a:solidFill>
                  <a:schemeClr val="tx1"/>
                </a:solidFill>
              </a:rPr>
              <a:t> </a:t>
            </a:r>
            <a:r>
              <a:rPr lang="en-US" dirty="0" err="1" smtClean="0">
                <a:solidFill>
                  <a:schemeClr val="tx1"/>
                </a:solidFill>
              </a:rPr>
              <a:t>người</a:t>
            </a:r>
            <a:r>
              <a:rPr lang="en-US" dirty="0" smtClean="0">
                <a:solidFill>
                  <a:schemeClr val="tx1"/>
                </a:solidFill>
              </a:rPr>
              <a:t> </a:t>
            </a:r>
            <a:r>
              <a:rPr lang="en-US" dirty="0" err="1" smtClean="0">
                <a:solidFill>
                  <a:schemeClr val="tx1"/>
                </a:solidFill>
              </a:rPr>
              <a:t>khác</a:t>
            </a:r>
            <a:r>
              <a:rPr lang="en-US" dirty="0" smtClean="0">
                <a:solidFill>
                  <a:schemeClr val="tx1"/>
                </a:solidFill>
              </a:rPr>
              <a:t> </a:t>
            </a:r>
            <a:r>
              <a:rPr lang="en-US" dirty="0" err="1" smtClean="0">
                <a:solidFill>
                  <a:schemeClr val="tx1"/>
                </a:solidFill>
              </a:rPr>
              <a:t>ngoài</a:t>
            </a:r>
            <a:r>
              <a:rPr lang="en-US" dirty="0" smtClean="0">
                <a:solidFill>
                  <a:schemeClr val="tx1"/>
                </a:solidFill>
              </a:rPr>
              <a:t> </a:t>
            </a:r>
            <a:r>
              <a:rPr lang="en-US" dirty="0" err="1" smtClean="0">
                <a:solidFill>
                  <a:schemeClr val="tx1"/>
                </a:solidFill>
              </a:rPr>
              <a:t>người</a:t>
            </a:r>
            <a:r>
              <a:rPr lang="en-US" dirty="0" smtClean="0">
                <a:solidFill>
                  <a:schemeClr val="tx1"/>
                </a:solidFill>
              </a:rPr>
              <a:t> </a:t>
            </a:r>
            <a:r>
              <a:rPr lang="en-US" dirty="0" err="1" smtClean="0">
                <a:solidFill>
                  <a:schemeClr val="tx1"/>
                </a:solidFill>
              </a:rPr>
              <a:t>gửi</a:t>
            </a:r>
            <a:r>
              <a:rPr lang="en-US" dirty="0" smtClean="0">
                <a:solidFill>
                  <a:schemeClr val="tx1"/>
                </a:solidFill>
              </a:rPr>
              <a:t> </a:t>
            </a:r>
            <a:r>
              <a:rPr lang="en-US" dirty="0" err="1" smtClean="0">
                <a:solidFill>
                  <a:schemeClr val="tx1"/>
                </a:solidFill>
              </a:rPr>
              <a:t>và</a:t>
            </a:r>
            <a:r>
              <a:rPr lang="en-US" dirty="0" smtClean="0">
                <a:solidFill>
                  <a:schemeClr val="tx1"/>
                </a:solidFill>
              </a:rPr>
              <a:t> </a:t>
            </a:r>
            <a:r>
              <a:rPr lang="en-US" dirty="0" err="1" smtClean="0">
                <a:solidFill>
                  <a:schemeClr val="tx1"/>
                </a:solidFill>
              </a:rPr>
              <a:t>người</a:t>
            </a:r>
            <a:r>
              <a:rPr lang="en-US" dirty="0" smtClean="0">
                <a:solidFill>
                  <a:schemeClr val="tx1"/>
                </a:solidFill>
              </a:rPr>
              <a:t> </a:t>
            </a:r>
            <a:r>
              <a:rPr lang="en-US" dirty="0" err="1" smtClean="0">
                <a:solidFill>
                  <a:schemeClr val="tx1"/>
                </a:solidFill>
              </a:rPr>
              <a:t>nhận</a:t>
            </a:r>
            <a:r>
              <a:rPr lang="en-US" dirty="0" smtClean="0">
                <a:solidFill>
                  <a:schemeClr val="tx1"/>
                </a:solidFill>
              </a:rPr>
              <a:t>.</a:t>
            </a:r>
          </a:p>
          <a:p>
            <a:pPr lvl="0" algn="just">
              <a:lnSpc>
                <a:spcPct val="120000"/>
              </a:lnSpc>
            </a:pPr>
            <a:r>
              <a:rPr lang="en-US" dirty="0" err="1" smtClean="0">
                <a:solidFill>
                  <a:schemeClr val="tx1"/>
                </a:solidFill>
              </a:rPr>
              <a:t>Toàn</a:t>
            </a:r>
            <a:r>
              <a:rPr lang="en-US" dirty="0" smtClean="0">
                <a:solidFill>
                  <a:schemeClr val="tx1"/>
                </a:solidFill>
              </a:rPr>
              <a:t> </a:t>
            </a:r>
            <a:r>
              <a:rPr lang="en-US" dirty="0" err="1" smtClean="0">
                <a:solidFill>
                  <a:schemeClr val="tx1"/>
                </a:solidFill>
              </a:rPr>
              <a:t>vẹn</a:t>
            </a:r>
            <a:r>
              <a:rPr lang="en-US" dirty="0" smtClean="0">
                <a:solidFill>
                  <a:schemeClr val="tx1"/>
                </a:solidFill>
              </a:rPr>
              <a:t> </a:t>
            </a:r>
            <a:r>
              <a:rPr lang="en-US" dirty="0" err="1" smtClean="0">
                <a:solidFill>
                  <a:schemeClr val="tx1"/>
                </a:solidFill>
              </a:rPr>
              <a:t>dữ</a:t>
            </a:r>
            <a:r>
              <a:rPr lang="en-US" dirty="0" smtClean="0">
                <a:solidFill>
                  <a:schemeClr val="tx1"/>
                </a:solidFill>
              </a:rPr>
              <a:t> </a:t>
            </a:r>
            <a:r>
              <a:rPr lang="en-US" dirty="0" err="1" smtClean="0">
                <a:solidFill>
                  <a:schemeClr val="tx1"/>
                </a:solidFill>
              </a:rPr>
              <a:t>liệu</a:t>
            </a:r>
            <a:r>
              <a:rPr lang="en-US" dirty="0" smtClean="0">
                <a:solidFill>
                  <a:schemeClr val="tx1"/>
                </a:solidFill>
              </a:rPr>
              <a:t>: </a:t>
            </a:r>
            <a:r>
              <a:rPr lang="en-US" dirty="0" err="1" smtClean="0">
                <a:solidFill>
                  <a:schemeClr val="tx1"/>
                </a:solidFill>
              </a:rPr>
              <a:t>đảm</a:t>
            </a:r>
            <a:r>
              <a:rPr lang="en-US" dirty="0" smtClean="0">
                <a:solidFill>
                  <a:schemeClr val="tx1"/>
                </a:solidFill>
              </a:rPr>
              <a:t> </a:t>
            </a:r>
            <a:r>
              <a:rPr lang="en-US" dirty="0" err="1" smtClean="0">
                <a:solidFill>
                  <a:schemeClr val="tx1"/>
                </a:solidFill>
              </a:rPr>
              <a:t>bảo</a:t>
            </a:r>
            <a:r>
              <a:rPr lang="en-US" dirty="0" smtClean="0">
                <a:solidFill>
                  <a:schemeClr val="tx1"/>
                </a:solidFill>
              </a:rPr>
              <a:t> </a:t>
            </a:r>
            <a:r>
              <a:rPr lang="en-US" dirty="0" err="1" smtClean="0">
                <a:solidFill>
                  <a:schemeClr val="tx1"/>
                </a:solidFill>
              </a:rPr>
              <a:t>thông</a:t>
            </a:r>
            <a:r>
              <a:rPr lang="en-US" dirty="0" smtClean="0">
                <a:solidFill>
                  <a:schemeClr val="tx1"/>
                </a:solidFill>
              </a:rPr>
              <a:t> tin không </a:t>
            </a:r>
            <a:r>
              <a:rPr lang="en-US" dirty="0" err="1" smtClean="0">
                <a:solidFill>
                  <a:schemeClr val="tx1"/>
                </a:solidFill>
              </a:rPr>
              <a:t>bị</a:t>
            </a:r>
            <a:r>
              <a:rPr lang="en-US" dirty="0" smtClean="0">
                <a:solidFill>
                  <a:schemeClr val="tx1"/>
                </a:solidFill>
              </a:rPr>
              <a:t> </a:t>
            </a:r>
            <a:r>
              <a:rPr lang="en-US" dirty="0" err="1" smtClean="0">
                <a:solidFill>
                  <a:schemeClr val="tx1"/>
                </a:solidFill>
              </a:rPr>
              <a:t>sai</a:t>
            </a:r>
            <a:r>
              <a:rPr lang="en-US" dirty="0" smtClean="0">
                <a:solidFill>
                  <a:schemeClr val="tx1"/>
                </a:solidFill>
              </a:rPr>
              <a:t> </a:t>
            </a:r>
            <a:r>
              <a:rPr lang="en-US" dirty="0" err="1" smtClean="0">
                <a:solidFill>
                  <a:schemeClr val="tx1"/>
                </a:solidFill>
              </a:rPr>
              <a:t>lệch</a:t>
            </a:r>
            <a:r>
              <a:rPr lang="en-US" dirty="0" smtClean="0">
                <a:solidFill>
                  <a:schemeClr val="tx1"/>
                </a:solidFill>
              </a:rPr>
              <a:t> </a:t>
            </a:r>
            <a:r>
              <a:rPr lang="en-US" dirty="0" err="1" smtClean="0">
                <a:solidFill>
                  <a:schemeClr val="tx1"/>
                </a:solidFill>
              </a:rPr>
              <a:t>và</a:t>
            </a:r>
            <a:r>
              <a:rPr lang="en-US" dirty="0" smtClean="0">
                <a:solidFill>
                  <a:schemeClr val="tx1"/>
                </a:solidFill>
              </a:rPr>
              <a:t> </a:t>
            </a:r>
            <a:r>
              <a:rPr lang="en-US" dirty="0" err="1" smtClean="0">
                <a:solidFill>
                  <a:schemeClr val="tx1"/>
                </a:solidFill>
              </a:rPr>
              <a:t>nó</a:t>
            </a:r>
            <a:r>
              <a:rPr lang="en-US" dirty="0" smtClean="0">
                <a:solidFill>
                  <a:schemeClr val="tx1"/>
                </a:solidFill>
              </a:rPr>
              <a:t> </a:t>
            </a:r>
            <a:r>
              <a:rPr lang="en-US" dirty="0" err="1" smtClean="0">
                <a:solidFill>
                  <a:schemeClr val="tx1"/>
                </a:solidFill>
              </a:rPr>
              <a:t>phải</a:t>
            </a:r>
            <a:r>
              <a:rPr lang="en-US" dirty="0" smtClean="0">
                <a:solidFill>
                  <a:schemeClr val="tx1"/>
                </a:solidFill>
              </a:rPr>
              <a:t> </a:t>
            </a:r>
            <a:r>
              <a:rPr lang="en-US" dirty="0" err="1" smtClean="0">
                <a:solidFill>
                  <a:schemeClr val="tx1"/>
                </a:solidFill>
              </a:rPr>
              <a:t>thể</a:t>
            </a:r>
            <a:r>
              <a:rPr lang="en-US" dirty="0" smtClean="0">
                <a:solidFill>
                  <a:schemeClr val="tx1"/>
                </a:solidFill>
              </a:rPr>
              <a:t> </a:t>
            </a:r>
            <a:r>
              <a:rPr lang="en-US" dirty="0" err="1" smtClean="0">
                <a:solidFill>
                  <a:schemeClr val="tx1"/>
                </a:solidFill>
              </a:rPr>
              <a:t>hiện</a:t>
            </a:r>
            <a:r>
              <a:rPr lang="en-US" dirty="0" smtClean="0">
                <a:solidFill>
                  <a:schemeClr val="tx1"/>
                </a:solidFill>
              </a:rPr>
              <a:t> </a:t>
            </a:r>
            <a:r>
              <a:rPr lang="en-US" dirty="0" err="1" smtClean="0">
                <a:solidFill>
                  <a:schemeClr val="tx1"/>
                </a:solidFill>
              </a:rPr>
              <a:t>chính</a:t>
            </a:r>
            <a:r>
              <a:rPr lang="en-US" dirty="0" smtClean="0">
                <a:solidFill>
                  <a:schemeClr val="tx1"/>
                </a:solidFill>
              </a:rPr>
              <a:t> </a:t>
            </a:r>
            <a:r>
              <a:rPr lang="en-US" dirty="0" err="1" smtClean="0">
                <a:solidFill>
                  <a:schemeClr val="tx1"/>
                </a:solidFill>
              </a:rPr>
              <a:t>xác</a:t>
            </a:r>
            <a:r>
              <a:rPr lang="en-US" dirty="0" smtClean="0">
                <a:solidFill>
                  <a:schemeClr val="tx1"/>
                </a:solidFill>
              </a:rPr>
              <a:t> </a:t>
            </a:r>
            <a:r>
              <a:rPr lang="en-US" dirty="0" err="1" smtClean="0">
                <a:solidFill>
                  <a:schemeClr val="tx1"/>
                </a:solidFill>
              </a:rPr>
              <a:t>thông</a:t>
            </a:r>
            <a:r>
              <a:rPr lang="en-US" dirty="0" smtClean="0">
                <a:solidFill>
                  <a:schemeClr val="tx1"/>
                </a:solidFill>
              </a:rPr>
              <a:t> tin </a:t>
            </a:r>
            <a:r>
              <a:rPr lang="en-US" dirty="0" err="1" smtClean="0">
                <a:solidFill>
                  <a:schemeClr val="tx1"/>
                </a:solidFill>
              </a:rPr>
              <a:t>gốc</a:t>
            </a:r>
            <a:r>
              <a:rPr lang="en-US" dirty="0" smtClean="0">
                <a:solidFill>
                  <a:schemeClr val="tx1"/>
                </a:solidFill>
              </a:rPr>
              <a:t> </a:t>
            </a:r>
            <a:r>
              <a:rPr lang="en-US" dirty="0" err="1" smtClean="0">
                <a:solidFill>
                  <a:schemeClr val="tx1"/>
                </a:solidFill>
              </a:rPr>
              <a:t>gửi</a:t>
            </a:r>
            <a:r>
              <a:rPr lang="en-US" dirty="0" smtClean="0">
                <a:solidFill>
                  <a:schemeClr val="tx1"/>
                </a:solidFill>
              </a:rPr>
              <a:t> </a:t>
            </a:r>
            <a:r>
              <a:rPr lang="en-US" dirty="0" err="1" smtClean="0">
                <a:solidFill>
                  <a:schemeClr val="tx1"/>
                </a:solidFill>
              </a:rPr>
              <a:t>đến</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4127392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950" y="-87315"/>
            <a:ext cx="8026400" cy="1325563"/>
          </a:xfrm>
        </p:spPr>
        <p:txBody>
          <a:bodyPr/>
          <a:lstStyle/>
          <a:p>
            <a:r>
              <a:rPr lang="en-US" dirty="0"/>
              <a:t>1</a:t>
            </a:r>
            <a:r>
              <a:rPr lang="en-US" dirty="0" smtClean="0"/>
              <a:t>.2</a:t>
            </a:r>
            <a:r>
              <a:rPr lang="en-US" dirty="0"/>
              <a:t>. C</a:t>
            </a:r>
            <a:r>
              <a:rPr lang="vi-VN" dirty="0">
                <a:latin typeface="Calibri Light" panose="020F0302020204030204" pitchFamily="34" charset="0"/>
                <a:cs typeface="Calibri Light" panose="020F0302020204030204" pitchFamily="34" charset="0"/>
              </a:rPr>
              <a:t>ơ</a:t>
            </a:r>
            <a:r>
              <a:rPr lang="en-US" dirty="0"/>
              <a:t> </a:t>
            </a:r>
            <a:r>
              <a:rPr lang="en-US" dirty="0" err="1"/>
              <a:t>bản</a:t>
            </a:r>
            <a:r>
              <a:rPr lang="en-US" dirty="0"/>
              <a:t> </a:t>
            </a:r>
            <a:r>
              <a:rPr lang="en-US" dirty="0" err="1"/>
              <a:t>về</a:t>
            </a:r>
            <a:r>
              <a:rPr lang="en-US" dirty="0"/>
              <a:t> SSL</a:t>
            </a:r>
          </a:p>
        </p:txBody>
      </p:sp>
      <p:sp>
        <p:nvSpPr>
          <p:cNvPr id="3" name="Content Placeholder 2"/>
          <p:cNvSpPr>
            <a:spLocks noGrp="1"/>
          </p:cNvSpPr>
          <p:nvPr>
            <p:ph idx="1"/>
          </p:nvPr>
        </p:nvSpPr>
        <p:spPr>
          <a:xfrm>
            <a:off x="628650" y="1412806"/>
            <a:ext cx="3943350" cy="4902199"/>
          </a:xfrm>
        </p:spPr>
        <p:txBody>
          <a:bodyPr>
            <a:normAutofit/>
          </a:bodyPr>
          <a:lstStyle/>
          <a:p>
            <a:pPr algn="just">
              <a:lnSpc>
                <a:spcPct val="100000"/>
              </a:lnSpc>
            </a:pPr>
            <a:r>
              <a:rPr lang="en-US" dirty="0">
                <a:solidFill>
                  <a:schemeClr val="tx1"/>
                </a:solidFill>
              </a:rPr>
              <a:t>SSL </a:t>
            </a:r>
            <a:r>
              <a:rPr lang="en-US" dirty="0" err="1">
                <a:solidFill>
                  <a:schemeClr val="tx1"/>
                </a:solidFill>
              </a:rPr>
              <a:t>được</a:t>
            </a:r>
            <a:r>
              <a:rPr lang="en-US" dirty="0">
                <a:solidFill>
                  <a:schemeClr val="tx1"/>
                </a:solidFill>
              </a:rPr>
              <a:t> </a:t>
            </a:r>
            <a:r>
              <a:rPr lang="en-US" dirty="0" err="1">
                <a:solidFill>
                  <a:schemeClr val="tx1"/>
                </a:solidFill>
              </a:rPr>
              <a:t>tích</a:t>
            </a:r>
            <a:r>
              <a:rPr lang="en-US" dirty="0">
                <a:solidFill>
                  <a:schemeClr val="tx1"/>
                </a:solidFill>
              </a:rPr>
              <a:t> </a:t>
            </a:r>
            <a:r>
              <a:rPr lang="en-US" dirty="0" err="1">
                <a:solidFill>
                  <a:schemeClr val="tx1"/>
                </a:solidFill>
              </a:rPr>
              <a:t>hợp</a:t>
            </a:r>
            <a:r>
              <a:rPr lang="en-US" dirty="0">
                <a:solidFill>
                  <a:schemeClr val="tx1"/>
                </a:solidFill>
              </a:rPr>
              <a:t> </a:t>
            </a:r>
            <a:r>
              <a:rPr lang="en-US" dirty="0" err="1">
                <a:solidFill>
                  <a:schemeClr val="tx1"/>
                </a:solidFill>
              </a:rPr>
              <a:t>sẵn</a:t>
            </a:r>
            <a:r>
              <a:rPr lang="en-US" dirty="0">
                <a:solidFill>
                  <a:schemeClr val="tx1"/>
                </a:solidFill>
              </a:rPr>
              <a:t> </a:t>
            </a:r>
            <a:r>
              <a:rPr lang="en-US" dirty="0" err="1">
                <a:solidFill>
                  <a:schemeClr val="tx1"/>
                </a:solidFill>
              </a:rPr>
              <a:t>vào</a:t>
            </a:r>
            <a:r>
              <a:rPr lang="en-US" dirty="0">
                <a:solidFill>
                  <a:schemeClr val="tx1"/>
                </a:solidFill>
              </a:rPr>
              <a:t> </a:t>
            </a:r>
            <a:r>
              <a:rPr lang="en-US" dirty="0" err="1">
                <a:solidFill>
                  <a:schemeClr val="tx1"/>
                </a:solidFill>
              </a:rPr>
              <a:t>các</a:t>
            </a:r>
            <a:r>
              <a:rPr lang="en-US" dirty="0">
                <a:solidFill>
                  <a:schemeClr val="tx1"/>
                </a:solidFill>
              </a:rPr>
              <a:t> browser </a:t>
            </a:r>
            <a:r>
              <a:rPr lang="en-US" dirty="0" err="1">
                <a:solidFill>
                  <a:schemeClr val="tx1"/>
                </a:solidFill>
              </a:rPr>
              <a:t>và</a:t>
            </a:r>
            <a:r>
              <a:rPr lang="en-US" dirty="0">
                <a:solidFill>
                  <a:schemeClr val="tx1"/>
                </a:solidFill>
              </a:rPr>
              <a:t> Web server, </a:t>
            </a:r>
            <a:r>
              <a:rPr lang="en-US" dirty="0" err="1">
                <a:solidFill>
                  <a:schemeClr val="tx1"/>
                </a:solidFill>
              </a:rPr>
              <a:t>cho</a:t>
            </a:r>
            <a:r>
              <a:rPr lang="en-US" dirty="0">
                <a:solidFill>
                  <a:schemeClr val="tx1"/>
                </a:solidFill>
              </a:rPr>
              <a:t> </a:t>
            </a:r>
            <a:r>
              <a:rPr lang="en-US" dirty="0" err="1">
                <a:solidFill>
                  <a:schemeClr val="tx1"/>
                </a:solidFill>
              </a:rPr>
              <a:t>phép</a:t>
            </a:r>
            <a:r>
              <a:rPr lang="en-US" dirty="0">
                <a:solidFill>
                  <a:schemeClr val="tx1"/>
                </a:solidFill>
              </a:rPr>
              <a:t> </a:t>
            </a:r>
            <a:r>
              <a:rPr lang="en-US" dirty="0" err="1">
                <a:solidFill>
                  <a:schemeClr val="tx1"/>
                </a:solidFill>
              </a:rPr>
              <a:t>người</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làm</a:t>
            </a:r>
            <a:r>
              <a:rPr lang="en-US" dirty="0">
                <a:solidFill>
                  <a:schemeClr val="tx1"/>
                </a:solidFill>
              </a:rPr>
              <a:t> </a:t>
            </a:r>
            <a:r>
              <a:rPr lang="en-US" dirty="0" err="1">
                <a:solidFill>
                  <a:schemeClr val="tx1"/>
                </a:solidFill>
              </a:rPr>
              <a:t>việc</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trang</a:t>
            </a:r>
            <a:r>
              <a:rPr lang="en-US" dirty="0">
                <a:solidFill>
                  <a:schemeClr val="tx1"/>
                </a:solidFill>
              </a:rPr>
              <a:t> Web ở </a:t>
            </a:r>
            <a:r>
              <a:rPr lang="en-US" dirty="0" err="1">
                <a:solidFill>
                  <a:schemeClr val="tx1"/>
                </a:solidFill>
              </a:rPr>
              <a:t>chế</a:t>
            </a:r>
            <a:r>
              <a:rPr lang="en-US" dirty="0">
                <a:solidFill>
                  <a:schemeClr val="tx1"/>
                </a:solidFill>
              </a:rPr>
              <a:t> </a:t>
            </a:r>
            <a:r>
              <a:rPr lang="en-US" dirty="0" err="1">
                <a:solidFill>
                  <a:schemeClr val="tx1"/>
                </a:solidFill>
              </a:rPr>
              <a:t>độ</a:t>
            </a:r>
            <a:r>
              <a:rPr lang="en-US" dirty="0">
                <a:solidFill>
                  <a:schemeClr val="tx1"/>
                </a:solidFill>
              </a:rPr>
              <a:t> an </a:t>
            </a:r>
            <a:r>
              <a:rPr lang="en-US" dirty="0" err="1">
                <a:solidFill>
                  <a:schemeClr val="tx1"/>
                </a:solidFill>
              </a:rPr>
              <a:t>toàn</a:t>
            </a:r>
            <a:r>
              <a:rPr lang="en-US" dirty="0">
                <a:solidFill>
                  <a:schemeClr val="tx1"/>
                </a:solidFill>
              </a:rPr>
              <a:t>. </a:t>
            </a:r>
            <a:r>
              <a:rPr lang="en-US" dirty="0" err="1">
                <a:solidFill>
                  <a:schemeClr val="tx1"/>
                </a:solidFill>
              </a:rPr>
              <a:t>Khi</a:t>
            </a:r>
            <a:r>
              <a:rPr lang="en-US" dirty="0">
                <a:solidFill>
                  <a:schemeClr val="tx1"/>
                </a:solidFill>
              </a:rPr>
              <a:t> Web browser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kết</a:t>
            </a:r>
            <a:r>
              <a:rPr lang="en-US" dirty="0">
                <a:solidFill>
                  <a:schemeClr val="tx1"/>
                </a:solidFill>
              </a:rPr>
              <a:t> </a:t>
            </a:r>
            <a:r>
              <a:rPr lang="en-US" dirty="0" err="1">
                <a:solidFill>
                  <a:schemeClr val="tx1"/>
                </a:solidFill>
              </a:rPr>
              <a:t>nối</a:t>
            </a:r>
            <a:r>
              <a:rPr lang="en-US" dirty="0">
                <a:solidFill>
                  <a:schemeClr val="tx1"/>
                </a:solidFill>
              </a:rPr>
              <a:t> SSL </a:t>
            </a:r>
            <a:r>
              <a:rPr lang="en-US" dirty="0" err="1">
                <a:solidFill>
                  <a:schemeClr val="tx1"/>
                </a:solidFill>
              </a:rPr>
              <a:t>tới</a:t>
            </a:r>
            <a:r>
              <a:rPr lang="en-US" dirty="0">
                <a:solidFill>
                  <a:schemeClr val="tx1"/>
                </a:solidFill>
              </a:rPr>
              <a:t> server, </a:t>
            </a:r>
            <a:r>
              <a:rPr lang="en-US" dirty="0" err="1">
                <a:solidFill>
                  <a:schemeClr val="tx1"/>
                </a:solidFill>
              </a:rPr>
              <a:t>biểu</a:t>
            </a:r>
            <a:r>
              <a:rPr lang="en-US" dirty="0">
                <a:solidFill>
                  <a:schemeClr val="tx1"/>
                </a:solidFill>
              </a:rPr>
              <a:t> </a:t>
            </a:r>
            <a:r>
              <a:rPr lang="en-US" dirty="0" err="1">
                <a:solidFill>
                  <a:schemeClr val="tx1"/>
                </a:solidFill>
              </a:rPr>
              <a:t>tượng</a:t>
            </a:r>
            <a:r>
              <a:rPr lang="en-US" dirty="0">
                <a:solidFill>
                  <a:schemeClr val="tx1"/>
                </a:solidFill>
              </a:rPr>
              <a:t> ổ </a:t>
            </a:r>
            <a:r>
              <a:rPr lang="en-US" dirty="0" err="1">
                <a:solidFill>
                  <a:schemeClr val="tx1"/>
                </a:solidFill>
              </a:rPr>
              <a:t>khóa</a:t>
            </a:r>
            <a:r>
              <a:rPr lang="en-US" dirty="0">
                <a:solidFill>
                  <a:schemeClr val="tx1"/>
                </a:solidFill>
              </a:rPr>
              <a:t> </a:t>
            </a:r>
            <a:r>
              <a:rPr lang="en-US" dirty="0" err="1">
                <a:solidFill>
                  <a:schemeClr val="tx1"/>
                </a:solidFill>
              </a:rPr>
              <a:t>sẽ</a:t>
            </a:r>
            <a:r>
              <a:rPr lang="en-US" dirty="0">
                <a:solidFill>
                  <a:schemeClr val="tx1"/>
                </a:solidFill>
              </a:rPr>
              <a:t> </a:t>
            </a:r>
            <a:r>
              <a:rPr lang="en-US" dirty="0" err="1">
                <a:solidFill>
                  <a:schemeClr val="tx1"/>
                </a:solidFill>
              </a:rPr>
              <a:t>xuất</a:t>
            </a:r>
            <a:r>
              <a:rPr lang="en-US" dirty="0">
                <a:solidFill>
                  <a:schemeClr val="tx1"/>
                </a:solidFill>
              </a:rPr>
              <a:t> </a:t>
            </a:r>
            <a:r>
              <a:rPr lang="en-US" dirty="0" err="1">
                <a:solidFill>
                  <a:schemeClr val="tx1"/>
                </a:solidFill>
              </a:rPr>
              <a:t>hiện</a:t>
            </a:r>
            <a:r>
              <a:rPr lang="en-US" dirty="0">
                <a:solidFill>
                  <a:schemeClr val="tx1"/>
                </a:solidFill>
              </a:rPr>
              <a:t> </a:t>
            </a:r>
            <a:r>
              <a:rPr lang="en-US" dirty="0" err="1">
                <a:solidFill>
                  <a:schemeClr val="tx1"/>
                </a:solidFill>
              </a:rPr>
              <a:t>trên</a:t>
            </a:r>
            <a:r>
              <a:rPr lang="en-US" dirty="0">
                <a:solidFill>
                  <a:schemeClr val="tx1"/>
                </a:solidFill>
              </a:rPr>
              <a:t> </a:t>
            </a:r>
            <a:r>
              <a:rPr lang="en-US" dirty="0" err="1">
                <a:solidFill>
                  <a:schemeClr val="tx1"/>
                </a:solidFill>
              </a:rPr>
              <a:t>thanh</a:t>
            </a:r>
            <a:r>
              <a:rPr lang="en-US" dirty="0">
                <a:solidFill>
                  <a:schemeClr val="tx1"/>
                </a:solidFill>
              </a:rPr>
              <a:t> </a:t>
            </a:r>
            <a:r>
              <a:rPr lang="en-US" dirty="0" err="1">
                <a:solidFill>
                  <a:schemeClr val="tx1"/>
                </a:solidFill>
              </a:rPr>
              <a:t>trạng</a:t>
            </a:r>
            <a:r>
              <a:rPr lang="en-US" dirty="0">
                <a:solidFill>
                  <a:schemeClr val="tx1"/>
                </a:solidFill>
              </a:rPr>
              <a:t> </a:t>
            </a:r>
            <a:r>
              <a:rPr lang="en-US" dirty="0" err="1">
                <a:solidFill>
                  <a:schemeClr val="tx1"/>
                </a:solidFill>
              </a:rPr>
              <a:t>thái</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cửa</a:t>
            </a:r>
            <a:r>
              <a:rPr lang="en-US" dirty="0">
                <a:solidFill>
                  <a:schemeClr val="tx1"/>
                </a:solidFill>
              </a:rPr>
              <a:t> </a:t>
            </a:r>
            <a:r>
              <a:rPr lang="en-US" dirty="0" err="1">
                <a:solidFill>
                  <a:schemeClr val="tx1"/>
                </a:solidFill>
              </a:rPr>
              <a:t>sổ</a:t>
            </a:r>
            <a:r>
              <a:rPr lang="en-US" dirty="0">
                <a:solidFill>
                  <a:schemeClr val="tx1"/>
                </a:solidFill>
              </a:rPr>
              <a:t> browser </a:t>
            </a:r>
            <a:r>
              <a:rPr lang="en-US" dirty="0" err="1">
                <a:solidFill>
                  <a:schemeClr val="tx1"/>
                </a:solidFill>
              </a:rPr>
              <a:t>và</a:t>
            </a:r>
            <a:r>
              <a:rPr lang="en-US" dirty="0">
                <a:solidFill>
                  <a:schemeClr val="tx1"/>
                </a:solidFill>
              </a:rPr>
              <a:t> </a:t>
            </a:r>
            <a:r>
              <a:rPr lang="en-US" dirty="0" err="1">
                <a:solidFill>
                  <a:schemeClr val="tx1"/>
                </a:solidFill>
              </a:rPr>
              <a:t>dòng</a:t>
            </a:r>
            <a:r>
              <a:rPr lang="en-US" dirty="0">
                <a:solidFill>
                  <a:schemeClr val="tx1"/>
                </a:solidFill>
              </a:rPr>
              <a:t> “http” </a:t>
            </a:r>
            <a:r>
              <a:rPr lang="en-US" dirty="0" err="1">
                <a:solidFill>
                  <a:schemeClr val="tx1"/>
                </a:solidFill>
              </a:rPr>
              <a:t>trong</a:t>
            </a:r>
            <a:r>
              <a:rPr lang="en-US" dirty="0">
                <a:solidFill>
                  <a:schemeClr val="tx1"/>
                </a:solidFill>
              </a:rPr>
              <a:t> </a:t>
            </a:r>
            <a:r>
              <a:rPr lang="en-US" dirty="0" err="1">
                <a:solidFill>
                  <a:schemeClr val="tx1"/>
                </a:solidFill>
              </a:rPr>
              <a:t>hộp</a:t>
            </a:r>
            <a:r>
              <a:rPr lang="en-US" dirty="0">
                <a:solidFill>
                  <a:schemeClr val="tx1"/>
                </a:solidFill>
              </a:rPr>
              <a:t> </a:t>
            </a:r>
            <a:r>
              <a:rPr lang="en-US" dirty="0" err="1">
                <a:solidFill>
                  <a:schemeClr val="tx1"/>
                </a:solidFill>
              </a:rPr>
              <a:t>nhập</a:t>
            </a:r>
            <a:r>
              <a:rPr lang="en-US" dirty="0">
                <a:solidFill>
                  <a:schemeClr val="tx1"/>
                </a:solidFill>
              </a:rPr>
              <a:t> </a:t>
            </a:r>
            <a:r>
              <a:rPr lang="en-US" dirty="0" err="1">
                <a:solidFill>
                  <a:schemeClr val="tx1"/>
                </a:solidFill>
              </a:rPr>
              <a:t>địa</a:t>
            </a:r>
            <a:r>
              <a:rPr lang="en-US" dirty="0">
                <a:solidFill>
                  <a:schemeClr val="tx1"/>
                </a:solidFill>
              </a:rPr>
              <a:t> </a:t>
            </a:r>
            <a:r>
              <a:rPr lang="en-US" dirty="0" err="1">
                <a:solidFill>
                  <a:schemeClr val="tx1"/>
                </a:solidFill>
              </a:rPr>
              <a:t>chỉ</a:t>
            </a:r>
            <a:r>
              <a:rPr lang="en-US" dirty="0">
                <a:solidFill>
                  <a:schemeClr val="tx1"/>
                </a:solidFill>
              </a:rPr>
              <a:t> URL </a:t>
            </a:r>
            <a:r>
              <a:rPr lang="en-US" dirty="0" err="1">
                <a:solidFill>
                  <a:schemeClr val="tx1"/>
                </a:solidFill>
              </a:rPr>
              <a:t>sẽ</a:t>
            </a:r>
            <a:r>
              <a:rPr lang="en-US" dirty="0">
                <a:solidFill>
                  <a:schemeClr val="tx1"/>
                </a:solidFill>
              </a:rPr>
              <a:t> </a:t>
            </a:r>
            <a:r>
              <a:rPr lang="en-US" dirty="0" err="1">
                <a:solidFill>
                  <a:schemeClr val="tx1"/>
                </a:solidFill>
              </a:rPr>
              <a:t>đổi</a:t>
            </a:r>
            <a:r>
              <a:rPr lang="en-US" dirty="0">
                <a:solidFill>
                  <a:schemeClr val="tx1"/>
                </a:solidFill>
              </a:rPr>
              <a:t> </a:t>
            </a:r>
            <a:r>
              <a:rPr lang="en-US" dirty="0" err="1">
                <a:solidFill>
                  <a:schemeClr val="tx1"/>
                </a:solidFill>
              </a:rPr>
              <a:t>thành</a:t>
            </a:r>
            <a:r>
              <a:rPr lang="en-US" dirty="0">
                <a:solidFill>
                  <a:schemeClr val="tx1"/>
                </a:solidFill>
              </a:rPr>
              <a:t> “https”. </a:t>
            </a:r>
            <a:r>
              <a:rPr lang="en-US" dirty="0" err="1">
                <a:solidFill>
                  <a:schemeClr val="tx1"/>
                </a:solidFill>
              </a:rPr>
              <a:t>Một</a:t>
            </a:r>
            <a:r>
              <a:rPr lang="en-US" dirty="0">
                <a:solidFill>
                  <a:schemeClr val="tx1"/>
                </a:solidFill>
              </a:rPr>
              <a:t> </a:t>
            </a:r>
            <a:r>
              <a:rPr lang="en-US" dirty="0" err="1">
                <a:solidFill>
                  <a:schemeClr val="tx1"/>
                </a:solidFill>
              </a:rPr>
              <a:t>phiên</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dịch</a:t>
            </a:r>
            <a:r>
              <a:rPr lang="en-US" dirty="0">
                <a:solidFill>
                  <a:schemeClr val="tx1"/>
                </a:solidFill>
              </a:rPr>
              <a:t> HTTPS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cổng</a:t>
            </a:r>
            <a:r>
              <a:rPr lang="en-US" dirty="0">
                <a:solidFill>
                  <a:schemeClr val="tx1"/>
                </a:solidFill>
              </a:rPr>
              <a:t> 443 </a:t>
            </a:r>
            <a:r>
              <a:rPr lang="en-US" dirty="0" err="1">
                <a:solidFill>
                  <a:schemeClr val="tx1"/>
                </a:solidFill>
              </a:rPr>
              <a:t>thay</a:t>
            </a:r>
            <a:r>
              <a:rPr lang="en-US" dirty="0">
                <a:solidFill>
                  <a:schemeClr val="tx1"/>
                </a:solidFill>
              </a:rPr>
              <a:t> </a:t>
            </a:r>
            <a:r>
              <a:rPr lang="en-US" dirty="0" err="1">
                <a:solidFill>
                  <a:schemeClr val="tx1"/>
                </a:solidFill>
              </a:rPr>
              <a:t>vì</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cổng</a:t>
            </a:r>
            <a:r>
              <a:rPr lang="en-US" dirty="0">
                <a:solidFill>
                  <a:schemeClr val="tx1"/>
                </a:solidFill>
              </a:rPr>
              <a:t> 80 </a:t>
            </a:r>
            <a:r>
              <a:rPr lang="en-US" dirty="0" err="1">
                <a:solidFill>
                  <a:schemeClr val="tx1"/>
                </a:solidFill>
              </a:rPr>
              <a:t>như</a:t>
            </a:r>
            <a:r>
              <a:rPr lang="en-US" dirty="0">
                <a:solidFill>
                  <a:schemeClr val="tx1"/>
                </a:solidFill>
              </a:rPr>
              <a:t> </a:t>
            </a:r>
            <a:r>
              <a:rPr lang="en-US" dirty="0" err="1">
                <a:solidFill>
                  <a:schemeClr val="tx1"/>
                </a:solidFill>
              </a:rPr>
              <a:t>dùng</a:t>
            </a:r>
            <a:r>
              <a:rPr lang="en-US" dirty="0">
                <a:solidFill>
                  <a:schemeClr val="tx1"/>
                </a:solidFill>
              </a:rPr>
              <a:t> </a:t>
            </a:r>
            <a:r>
              <a:rPr lang="en-US" dirty="0" err="1">
                <a:solidFill>
                  <a:schemeClr val="tx1"/>
                </a:solidFill>
              </a:rPr>
              <a:t>cho</a:t>
            </a:r>
            <a:r>
              <a:rPr lang="en-US" dirty="0">
                <a:solidFill>
                  <a:schemeClr val="tx1"/>
                </a:solidFill>
              </a:rPr>
              <a:t> HTTP.</a:t>
            </a:r>
          </a:p>
        </p:txBody>
      </p:sp>
      <p:pic>
        <p:nvPicPr>
          <p:cNvPr id="5" name="Hình ảnh 4" descr="Ảnh có chứa vẽ, ký hiệu&#10;&#10;Mô tả được tạo tự động">
            <a:extLst>
              <a:ext uri="{FF2B5EF4-FFF2-40B4-BE49-F238E27FC236}">
                <a16:creationId xmlns:a16="http://schemas.microsoft.com/office/drawing/2014/main" xmlns="" id="{73BA86E7-7DF5-4190-B276-84B50BB78B5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4972"/>
          <a:stretch/>
        </p:blipFill>
        <p:spPr>
          <a:xfrm>
            <a:off x="4957008" y="1877684"/>
            <a:ext cx="3943350" cy="3102631"/>
          </a:xfrm>
          <a:prstGeom prst="rect">
            <a:avLst/>
          </a:prstGeom>
        </p:spPr>
      </p:pic>
    </p:spTree>
    <p:extLst>
      <p:ext uri="{BB962C8B-B14F-4D97-AF65-F5344CB8AC3E}">
        <p14:creationId xmlns:p14="http://schemas.microsoft.com/office/powerpoint/2010/main" val="3181133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950" y="-87315"/>
            <a:ext cx="8026400" cy="1325563"/>
          </a:xfrm>
        </p:spPr>
        <p:txBody>
          <a:bodyPr/>
          <a:lstStyle/>
          <a:p>
            <a:r>
              <a:rPr lang="en-US" dirty="0"/>
              <a:t>1</a:t>
            </a:r>
            <a:r>
              <a:rPr lang="en-US" dirty="0" smtClean="0"/>
              <a:t>.2</a:t>
            </a:r>
            <a:r>
              <a:rPr lang="en-US" dirty="0"/>
              <a:t>. C</a:t>
            </a:r>
            <a:r>
              <a:rPr lang="vi-VN" dirty="0">
                <a:latin typeface="Calibri Light" panose="020F0302020204030204" pitchFamily="34" charset="0"/>
                <a:cs typeface="Calibri Light" panose="020F0302020204030204" pitchFamily="34" charset="0"/>
              </a:rPr>
              <a:t>ơ</a:t>
            </a:r>
            <a:r>
              <a:rPr lang="en-US" dirty="0"/>
              <a:t> </a:t>
            </a:r>
            <a:r>
              <a:rPr lang="en-US" dirty="0" err="1"/>
              <a:t>bản</a:t>
            </a:r>
            <a:r>
              <a:rPr lang="en-US" dirty="0"/>
              <a:t> </a:t>
            </a:r>
            <a:r>
              <a:rPr lang="en-US" dirty="0" err="1"/>
              <a:t>về</a:t>
            </a:r>
            <a:r>
              <a:rPr lang="en-US" dirty="0"/>
              <a:t> SSL </a:t>
            </a:r>
          </a:p>
        </p:txBody>
      </p:sp>
      <p:sp>
        <p:nvSpPr>
          <p:cNvPr id="3" name="Content Placeholder 2"/>
          <p:cNvSpPr>
            <a:spLocks noGrp="1"/>
          </p:cNvSpPr>
          <p:nvPr>
            <p:ph idx="1"/>
          </p:nvPr>
        </p:nvSpPr>
        <p:spPr>
          <a:xfrm>
            <a:off x="628650" y="1412806"/>
            <a:ext cx="3943350" cy="4902199"/>
          </a:xfrm>
        </p:spPr>
        <p:txBody>
          <a:bodyPr>
            <a:normAutofit/>
          </a:bodyPr>
          <a:lstStyle/>
          <a:p>
            <a:pPr algn="just">
              <a:lnSpc>
                <a:spcPct val="100000"/>
              </a:lnSpc>
            </a:pPr>
            <a:r>
              <a:rPr lang="en-US" dirty="0" err="1">
                <a:solidFill>
                  <a:schemeClr val="tx1"/>
                </a:solidFill>
              </a:rPr>
              <a:t>Giao</a:t>
            </a:r>
            <a:r>
              <a:rPr lang="en-US" dirty="0">
                <a:solidFill>
                  <a:schemeClr val="tx1"/>
                </a:solidFill>
              </a:rPr>
              <a:t> </a:t>
            </a:r>
            <a:r>
              <a:rPr lang="en-US" dirty="0" err="1">
                <a:solidFill>
                  <a:schemeClr val="tx1"/>
                </a:solidFill>
              </a:rPr>
              <a:t>thức</a:t>
            </a:r>
            <a:r>
              <a:rPr lang="en-US" dirty="0">
                <a:solidFill>
                  <a:schemeClr val="tx1"/>
                </a:solidFill>
              </a:rPr>
              <a:t> SSL </a:t>
            </a:r>
            <a:r>
              <a:rPr lang="en-US" dirty="0" err="1">
                <a:solidFill>
                  <a:schemeClr val="tx1"/>
                </a:solidFill>
              </a:rPr>
              <a:t>chạy</a:t>
            </a:r>
            <a:r>
              <a:rPr lang="en-US" dirty="0">
                <a:solidFill>
                  <a:schemeClr val="tx1"/>
                </a:solidFill>
              </a:rPr>
              <a:t> </a:t>
            </a:r>
            <a:r>
              <a:rPr lang="en-US" dirty="0" err="1">
                <a:solidFill>
                  <a:schemeClr val="tx1"/>
                </a:solidFill>
              </a:rPr>
              <a:t>trên</a:t>
            </a:r>
            <a:r>
              <a:rPr lang="en-US" dirty="0">
                <a:solidFill>
                  <a:schemeClr val="tx1"/>
                </a:solidFill>
              </a:rPr>
              <a:t> TCP/IP </a:t>
            </a:r>
            <a:r>
              <a:rPr lang="en-US" dirty="0" err="1">
                <a:solidFill>
                  <a:schemeClr val="tx1"/>
                </a:solidFill>
              </a:rPr>
              <a:t>và</a:t>
            </a:r>
            <a:r>
              <a:rPr lang="en-US" dirty="0">
                <a:solidFill>
                  <a:schemeClr val="tx1"/>
                </a:solidFill>
              </a:rPr>
              <a:t> </a:t>
            </a:r>
            <a:r>
              <a:rPr lang="en-US" dirty="0" err="1">
                <a:solidFill>
                  <a:schemeClr val="tx1"/>
                </a:solidFill>
              </a:rPr>
              <a:t>bên</a:t>
            </a:r>
            <a:r>
              <a:rPr lang="en-US" dirty="0">
                <a:solidFill>
                  <a:schemeClr val="tx1"/>
                </a:solidFill>
              </a:rPr>
              <a:t> </a:t>
            </a:r>
            <a:r>
              <a:rPr lang="en-US" dirty="0" err="1">
                <a:solidFill>
                  <a:schemeClr val="tx1"/>
                </a:solidFill>
              </a:rPr>
              <a:t>dưới</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solidFill>
                  <a:schemeClr val="tx1"/>
                </a:solidFill>
              </a:rPr>
              <a:t>cấp</a:t>
            </a:r>
            <a:r>
              <a:rPr lang="en-US" dirty="0">
                <a:solidFill>
                  <a:schemeClr val="tx1"/>
                </a:solidFill>
              </a:rPr>
              <a:t> </a:t>
            </a:r>
            <a:r>
              <a:rPr lang="en-US" dirty="0" err="1">
                <a:solidFill>
                  <a:schemeClr val="tx1"/>
                </a:solidFill>
              </a:rPr>
              <a:t>cao</a:t>
            </a:r>
            <a:r>
              <a:rPr lang="en-US" dirty="0">
                <a:solidFill>
                  <a:schemeClr val="tx1"/>
                </a:solidFill>
              </a:rPr>
              <a:t> </a:t>
            </a:r>
            <a:r>
              <a:rPr lang="en-US" dirty="0" err="1">
                <a:solidFill>
                  <a:schemeClr val="tx1"/>
                </a:solidFill>
              </a:rPr>
              <a:t>hơn</a:t>
            </a:r>
            <a:r>
              <a:rPr lang="en-US" dirty="0">
                <a:solidFill>
                  <a:schemeClr val="tx1"/>
                </a:solidFill>
              </a:rPr>
              <a:t> </a:t>
            </a:r>
            <a:r>
              <a:rPr lang="en-US" dirty="0" err="1">
                <a:solidFill>
                  <a:schemeClr val="tx1"/>
                </a:solidFill>
              </a:rPr>
              <a:t>như</a:t>
            </a:r>
            <a:r>
              <a:rPr lang="en-US" dirty="0">
                <a:solidFill>
                  <a:schemeClr val="tx1"/>
                </a:solidFill>
              </a:rPr>
              <a:t> HTTP </a:t>
            </a:r>
            <a:r>
              <a:rPr lang="en-US" dirty="0" err="1">
                <a:solidFill>
                  <a:schemeClr val="tx1"/>
                </a:solidFill>
              </a:rPr>
              <a:t>hoặc</a:t>
            </a:r>
            <a:r>
              <a:rPr lang="en-US" dirty="0">
                <a:solidFill>
                  <a:schemeClr val="tx1"/>
                </a:solidFill>
              </a:rPr>
              <a:t> IMAP. </a:t>
            </a:r>
            <a:r>
              <a:rPr lang="en-US" dirty="0" err="1">
                <a:solidFill>
                  <a:schemeClr val="tx1"/>
                </a:solidFill>
              </a:rPr>
              <a:t>Nó</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TCP/IP </a:t>
            </a:r>
            <a:r>
              <a:rPr lang="en-US" dirty="0" err="1">
                <a:solidFill>
                  <a:schemeClr val="tx1"/>
                </a:solidFill>
              </a:rPr>
              <a:t>thay</a:t>
            </a:r>
            <a:r>
              <a:rPr lang="en-US" dirty="0">
                <a:solidFill>
                  <a:schemeClr val="tx1"/>
                </a:solidFill>
              </a:rPr>
              <a:t> </a:t>
            </a:r>
            <a:r>
              <a:rPr lang="en-US" dirty="0" err="1">
                <a:solidFill>
                  <a:schemeClr val="tx1"/>
                </a:solidFill>
              </a:rPr>
              <a:t>mặt</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solidFill>
                  <a:schemeClr val="tx1"/>
                </a:solidFill>
              </a:rPr>
              <a:t>cấp</a:t>
            </a:r>
            <a:r>
              <a:rPr lang="en-US" dirty="0">
                <a:solidFill>
                  <a:schemeClr val="tx1"/>
                </a:solidFill>
              </a:rPr>
              <a:t> </a:t>
            </a:r>
            <a:r>
              <a:rPr lang="en-US" dirty="0" err="1">
                <a:solidFill>
                  <a:schemeClr val="tx1"/>
                </a:solidFill>
              </a:rPr>
              <a:t>cao</a:t>
            </a:r>
            <a:r>
              <a:rPr lang="en-US" dirty="0">
                <a:solidFill>
                  <a:schemeClr val="tx1"/>
                </a:solidFill>
              </a:rPr>
              <a:t> </a:t>
            </a:r>
            <a:r>
              <a:rPr lang="en-US" dirty="0" err="1">
                <a:solidFill>
                  <a:schemeClr val="tx1"/>
                </a:solidFill>
              </a:rPr>
              <a:t>hơn</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trong</a:t>
            </a:r>
            <a:r>
              <a:rPr lang="en-US" dirty="0">
                <a:solidFill>
                  <a:schemeClr val="tx1"/>
                </a:solidFill>
              </a:rPr>
              <a:t> </a:t>
            </a:r>
            <a:r>
              <a:rPr lang="en-US" dirty="0" err="1">
                <a:solidFill>
                  <a:schemeClr val="tx1"/>
                </a:solidFill>
              </a:rPr>
              <a:t>quá</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này</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phép</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chủ</a:t>
            </a:r>
            <a:r>
              <a:rPr lang="en-US" dirty="0">
                <a:solidFill>
                  <a:schemeClr val="tx1"/>
                </a:solidFill>
              </a:rPr>
              <a:t> </a:t>
            </a:r>
            <a:r>
              <a:rPr lang="en-US" dirty="0" err="1">
                <a:solidFill>
                  <a:schemeClr val="tx1"/>
                </a:solidFill>
              </a:rPr>
              <a:t>hỗ</a:t>
            </a:r>
            <a:r>
              <a:rPr lang="en-US" dirty="0">
                <a:solidFill>
                  <a:schemeClr val="tx1"/>
                </a:solidFill>
              </a:rPr>
              <a:t> </a:t>
            </a:r>
            <a:r>
              <a:rPr lang="en-US" dirty="0" err="1">
                <a:solidFill>
                  <a:schemeClr val="tx1"/>
                </a:solidFill>
              </a:rPr>
              <a:t>trợ</a:t>
            </a:r>
            <a:r>
              <a:rPr lang="en-US" dirty="0">
                <a:solidFill>
                  <a:schemeClr val="tx1"/>
                </a:solidFill>
              </a:rPr>
              <a:t> SSL </a:t>
            </a:r>
            <a:r>
              <a:rPr lang="en-US" dirty="0" err="1">
                <a:solidFill>
                  <a:schemeClr val="tx1"/>
                </a:solidFill>
              </a:rPr>
              <a:t>tự</a:t>
            </a:r>
            <a:r>
              <a:rPr lang="en-US" dirty="0">
                <a:solidFill>
                  <a:schemeClr val="tx1"/>
                </a:solidFill>
              </a:rPr>
              <a:t> </a:t>
            </a:r>
            <a:r>
              <a:rPr lang="en-US" dirty="0" err="1">
                <a:solidFill>
                  <a:schemeClr val="tx1"/>
                </a:solidFill>
              </a:rPr>
              <a:t>xác</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khách</a:t>
            </a:r>
            <a:r>
              <a:rPr lang="en-US" dirty="0">
                <a:solidFill>
                  <a:schemeClr val="tx1"/>
                </a:solidFill>
              </a:rPr>
              <a:t> </a:t>
            </a:r>
            <a:r>
              <a:rPr lang="en-US" dirty="0" err="1">
                <a:solidFill>
                  <a:schemeClr val="tx1"/>
                </a:solidFill>
              </a:rPr>
              <a:t>hỗ</a:t>
            </a:r>
            <a:r>
              <a:rPr lang="en-US" dirty="0">
                <a:solidFill>
                  <a:schemeClr val="tx1"/>
                </a:solidFill>
              </a:rPr>
              <a:t> </a:t>
            </a:r>
            <a:r>
              <a:rPr lang="en-US" dirty="0" err="1">
                <a:solidFill>
                  <a:schemeClr val="tx1"/>
                </a:solidFill>
              </a:rPr>
              <a:t>trợ</a:t>
            </a:r>
            <a:r>
              <a:rPr lang="en-US" dirty="0">
                <a:solidFill>
                  <a:schemeClr val="tx1"/>
                </a:solidFill>
              </a:rPr>
              <a:t> SSL, </a:t>
            </a:r>
            <a:r>
              <a:rPr lang="en-US" dirty="0" err="1">
                <a:solidFill>
                  <a:schemeClr val="tx1"/>
                </a:solidFill>
              </a:rPr>
              <a:t>cho</a:t>
            </a:r>
            <a:r>
              <a:rPr lang="en-US" dirty="0">
                <a:solidFill>
                  <a:schemeClr val="tx1"/>
                </a:solidFill>
              </a:rPr>
              <a:t> </a:t>
            </a:r>
            <a:r>
              <a:rPr lang="en-US" dirty="0" err="1">
                <a:solidFill>
                  <a:schemeClr val="tx1"/>
                </a:solidFill>
              </a:rPr>
              <a:t>phép</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khách</a:t>
            </a:r>
            <a:r>
              <a:rPr lang="en-US" dirty="0">
                <a:solidFill>
                  <a:schemeClr val="tx1"/>
                </a:solidFill>
              </a:rPr>
              <a:t> </a:t>
            </a:r>
            <a:r>
              <a:rPr lang="en-US" dirty="0" err="1">
                <a:solidFill>
                  <a:schemeClr val="tx1"/>
                </a:solidFill>
              </a:rPr>
              <a:t>tự</a:t>
            </a:r>
            <a:r>
              <a:rPr lang="en-US" dirty="0">
                <a:solidFill>
                  <a:schemeClr val="tx1"/>
                </a:solidFill>
              </a:rPr>
              <a:t> </a:t>
            </a:r>
            <a:r>
              <a:rPr lang="en-US" dirty="0" err="1">
                <a:solidFill>
                  <a:schemeClr val="tx1"/>
                </a:solidFill>
              </a:rPr>
              <a:t>xác</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chủ</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phép</a:t>
            </a:r>
            <a:r>
              <a:rPr lang="en-US" dirty="0">
                <a:solidFill>
                  <a:schemeClr val="tx1"/>
                </a:solidFill>
              </a:rPr>
              <a:t> </a:t>
            </a:r>
            <a:r>
              <a:rPr lang="en-US" dirty="0" err="1">
                <a:solidFill>
                  <a:schemeClr val="tx1"/>
                </a:solidFill>
              </a:rPr>
              <a:t>cả</a:t>
            </a:r>
            <a:r>
              <a:rPr lang="en-US" dirty="0">
                <a:solidFill>
                  <a:schemeClr val="tx1"/>
                </a:solidFill>
              </a:rPr>
              <a:t> </a:t>
            </a:r>
            <a:r>
              <a:rPr lang="en-US" dirty="0" err="1">
                <a:solidFill>
                  <a:schemeClr val="tx1"/>
                </a:solidFill>
              </a:rPr>
              <a:t>hai</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thiết</a:t>
            </a:r>
            <a:r>
              <a:rPr lang="en-US" dirty="0">
                <a:solidFill>
                  <a:schemeClr val="tx1"/>
                </a:solidFill>
              </a:rPr>
              <a:t> </a:t>
            </a:r>
            <a:r>
              <a:rPr lang="en-US" dirty="0" err="1">
                <a:solidFill>
                  <a:schemeClr val="tx1"/>
                </a:solidFill>
              </a:rPr>
              <a:t>lập</a:t>
            </a:r>
            <a:r>
              <a:rPr lang="en-US" dirty="0">
                <a:solidFill>
                  <a:schemeClr val="tx1"/>
                </a:solidFill>
              </a:rPr>
              <a:t> </a:t>
            </a:r>
            <a:r>
              <a:rPr lang="en-US" dirty="0" err="1">
                <a:solidFill>
                  <a:schemeClr val="tx1"/>
                </a:solidFill>
              </a:rPr>
              <a:t>một</a:t>
            </a:r>
            <a:r>
              <a:rPr lang="en-US" dirty="0">
                <a:solidFill>
                  <a:schemeClr val="tx1"/>
                </a:solidFill>
              </a:rPr>
              <a:t> </a:t>
            </a:r>
            <a:r>
              <a:rPr lang="en-US" dirty="0" err="1">
                <a:solidFill>
                  <a:schemeClr val="tx1"/>
                </a:solidFill>
              </a:rPr>
              <a:t>kết</a:t>
            </a:r>
            <a:r>
              <a:rPr lang="en-US" dirty="0">
                <a:solidFill>
                  <a:schemeClr val="tx1"/>
                </a:solidFill>
              </a:rPr>
              <a:t> </a:t>
            </a:r>
            <a:r>
              <a:rPr lang="en-US" dirty="0" err="1">
                <a:solidFill>
                  <a:schemeClr val="tx1"/>
                </a:solidFill>
              </a:rPr>
              <a:t>nối</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mã</a:t>
            </a:r>
            <a:r>
              <a:rPr lang="en-US" dirty="0">
                <a:solidFill>
                  <a:schemeClr val="tx1"/>
                </a:solidFill>
              </a:rPr>
              <a:t> </a:t>
            </a:r>
            <a:r>
              <a:rPr lang="en-US" dirty="0" err="1">
                <a:solidFill>
                  <a:schemeClr val="tx1"/>
                </a:solidFill>
              </a:rPr>
              <a:t>hóa</a:t>
            </a:r>
            <a:r>
              <a:rPr lang="en-US" dirty="0">
                <a:solidFill>
                  <a:schemeClr val="tx1"/>
                </a:solidFill>
              </a:rPr>
              <a:t>.</a:t>
            </a:r>
          </a:p>
        </p:txBody>
      </p:sp>
      <p:pic>
        <p:nvPicPr>
          <p:cNvPr id="6" name="Hình ảnh 5">
            <a:extLst>
              <a:ext uri="{FF2B5EF4-FFF2-40B4-BE49-F238E27FC236}">
                <a16:creationId xmlns:a16="http://schemas.microsoft.com/office/drawing/2014/main" xmlns="" id="{B29F5F84-B5F1-458D-832C-F6C04C8EF13F}"/>
              </a:ext>
            </a:extLst>
          </p:cNvPr>
          <p:cNvPicPr/>
          <p:nvPr/>
        </p:nvPicPr>
        <p:blipFill>
          <a:blip r:embed="rId2"/>
          <a:stretch>
            <a:fillRect/>
          </a:stretch>
        </p:blipFill>
        <p:spPr>
          <a:xfrm>
            <a:off x="4758613" y="1819469"/>
            <a:ext cx="4058816" cy="3219061"/>
          </a:xfrm>
          <a:prstGeom prst="rect">
            <a:avLst/>
          </a:prstGeom>
        </p:spPr>
      </p:pic>
    </p:spTree>
    <p:extLst>
      <p:ext uri="{BB962C8B-B14F-4D97-AF65-F5344CB8AC3E}">
        <p14:creationId xmlns:p14="http://schemas.microsoft.com/office/powerpoint/2010/main" val="2545066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950" y="-87315"/>
            <a:ext cx="8026400" cy="1325563"/>
          </a:xfrm>
        </p:spPr>
        <p:txBody>
          <a:bodyPr/>
          <a:lstStyle/>
          <a:p>
            <a:r>
              <a:rPr lang="en-US" dirty="0"/>
              <a:t>1</a:t>
            </a:r>
            <a:r>
              <a:rPr lang="en-US" dirty="0" smtClean="0"/>
              <a:t>.2</a:t>
            </a:r>
            <a:r>
              <a:rPr lang="en-US" dirty="0"/>
              <a:t>. C</a:t>
            </a:r>
            <a:r>
              <a:rPr lang="vi-VN" dirty="0">
                <a:latin typeface="Calibri Light" panose="020F0302020204030204" pitchFamily="34" charset="0"/>
                <a:cs typeface="Calibri Light" panose="020F0302020204030204" pitchFamily="34" charset="0"/>
              </a:rPr>
              <a:t>ơ</a:t>
            </a:r>
            <a:r>
              <a:rPr lang="en-US" dirty="0"/>
              <a:t> </a:t>
            </a:r>
            <a:r>
              <a:rPr lang="en-US" dirty="0" err="1"/>
              <a:t>bản</a:t>
            </a:r>
            <a:r>
              <a:rPr lang="en-US" dirty="0"/>
              <a:t> </a:t>
            </a:r>
            <a:r>
              <a:rPr lang="en-US" dirty="0" err="1"/>
              <a:t>về</a:t>
            </a:r>
            <a:r>
              <a:rPr lang="en-US" dirty="0"/>
              <a:t> SSL </a:t>
            </a:r>
          </a:p>
        </p:txBody>
      </p:sp>
      <p:sp>
        <p:nvSpPr>
          <p:cNvPr id="3" name="Content Placeholder 2"/>
          <p:cNvSpPr>
            <a:spLocks noGrp="1"/>
          </p:cNvSpPr>
          <p:nvPr>
            <p:ph idx="1"/>
          </p:nvPr>
        </p:nvSpPr>
        <p:spPr>
          <a:xfrm>
            <a:off x="628650" y="1328831"/>
            <a:ext cx="7886700" cy="5239920"/>
          </a:xfrm>
        </p:spPr>
        <p:txBody>
          <a:bodyPr>
            <a:noAutofit/>
          </a:bodyPr>
          <a:lstStyle/>
          <a:p>
            <a:pPr marL="0" indent="0" algn="just">
              <a:lnSpc>
                <a:spcPct val="120000"/>
              </a:lnSpc>
              <a:buNone/>
            </a:pPr>
            <a:r>
              <a:rPr lang="en-US" dirty="0" err="1">
                <a:solidFill>
                  <a:schemeClr val="tx1"/>
                </a:solidFill>
              </a:rPr>
              <a:t>Các</a:t>
            </a:r>
            <a:r>
              <a:rPr lang="en-US" dirty="0">
                <a:solidFill>
                  <a:schemeClr val="tx1"/>
                </a:solidFill>
              </a:rPr>
              <a:t> </a:t>
            </a:r>
            <a:r>
              <a:rPr lang="en-US" dirty="0" err="1">
                <a:solidFill>
                  <a:schemeClr val="tx1"/>
                </a:solidFill>
              </a:rPr>
              <a:t>khả</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này</a:t>
            </a:r>
            <a:r>
              <a:rPr lang="en-US" dirty="0">
                <a:solidFill>
                  <a:schemeClr val="tx1"/>
                </a:solidFill>
              </a:rPr>
              <a:t> </a:t>
            </a:r>
            <a:r>
              <a:rPr lang="en-US" dirty="0" err="1">
                <a:solidFill>
                  <a:schemeClr val="tx1"/>
                </a:solidFill>
              </a:rPr>
              <a:t>của</a:t>
            </a:r>
            <a:r>
              <a:rPr lang="en-US" dirty="0">
                <a:solidFill>
                  <a:schemeClr val="tx1"/>
                </a:solidFill>
              </a:rPr>
              <a:t> SSL </a:t>
            </a:r>
            <a:r>
              <a:rPr lang="en-US" dirty="0" err="1">
                <a:solidFill>
                  <a:schemeClr val="tx1"/>
                </a:solidFill>
              </a:rPr>
              <a:t>giải</a:t>
            </a:r>
            <a:r>
              <a:rPr lang="en-US" dirty="0">
                <a:solidFill>
                  <a:schemeClr val="tx1"/>
                </a:solidFill>
              </a:rPr>
              <a:t> </a:t>
            </a:r>
            <a:r>
              <a:rPr lang="en-US" dirty="0" err="1">
                <a:solidFill>
                  <a:schemeClr val="tx1"/>
                </a:solidFill>
              </a:rPr>
              <a:t>quyết</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mối</a:t>
            </a:r>
            <a:r>
              <a:rPr lang="en-US" dirty="0">
                <a:solidFill>
                  <a:schemeClr val="tx1"/>
                </a:solidFill>
              </a:rPr>
              <a:t> </a:t>
            </a:r>
            <a:r>
              <a:rPr lang="en-US" dirty="0" err="1">
                <a:solidFill>
                  <a:schemeClr val="tx1"/>
                </a:solidFill>
              </a:rPr>
              <a:t>quan</a:t>
            </a:r>
            <a:r>
              <a:rPr lang="en-US" dirty="0">
                <a:solidFill>
                  <a:schemeClr val="tx1"/>
                </a:solidFill>
              </a:rPr>
              <a:t> </a:t>
            </a:r>
            <a:r>
              <a:rPr lang="en-US" dirty="0" err="1">
                <a:solidFill>
                  <a:schemeClr val="tx1"/>
                </a:solidFill>
              </a:rPr>
              <a:t>tâm</a:t>
            </a:r>
            <a:r>
              <a:rPr lang="en-US" dirty="0">
                <a:solidFill>
                  <a:schemeClr val="tx1"/>
                </a:solidFill>
              </a:rPr>
              <a:t> </a:t>
            </a:r>
            <a:r>
              <a:rPr lang="en-US" dirty="0" err="1">
                <a:solidFill>
                  <a:schemeClr val="tx1"/>
                </a:solidFill>
              </a:rPr>
              <a:t>cơ</a:t>
            </a:r>
            <a:r>
              <a:rPr lang="en-US" dirty="0">
                <a:solidFill>
                  <a:schemeClr val="tx1"/>
                </a:solidFill>
              </a:rPr>
              <a:t> </a:t>
            </a:r>
            <a:r>
              <a:rPr lang="en-US" dirty="0" err="1">
                <a:solidFill>
                  <a:schemeClr val="tx1"/>
                </a:solidFill>
              </a:rPr>
              <a:t>bản</a:t>
            </a:r>
            <a:r>
              <a:rPr lang="en-US" dirty="0">
                <a:solidFill>
                  <a:schemeClr val="tx1"/>
                </a:solidFill>
              </a:rPr>
              <a:t> </a:t>
            </a:r>
            <a:r>
              <a:rPr lang="en-US" dirty="0" err="1">
                <a:solidFill>
                  <a:schemeClr val="tx1"/>
                </a:solidFill>
              </a:rPr>
              <a:t>về</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tiếp</a:t>
            </a:r>
            <a:r>
              <a:rPr lang="en-US" dirty="0">
                <a:solidFill>
                  <a:schemeClr val="tx1"/>
                </a:solidFill>
              </a:rPr>
              <a:t> qua Internet </a:t>
            </a:r>
            <a:r>
              <a:rPr lang="en-US" dirty="0" err="1">
                <a:solidFill>
                  <a:schemeClr val="tx1"/>
                </a:solidFill>
              </a:rPr>
              <a:t>và</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mạng</a:t>
            </a:r>
            <a:r>
              <a:rPr lang="en-US" dirty="0">
                <a:solidFill>
                  <a:schemeClr val="tx1"/>
                </a:solidFill>
              </a:rPr>
              <a:t> TCP/IP </a:t>
            </a:r>
            <a:r>
              <a:rPr lang="en-US" dirty="0" err="1">
                <a:solidFill>
                  <a:schemeClr val="tx1"/>
                </a:solidFill>
              </a:rPr>
              <a:t>khác</a:t>
            </a:r>
            <a:r>
              <a:rPr lang="en-US" dirty="0">
                <a:solidFill>
                  <a:schemeClr val="tx1"/>
                </a:solidFill>
              </a:rPr>
              <a:t>:</a:t>
            </a:r>
          </a:p>
          <a:p>
            <a:pPr lvl="0" algn="just">
              <a:lnSpc>
                <a:spcPct val="120000"/>
              </a:lnSpc>
            </a:pPr>
            <a:r>
              <a:rPr lang="en-US" dirty="0" err="1">
                <a:solidFill>
                  <a:schemeClr val="tx1"/>
                </a:solidFill>
              </a:rPr>
              <a:t>Xác</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chủ</a:t>
            </a:r>
            <a:r>
              <a:rPr lang="en-US" dirty="0">
                <a:solidFill>
                  <a:schemeClr val="tx1"/>
                </a:solidFill>
              </a:rPr>
              <a:t> SSL: </a:t>
            </a:r>
            <a:r>
              <a:rPr lang="en-US" dirty="0" err="1">
                <a:solidFill>
                  <a:schemeClr val="tx1"/>
                </a:solidFill>
              </a:rPr>
              <a:t>cho</a:t>
            </a:r>
            <a:r>
              <a:rPr lang="en-US" dirty="0">
                <a:solidFill>
                  <a:schemeClr val="tx1"/>
                </a:solidFill>
              </a:rPr>
              <a:t> </a:t>
            </a:r>
            <a:r>
              <a:rPr lang="en-US" dirty="0" err="1">
                <a:solidFill>
                  <a:schemeClr val="tx1"/>
                </a:solidFill>
              </a:rPr>
              <a:t>phép</a:t>
            </a:r>
            <a:r>
              <a:rPr lang="en-US" dirty="0">
                <a:solidFill>
                  <a:schemeClr val="tx1"/>
                </a:solidFill>
              </a:rPr>
              <a:t> </a:t>
            </a:r>
            <a:r>
              <a:rPr lang="en-US" dirty="0" err="1">
                <a:solidFill>
                  <a:schemeClr val="tx1"/>
                </a:solidFill>
              </a:rPr>
              <a:t>người</a:t>
            </a:r>
            <a:r>
              <a:rPr lang="en-US" dirty="0">
                <a:solidFill>
                  <a:schemeClr val="tx1"/>
                </a:solidFill>
              </a:rPr>
              <a:t> </a:t>
            </a:r>
            <a:r>
              <a:rPr lang="en-US" dirty="0" err="1">
                <a:solidFill>
                  <a:schemeClr val="tx1"/>
                </a:solidFill>
              </a:rPr>
              <a:t>dùng</a:t>
            </a:r>
            <a:r>
              <a:rPr lang="en-US" dirty="0">
                <a:solidFill>
                  <a:schemeClr val="tx1"/>
                </a:solidFill>
              </a:rPr>
              <a:t> </a:t>
            </a:r>
            <a:r>
              <a:rPr lang="en-US" dirty="0" err="1">
                <a:solidFill>
                  <a:schemeClr val="tx1"/>
                </a:solidFill>
              </a:rPr>
              <a:t>xác</a:t>
            </a:r>
            <a:r>
              <a:rPr lang="en-US" dirty="0">
                <a:solidFill>
                  <a:schemeClr val="tx1"/>
                </a:solidFill>
              </a:rPr>
              <a:t> </a:t>
            </a:r>
            <a:r>
              <a:rPr lang="en-US" dirty="0" err="1">
                <a:solidFill>
                  <a:schemeClr val="tx1"/>
                </a:solidFill>
              </a:rPr>
              <a:t>nhận</a:t>
            </a:r>
            <a:r>
              <a:rPr lang="en-US" dirty="0">
                <a:solidFill>
                  <a:schemeClr val="tx1"/>
                </a:solidFill>
              </a:rPr>
              <a:t> </a:t>
            </a:r>
            <a:r>
              <a:rPr lang="en-US" dirty="0" err="1">
                <a:solidFill>
                  <a:schemeClr val="tx1"/>
                </a:solidFill>
              </a:rPr>
              <a:t>danh</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chủ</a:t>
            </a:r>
            <a:r>
              <a:rPr lang="en-US" dirty="0">
                <a:solidFill>
                  <a:schemeClr val="tx1"/>
                </a:solidFill>
              </a:rPr>
              <a:t>. </a:t>
            </a:r>
            <a:r>
              <a:rPr lang="en-US" dirty="0" err="1">
                <a:solidFill>
                  <a:schemeClr val="tx1"/>
                </a:solidFill>
              </a:rPr>
              <a:t>Phần</a:t>
            </a:r>
            <a:r>
              <a:rPr lang="en-US" dirty="0">
                <a:solidFill>
                  <a:schemeClr val="tx1"/>
                </a:solidFill>
              </a:rPr>
              <a:t> </a:t>
            </a:r>
            <a:r>
              <a:rPr lang="en-US" dirty="0" err="1">
                <a:solidFill>
                  <a:schemeClr val="tx1"/>
                </a:solidFill>
              </a:rPr>
              <a:t>mềm</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khách</a:t>
            </a:r>
            <a:r>
              <a:rPr lang="en-US" dirty="0">
                <a:solidFill>
                  <a:schemeClr val="tx1"/>
                </a:solidFill>
              </a:rPr>
              <a:t> </a:t>
            </a:r>
            <a:r>
              <a:rPr lang="en-US" dirty="0" err="1">
                <a:solidFill>
                  <a:schemeClr val="tx1"/>
                </a:solidFill>
              </a:rPr>
              <a:t>hỗ</a:t>
            </a:r>
            <a:r>
              <a:rPr lang="en-US" dirty="0">
                <a:solidFill>
                  <a:schemeClr val="tx1"/>
                </a:solidFill>
              </a:rPr>
              <a:t> </a:t>
            </a:r>
            <a:r>
              <a:rPr lang="en-US" dirty="0" err="1">
                <a:solidFill>
                  <a:schemeClr val="tx1"/>
                </a:solidFill>
              </a:rPr>
              <a:t>trợ</a:t>
            </a:r>
            <a:r>
              <a:rPr lang="en-US" dirty="0">
                <a:solidFill>
                  <a:schemeClr val="tx1"/>
                </a:solidFill>
              </a:rPr>
              <a:t> SSL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kỹ</a:t>
            </a:r>
            <a:r>
              <a:rPr lang="en-US" dirty="0">
                <a:solidFill>
                  <a:schemeClr val="tx1"/>
                </a:solidFill>
              </a:rPr>
              <a:t> </a:t>
            </a:r>
            <a:r>
              <a:rPr lang="en-US" dirty="0" err="1">
                <a:solidFill>
                  <a:schemeClr val="tx1"/>
                </a:solidFill>
              </a:rPr>
              <a:t>thuật</a:t>
            </a:r>
            <a:r>
              <a:rPr lang="en-US" dirty="0">
                <a:solidFill>
                  <a:schemeClr val="tx1"/>
                </a:solidFill>
              </a:rPr>
              <a:t> </a:t>
            </a:r>
            <a:r>
              <a:rPr lang="en-US" dirty="0" err="1">
                <a:solidFill>
                  <a:schemeClr val="tx1"/>
                </a:solidFill>
              </a:rPr>
              <a:t>tiêu</a:t>
            </a:r>
            <a:r>
              <a:rPr lang="en-US" dirty="0">
                <a:solidFill>
                  <a:schemeClr val="tx1"/>
                </a:solidFill>
              </a:rPr>
              <a:t> </a:t>
            </a:r>
            <a:r>
              <a:rPr lang="en-US" dirty="0" err="1">
                <a:solidFill>
                  <a:schemeClr val="tx1"/>
                </a:solidFill>
              </a:rPr>
              <a:t>chuẩn</a:t>
            </a:r>
            <a:r>
              <a:rPr lang="en-US" dirty="0">
                <a:solidFill>
                  <a:schemeClr val="tx1"/>
                </a:solidFill>
              </a:rPr>
              <a:t> </a:t>
            </a:r>
            <a:r>
              <a:rPr lang="en-US" dirty="0" err="1">
                <a:solidFill>
                  <a:schemeClr val="tx1"/>
                </a:solidFill>
              </a:rPr>
              <a:t>về</a:t>
            </a:r>
            <a:r>
              <a:rPr lang="en-US" dirty="0">
                <a:solidFill>
                  <a:schemeClr val="tx1"/>
                </a:solidFill>
              </a:rPr>
              <a:t> </a:t>
            </a:r>
            <a:r>
              <a:rPr lang="en-US" dirty="0" err="1">
                <a:solidFill>
                  <a:schemeClr val="tx1"/>
                </a:solidFill>
              </a:rPr>
              <a:t>mật</a:t>
            </a:r>
            <a:r>
              <a:rPr lang="en-US" dirty="0">
                <a:solidFill>
                  <a:schemeClr val="tx1"/>
                </a:solidFill>
              </a:rPr>
              <a:t> </a:t>
            </a:r>
            <a:r>
              <a:rPr lang="en-US" dirty="0" err="1">
                <a:solidFill>
                  <a:schemeClr val="tx1"/>
                </a:solidFill>
              </a:rPr>
              <a:t>mã</a:t>
            </a:r>
            <a:r>
              <a:rPr lang="en-US" dirty="0">
                <a:solidFill>
                  <a:schemeClr val="tx1"/>
                </a:solidFill>
              </a:rPr>
              <a:t> </a:t>
            </a:r>
            <a:r>
              <a:rPr lang="en-US" dirty="0" err="1">
                <a:solidFill>
                  <a:schemeClr val="tx1"/>
                </a:solidFill>
              </a:rPr>
              <a:t>khóa</a:t>
            </a:r>
            <a:r>
              <a:rPr lang="en-US" dirty="0">
                <a:solidFill>
                  <a:schemeClr val="tx1"/>
                </a:solidFill>
              </a:rPr>
              <a:t> </a:t>
            </a:r>
            <a:r>
              <a:rPr lang="en-US" dirty="0" err="1">
                <a:solidFill>
                  <a:schemeClr val="tx1"/>
                </a:solidFill>
              </a:rPr>
              <a:t>công</a:t>
            </a:r>
            <a:r>
              <a:rPr lang="en-US" dirty="0">
                <a:solidFill>
                  <a:schemeClr val="tx1"/>
                </a:solidFill>
              </a:rPr>
              <a:t> </a:t>
            </a:r>
            <a:r>
              <a:rPr lang="en-US" dirty="0" err="1">
                <a:solidFill>
                  <a:schemeClr val="tx1"/>
                </a:solidFill>
              </a:rPr>
              <a:t>khai</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xem</a:t>
            </a:r>
            <a:r>
              <a:rPr lang="en-US" dirty="0">
                <a:solidFill>
                  <a:schemeClr val="tx1"/>
                </a:solidFill>
              </a:rPr>
              <a:t> </a:t>
            </a:r>
            <a:r>
              <a:rPr lang="en-US" dirty="0" err="1">
                <a:solidFill>
                  <a:schemeClr val="tx1"/>
                </a:solidFill>
              </a:rPr>
              <a:t>chứng</a:t>
            </a:r>
            <a:r>
              <a:rPr lang="en-US" dirty="0">
                <a:solidFill>
                  <a:schemeClr val="tx1"/>
                </a:solidFill>
              </a:rPr>
              <a:t> </a:t>
            </a:r>
            <a:r>
              <a:rPr lang="en-US" dirty="0" err="1">
                <a:solidFill>
                  <a:schemeClr val="tx1"/>
                </a:solidFill>
              </a:rPr>
              <a:t>chỉ</a:t>
            </a:r>
            <a:r>
              <a:rPr lang="en-US" dirty="0">
                <a:solidFill>
                  <a:schemeClr val="tx1"/>
                </a:solidFill>
              </a:rPr>
              <a:t> </a:t>
            </a:r>
            <a:r>
              <a:rPr lang="en-US" dirty="0" err="1">
                <a:solidFill>
                  <a:schemeClr val="tx1"/>
                </a:solidFill>
              </a:rPr>
              <a:t>và</a:t>
            </a:r>
            <a:r>
              <a:rPr lang="en-US" dirty="0">
                <a:solidFill>
                  <a:schemeClr val="tx1"/>
                </a:solidFill>
              </a:rPr>
              <a:t> ID </a:t>
            </a:r>
            <a:r>
              <a:rPr lang="en-US" dirty="0" err="1">
                <a:solidFill>
                  <a:schemeClr val="tx1"/>
                </a:solidFill>
              </a:rPr>
              <a:t>công</a:t>
            </a:r>
            <a:r>
              <a:rPr lang="en-US" dirty="0">
                <a:solidFill>
                  <a:schemeClr val="tx1"/>
                </a:solidFill>
              </a:rPr>
              <a:t> </a:t>
            </a:r>
            <a:r>
              <a:rPr lang="en-US" dirty="0" err="1">
                <a:solidFill>
                  <a:schemeClr val="tx1"/>
                </a:solidFill>
              </a:rPr>
              <a:t>khai</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chủ</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hợp</a:t>
            </a:r>
            <a:r>
              <a:rPr lang="en-US" dirty="0">
                <a:solidFill>
                  <a:schemeClr val="tx1"/>
                </a:solidFill>
              </a:rPr>
              <a:t> </a:t>
            </a:r>
            <a:r>
              <a:rPr lang="en-US" dirty="0" err="1">
                <a:solidFill>
                  <a:schemeClr val="tx1"/>
                </a:solidFill>
              </a:rPr>
              <a:t>lệ</a:t>
            </a:r>
            <a:r>
              <a:rPr lang="en-US" dirty="0">
                <a:solidFill>
                  <a:schemeClr val="tx1"/>
                </a:solidFill>
              </a:rPr>
              <a:t> không </a:t>
            </a:r>
            <a:r>
              <a:rPr lang="en-US" dirty="0" err="1">
                <a:solidFill>
                  <a:schemeClr val="tx1"/>
                </a:solidFill>
              </a:rPr>
              <a:t>và</a:t>
            </a:r>
            <a:r>
              <a:rPr lang="en-US" dirty="0">
                <a:solidFill>
                  <a:schemeClr val="tx1"/>
                </a:solidFill>
              </a:rPr>
              <a:t> </a:t>
            </a:r>
            <a:r>
              <a:rPr lang="en-US" dirty="0" err="1">
                <a:solidFill>
                  <a:schemeClr val="tx1"/>
                </a:solidFill>
              </a:rPr>
              <a:t>đã</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cấp</a:t>
            </a:r>
            <a:r>
              <a:rPr lang="en-US" dirty="0">
                <a:solidFill>
                  <a:schemeClr val="tx1"/>
                </a:solidFill>
              </a:rPr>
              <a:t> </a:t>
            </a:r>
            <a:r>
              <a:rPr lang="en-US" dirty="0" err="1">
                <a:solidFill>
                  <a:schemeClr val="tx1"/>
                </a:solidFill>
              </a:rPr>
              <a:t>bởi</a:t>
            </a:r>
            <a:r>
              <a:rPr lang="en-US" dirty="0">
                <a:solidFill>
                  <a:schemeClr val="tx1"/>
                </a:solidFill>
              </a:rPr>
              <a:t> </a:t>
            </a:r>
            <a:r>
              <a:rPr lang="en-US" dirty="0" err="1">
                <a:solidFill>
                  <a:schemeClr val="tx1"/>
                </a:solidFill>
              </a:rPr>
              <a:t>cơ</a:t>
            </a:r>
            <a:r>
              <a:rPr lang="en-US" dirty="0">
                <a:solidFill>
                  <a:schemeClr val="tx1"/>
                </a:solidFill>
              </a:rPr>
              <a:t> </a:t>
            </a:r>
            <a:r>
              <a:rPr lang="en-US" dirty="0" err="1">
                <a:solidFill>
                  <a:schemeClr val="tx1"/>
                </a:solidFill>
              </a:rPr>
              <a:t>quan</a:t>
            </a:r>
            <a:r>
              <a:rPr lang="en-US" dirty="0">
                <a:solidFill>
                  <a:schemeClr val="tx1"/>
                </a:solidFill>
              </a:rPr>
              <a:t> </a:t>
            </a:r>
            <a:r>
              <a:rPr lang="en-US" dirty="0" err="1">
                <a:solidFill>
                  <a:schemeClr val="tx1"/>
                </a:solidFill>
              </a:rPr>
              <a:t>cấp</a:t>
            </a:r>
            <a:r>
              <a:rPr lang="en-US" dirty="0">
                <a:solidFill>
                  <a:schemeClr val="tx1"/>
                </a:solidFill>
              </a:rPr>
              <a:t> </a:t>
            </a:r>
            <a:r>
              <a:rPr lang="en-US" dirty="0" err="1">
                <a:solidFill>
                  <a:schemeClr val="tx1"/>
                </a:solidFill>
              </a:rPr>
              <a:t>chứng</a:t>
            </a:r>
            <a:r>
              <a:rPr lang="en-US" dirty="0">
                <a:solidFill>
                  <a:schemeClr val="tx1"/>
                </a:solidFill>
              </a:rPr>
              <a:t> </a:t>
            </a:r>
            <a:r>
              <a:rPr lang="en-US" dirty="0" err="1">
                <a:solidFill>
                  <a:schemeClr val="tx1"/>
                </a:solidFill>
              </a:rPr>
              <a:t>chỉ</a:t>
            </a:r>
            <a:r>
              <a:rPr lang="en-US" dirty="0">
                <a:solidFill>
                  <a:schemeClr val="tx1"/>
                </a:solidFill>
              </a:rPr>
              <a:t> (CA) </a:t>
            </a:r>
            <a:r>
              <a:rPr lang="en-US" dirty="0" err="1">
                <a:solidFill>
                  <a:schemeClr val="tx1"/>
                </a:solidFill>
              </a:rPr>
              <a:t>được</a:t>
            </a:r>
            <a:r>
              <a:rPr lang="en-US" dirty="0">
                <a:solidFill>
                  <a:schemeClr val="tx1"/>
                </a:solidFill>
              </a:rPr>
              <a:t> </a:t>
            </a:r>
            <a:r>
              <a:rPr lang="en-US" dirty="0" err="1">
                <a:solidFill>
                  <a:schemeClr val="tx1"/>
                </a:solidFill>
              </a:rPr>
              <a:t>liệt</a:t>
            </a:r>
            <a:r>
              <a:rPr lang="en-US" dirty="0">
                <a:solidFill>
                  <a:schemeClr val="tx1"/>
                </a:solidFill>
              </a:rPr>
              <a:t> </a:t>
            </a:r>
            <a:r>
              <a:rPr lang="en-US" dirty="0" err="1">
                <a:solidFill>
                  <a:schemeClr val="tx1"/>
                </a:solidFill>
              </a:rPr>
              <a:t>kê</a:t>
            </a:r>
            <a:r>
              <a:rPr lang="en-US" dirty="0">
                <a:solidFill>
                  <a:schemeClr val="tx1"/>
                </a:solidFill>
              </a:rPr>
              <a:t> </a:t>
            </a:r>
            <a:r>
              <a:rPr lang="en-US" dirty="0" err="1">
                <a:solidFill>
                  <a:schemeClr val="tx1"/>
                </a:solidFill>
              </a:rPr>
              <a:t>trong</a:t>
            </a:r>
            <a:r>
              <a:rPr lang="en-US" dirty="0">
                <a:solidFill>
                  <a:schemeClr val="tx1"/>
                </a:solidFill>
              </a:rPr>
              <a:t> </a:t>
            </a:r>
            <a:r>
              <a:rPr lang="en-US" dirty="0" err="1">
                <a:solidFill>
                  <a:schemeClr val="tx1"/>
                </a:solidFill>
              </a:rPr>
              <a:t>danh</a:t>
            </a:r>
            <a:r>
              <a:rPr lang="en-US" dirty="0">
                <a:solidFill>
                  <a:schemeClr val="tx1"/>
                </a:solidFill>
              </a:rPr>
              <a:t> </a:t>
            </a:r>
            <a:r>
              <a:rPr lang="en-US" dirty="0" err="1">
                <a:solidFill>
                  <a:schemeClr val="tx1"/>
                </a:solidFill>
              </a:rPr>
              <a:t>sách</a:t>
            </a:r>
            <a:r>
              <a:rPr lang="en-US" dirty="0">
                <a:solidFill>
                  <a:schemeClr val="tx1"/>
                </a:solidFill>
              </a:rPr>
              <a:t> CA </a:t>
            </a:r>
            <a:r>
              <a:rPr lang="en-US" dirty="0" err="1">
                <a:solidFill>
                  <a:schemeClr val="tx1"/>
                </a:solidFill>
              </a:rPr>
              <a:t>đáng</a:t>
            </a:r>
            <a:r>
              <a:rPr lang="en-US" dirty="0">
                <a:solidFill>
                  <a:schemeClr val="tx1"/>
                </a:solidFill>
              </a:rPr>
              <a:t> tin </a:t>
            </a:r>
            <a:r>
              <a:rPr lang="en-US" dirty="0" err="1">
                <a:solidFill>
                  <a:schemeClr val="tx1"/>
                </a:solidFill>
              </a:rPr>
              <a:t>cậy</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khách</a:t>
            </a:r>
            <a:r>
              <a:rPr lang="en-US" dirty="0">
                <a:solidFill>
                  <a:schemeClr val="tx1"/>
                </a:solidFill>
              </a:rPr>
              <a:t> </a:t>
            </a:r>
            <a:r>
              <a:rPr lang="en-US" dirty="0" err="1">
                <a:solidFill>
                  <a:schemeClr val="tx1"/>
                </a:solidFill>
              </a:rPr>
              <a:t>hàng</a:t>
            </a:r>
            <a:r>
              <a:rPr lang="en-US" dirty="0">
                <a:solidFill>
                  <a:schemeClr val="tx1"/>
                </a:solidFill>
              </a:rPr>
              <a:t>. </a:t>
            </a:r>
            <a:r>
              <a:rPr lang="en-US" dirty="0" err="1">
                <a:solidFill>
                  <a:schemeClr val="tx1"/>
                </a:solidFill>
              </a:rPr>
              <a:t>Xác</a:t>
            </a:r>
            <a:r>
              <a:rPr lang="en-US" dirty="0">
                <a:solidFill>
                  <a:schemeClr val="tx1"/>
                </a:solidFill>
              </a:rPr>
              <a:t> </a:t>
            </a:r>
            <a:r>
              <a:rPr lang="en-US" dirty="0" err="1">
                <a:solidFill>
                  <a:schemeClr val="tx1"/>
                </a:solidFill>
              </a:rPr>
              <a:t>nhận</a:t>
            </a:r>
            <a:r>
              <a:rPr lang="en-US" dirty="0">
                <a:solidFill>
                  <a:schemeClr val="tx1"/>
                </a:solidFill>
              </a:rPr>
              <a:t> </a:t>
            </a:r>
            <a:r>
              <a:rPr lang="en-US" dirty="0" err="1">
                <a:solidFill>
                  <a:schemeClr val="tx1"/>
                </a:solidFill>
              </a:rPr>
              <a:t>này</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quan</a:t>
            </a:r>
            <a:r>
              <a:rPr lang="en-US" dirty="0">
                <a:solidFill>
                  <a:schemeClr val="tx1"/>
                </a:solidFill>
              </a:rPr>
              <a:t> </a:t>
            </a:r>
            <a:r>
              <a:rPr lang="en-US" dirty="0" err="1">
                <a:solidFill>
                  <a:schemeClr val="tx1"/>
                </a:solidFill>
              </a:rPr>
              <a:t>trọng</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người</a:t>
            </a:r>
            <a:r>
              <a:rPr lang="en-US" dirty="0">
                <a:solidFill>
                  <a:schemeClr val="tx1"/>
                </a:solidFill>
              </a:rPr>
              <a:t> </a:t>
            </a:r>
            <a:r>
              <a:rPr lang="en-US" dirty="0" err="1">
                <a:solidFill>
                  <a:schemeClr val="tx1"/>
                </a:solidFill>
              </a:rPr>
              <a:t>dùng</a:t>
            </a:r>
            <a:r>
              <a:rPr lang="en-US" dirty="0">
                <a:solidFill>
                  <a:schemeClr val="tx1"/>
                </a:solidFill>
              </a:rPr>
              <a:t>, </a:t>
            </a:r>
            <a:r>
              <a:rPr lang="en-US" dirty="0" err="1">
                <a:solidFill>
                  <a:schemeClr val="tx1"/>
                </a:solidFill>
              </a:rPr>
              <a:t>ví</a:t>
            </a:r>
            <a:r>
              <a:rPr lang="en-US" dirty="0">
                <a:solidFill>
                  <a:schemeClr val="tx1"/>
                </a:solidFill>
              </a:rPr>
              <a:t> </a:t>
            </a:r>
            <a:r>
              <a:rPr lang="en-US" dirty="0" err="1">
                <a:solidFill>
                  <a:schemeClr val="tx1"/>
                </a:solidFill>
              </a:rPr>
              <a:t>dụ</a:t>
            </a:r>
            <a:r>
              <a:rPr lang="en-US" dirty="0">
                <a:solidFill>
                  <a:schemeClr val="tx1"/>
                </a:solidFill>
              </a:rPr>
              <a:t>, </a:t>
            </a:r>
            <a:r>
              <a:rPr lang="en-US" dirty="0" err="1">
                <a:solidFill>
                  <a:schemeClr val="tx1"/>
                </a:solidFill>
              </a:rPr>
              <a:t>đang</a:t>
            </a:r>
            <a:r>
              <a:rPr lang="en-US" dirty="0">
                <a:solidFill>
                  <a:schemeClr val="tx1"/>
                </a:solidFill>
              </a:rPr>
              <a:t> </a:t>
            </a:r>
            <a:r>
              <a:rPr lang="en-US" dirty="0" err="1">
                <a:solidFill>
                  <a:schemeClr val="tx1"/>
                </a:solidFill>
              </a:rPr>
              <a:t>gửi</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thẻ</a:t>
            </a:r>
            <a:r>
              <a:rPr lang="en-US" dirty="0">
                <a:solidFill>
                  <a:schemeClr val="tx1"/>
                </a:solidFill>
              </a:rPr>
              <a:t> </a:t>
            </a:r>
            <a:r>
              <a:rPr lang="en-US" dirty="0" err="1">
                <a:solidFill>
                  <a:schemeClr val="tx1"/>
                </a:solidFill>
              </a:rPr>
              <a:t>tín</a:t>
            </a:r>
            <a:r>
              <a:rPr lang="en-US" dirty="0">
                <a:solidFill>
                  <a:schemeClr val="tx1"/>
                </a:solidFill>
              </a:rPr>
              <a:t> </a:t>
            </a:r>
            <a:r>
              <a:rPr lang="en-US" dirty="0" err="1">
                <a:solidFill>
                  <a:schemeClr val="tx1"/>
                </a:solidFill>
              </a:rPr>
              <a:t>dụng</a:t>
            </a:r>
            <a:r>
              <a:rPr lang="en-US" dirty="0">
                <a:solidFill>
                  <a:schemeClr val="tx1"/>
                </a:solidFill>
              </a:rPr>
              <a:t> qua </a:t>
            </a:r>
            <a:r>
              <a:rPr lang="en-US" dirty="0" err="1">
                <a:solidFill>
                  <a:schemeClr val="tx1"/>
                </a:solidFill>
              </a:rPr>
              <a:t>mạng</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muốn</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danh</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chủ</a:t>
            </a:r>
            <a:r>
              <a:rPr lang="en-US" dirty="0">
                <a:solidFill>
                  <a:schemeClr val="tx1"/>
                </a:solidFill>
              </a:rPr>
              <a:t> </a:t>
            </a:r>
            <a:r>
              <a:rPr lang="en-US" dirty="0" err="1">
                <a:solidFill>
                  <a:schemeClr val="tx1"/>
                </a:solidFill>
              </a:rPr>
              <a:t>nhận</a:t>
            </a:r>
            <a:r>
              <a:rPr lang="en-US" dirty="0">
                <a:solidFill>
                  <a:schemeClr val="tx1"/>
                </a:solidFill>
              </a:rPr>
              <a:t>.</a:t>
            </a:r>
          </a:p>
        </p:txBody>
      </p:sp>
    </p:spTree>
    <p:extLst>
      <p:ext uri="{BB962C8B-B14F-4D97-AF65-F5344CB8AC3E}">
        <p14:creationId xmlns:p14="http://schemas.microsoft.com/office/powerpoint/2010/main" val="1236075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emplate>Presentation1</Template>
  <TotalTime>90</TotalTime>
  <Words>3021</Words>
  <Application>Microsoft Office PowerPoint</Application>
  <PresentationFormat>On-screen Show (4:3)</PresentationFormat>
  <Paragraphs>219</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Adobe Arabic</vt:lpstr>
      <vt:lpstr>Arial</vt:lpstr>
      <vt:lpstr>Calibri</vt:lpstr>
      <vt:lpstr>Calibri (Body)</vt:lpstr>
      <vt:lpstr>Calibri Light</vt:lpstr>
      <vt:lpstr>Times New Roman</vt:lpstr>
      <vt:lpstr>Office Theme</vt:lpstr>
      <vt:lpstr>Nhập môn An toàn thông tin</vt:lpstr>
      <vt:lpstr>I. Giao thức SSL/TLS</vt:lpstr>
      <vt:lpstr>1. Tổng quan</vt:lpstr>
      <vt:lpstr>1.1. Tại sao sử dụng SSL?</vt:lpstr>
      <vt:lpstr>1.1. Tại sao sử dụng SSL?</vt:lpstr>
      <vt:lpstr>1.2. Cơ bản về SSL </vt:lpstr>
      <vt:lpstr>1.2. Cơ bản về SSL</vt:lpstr>
      <vt:lpstr>1.2. Cơ bản về SSL </vt:lpstr>
      <vt:lpstr>1.2. Cơ bản về SSL </vt:lpstr>
      <vt:lpstr>1.2. Cơ bản về SSL </vt:lpstr>
      <vt:lpstr>1.2. Cơ bản về SSL</vt:lpstr>
      <vt:lpstr>2. Cấu trúc của giao thức SSL</vt:lpstr>
      <vt:lpstr>2. Cấu trúc của giao thức SSL</vt:lpstr>
      <vt:lpstr>2. Cấu trúc của giao thức SSL</vt:lpstr>
      <vt:lpstr>2. Cấu trúc của giao thức SSL</vt:lpstr>
      <vt:lpstr>2. Cấu trúc của giao thức SSL</vt:lpstr>
      <vt:lpstr>2. Cấu trúc của giao thức SSL</vt:lpstr>
      <vt:lpstr>II. Các cơ chế bảo mật trong SSL/TLS</vt:lpstr>
      <vt:lpstr>1. Hai loại mật mã</vt:lpstr>
      <vt:lpstr>2. Mật mã chung</vt:lpstr>
      <vt:lpstr>3. Trao đổi khóa</vt:lpstr>
      <vt:lpstr>3. Trao đổi khóa</vt:lpstr>
      <vt:lpstr>3. Trao đổi khóa</vt:lpstr>
      <vt:lpstr>4. Mã hóa mật mã (Encryption Ciphers)</vt:lpstr>
      <vt:lpstr>4. Mã hóa mật mã (Encryption Ciphers)</vt:lpstr>
      <vt:lpstr>5. Tính toàn vẹn/xác thực dữ liệu</vt:lpstr>
      <vt:lpstr>5. Tính toàn vẹn/xác thực dữ liệu</vt:lpstr>
      <vt:lpstr>6. Bộ mật mã là gì?</vt:lpstr>
      <vt:lpstr>6. Bộ mật mã là gì?</vt:lpstr>
      <vt:lpstr>III. Cơ chế xác thực SSL/TLS</vt:lpstr>
      <vt:lpstr>III. Cơ chế xác thực SSL/TLS</vt:lpstr>
      <vt:lpstr>1. Các bước handshake trong SSL</vt:lpstr>
      <vt:lpstr>1. Các bước handshake trong SSL</vt:lpstr>
      <vt:lpstr>1. Các bước handshake trong SSL</vt:lpstr>
      <vt:lpstr> 2. Cách SSL/TLS kiểm tra tính xác thực</vt:lpstr>
      <vt:lpstr> 2. Cách SSL/TLS kiểm tra tính xác thực</vt:lpstr>
      <vt:lpstr>3. Quá trình xác thực chứng chỉ</vt:lpstr>
      <vt:lpstr>4. Đặt lại khóa bí mật</vt:lpstr>
      <vt:lpstr>IV.  Ứng dụng của SSL/TLS</vt:lpstr>
      <vt:lpstr>IV.  Ứng dụng của SSL/TLS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Nong Thi Duong 20173063</cp:lastModifiedBy>
  <cp:revision>417</cp:revision>
  <dcterms:created xsi:type="dcterms:W3CDTF">2016-07-25T07:53:11Z</dcterms:created>
  <dcterms:modified xsi:type="dcterms:W3CDTF">2020-06-08T16:23:44Z</dcterms:modified>
</cp:coreProperties>
</file>