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35" r:id="rId5"/>
    <p:sldId id="358" r:id="rId6"/>
    <p:sldId id="349" r:id="rId7"/>
    <p:sldId id="350" r:id="rId8"/>
    <p:sldId id="351" r:id="rId9"/>
    <p:sldId id="352" r:id="rId10"/>
    <p:sldId id="353" r:id="rId11"/>
    <p:sldId id="354" r:id="rId12"/>
    <p:sldId id="355" r:id="rId13"/>
    <p:sldId id="356" r:id="rId14"/>
    <p:sldId id="34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94" autoAdjust="0"/>
  </p:normalViewPr>
  <p:slideViewPr>
    <p:cSldViewPr snapToGrid="0">
      <p:cViewPr>
        <p:scale>
          <a:sx n="100" d="100"/>
          <a:sy n="100" d="100"/>
        </p:scale>
        <p:origin x="538" y="44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11/16/2024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5661660" y="1197429"/>
            <a:ext cx="6179820" cy="1292857"/>
          </a:xfrm>
        </p:spPr>
        <p:txBody>
          <a:bodyPr>
            <a:normAutofit/>
          </a:bodyPr>
          <a:lstStyle/>
          <a:p>
            <a:pPr algn="ctr"/>
            <a:r>
              <a:rPr lang="en-US" sz="2800" cap="none" dirty="0">
                <a:latin typeface="Arial" panose="020B0604020202020204" pitchFamily="34" charset="0"/>
                <a:cs typeface="Arial" panose="020B0604020202020204" pitchFamily="34" charset="0"/>
              </a:rPr>
              <a:t>Term Project: </a:t>
            </a:r>
            <a:br>
              <a:rPr lang="en-US" sz="2800" cap="none" dirty="0">
                <a:latin typeface="Arial" panose="020B0604020202020204" pitchFamily="34" charset="0"/>
                <a:cs typeface="Arial" panose="020B0604020202020204" pitchFamily="34" charset="0"/>
              </a:rPr>
            </a:br>
            <a:r>
              <a:rPr lang="en-US" sz="2800" cap="none" dirty="0">
                <a:latin typeface="Arial" panose="020B0604020202020204" pitchFamily="34" charset="0"/>
                <a:cs typeface="Arial" panose="020B0604020202020204" pitchFamily="34" charset="0"/>
              </a:rPr>
              <a:t>Fraudulent Activities in Bank Transactions</a:t>
            </a:r>
          </a:p>
        </p:txBody>
      </p:sp>
      <p:sp>
        <p:nvSpPr>
          <p:cNvPr id="4" name="TextBox 3">
            <a:extLst>
              <a:ext uri="{FF2B5EF4-FFF2-40B4-BE49-F238E27FC236}">
                <a16:creationId xmlns:a16="http://schemas.microsoft.com/office/drawing/2014/main" id="{6183CC5C-76FD-ACFE-479B-D8C8290FFC63}"/>
              </a:ext>
            </a:extLst>
          </p:cNvPr>
          <p:cNvSpPr txBox="1"/>
          <p:nvPr/>
        </p:nvSpPr>
        <p:spPr>
          <a:xfrm>
            <a:off x="5927599" y="3566160"/>
            <a:ext cx="6097088" cy="1077218"/>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Sreenivasulu Somu</a:t>
            </a:r>
          </a:p>
          <a:p>
            <a:pPr algn="ctr"/>
            <a:r>
              <a:rPr lang="en-US" sz="1600" dirty="0">
                <a:effectLst/>
                <a:latin typeface="Arial" panose="020B0604020202020204" pitchFamily="34" charset="0"/>
                <a:ea typeface="Times New Roman" panose="02020603050405020304" pitchFamily="18" charset="0"/>
                <a:cs typeface="Arial" panose="020B0604020202020204" pitchFamily="34" charset="0"/>
              </a:rPr>
              <a:t>Department of Data Science, Bellevue University</a:t>
            </a:r>
            <a:endParaRPr lang="en-US" sz="1600" dirty="0">
              <a:latin typeface="Arial" panose="020B0604020202020204" pitchFamily="34" charset="0"/>
              <a:cs typeface="Arial" panose="020B0604020202020204" pitchFamily="34" charset="0"/>
            </a:endParaRPr>
          </a:p>
          <a:p>
            <a:pPr algn="ctr"/>
            <a:r>
              <a:rPr lang="en-US" sz="1600" dirty="0">
                <a:effectLst/>
                <a:latin typeface="Arial" panose="020B0604020202020204" pitchFamily="34" charset="0"/>
                <a:ea typeface="Times New Roman" panose="02020603050405020304" pitchFamily="18" charset="0"/>
                <a:cs typeface="Arial" panose="020B0604020202020204" pitchFamily="34" charset="0"/>
              </a:rPr>
              <a:t>DSC530-T303 Data Exploration and Analysis (2251-1) </a:t>
            </a:r>
          </a:p>
          <a:p>
            <a:pPr algn="ctr"/>
            <a:r>
              <a:rPr lang="en-US" sz="1600" dirty="0">
                <a:effectLst/>
                <a:latin typeface="Arial" panose="020B0604020202020204" pitchFamily="34" charset="0"/>
                <a:ea typeface="Times New Roman" panose="02020603050405020304" pitchFamily="18" charset="0"/>
                <a:cs typeface="Arial" panose="020B0604020202020204" pitchFamily="34" charset="0"/>
              </a:rPr>
              <a:t>Mr. Matthew Metzger </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3"/>
            <a:ext cx="10405174" cy="532399"/>
          </a:xfrm>
        </p:spPr>
        <p:txBody>
          <a:bodyPr>
            <a:normAutofit/>
          </a:bodyPr>
          <a:lstStyle/>
          <a:p>
            <a:r>
              <a:rPr lang="en-US" cap="none" dirty="0">
                <a:latin typeface="Arial" panose="020B0604020202020204" pitchFamily="34" charset="0"/>
                <a:cs typeface="Arial" panose="020B0604020202020204" pitchFamily="34" charset="0"/>
              </a:rPr>
              <a:t>Regression Coefficients</a:t>
            </a: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11" name="TextBox 10">
            <a:extLst>
              <a:ext uri="{FF2B5EF4-FFF2-40B4-BE49-F238E27FC236}">
                <a16:creationId xmlns:a16="http://schemas.microsoft.com/office/drawing/2014/main" id="{2485F826-DC8A-6C0F-0008-5B6734BCA83F}"/>
              </a:ext>
            </a:extLst>
          </p:cNvPr>
          <p:cNvSpPr txBox="1"/>
          <p:nvPr/>
        </p:nvSpPr>
        <p:spPr>
          <a:xfrm>
            <a:off x="463500" y="1150620"/>
            <a:ext cx="10591800" cy="3631763"/>
          </a:xfrm>
          <a:prstGeom prst="rect">
            <a:avLst/>
          </a:prstGeom>
          <a:noFill/>
        </p:spPr>
        <p:txBody>
          <a:bodyPr wrap="square">
            <a:spAutoFit/>
          </a:bodyPr>
          <a:lstStyle/>
          <a:p>
            <a:pPr marL="171450" indent="-171450">
              <a:buFont typeface="Arial" panose="020B0604020202020204" pitchFamily="34" charset="0"/>
              <a:buChar char="•"/>
            </a:pPr>
            <a:r>
              <a:rPr lang="en-US" sz="1600" dirty="0" err="1">
                <a:latin typeface="Arial" panose="020B0604020202020204" pitchFamily="34" charset="0"/>
                <a:cs typeface="Arial" panose="020B0604020202020204" pitchFamily="34" charset="0"/>
              </a:rPr>
              <a:t>CustomerAge</a:t>
            </a:r>
            <a:r>
              <a:rPr lang="en-US" sz="1600" dirty="0">
                <a:latin typeface="Arial" panose="020B0604020202020204" pitchFamily="34" charset="0"/>
                <a:cs typeface="Arial" panose="020B0604020202020204" pitchFamily="34" charset="0"/>
              </a:rPr>
              <a:t>: -0.599 (slight negative impact)</a:t>
            </a:r>
          </a:p>
          <a:p>
            <a:pPr marL="171450" indent="-171450">
              <a:buFont typeface="Arial" panose="020B0604020202020204" pitchFamily="34" charset="0"/>
              <a:buChar char="•"/>
            </a:pPr>
            <a:r>
              <a:rPr lang="en-US" sz="1600" dirty="0" err="1">
                <a:latin typeface="Arial" panose="020B0604020202020204" pitchFamily="34" charset="0"/>
                <a:cs typeface="Arial" panose="020B0604020202020204" pitchFamily="34" charset="0"/>
              </a:rPr>
              <a:t>TransactionDuration</a:t>
            </a:r>
            <a:r>
              <a:rPr lang="en-US" sz="1600" dirty="0">
                <a:latin typeface="Arial" panose="020B0604020202020204" pitchFamily="34" charset="0"/>
                <a:cs typeface="Arial" panose="020B0604020202020204" pitchFamily="34" charset="0"/>
              </a:rPr>
              <a:t>: 0.047 (minimal positive impact)</a:t>
            </a:r>
          </a:p>
          <a:p>
            <a:pPr marL="171450" indent="-171450">
              <a:buFont typeface="Arial" panose="020B0604020202020204" pitchFamily="34" charset="0"/>
              <a:buChar char="•"/>
            </a:pPr>
            <a:r>
              <a:rPr lang="en-US" sz="1600" dirty="0" err="1">
                <a:latin typeface="Arial" panose="020B0604020202020204" pitchFamily="34" charset="0"/>
                <a:cs typeface="Arial" panose="020B0604020202020204" pitchFamily="34" charset="0"/>
              </a:rPr>
              <a:t>LoginAttempts</a:t>
            </a:r>
            <a:r>
              <a:rPr lang="en-US" sz="1600" dirty="0">
                <a:latin typeface="Arial" panose="020B0604020202020204" pitchFamily="34" charset="0"/>
                <a:cs typeface="Arial" panose="020B0604020202020204" pitchFamily="34" charset="0"/>
              </a:rPr>
              <a:t>: -7.753 (strong negative impact)</a:t>
            </a:r>
          </a:p>
          <a:p>
            <a:pPr marL="171450" indent="-171450">
              <a:buFont typeface="Arial" panose="020B0604020202020204" pitchFamily="34" charset="0"/>
              <a:buChar char="•"/>
            </a:pPr>
            <a:r>
              <a:rPr lang="en-US" sz="1600" dirty="0">
                <a:latin typeface="Arial" panose="020B0604020202020204" pitchFamily="34" charset="0"/>
                <a:cs typeface="Arial" panose="020B0604020202020204" pitchFamily="34" charset="0"/>
              </a:rPr>
              <a:t>Intercept: 323.335 (baseline transaction amount)</a:t>
            </a:r>
          </a:p>
          <a:p>
            <a:pPr marL="171450" indent="-171450">
              <a:buFont typeface="Arial" panose="020B0604020202020204" pitchFamily="34" charset="0"/>
              <a:buChar char="•"/>
            </a:pPr>
            <a:r>
              <a:rPr lang="en-US" sz="1600" dirty="0">
                <a:latin typeface="Arial" panose="020B0604020202020204" pitchFamily="34" charset="0"/>
                <a:cs typeface="Arial" panose="020B0604020202020204" pitchFamily="34" charset="0"/>
              </a:rPr>
              <a:t>R-squared: -0.009 (very poor model fit)</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regression analysis examines the impact of customer age, transaction duration, and login attempts on transaction amounts. </a:t>
            </a:r>
          </a:p>
          <a:p>
            <a:r>
              <a:rPr lang="en-US" sz="1400" dirty="0">
                <a:latin typeface="Arial" panose="020B0604020202020204" pitchFamily="34" charset="0"/>
                <a:cs typeface="Arial" panose="020B0604020202020204" pitchFamily="34" charset="0"/>
              </a:rPr>
              <a:t>Coefficients indicate each variable's influence: customer age and login attempts have negative effects, while transaction duration has a minimal positive impact. The intercept represents the baseline transaction amount.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negative R-squared value (-0.009) suggests the model performs poorly, explaining less variance than a horizontal line. This indicates that the chosen variables may not be strong forecast of transaction amounts.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improve fraud detection, further refinement is needed. This may include exploring additional variables, non-linear relationships, or applying more advanced statistical techniques to better capture the complexities of fraudulent activities. </a:t>
            </a:r>
          </a:p>
        </p:txBody>
      </p:sp>
    </p:spTree>
    <p:extLst>
      <p:ext uri="{BB962C8B-B14F-4D97-AF65-F5344CB8AC3E}">
        <p14:creationId xmlns:p14="http://schemas.microsoft.com/office/powerpoint/2010/main" val="150464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CC035F-C687-3E7A-8AD8-CFB1B666360F}"/>
              </a:ext>
            </a:extLst>
          </p:cNvPr>
          <p:cNvSpPr txBox="1">
            <a:spLocks/>
          </p:cNvSpPr>
          <p:nvPr/>
        </p:nvSpPr>
        <p:spPr>
          <a:xfrm>
            <a:off x="5334152" y="2558916"/>
            <a:ext cx="4998568" cy="131966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r>
              <a:rPr lang="en-US" sz="8000" cap="none"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3750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3"/>
            <a:ext cx="10405174" cy="532399"/>
          </a:xfrm>
        </p:spPr>
        <p:txBody>
          <a:bodyPr/>
          <a:lstStyle/>
          <a:p>
            <a:r>
              <a:rPr lang="en-US" sz="2800" cap="none" dirty="0">
                <a:latin typeface="Arial" panose="020B0604020202020204" pitchFamily="34" charset="0"/>
                <a:cs typeface="Arial" panose="020B0604020202020204" pitchFamily="34" charset="0"/>
              </a:rPr>
              <a:t>Statistical/Hypothetical Question</a:t>
            </a:r>
            <a:endParaRPr lang="en-US" cap="none"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3" name="TextBox 2">
            <a:extLst>
              <a:ext uri="{FF2B5EF4-FFF2-40B4-BE49-F238E27FC236}">
                <a16:creationId xmlns:a16="http://schemas.microsoft.com/office/drawing/2014/main" id="{30EC1828-5A19-4D80-9004-AA7DB365E006}"/>
              </a:ext>
            </a:extLst>
          </p:cNvPr>
          <p:cNvSpPr txBox="1"/>
          <p:nvPr/>
        </p:nvSpPr>
        <p:spPr>
          <a:xfrm>
            <a:off x="1555432" y="1061344"/>
            <a:ext cx="9538335" cy="861774"/>
          </a:xfrm>
          <a:prstGeom prst="rect">
            <a:avLst/>
          </a:prstGeom>
          <a:noFill/>
        </p:spPr>
        <p:txBody>
          <a:bodyPr wrap="square">
            <a:spAutoFit/>
          </a:bodyPr>
          <a:lstStyle/>
          <a:p>
            <a:r>
              <a:rPr lang="en-US" sz="1600" i="1" kern="100" dirty="0">
                <a:effectLst/>
                <a:latin typeface="Arial" panose="020B0604020202020204" pitchFamily="34" charset="0"/>
                <a:ea typeface="Calibri" panose="020F0502020204030204" pitchFamily="34" charset="0"/>
                <a:cs typeface="Arial" panose="020B0604020202020204" pitchFamily="34" charset="0"/>
              </a:rPr>
              <a:t>Question: Are there significant patterns or indicators in the transaction characteristics that could help detect potentially fraudulent activities in the bank transactions ?</a:t>
            </a:r>
            <a:endParaRPr lang="en-US" sz="2400" i="1" kern="100" dirty="0">
              <a:effectLst/>
              <a:latin typeface="Arial" panose="020B0604020202020204" pitchFamily="34" charset="0"/>
              <a:ea typeface="Calibri" panose="020F050202020403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57DAE30F-59D4-CF60-2994-A12243FA3CFF}"/>
              </a:ext>
            </a:extLst>
          </p:cNvPr>
          <p:cNvGraphicFramePr>
            <a:graphicFrameLocks noGrp="1"/>
          </p:cNvGraphicFramePr>
          <p:nvPr>
            <p:extLst>
              <p:ext uri="{D42A27DB-BD31-4B8C-83A1-F6EECF244321}">
                <p14:modId xmlns:p14="http://schemas.microsoft.com/office/powerpoint/2010/main" val="2475136719"/>
              </p:ext>
            </p:extLst>
          </p:nvPr>
        </p:nvGraphicFramePr>
        <p:xfrm>
          <a:off x="766575" y="2924302"/>
          <a:ext cx="7844027" cy="3322320"/>
        </p:xfrm>
        <a:graphic>
          <a:graphicData uri="http://schemas.openxmlformats.org/drawingml/2006/table">
            <a:tbl>
              <a:tblPr firstRow="1" bandRow="1">
                <a:tableStyleId>{5FD0F851-EC5A-4D38-B0AD-8093EC10F338}</a:tableStyleId>
              </a:tblPr>
              <a:tblGrid>
                <a:gridCol w="750296">
                  <a:extLst>
                    <a:ext uri="{9D8B030D-6E8A-4147-A177-3AD203B41FA5}">
                      <a16:colId xmlns:a16="http://schemas.microsoft.com/office/drawing/2014/main" val="1816087636"/>
                    </a:ext>
                  </a:extLst>
                </a:gridCol>
                <a:gridCol w="2338852">
                  <a:extLst>
                    <a:ext uri="{9D8B030D-6E8A-4147-A177-3AD203B41FA5}">
                      <a16:colId xmlns:a16="http://schemas.microsoft.com/office/drawing/2014/main" val="2826638142"/>
                    </a:ext>
                  </a:extLst>
                </a:gridCol>
                <a:gridCol w="4754879">
                  <a:extLst>
                    <a:ext uri="{9D8B030D-6E8A-4147-A177-3AD203B41FA5}">
                      <a16:colId xmlns:a16="http://schemas.microsoft.com/office/drawing/2014/main" val="2238859777"/>
                    </a:ext>
                  </a:extLst>
                </a:gridCol>
              </a:tblGrid>
              <a:tr h="140305">
                <a:tc>
                  <a:txBody>
                    <a:bodyPr/>
                    <a:lstStyle/>
                    <a:p>
                      <a:pPr algn="ctr"/>
                      <a:r>
                        <a:rPr lang="en-US" sz="2000" b="1" dirty="0">
                          <a:latin typeface="Arial" panose="020B0604020202020204" pitchFamily="34" charset="0"/>
                          <a:cs typeface="Arial" panose="020B0604020202020204" pitchFamily="34" charset="0"/>
                        </a:rPr>
                        <a:t>Sno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Arial" panose="020B0604020202020204" pitchFamily="34" charset="0"/>
                          <a:cs typeface="Arial" panose="020B0604020202020204" pitchFamily="34" charset="0"/>
                        </a:rPr>
                        <a:t>Variable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Arial" panose="020B0604020202020204" pitchFamily="34" charset="0"/>
                          <a:cs typeface="Arial" panose="020B0604020202020204" pitchFamily="34" charset="0"/>
                        </a:rPr>
                        <a:t>Description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3919282"/>
                  </a:ext>
                </a:extLst>
              </a:tr>
              <a:tr h="245533">
                <a:tc>
                  <a:txBody>
                    <a:bodyPr/>
                    <a:lstStyle/>
                    <a:p>
                      <a:pPr algn="ctr"/>
                      <a:r>
                        <a:rPr lang="en-US" sz="1800" dirty="0">
                          <a:latin typeface="Arial" panose="020B0604020202020204" pitchFamily="34" charset="0"/>
                          <a:cs typeface="Arial" panose="020B0604020202020204" pitchFamily="34" charset="0"/>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a:latin typeface="Arial" panose="020B0604020202020204" pitchFamily="34" charset="0"/>
                          <a:cs typeface="Arial" panose="020B0604020202020204" pitchFamily="34" charset="0"/>
                        </a:rPr>
                        <a:t>TransactionAmount</a:t>
                      </a:r>
                      <a:endParaRPr lang="en-US" sz="18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The monetary value of the transaction.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4742034"/>
                  </a:ext>
                </a:extLst>
              </a:tr>
              <a:tr h="140305">
                <a:tc>
                  <a:txBody>
                    <a:bodyPr/>
                    <a:lstStyle/>
                    <a:p>
                      <a:pPr algn="ctr"/>
                      <a:r>
                        <a:rPr lang="en-US" sz="1800" dirty="0">
                          <a:latin typeface="Arial" panose="020B0604020202020204" pitchFamily="34" charset="0"/>
                          <a:cs typeface="Arial" panose="020B0604020202020204" pitchFamily="34" charset="0"/>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a:latin typeface="Arial" panose="020B0604020202020204" pitchFamily="34" charset="0"/>
                          <a:cs typeface="Arial" panose="020B0604020202020204" pitchFamily="34" charset="0"/>
                        </a:rPr>
                        <a:t>CustomerAge</a:t>
                      </a:r>
                      <a:endParaRPr lang="en-US" sz="18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Arial" panose="020B0604020202020204" pitchFamily="34" charset="0"/>
                          <a:cs typeface="Arial" panose="020B0604020202020204" pitchFamily="34" charset="0"/>
                        </a:rPr>
                        <a:t>The age of the customer making the transaction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6962164"/>
                  </a:ext>
                </a:extLst>
              </a:tr>
              <a:tr h="245533">
                <a:tc>
                  <a:txBody>
                    <a:bodyPr/>
                    <a:lstStyle/>
                    <a:p>
                      <a:pPr algn="ctr"/>
                      <a:r>
                        <a:rPr lang="en-US" sz="1800" dirty="0">
                          <a:latin typeface="Arial" panose="020B0604020202020204" pitchFamily="34" charset="0"/>
                          <a:cs typeface="Arial" panose="020B0604020202020204" pitchFamily="34" charset="0"/>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a:latin typeface="Arial" panose="020B0604020202020204" pitchFamily="34" charset="0"/>
                          <a:cs typeface="Arial" panose="020B0604020202020204" pitchFamily="34" charset="0"/>
                        </a:rPr>
                        <a:t>TransactionDuration</a:t>
                      </a:r>
                      <a:endParaRPr lang="en-US" sz="18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Arial" panose="020B0604020202020204" pitchFamily="34" charset="0"/>
                          <a:cs typeface="Arial" panose="020B0604020202020204" pitchFamily="34" charset="0"/>
                        </a:rPr>
                        <a:t>The time taken to complete the transaction (in seconds)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664376"/>
                  </a:ext>
                </a:extLst>
              </a:tr>
              <a:tr h="245533">
                <a:tc>
                  <a:txBody>
                    <a:bodyPr/>
                    <a:lstStyle/>
                    <a:p>
                      <a:pPr algn="ctr"/>
                      <a:r>
                        <a:rPr lang="en-US" sz="1800" dirty="0">
                          <a:latin typeface="Arial" panose="020B0604020202020204" pitchFamily="34" charset="0"/>
                          <a:cs typeface="Arial" panose="020B0604020202020204" pitchFamily="34" charset="0"/>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a:latin typeface="Arial" panose="020B0604020202020204" pitchFamily="34" charset="0"/>
                          <a:cs typeface="Arial" panose="020B0604020202020204" pitchFamily="34" charset="0"/>
                        </a:rPr>
                        <a:t>LoginAttempts</a:t>
                      </a:r>
                      <a:endParaRPr lang="en-US" sz="18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Arial" panose="020B0604020202020204" pitchFamily="34" charset="0"/>
                          <a:cs typeface="Arial" panose="020B0604020202020204" pitchFamily="34" charset="0"/>
                        </a:rPr>
                        <a:t>The number of login attempts made before the transaction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8708140"/>
                  </a:ext>
                </a:extLst>
              </a:tr>
              <a:tr h="245533">
                <a:tc>
                  <a:txBody>
                    <a:bodyPr/>
                    <a:lstStyle/>
                    <a:p>
                      <a:pPr algn="ctr"/>
                      <a:r>
                        <a:rPr lang="en-US" sz="1800" dirty="0">
                          <a:latin typeface="Arial" panose="020B0604020202020204" pitchFamily="34" charset="0"/>
                          <a:cs typeface="Arial" panose="020B0604020202020204" pitchFamily="34" charset="0"/>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a:latin typeface="Arial" panose="020B0604020202020204" pitchFamily="34" charset="0"/>
                          <a:cs typeface="Arial" panose="020B0604020202020204" pitchFamily="34" charset="0"/>
                        </a:rPr>
                        <a:t>AccountBalance</a:t>
                      </a:r>
                      <a:endParaRPr lang="en-US" sz="18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The balance in the account after the transaction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2769626"/>
                  </a:ext>
                </a:extLst>
              </a:tr>
            </a:tbl>
          </a:graphicData>
        </a:graphic>
      </p:graphicFrame>
      <p:pic>
        <p:nvPicPr>
          <p:cNvPr id="10242" name="Picture 2" descr="Free of Charge Creative Commons bank ...">
            <a:extLst>
              <a:ext uri="{FF2B5EF4-FFF2-40B4-BE49-F238E27FC236}">
                <a16:creationId xmlns:a16="http://schemas.microsoft.com/office/drawing/2014/main" id="{48C34F6D-D830-5D41-E529-4E6B3DB5E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1" y="4649733"/>
            <a:ext cx="3318432" cy="22082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C4AE4F5-DC23-743A-E54D-40965125BCB2}"/>
              </a:ext>
            </a:extLst>
          </p:cNvPr>
          <p:cNvSpPr txBox="1"/>
          <p:nvPr/>
        </p:nvSpPr>
        <p:spPr>
          <a:xfrm>
            <a:off x="603884" y="1885101"/>
            <a:ext cx="11306175"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For the analysis, below five variables were identified, these</a:t>
            </a:r>
            <a:r>
              <a:rPr lang="en-US" sz="1800" dirty="0">
                <a:latin typeface="Arial" panose="020B0604020202020204" pitchFamily="34" charset="0"/>
                <a:cs typeface="Arial" panose="020B0604020202020204" pitchFamily="34" charset="0"/>
              </a:rPr>
              <a:t> could potentially impact the fraud detection in bank transactions.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447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3"/>
            <a:ext cx="10405174" cy="532399"/>
          </a:xfrm>
        </p:spPr>
        <p:txBody>
          <a:bodyPr/>
          <a:lstStyle/>
          <a:p>
            <a:r>
              <a:rPr lang="en-US" cap="none" dirty="0">
                <a:latin typeface="Arial" panose="020B0604020202020204" pitchFamily="34" charset="0"/>
                <a:cs typeface="Arial" panose="020B0604020202020204" pitchFamily="34" charset="0"/>
              </a:rPr>
              <a:t>Histogram</a:t>
            </a: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1026" name="Picture 2">
            <a:extLst>
              <a:ext uri="{FF2B5EF4-FFF2-40B4-BE49-F238E27FC236}">
                <a16:creationId xmlns:a16="http://schemas.microsoft.com/office/drawing/2014/main" id="{E7607ECC-F42E-0104-9774-DB8C94B71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60" y="970215"/>
            <a:ext cx="8494997" cy="508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10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3"/>
            <a:ext cx="10405174" cy="532399"/>
          </a:xfrm>
        </p:spPr>
        <p:txBody>
          <a:bodyPr>
            <a:normAutofit/>
          </a:bodyPr>
          <a:lstStyle/>
          <a:p>
            <a:r>
              <a:rPr lang="en-US" cap="none" dirty="0">
                <a:latin typeface="Arial" panose="020B0604020202020204" pitchFamily="34" charset="0"/>
                <a:cs typeface="Arial" panose="020B0604020202020204" pitchFamily="34" charset="0"/>
              </a:rPr>
              <a:t>Analysis of Histograms</a:t>
            </a: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5" name="TextBox 4">
            <a:extLst>
              <a:ext uri="{FF2B5EF4-FFF2-40B4-BE49-F238E27FC236}">
                <a16:creationId xmlns:a16="http://schemas.microsoft.com/office/drawing/2014/main" id="{6E7DCD3A-9F15-8D1C-E114-A0F0B3A56253}"/>
              </a:ext>
            </a:extLst>
          </p:cNvPr>
          <p:cNvSpPr txBox="1"/>
          <p:nvPr/>
        </p:nvSpPr>
        <p:spPr>
          <a:xfrm>
            <a:off x="562560" y="1166842"/>
            <a:ext cx="10405174" cy="4992200"/>
          </a:xfrm>
          <a:prstGeom prst="rect">
            <a:avLst/>
          </a:prstGeom>
          <a:noFill/>
        </p:spPr>
        <p:txBody>
          <a:bodyPr wrap="square">
            <a:spAutoFit/>
          </a:bodyPr>
          <a:lstStyle/>
          <a:p>
            <a:pPr>
              <a:lnSpc>
                <a:spcPct val="150000"/>
              </a:lnSpc>
            </a:pPr>
            <a:r>
              <a:rPr lang="en-US" sz="1600" b="1" dirty="0">
                <a:latin typeface="Arial" panose="020B0604020202020204" pitchFamily="34" charset="0"/>
                <a:cs typeface="Arial" panose="020B0604020202020204" pitchFamily="34" charset="0"/>
              </a:rPr>
              <a:t>Analysis of Histograms and Descriptive Statistics</a:t>
            </a:r>
          </a:p>
          <a:p>
            <a:pPr>
              <a:lnSpc>
                <a:spcPct val="150000"/>
              </a:lnSpc>
            </a:pPr>
            <a:endParaRPr lang="en-US" sz="14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400" dirty="0" err="1">
                <a:latin typeface="Arial" panose="020B0604020202020204" pitchFamily="34" charset="0"/>
                <a:cs typeface="Arial" panose="020B0604020202020204" pitchFamily="34" charset="0"/>
              </a:rPr>
              <a:t>TransactionAmount</a:t>
            </a:r>
            <a:r>
              <a:rPr lang="en-US" sz="1400" dirty="0">
                <a:latin typeface="Arial" panose="020B0604020202020204" pitchFamily="34" charset="0"/>
                <a:cs typeface="Arial" panose="020B0604020202020204" pitchFamily="34" charset="0"/>
              </a:rPr>
              <a:t>: The distribution is right-skewed with most transactions being of lower amounts. There are some outliers with very high transaction amounts, which could be legitimate large transactions or potentially fraudulent activities.</a:t>
            </a:r>
          </a:p>
          <a:p>
            <a:pPr marL="342900" indent="-342900">
              <a:lnSpc>
                <a:spcPct val="150000"/>
              </a:lnSpc>
              <a:buFont typeface="+mj-lt"/>
              <a:buAutoNum type="arabicPeriod"/>
            </a:pPr>
            <a:r>
              <a:rPr lang="en-US" sz="1400" dirty="0" err="1">
                <a:latin typeface="Arial" panose="020B0604020202020204" pitchFamily="34" charset="0"/>
                <a:cs typeface="Arial" panose="020B0604020202020204" pitchFamily="34" charset="0"/>
              </a:rPr>
              <a:t>CustomerAge</a:t>
            </a:r>
            <a:r>
              <a:rPr lang="en-US" sz="1400" dirty="0">
                <a:latin typeface="Arial" panose="020B0604020202020204" pitchFamily="34" charset="0"/>
                <a:cs typeface="Arial" panose="020B0604020202020204" pitchFamily="34" charset="0"/>
              </a:rPr>
              <a:t>: The distribution appears to be roughly normal, with most customers between 20-60 years old. There are some outliers at both ends, which could represent very young or very old customers.</a:t>
            </a:r>
          </a:p>
          <a:p>
            <a:pPr marL="342900" indent="-342900">
              <a:lnSpc>
                <a:spcPct val="150000"/>
              </a:lnSpc>
              <a:buFont typeface="+mj-lt"/>
              <a:buAutoNum type="arabicPeriod"/>
            </a:pPr>
            <a:r>
              <a:rPr lang="en-US" sz="1400" dirty="0" err="1">
                <a:latin typeface="Arial" panose="020B0604020202020204" pitchFamily="34" charset="0"/>
                <a:cs typeface="Arial" panose="020B0604020202020204" pitchFamily="34" charset="0"/>
              </a:rPr>
              <a:t>TransactionDuration</a:t>
            </a:r>
            <a:r>
              <a:rPr lang="en-US" sz="1400" dirty="0">
                <a:latin typeface="Arial" panose="020B0604020202020204" pitchFamily="34" charset="0"/>
                <a:cs typeface="Arial" panose="020B0604020202020204" pitchFamily="34" charset="0"/>
              </a:rPr>
              <a:t>: Right-skewed distribution with most transactions taking less than 200 seconds. Outliers with very long durations could indicate technical issues or complex transactions.</a:t>
            </a:r>
          </a:p>
          <a:p>
            <a:pPr marL="342900" indent="-342900">
              <a:lnSpc>
                <a:spcPct val="150000"/>
              </a:lnSpc>
              <a:buFont typeface="+mj-lt"/>
              <a:buAutoNum type="arabicPeriod"/>
            </a:pPr>
            <a:r>
              <a:rPr lang="en-US" sz="1400" dirty="0" err="1">
                <a:latin typeface="Arial" panose="020B0604020202020204" pitchFamily="34" charset="0"/>
                <a:cs typeface="Arial" panose="020B0604020202020204" pitchFamily="34" charset="0"/>
              </a:rPr>
              <a:t>LoginAttempts</a:t>
            </a:r>
            <a:r>
              <a:rPr lang="en-US" sz="1400" dirty="0">
                <a:latin typeface="Arial" panose="020B0604020202020204" pitchFamily="34" charset="0"/>
                <a:cs typeface="Arial" panose="020B0604020202020204" pitchFamily="34" charset="0"/>
              </a:rPr>
              <a:t>: Highly skewed distribution with most transactions having only 1 login attempt. Outliers with multiple login attempts could be indicators of potentially fraudulent activities.</a:t>
            </a:r>
          </a:p>
          <a:p>
            <a:pPr marL="342900" indent="-342900">
              <a:lnSpc>
                <a:spcPct val="150000"/>
              </a:lnSpc>
              <a:buFont typeface="+mj-lt"/>
              <a:buAutoNum type="arabicPeriod"/>
            </a:pPr>
            <a:r>
              <a:rPr lang="en-US" sz="1400" dirty="0" err="1">
                <a:latin typeface="Arial" panose="020B0604020202020204" pitchFamily="34" charset="0"/>
                <a:cs typeface="Arial" panose="020B0604020202020204" pitchFamily="34" charset="0"/>
              </a:rPr>
              <a:t>AccountBalance</a:t>
            </a:r>
            <a:r>
              <a:rPr lang="en-US" sz="1400" dirty="0">
                <a:latin typeface="Arial" panose="020B0604020202020204" pitchFamily="34" charset="0"/>
                <a:cs typeface="Arial" panose="020B0604020202020204" pitchFamily="34" charset="0"/>
              </a:rPr>
              <a:t>: Right-skewed distribution with a wide range of account balances. Outliers with very high balances could represent high-value accounts or potential errors. </a:t>
            </a:r>
          </a:p>
          <a:p>
            <a:pPr marL="342900" indent="-342900">
              <a:lnSpc>
                <a:spcPct val="150000"/>
              </a:lnSpc>
              <a:buFont typeface="+mj-lt"/>
              <a:buAutoNum type="arabicPeriod"/>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Note: Outliers in these variables should be investigated further to determine if they represent legitimate transactions or potential fraud. For this analysis, the outliers are not excluded as they might be important for fraud detection. </a:t>
            </a:r>
          </a:p>
        </p:txBody>
      </p:sp>
    </p:spTree>
    <p:extLst>
      <p:ext uri="{BB962C8B-B14F-4D97-AF65-F5344CB8AC3E}">
        <p14:creationId xmlns:p14="http://schemas.microsoft.com/office/powerpoint/2010/main" val="370921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3"/>
            <a:ext cx="10405174" cy="532399"/>
          </a:xfrm>
        </p:spPr>
        <p:txBody>
          <a:bodyPr>
            <a:normAutofit/>
          </a:bodyPr>
          <a:lstStyle/>
          <a:p>
            <a:r>
              <a:rPr lang="en-US" cap="none" dirty="0">
                <a:latin typeface="Arial" panose="020B0604020202020204" pitchFamily="34" charset="0"/>
                <a:cs typeface="Arial" panose="020B0604020202020204" pitchFamily="34" charset="0"/>
              </a:rPr>
              <a:t>PMF Comparison</a:t>
            </a: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5" name="TextBox 4">
            <a:extLst>
              <a:ext uri="{FF2B5EF4-FFF2-40B4-BE49-F238E27FC236}">
                <a16:creationId xmlns:a16="http://schemas.microsoft.com/office/drawing/2014/main" id="{DA529D4B-8EE6-3B82-4323-B2EF23D243A6}"/>
              </a:ext>
            </a:extLst>
          </p:cNvPr>
          <p:cNvSpPr txBox="1"/>
          <p:nvPr/>
        </p:nvSpPr>
        <p:spPr>
          <a:xfrm>
            <a:off x="609600" y="1047095"/>
            <a:ext cx="10264140" cy="64633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Compare the PMF of Transaction Amount for transactions for </a:t>
            </a:r>
            <a:r>
              <a:rPr lang="en-US" dirty="0">
                <a:latin typeface="Arial" panose="020B0604020202020204" pitchFamily="34" charset="0"/>
                <a:cs typeface="Arial" panose="020B0604020202020204" pitchFamily="34" charset="0"/>
              </a:rPr>
              <a:t>Single </a:t>
            </a:r>
            <a:r>
              <a:rPr lang="en-US" sz="1800" dirty="0">
                <a:latin typeface="Arial" panose="020B0604020202020204" pitchFamily="34" charset="0"/>
                <a:cs typeface="Arial" panose="020B0604020202020204" pitchFamily="34" charset="0"/>
              </a:rPr>
              <a:t>vs. Multiple login attempts.</a:t>
            </a:r>
          </a:p>
          <a:p>
            <a:endParaRPr lang="en-US" sz="1800" dirty="0">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5E870BFD-14D6-76B7-E57E-65933FC8C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696" y="1617226"/>
            <a:ext cx="5899404" cy="31215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E7D734-5FA4-CCDF-AC52-C7C839255E6F}"/>
              </a:ext>
            </a:extLst>
          </p:cNvPr>
          <p:cNvSpPr txBox="1"/>
          <p:nvPr/>
        </p:nvSpPr>
        <p:spPr>
          <a:xfrm>
            <a:off x="609600" y="4999621"/>
            <a:ext cx="10759440" cy="92333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The comparison shows the difference in transaction amount distributions between transactions with single login and those with multiple login attempts. </a:t>
            </a:r>
          </a:p>
          <a:p>
            <a:r>
              <a:rPr lang="en-US" sz="1800" dirty="0">
                <a:latin typeface="Arial" panose="020B0604020202020204" pitchFamily="34" charset="0"/>
                <a:cs typeface="Arial" panose="020B0604020202020204" pitchFamily="34" charset="0"/>
              </a:rPr>
              <a:t>The significant difference indicate potential fraudulent activities associated with multiple login attempts.</a:t>
            </a:r>
          </a:p>
        </p:txBody>
      </p:sp>
    </p:spTree>
    <p:extLst>
      <p:ext uri="{BB962C8B-B14F-4D97-AF65-F5344CB8AC3E}">
        <p14:creationId xmlns:p14="http://schemas.microsoft.com/office/powerpoint/2010/main" val="72831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4"/>
            <a:ext cx="7802668" cy="422500"/>
          </a:xfrm>
        </p:spPr>
        <p:txBody>
          <a:bodyPr>
            <a:normAutofit fontScale="90000"/>
          </a:bodyPr>
          <a:lstStyle/>
          <a:p>
            <a:r>
              <a:rPr lang="en-US" cap="none" dirty="0">
                <a:latin typeface="Arial" panose="020B0604020202020204" pitchFamily="34" charset="0"/>
                <a:cs typeface="Arial" panose="020B0604020202020204" pitchFamily="34" charset="0"/>
              </a:rPr>
              <a:t>Cumulative Distribution Function (CDF)</a:t>
            </a: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5122" name="Picture 2">
            <a:extLst>
              <a:ext uri="{FF2B5EF4-FFF2-40B4-BE49-F238E27FC236}">
                <a16:creationId xmlns:a16="http://schemas.microsoft.com/office/drawing/2014/main" id="{77D3D3BD-4129-5232-DFBD-14FBD6DC6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654" y="2274982"/>
            <a:ext cx="6252601" cy="39716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E5904D6-F7DA-03C6-4C15-5068C80DF3EC}"/>
              </a:ext>
            </a:extLst>
          </p:cNvPr>
          <p:cNvSpPr txBox="1"/>
          <p:nvPr/>
        </p:nvSpPr>
        <p:spPr>
          <a:xfrm>
            <a:off x="539700" y="970740"/>
            <a:ext cx="1017402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CDF of </a:t>
            </a:r>
            <a:r>
              <a:rPr lang="en-US" dirty="0" err="1">
                <a:latin typeface="Arial" panose="020B0604020202020204" pitchFamily="34" charset="0"/>
                <a:cs typeface="Arial" panose="020B0604020202020204" pitchFamily="34" charset="0"/>
              </a:rPr>
              <a:t>TransactionAmount</a:t>
            </a:r>
            <a:r>
              <a:rPr lang="en-US" dirty="0">
                <a:latin typeface="Arial" panose="020B0604020202020204" pitchFamily="34" charset="0"/>
                <a:cs typeface="Arial" panose="020B0604020202020204" pitchFamily="34" charset="0"/>
              </a:rPr>
              <a:t> shows the cumulative probability of transaction amounts. This can help identify thresholds for normal transaction amounts and potential outliers that might indicate fraudulent activities. </a:t>
            </a:r>
          </a:p>
        </p:txBody>
      </p:sp>
    </p:spTree>
    <p:extLst>
      <p:ext uri="{BB962C8B-B14F-4D97-AF65-F5344CB8AC3E}">
        <p14:creationId xmlns:p14="http://schemas.microsoft.com/office/powerpoint/2010/main" val="368703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3"/>
            <a:ext cx="10405174" cy="532399"/>
          </a:xfrm>
        </p:spPr>
        <p:txBody>
          <a:bodyPr>
            <a:normAutofit/>
          </a:bodyPr>
          <a:lstStyle/>
          <a:p>
            <a:r>
              <a:rPr lang="en-US" cap="none" dirty="0">
                <a:latin typeface="Arial" panose="020B0604020202020204" pitchFamily="34" charset="0"/>
                <a:cs typeface="Arial" panose="020B0604020202020204" pitchFamily="34" charset="0"/>
              </a:rPr>
              <a:t>Log-normal Distribution </a:t>
            </a: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4098" name="Picture 2">
            <a:extLst>
              <a:ext uri="{FF2B5EF4-FFF2-40B4-BE49-F238E27FC236}">
                <a16:creationId xmlns:a16="http://schemas.microsoft.com/office/drawing/2014/main" id="{691253AF-59E9-B498-437E-F9EF2E288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76" y="1001374"/>
            <a:ext cx="6074664" cy="37408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C474038-4C31-F705-8763-8DF31F66C231}"/>
              </a:ext>
            </a:extLst>
          </p:cNvPr>
          <p:cNvSpPr txBox="1"/>
          <p:nvPr/>
        </p:nvSpPr>
        <p:spPr>
          <a:xfrm>
            <a:off x="394920" y="4864716"/>
            <a:ext cx="10721342" cy="923330"/>
          </a:xfrm>
          <a:prstGeom prst="rect">
            <a:avLst/>
          </a:prstGeom>
          <a:noFill/>
        </p:spPr>
        <p:txBody>
          <a:bodyPr wrap="square">
            <a:spAutoFit/>
          </a:bodyPr>
          <a:lstStyle>
            <a:defPPr>
              <a:defRPr lang="en-US"/>
            </a:defPPr>
            <a:lvl1pPr>
              <a:defRPr>
                <a:latin typeface="Arial" panose="020B0604020202020204" pitchFamily="34" charset="0"/>
                <a:cs typeface="Arial" panose="020B0604020202020204" pitchFamily="34" charset="0"/>
              </a:defRPr>
            </a:lvl1pPr>
          </a:lstStyle>
          <a:p>
            <a:r>
              <a:rPr lang="en-US" dirty="0"/>
              <a:t>The log-normal distribution appears to fit the </a:t>
            </a:r>
            <a:r>
              <a:rPr lang="en-US" dirty="0" err="1"/>
              <a:t>TransactionAmount</a:t>
            </a:r>
            <a:r>
              <a:rPr lang="en-US" dirty="0"/>
              <a:t> data reasonably well, capturing the right-skewed nature of financial transactions. Deviations from this distribution might indicate unusual or potentially fraudulent transactions.</a:t>
            </a:r>
          </a:p>
        </p:txBody>
      </p:sp>
    </p:spTree>
    <p:extLst>
      <p:ext uri="{BB962C8B-B14F-4D97-AF65-F5344CB8AC3E}">
        <p14:creationId xmlns:p14="http://schemas.microsoft.com/office/powerpoint/2010/main" val="206309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3"/>
            <a:ext cx="10405174" cy="532399"/>
          </a:xfrm>
        </p:spPr>
        <p:txBody>
          <a:bodyPr>
            <a:normAutofit/>
          </a:bodyPr>
          <a:lstStyle/>
          <a:p>
            <a:r>
              <a:rPr lang="en-US" cap="none" dirty="0">
                <a:latin typeface="Arial" panose="020B0604020202020204" pitchFamily="34" charset="0"/>
                <a:cs typeface="Arial" panose="020B0604020202020204" pitchFamily="34" charset="0"/>
              </a:rPr>
              <a:t>Scatter Plots</a:t>
            </a: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3074" name="Picture 2">
            <a:extLst>
              <a:ext uri="{FF2B5EF4-FFF2-40B4-BE49-F238E27FC236}">
                <a16:creationId xmlns:a16="http://schemas.microsoft.com/office/drawing/2014/main" id="{DACFC57A-6B73-59EF-F69B-609BEC6EF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579" y="873808"/>
            <a:ext cx="8980841" cy="35654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D0389DD-08E4-861C-7964-1851A06EFC48}"/>
              </a:ext>
            </a:extLst>
          </p:cNvPr>
          <p:cNvSpPr txBox="1"/>
          <p:nvPr/>
        </p:nvSpPr>
        <p:spPr>
          <a:xfrm>
            <a:off x="753060" y="4601566"/>
            <a:ext cx="4481880" cy="1754326"/>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Transaction Amount vs Customer Age: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No strong linear correlation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Larger transactions are more common among middle-aged customers</a:t>
            </a:r>
          </a:p>
          <a:p>
            <a:endParaRPr lang="en-US" sz="120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Transaction Amount vs Transaction Duration: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Weak positive correlation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Larger transactions slightly longer</a:t>
            </a:r>
          </a:p>
          <a:p>
            <a:endParaRPr lang="en-US"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9B0BE69-78CE-ADEF-0FD9-EB65EE02118B}"/>
              </a:ext>
            </a:extLst>
          </p:cNvPr>
          <p:cNvSpPr txBox="1"/>
          <p:nvPr/>
        </p:nvSpPr>
        <p:spPr>
          <a:xfrm>
            <a:off x="5913121" y="4609643"/>
            <a:ext cx="4328160" cy="1569660"/>
          </a:xfrm>
          <a:prstGeom prst="rect">
            <a:avLst/>
          </a:prstGeom>
          <a:noFill/>
        </p:spPr>
        <p:txBody>
          <a:bodyPr wrap="square">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General observations:</a:t>
            </a:r>
          </a:p>
          <a:p>
            <a:pPr marL="171450" indent="-171450">
              <a:buFont typeface="Arial" panose="020B0604020202020204" pitchFamily="34" charset="0"/>
              <a:buChar char="•"/>
            </a:pPr>
            <a:r>
              <a:rPr lang="en-US" dirty="0"/>
              <a:t>Low correlation coefficients</a:t>
            </a:r>
          </a:p>
          <a:p>
            <a:pPr marL="171450" indent="-171450">
              <a:buFont typeface="Arial" panose="020B0604020202020204" pitchFamily="34" charset="0"/>
              <a:buChar char="•"/>
            </a:pPr>
            <a:r>
              <a:rPr lang="en-US" dirty="0"/>
              <a:t>Possible non-linear relationships or range-specific patterns</a:t>
            </a:r>
          </a:p>
          <a:p>
            <a:pPr marL="171450" indent="-171450">
              <a:buFont typeface="Arial" panose="020B0604020202020204" pitchFamily="34" charset="0"/>
              <a:buChar char="•"/>
            </a:pPr>
            <a:r>
              <a:rPr lang="en-US" dirty="0"/>
              <a:t>Potential relevance for fraud detection</a:t>
            </a:r>
          </a:p>
          <a:p>
            <a:endParaRPr lang="en-US" dirty="0"/>
          </a:p>
          <a:p>
            <a:r>
              <a:rPr lang="en-US" b="1" dirty="0"/>
              <a:t>Hypothesis:</a:t>
            </a:r>
          </a:p>
          <a:p>
            <a:pPr marL="171450" indent="-171450">
              <a:buFont typeface="Arial" panose="020B0604020202020204" pitchFamily="34" charset="0"/>
              <a:buChar char="•"/>
            </a:pPr>
            <a:r>
              <a:rPr lang="en-US" dirty="0"/>
              <a:t>Test if multiple login attempts correlate with higher transaction amounts</a:t>
            </a:r>
          </a:p>
        </p:txBody>
      </p:sp>
      <p:sp>
        <p:nvSpPr>
          <p:cNvPr id="17" name="Speech Bubble: Rectangle with Corners Rounded 16">
            <a:extLst>
              <a:ext uri="{FF2B5EF4-FFF2-40B4-BE49-F238E27FC236}">
                <a16:creationId xmlns:a16="http://schemas.microsoft.com/office/drawing/2014/main" id="{875465C1-BB29-3D40-81C4-7AB287664442}"/>
              </a:ext>
            </a:extLst>
          </p:cNvPr>
          <p:cNvSpPr/>
          <p:nvPr/>
        </p:nvSpPr>
        <p:spPr>
          <a:xfrm>
            <a:off x="152304" y="2518887"/>
            <a:ext cx="1335782" cy="624840"/>
          </a:xfrm>
          <a:prstGeom prst="wedgeRoundRectCallout">
            <a:avLst>
              <a:gd name="adj1" fmla="val 60146"/>
              <a:gd name="adj2" fmla="val -1509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i="1" dirty="0">
                <a:latin typeface="Arial" panose="020B0604020202020204" pitchFamily="34" charset="0"/>
                <a:cs typeface="Arial" panose="020B0604020202020204" pitchFamily="34" charset="0"/>
              </a:rPr>
              <a:t>Correlation is </a:t>
            </a:r>
          </a:p>
          <a:p>
            <a:pPr algn="ctr"/>
            <a:r>
              <a:rPr lang="en-US" sz="1400" i="1" dirty="0">
                <a:latin typeface="Arial" panose="020B0604020202020204" pitchFamily="34" charset="0"/>
                <a:cs typeface="Arial" panose="020B0604020202020204" pitchFamily="34" charset="0"/>
              </a:rPr>
              <a:t>-0.0256</a:t>
            </a:r>
            <a:endParaRPr lang="en-US" sz="1800" i="1" dirty="0">
              <a:latin typeface="Arial" panose="020B0604020202020204" pitchFamily="34" charset="0"/>
              <a:cs typeface="Arial" panose="020B0604020202020204" pitchFamily="34" charset="0"/>
            </a:endParaRPr>
          </a:p>
        </p:txBody>
      </p:sp>
      <p:sp>
        <p:nvSpPr>
          <p:cNvPr id="18" name="Speech Bubble: Rectangle with Corners Rounded 17">
            <a:extLst>
              <a:ext uri="{FF2B5EF4-FFF2-40B4-BE49-F238E27FC236}">
                <a16:creationId xmlns:a16="http://schemas.microsoft.com/office/drawing/2014/main" id="{D7F55ABB-ECAF-8A7E-B64C-9BB6D8837D2D}"/>
              </a:ext>
            </a:extLst>
          </p:cNvPr>
          <p:cNvSpPr/>
          <p:nvPr/>
        </p:nvSpPr>
        <p:spPr>
          <a:xfrm>
            <a:off x="10703914" y="2187894"/>
            <a:ext cx="1335782" cy="624840"/>
          </a:xfrm>
          <a:prstGeom prst="wedgeRoundRectCallout">
            <a:avLst>
              <a:gd name="adj1" fmla="val -66495"/>
              <a:gd name="adj2" fmla="val -6188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i="1" dirty="0">
                <a:latin typeface="Arial" panose="020B0604020202020204" pitchFamily="34" charset="0"/>
                <a:cs typeface="Arial" panose="020B0604020202020204" pitchFamily="34" charset="0"/>
              </a:rPr>
              <a:t>Correlation is </a:t>
            </a:r>
          </a:p>
          <a:p>
            <a:pPr algn="ctr"/>
            <a:r>
              <a:rPr lang="en-US" sz="1400" i="1" dirty="0">
                <a:latin typeface="Arial" panose="020B0604020202020204" pitchFamily="34" charset="0"/>
                <a:cs typeface="Arial" panose="020B0604020202020204" pitchFamily="34" charset="0"/>
              </a:rPr>
              <a:t>0.0044</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35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291-15C4-B4F9-9CC1-62DBA5FF95A1}"/>
              </a:ext>
            </a:extLst>
          </p:cNvPr>
          <p:cNvSpPr>
            <a:spLocks noGrp="1"/>
          </p:cNvSpPr>
          <p:nvPr>
            <p:ph type="title"/>
          </p:nvPr>
        </p:nvSpPr>
        <p:spPr>
          <a:xfrm>
            <a:off x="394920" y="246253"/>
            <a:ext cx="10405174" cy="532399"/>
          </a:xfrm>
        </p:spPr>
        <p:txBody>
          <a:bodyPr>
            <a:normAutofit/>
          </a:bodyPr>
          <a:lstStyle/>
          <a:p>
            <a:r>
              <a:rPr lang="en-US" cap="none" dirty="0">
                <a:latin typeface="Arial" panose="020B0604020202020204" pitchFamily="34" charset="0"/>
                <a:cs typeface="Arial" panose="020B0604020202020204" pitchFamily="34" charset="0"/>
              </a:rPr>
              <a:t>P-value = </a:t>
            </a:r>
            <a:r>
              <a:rPr lang="en-US" sz="2800" dirty="0">
                <a:latin typeface="Arial" panose="020B0604020202020204" pitchFamily="34" charset="0"/>
                <a:cs typeface="Arial" panose="020B0604020202020204" pitchFamily="34" charset="0"/>
              </a:rPr>
              <a:t>0.742</a:t>
            </a:r>
            <a:endParaRPr lang="en-US" cap="none"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6BD9B4B-F124-4B6F-69A1-2495BB251847}"/>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7" name="TextBox 6">
            <a:extLst>
              <a:ext uri="{FF2B5EF4-FFF2-40B4-BE49-F238E27FC236}">
                <a16:creationId xmlns:a16="http://schemas.microsoft.com/office/drawing/2014/main" id="{A5AAC38D-215E-8708-656A-B0A0625EB11B}"/>
              </a:ext>
            </a:extLst>
          </p:cNvPr>
          <p:cNvSpPr txBox="1"/>
          <p:nvPr/>
        </p:nvSpPr>
        <p:spPr>
          <a:xfrm>
            <a:off x="701040" y="1161271"/>
            <a:ext cx="7467600"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Based on the P-value, following are the interpretation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P-value (0.742) &gt; 0.05 significance level</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Fail to reject null hypothesis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No significant difference in transaction amounts between single and multiple login attempts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Login attempts likely not a strong predictor of transaction amount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Other factors may have more influence on transaction amounts</a:t>
            </a:r>
          </a:p>
        </p:txBody>
      </p:sp>
    </p:spTree>
    <p:extLst>
      <p:ext uri="{BB962C8B-B14F-4D97-AF65-F5344CB8AC3E}">
        <p14:creationId xmlns:p14="http://schemas.microsoft.com/office/powerpoint/2010/main" val="127633032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08902a0-8c4b-451d-ba20-f5abf25e0905" xsi:nil="true"/>
    <MediaServiceKeyPoints xmlns="e8c9addc-188d-4db0-9f3e-ecac283308f2" xsi:nil="true"/>
    <lcf76f155ced4ddcb4097134ff3c332f xmlns="e8c9addc-188d-4db0-9f3e-ecac283308f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8" ma:contentTypeDescription="Create a new document." ma:contentTypeScope="" ma:versionID="36b4e101ffa309c2972f085b82ac87e9">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613d6e60fd3926cef953d1fdaaf08572"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Locatio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345444f4-700f-442b-8721-fb31918a2d1f}" ma:internalName="TaxCatchAll" ma:showField="CatchAllData" ma:web="908902a0-8c4b-451d-ba20-f5abf25e09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5040CA-20CC-43C6-BC0C-8D8696B6AF89}">
  <ds:schemaRefs>
    <ds:schemaRef ds:uri="http://purl.org/dc/terms/"/>
    <ds:schemaRef ds:uri="http://purl.org/dc/elements/1.1/"/>
    <ds:schemaRef ds:uri="908902a0-8c4b-451d-ba20-f5abf25e0905"/>
    <ds:schemaRef ds:uri="http://schemas.microsoft.com/office/infopath/2007/PartnerControls"/>
    <ds:schemaRef ds:uri="http://schemas.microsoft.com/office/2006/documentManagement/types"/>
    <ds:schemaRef ds:uri="e8c9addc-188d-4db0-9f3e-ecac283308f2"/>
    <ds:schemaRef ds:uri="http://www.w3.org/XML/1998/namespace"/>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59B6DF0-C869-45B1-9FC0-56A7465AC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02FA78-7B40-45E2-B806-470B0FC280F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Architecture pitch deck</Template>
  <TotalTime>192</TotalTime>
  <Words>760</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 Light</vt:lpstr>
      <vt:lpstr>Calibri</vt:lpstr>
      <vt:lpstr>Posterama</vt:lpstr>
      <vt:lpstr>Custom</vt:lpstr>
      <vt:lpstr>Term Project:  Fraudulent Activities in Bank Transactions</vt:lpstr>
      <vt:lpstr>Statistical/Hypothetical Question</vt:lpstr>
      <vt:lpstr>Histogram</vt:lpstr>
      <vt:lpstr>Analysis of Histograms</vt:lpstr>
      <vt:lpstr>PMF Comparison</vt:lpstr>
      <vt:lpstr>Cumulative Distribution Function (CDF)</vt:lpstr>
      <vt:lpstr>Log-normal Distribution </vt:lpstr>
      <vt:lpstr>Scatter Plots</vt:lpstr>
      <vt:lpstr>P-value = 0.742</vt:lpstr>
      <vt:lpstr>Regression Coefficients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Partisan Voting and Economic Sentiment</dc:title>
  <dc:creator/>
  <cp:lastModifiedBy>sreeni</cp:lastModifiedBy>
  <cp:revision>26</cp:revision>
  <dcterms:created xsi:type="dcterms:W3CDTF">2024-05-13T02:30:59Z</dcterms:created>
  <dcterms:modified xsi:type="dcterms:W3CDTF">2024-11-17T04:32:27Z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ies>
</file>