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5" r:id="rId2"/>
    <p:sldId id="274" r:id="rId3"/>
    <p:sldId id="275" r:id="rId4"/>
    <p:sldId id="276" r:id="rId5"/>
    <p:sldId id="278" r:id="rId6"/>
    <p:sldId id="279" r:id="rId7"/>
    <p:sldId id="280" r:id="rId8"/>
    <p:sldId id="269" r:id="rId9"/>
    <p:sldId id="283" r:id="rId10"/>
    <p:sldId id="264" r:id="rId11"/>
    <p:sldId id="282" r:id="rId12"/>
    <p:sldId id="284" r:id="rId13"/>
    <p:sldId id="28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706" autoAdjust="0"/>
  </p:normalViewPr>
  <p:slideViewPr>
    <p:cSldViewPr snapToGrid="0">
      <p:cViewPr>
        <p:scale>
          <a:sx n="66" d="100"/>
          <a:sy n="66" d="100"/>
        </p:scale>
        <p:origin x="2310" y="95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6/1/2025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6/1/2025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un rising over grassy hi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6/1/2025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6/1/2025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6/1/2025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6/1/2025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6/1/2025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2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6/1/2025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6/1/2025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/>
              <a:t>6/1/2025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6/1/2025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6/1/2025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6/1/2025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6/1/2025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Rectangle 3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5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2"/>
          </p:nvPr>
        </p:nvSpPr>
        <p:spPr>
          <a:xfrm>
            <a:off x="8875776" y="6614494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210800" y="6614494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100000"/>
        <a:buFont typeface="Arial" pitchFamily="34" charset="0"/>
        <a:buChar char="▪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00000"/>
        <a:buFont typeface="Arial" pitchFamily="34" charset="0"/>
        <a:buChar char="▪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Milestone 3: Wine Quality Prediction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Sreenivasulu Somu</a:t>
            </a:r>
          </a:p>
          <a:p>
            <a:pPr>
              <a:lnSpc>
                <a:spcPct val="120000"/>
              </a:lnSpc>
            </a:pPr>
            <a:r>
              <a:rPr lang="en-US" dirty="0"/>
              <a:t>Bellevue University</a:t>
            </a:r>
          </a:p>
          <a:p>
            <a:pPr>
              <a:lnSpc>
                <a:spcPct val="120000"/>
              </a:lnSpc>
            </a:pPr>
            <a:r>
              <a:rPr lang="en-US" dirty="0"/>
              <a:t>DSC680-T301 Applied Data Science</a:t>
            </a:r>
          </a:p>
          <a:p>
            <a:pPr>
              <a:lnSpc>
                <a:spcPct val="120000"/>
              </a:lnSpc>
            </a:pPr>
            <a:r>
              <a:rPr lang="en-US" dirty="0"/>
              <a:t> </a:t>
            </a:r>
            <a:r>
              <a:rPr lang="en-US" dirty="0" err="1"/>
              <a:t>Amirfarrokh</a:t>
            </a:r>
            <a:r>
              <a:rPr lang="en-US" dirty="0"/>
              <a:t> </a:t>
            </a:r>
            <a:r>
              <a:rPr lang="en-US" dirty="0" err="1"/>
              <a:t>Iranitalab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5AA05B-0208-7E46-FBCF-4C5F852271B2}"/>
              </a:ext>
            </a:extLst>
          </p:cNvPr>
          <p:cNvSpPr txBox="1"/>
          <p:nvPr/>
        </p:nvSpPr>
        <p:spPr>
          <a:xfrm>
            <a:off x="551543" y="920621"/>
            <a:ext cx="6110514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fkGroteskNeue"/>
              </a:rPr>
              <a:t>ML models can predict wine quality effectively from chemical data.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fkGroteskNeue"/>
              </a:rPr>
              <a:t>Random Forest is most robust, capturing non-linear relationships and feature interactions.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fkGroteskNeue"/>
              </a:rPr>
              <a:t>Key predictors: alcohol, volatile acidity, sulphates.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fkGroteskNeue"/>
              </a:rPr>
              <a:t>Recommended for real-time quality control in production.</a:t>
            </a:r>
          </a:p>
        </p:txBody>
      </p:sp>
    </p:spTree>
    <p:extLst>
      <p:ext uri="{BB962C8B-B14F-4D97-AF65-F5344CB8AC3E}">
        <p14:creationId xmlns:p14="http://schemas.microsoft.com/office/powerpoint/2010/main" val="15854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Ethical Assessment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5AA05B-0208-7E46-FBCF-4C5F852271B2}"/>
              </a:ext>
            </a:extLst>
          </p:cNvPr>
          <p:cNvSpPr txBox="1"/>
          <p:nvPr/>
        </p:nvSpPr>
        <p:spPr>
          <a:xfrm>
            <a:off x="551543" y="920621"/>
            <a:ext cx="6110514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fkGroteskNeue"/>
              </a:rPr>
              <a:t>Models rely on expert ratings as ground truth, which may be subjective.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fkGroteskNeue"/>
              </a:rPr>
              <a:t>Limited to Portuguese wines; may not generalize globally.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fkGroteskNeue"/>
              </a:rPr>
              <a:t>Data-driven automation could impact traditional roles in wine evaluation.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fkGroteskNeue"/>
              </a:rPr>
              <a:t>Transparency and fairness should be considered in deployment.</a:t>
            </a:r>
          </a:p>
        </p:txBody>
      </p:sp>
    </p:spTree>
    <p:extLst>
      <p:ext uri="{BB962C8B-B14F-4D97-AF65-F5344CB8AC3E}">
        <p14:creationId xmlns:p14="http://schemas.microsoft.com/office/powerpoint/2010/main" val="367226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933" y="371193"/>
            <a:ext cx="9509760" cy="578154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Audience Questions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862770-AC64-FE5B-69FF-6CA99C6ACE30}"/>
              </a:ext>
            </a:extLst>
          </p:cNvPr>
          <p:cNvSpPr txBox="1"/>
          <p:nvPr/>
        </p:nvSpPr>
        <p:spPr>
          <a:xfrm>
            <a:off x="609600" y="1218581"/>
            <a:ext cx="102616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 can this analysis help reduce production costs while maintaining quality standards?</a:t>
            </a:r>
          </a:p>
          <a:p>
            <a:pPr marL="457200" marR="0" lvl="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is the business impact of implementing predictive quality models in wine production?</a:t>
            </a:r>
          </a:p>
          <a:p>
            <a:pPr marL="457200" marR="0" lvl="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 does this approach compare to traditional quality assessment methods in terms of accuracy and efficiency?</a:t>
            </a:r>
          </a:p>
          <a:p>
            <a:pPr marL="457200" marR="0" lvl="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preprocessing steps were most critical for model performance, and how did feature scaling affect results?</a:t>
            </a:r>
          </a:p>
          <a:p>
            <a:pPr marL="457200" marR="0" lvl="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 is the train-test split strategy chosen, and what validation techniques ensured model robustness?</a:t>
            </a:r>
          </a:p>
          <a:p>
            <a:pPr marL="457200" marR="0" lvl="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feature engineering techniques could potentially improve model performance beyond the current 65% R² score?</a:t>
            </a:r>
          </a:p>
          <a:p>
            <a:pPr marL="457200" marR="0" lvl="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Why did Random Forest outperform Linear Regression, and what does this suggest about the underlying data relationships?</a:t>
            </a:r>
          </a:p>
          <a:p>
            <a:pPr marL="457200" marR="0" lvl="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 were hyperparameters optimized for both models, and what cross-validation strategy was employed?</a:t>
            </a:r>
          </a:p>
          <a:p>
            <a:pPr marL="457200" marR="0" lvl="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are the implications of the residual patterns observed in the linear regression analysis?</a:t>
            </a:r>
          </a:p>
          <a:p>
            <a:pPr marL="457200" marR="0" lvl="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 can the model predictions be integrated into existing production workflows to achieve the primary objective of consistent quality improvement?</a:t>
            </a:r>
          </a:p>
        </p:txBody>
      </p:sp>
    </p:spTree>
    <p:extLst>
      <p:ext uri="{BB962C8B-B14F-4D97-AF65-F5344CB8AC3E}">
        <p14:creationId xmlns:p14="http://schemas.microsoft.com/office/powerpoint/2010/main" val="38263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1EAA40-3A45-CC43-A260-91E6B8B36C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3742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933" y="371193"/>
            <a:ext cx="9509760" cy="578154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FD0E56-3621-8169-DED7-836357B03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475" y="3668059"/>
            <a:ext cx="4390592" cy="28187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allpaper wine, evaluation, alcoholic drink, quality control, wine taster  for mobile and desktop, section стиль, resolution 2008x1339 - download">
            <a:extLst>
              <a:ext uri="{FF2B5EF4-FFF2-40B4-BE49-F238E27FC236}">
                <a16:creationId xmlns:a16="http://schemas.microsoft.com/office/drawing/2014/main" id="{4439C73F-6197-D48C-A571-796647ADF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569" y="660270"/>
            <a:ext cx="4436404" cy="295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EE1491D4-C3B2-71A2-6CCB-0D80B9A32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933" y="1441641"/>
            <a:ext cx="6633192" cy="390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Wine producers struggle with consistent quality control.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quality assessment relies on subjective human tasters, leading to inefficiencies.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Objective, data-driven models can optimize production and improve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104788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933" y="371193"/>
            <a:ext cx="9509760" cy="578154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Explanation</a:t>
            </a:r>
          </a:p>
        </p:txBody>
      </p:sp>
      <p:pic>
        <p:nvPicPr>
          <p:cNvPr id="1030" name="Picture 6" descr="Wallpaper wine, evaluation, alcoholic drink, quality control, wine taster  for mobile and desktop, section стиль, resolution 2008x1339 - download">
            <a:extLst>
              <a:ext uri="{FF2B5EF4-FFF2-40B4-BE49-F238E27FC236}">
                <a16:creationId xmlns:a16="http://schemas.microsoft.com/office/drawing/2014/main" id="{4439C73F-6197-D48C-A571-796647ADF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369" y="3429000"/>
            <a:ext cx="4436404" cy="295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EE1491D4-C3B2-71A2-6CCB-0D80B9A32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932" y="1164642"/>
            <a:ext cx="6737967" cy="4455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Dataset: </a:t>
            </a:r>
          </a:p>
          <a:p>
            <a:pPr marL="914400"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6,497 wine samples (1,599 red, 4,898 white)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Features: </a:t>
            </a:r>
          </a:p>
          <a:p>
            <a:pPr marL="914400"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11 physicochemical properties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Quality Ratings: </a:t>
            </a:r>
          </a:p>
          <a:p>
            <a:pPr marL="914400"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Scale of 3 to 9 (higher values indicate better quality)</a:t>
            </a:r>
          </a:p>
        </p:txBody>
      </p:sp>
    </p:spTree>
    <p:extLst>
      <p:ext uri="{BB962C8B-B14F-4D97-AF65-F5344CB8AC3E}">
        <p14:creationId xmlns:p14="http://schemas.microsoft.com/office/powerpoint/2010/main" val="101167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Preparation Steps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EE1491D4-C3B2-71A2-6CCB-0D80B9A32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4156" y="575646"/>
            <a:ext cx="6445330" cy="5563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Combining Red &amp; White Wine Data</a:t>
            </a:r>
          </a:p>
          <a:p>
            <a:pPr marL="914400"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Added wine type identifier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Missing Values</a:t>
            </a:r>
          </a:p>
          <a:p>
            <a:pPr marL="914400"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Addressed appropriately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Scaling</a:t>
            </a:r>
          </a:p>
          <a:p>
            <a:pPr marL="914400"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Applied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StandardScaler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regression models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Train-Test Split</a:t>
            </a:r>
          </a:p>
          <a:p>
            <a:pPr marL="914400"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80% training, 20% testing with stratified sampling</a:t>
            </a:r>
          </a:p>
        </p:txBody>
      </p:sp>
    </p:spTree>
    <p:extLst>
      <p:ext uri="{BB962C8B-B14F-4D97-AF65-F5344CB8AC3E}">
        <p14:creationId xmlns:p14="http://schemas.microsoft.com/office/powerpoint/2010/main" val="15946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933" y="371193"/>
            <a:ext cx="9509760" cy="578154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Charts Explanation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EE1491D4-C3B2-71A2-6CCB-0D80B9A32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27" y="2117381"/>
            <a:ext cx="344141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Actual vs Predicted Quality Scatter Plot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Most predictions fall between quality ratings of 5-7, showing accurate clustering.</a:t>
            </a:r>
          </a:p>
        </p:txBody>
      </p:sp>
      <p:pic>
        <p:nvPicPr>
          <p:cNvPr id="3" name="Picture 2" descr="A graph with blue dots and red line&#10;&#10;Description automatically generated">
            <a:extLst>
              <a:ext uri="{FF2B5EF4-FFF2-40B4-BE49-F238E27FC236}">
                <a16:creationId xmlns:a16="http://schemas.microsoft.com/office/drawing/2014/main" id="{29E515D9-7C8F-75CD-76C9-13F71D1C4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953" y="1538514"/>
            <a:ext cx="8152320" cy="469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34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933" y="371193"/>
            <a:ext cx="9509760" cy="578154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Charts Explanation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EE1491D4-C3B2-71A2-6CCB-0D80B9A32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305" y="2191173"/>
            <a:ext cx="3107581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Residual Distribution Histogram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Bell-shaped distribution centered around zero, indicating unbiased predictions.</a:t>
            </a:r>
          </a:p>
        </p:txBody>
      </p:sp>
      <p:pic>
        <p:nvPicPr>
          <p:cNvPr id="4" name="Picture 3" descr="A graph of a distribution">
            <a:extLst>
              <a:ext uri="{FF2B5EF4-FFF2-40B4-BE49-F238E27FC236}">
                <a16:creationId xmlns:a16="http://schemas.microsoft.com/office/drawing/2014/main" id="{1E85A33C-89FF-A2BC-BFB3-8E99F5E00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660" y="1540148"/>
            <a:ext cx="8347940" cy="493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45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933" y="371193"/>
            <a:ext cx="9509760" cy="578154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Charts Explanation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EE1491D4-C3B2-71A2-6CCB-0D80B9A32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829" y="1898618"/>
            <a:ext cx="415261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Feature Importance from Random Forest: 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Top Predictors: Alcohol content, volatile acidity, sulphates.</a:t>
            </a:r>
          </a:p>
        </p:txBody>
      </p:sp>
      <p:pic>
        <p:nvPicPr>
          <p:cNvPr id="3" name="Picture 2" descr="A graph with blue bars&#10;&#10;Description automatically generated">
            <a:extLst>
              <a:ext uri="{FF2B5EF4-FFF2-40B4-BE49-F238E27FC236}">
                <a16:creationId xmlns:a16="http://schemas.microsoft.com/office/drawing/2014/main" id="{994F98B6-B663-1230-BADF-7DA074701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147" y="1152725"/>
            <a:ext cx="7105024" cy="533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0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538822" cy="5486400"/>
          </a:xfrm>
        </p:spPr>
        <p:txBody>
          <a:bodyPr>
            <a:normAutofit/>
          </a:bodyPr>
          <a:lstStyle/>
          <a:p>
            <a:pPr marL="45720" indent="0" algn="l">
              <a:buNone/>
            </a:pPr>
            <a:r>
              <a:rPr lang="en-US" sz="3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Four supervised classification models implemented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Naive Bayes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Support Vector Machines (SVM)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Random Forest</a:t>
            </a:r>
          </a:p>
          <a:p>
            <a:pPr marL="45720" indent="0" algn="l">
              <a:buNone/>
            </a:pPr>
            <a:endParaRPr lang="en-US" sz="32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 algn="l">
              <a:buNone/>
            </a:pPr>
            <a:r>
              <a:rPr lang="en-US" sz="3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Models trained and evaluated using cross-validation to ensure robust results.</a:t>
            </a:r>
          </a:p>
          <a:p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8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933" y="371193"/>
            <a:ext cx="9509760" cy="578154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Results and Interpretation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FFF7ED2-D4B0-BE52-5DF5-A9F88D53E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656872"/>
              </p:ext>
            </p:extLst>
          </p:nvPr>
        </p:nvGraphicFramePr>
        <p:xfrm>
          <a:off x="682985" y="1395657"/>
          <a:ext cx="10667185" cy="3974629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2568215">
                  <a:extLst>
                    <a:ext uri="{9D8B030D-6E8A-4147-A177-3AD203B41FA5}">
                      <a16:colId xmlns:a16="http://schemas.microsoft.com/office/drawing/2014/main" val="3448087857"/>
                    </a:ext>
                  </a:extLst>
                </a:gridCol>
                <a:gridCol w="1999739">
                  <a:extLst>
                    <a:ext uri="{9D8B030D-6E8A-4147-A177-3AD203B41FA5}">
                      <a16:colId xmlns:a16="http://schemas.microsoft.com/office/drawing/2014/main" val="1141250557"/>
                    </a:ext>
                  </a:extLst>
                </a:gridCol>
                <a:gridCol w="2033077">
                  <a:extLst>
                    <a:ext uri="{9D8B030D-6E8A-4147-A177-3AD203B41FA5}">
                      <a16:colId xmlns:a16="http://schemas.microsoft.com/office/drawing/2014/main" val="745563205"/>
                    </a:ext>
                  </a:extLst>
                </a:gridCol>
                <a:gridCol w="2033077">
                  <a:extLst>
                    <a:ext uri="{9D8B030D-6E8A-4147-A177-3AD203B41FA5}">
                      <a16:colId xmlns:a16="http://schemas.microsoft.com/office/drawing/2014/main" val="97187152"/>
                    </a:ext>
                  </a:extLst>
                </a:gridCol>
                <a:gridCol w="2033077">
                  <a:extLst>
                    <a:ext uri="{9D8B030D-6E8A-4147-A177-3AD203B41FA5}">
                      <a16:colId xmlns:a16="http://schemas.microsoft.com/office/drawing/2014/main" val="894807448"/>
                    </a:ext>
                  </a:extLst>
                </a:gridCol>
              </a:tblGrid>
              <a:tr h="6454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2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</a:t>
                      </a:r>
                      <a:endParaRPr lang="en-US" sz="2400" kern="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50982" marR="15098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2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  <a:endParaRPr lang="en-US" sz="2400" kern="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50982" marR="15098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2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Precision</a:t>
                      </a:r>
                      <a:endParaRPr lang="en-US" sz="2400" kern="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50982" marR="15098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2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Recall</a:t>
                      </a:r>
                      <a:endParaRPr lang="en-US" sz="2400" kern="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50982" marR="15098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2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</a:t>
                      </a:r>
                      <a:endParaRPr lang="en-US" sz="2400" kern="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50982" marR="150982" marT="0" marB="0"/>
                </a:tc>
                <a:extLst>
                  <a:ext uri="{0D108BD9-81ED-4DB2-BD59-A6C34878D82A}">
                    <a16:rowId xmlns:a16="http://schemas.microsoft.com/office/drawing/2014/main" val="374678497"/>
                  </a:ext>
                </a:extLst>
              </a:tr>
              <a:tr h="10191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2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Logistic Regression</a:t>
                      </a:r>
                      <a:endParaRPr lang="en-US" sz="2400" kern="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50982" marR="15098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0.821538</a:t>
                      </a:r>
                      <a:endParaRPr lang="en-US" sz="2400" kern="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50982" marR="15098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0.609091</a:t>
                      </a:r>
                      <a:endParaRPr lang="en-US" sz="2400" kern="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50982" marR="15098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2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0.261719</a:t>
                      </a:r>
                      <a:endParaRPr lang="en-US" sz="2400" kern="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50982" marR="15098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2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0.366120</a:t>
                      </a:r>
                      <a:endParaRPr lang="en-US" sz="2400" kern="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50982" marR="150982" marT="0" marB="0"/>
                </a:tc>
                <a:extLst>
                  <a:ext uri="{0D108BD9-81ED-4DB2-BD59-A6C34878D82A}">
                    <a16:rowId xmlns:a16="http://schemas.microsoft.com/office/drawing/2014/main" val="2299242433"/>
                  </a:ext>
                </a:extLst>
              </a:tr>
              <a:tr h="6454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Naive Bayes</a:t>
                      </a:r>
                      <a:endParaRPr lang="en-US" sz="2400" kern="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50982" marR="15098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2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0.750769</a:t>
                      </a:r>
                      <a:endParaRPr lang="en-US" sz="2400" kern="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50982" marR="15098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2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0.411917</a:t>
                      </a:r>
                      <a:endParaRPr lang="en-US" sz="2400" kern="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50982" marR="15098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2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0.621094</a:t>
                      </a:r>
                      <a:endParaRPr lang="en-US" sz="2400" kern="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50982" marR="15098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2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0.495327</a:t>
                      </a:r>
                      <a:endParaRPr lang="en-US" sz="2400" kern="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50982" marR="150982" marT="0" marB="0"/>
                </a:tc>
                <a:extLst>
                  <a:ext uri="{0D108BD9-81ED-4DB2-BD59-A6C34878D82A}">
                    <a16:rowId xmlns:a16="http://schemas.microsoft.com/office/drawing/2014/main" val="2097862220"/>
                  </a:ext>
                </a:extLst>
              </a:tr>
              <a:tr h="6454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2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SVM</a:t>
                      </a:r>
                      <a:endParaRPr lang="en-US" sz="2400" kern="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50982" marR="15098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2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0.831538</a:t>
                      </a:r>
                      <a:endParaRPr lang="en-US" sz="2400" kern="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50982" marR="15098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2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0.672897</a:t>
                      </a:r>
                      <a:endParaRPr lang="en-US" sz="2400" kern="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50982" marR="15098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2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0.281250</a:t>
                      </a:r>
                      <a:endParaRPr lang="en-US" sz="2400" kern="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50982" marR="15098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2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0.396694</a:t>
                      </a:r>
                      <a:endParaRPr lang="en-US" sz="2400" kern="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50982" marR="150982" marT="0" marB="0"/>
                </a:tc>
                <a:extLst>
                  <a:ext uri="{0D108BD9-81ED-4DB2-BD59-A6C34878D82A}">
                    <a16:rowId xmlns:a16="http://schemas.microsoft.com/office/drawing/2014/main" val="1119574976"/>
                  </a:ext>
                </a:extLst>
              </a:tr>
              <a:tr h="10191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2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 Forest</a:t>
                      </a:r>
                      <a:endParaRPr lang="en-US" sz="2400" kern="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50982" marR="15098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2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0.881538</a:t>
                      </a:r>
                      <a:endParaRPr lang="en-US" sz="2400" kern="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50982" marR="15098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2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0.783333</a:t>
                      </a:r>
                      <a:endParaRPr lang="en-US" sz="2400" kern="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50982" marR="15098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2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0.550781</a:t>
                      </a:r>
                      <a:endParaRPr lang="en-US" sz="2400" kern="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50982" marR="15098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0.646789</a:t>
                      </a:r>
                      <a:endParaRPr lang="en-US" sz="2400" kern="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50982" marR="150982" marT="0" marB="0"/>
                </a:tc>
                <a:extLst>
                  <a:ext uri="{0D108BD9-81ED-4DB2-BD59-A6C34878D82A}">
                    <a16:rowId xmlns:a16="http://schemas.microsoft.com/office/drawing/2014/main" val="3304163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571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Blue 16x9">
  <a:themeElements>
    <a:clrScheme name="Banded Design 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084.potx" id="{22E7A37F-2161-4E4B-A340-BF7CA314E3E5}" vid="{F2416EA9-E215-4704-9EB2-B7658E7031A3}"/>
    </a:ext>
  </a:extLst>
</a:theme>
</file>

<file path=ppt/theme/theme2.xml><?xml version="1.0" encoding="utf-8"?>
<a:theme xmlns:a="http://schemas.openxmlformats.org/drawingml/2006/main" name="Office Theme">
  <a:themeElements>
    <a:clrScheme name="Banded Design 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 Design 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banded nature presentation with mountain sunrise photo (widescreen)</Template>
  <TotalTime>32</TotalTime>
  <Words>492</Words>
  <Application>Microsoft Office PowerPoint</Application>
  <PresentationFormat>Widescreen</PresentationFormat>
  <Paragraphs>90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Corbel</vt:lpstr>
      <vt:lpstr>Euphemia</vt:lpstr>
      <vt:lpstr>fkGroteskNeue</vt:lpstr>
      <vt:lpstr>Banded Design Blue 16x9</vt:lpstr>
      <vt:lpstr>Milestone 3: Wine Quality Prediction</vt:lpstr>
      <vt:lpstr>Objective</vt:lpstr>
      <vt:lpstr>Data Explanation</vt:lpstr>
      <vt:lpstr>Data Preparation Steps</vt:lpstr>
      <vt:lpstr>Charts Explanation</vt:lpstr>
      <vt:lpstr>Charts Explanation</vt:lpstr>
      <vt:lpstr>Charts Explanation</vt:lpstr>
      <vt:lpstr>Methods</vt:lpstr>
      <vt:lpstr>Results and Interpretation</vt:lpstr>
      <vt:lpstr>Conclusion</vt:lpstr>
      <vt:lpstr>Ethical Assessment</vt:lpstr>
      <vt:lpstr>Audience Questions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3: Wine Quality Prediction</dc:title>
  <dc:creator>sreeni</dc:creator>
  <cp:lastModifiedBy>sreeni</cp:lastModifiedBy>
  <cp:revision>7</cp:revision>
  <dcterms:created xsi:type="dcterms:W3CDTF">2025-06-02T03:56:54Z</dcterms:created>
  <dcterms:modified xsi:type="dcterms:W3CDTF">2025-06-02T04:29:20Z</dcterms:modified>
</cp:coreProperties>
</file>