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1" r:id="rId2"/>
    <p:sldId id="290" r:id="rId3"/>
    <p:sldId id="315" r:id="rId4"/>
    <p:sldId id="291" r:id="rId5"/>
    <p:sldId id="299" r:id="rId6"/>
    <p:sldId id="279" r:id="rId7"/>
    <p:sldId id="282" r:id="rId8"/>
    <p:sldId id="293" r:id="rId9"/>
    <p:sldId id="283" r:id="rId10"/>
    <p:sldId id="294" r:id="rId11"/>
    <p:sldId id="300" r:id="rId12"/>
    <p:sldId id="301" r:id="rId13"/>
    <p:sldId id="302" r:id="rId14"/>
    <p:sldId id="304" r:id="rId15"/>
    <p:sldId id="307" r:id="rId16"/>
    <p:sldId id="308" r:id="rId17"/>
    <p:sldId id="309" r:id="rId18"/>
    <p:sldId id="316" r:id="rId19"/>
    <p:sldId id="310" r:id="rId20"/>
    <p:sldId id="317" r:id="rId21"/>
    <p:sldId id="311" r:id="rId22"/>
    <p:sldId id="312" r:id="rId23"/>
    <p:sldId id="318" r:id="rId24"/>
    <p:sldId id="313" r:id="rId25"/>
    <p:sldId id="314"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0" d="100"/>
          <a:sy n="80" d="100"/>
        </p:scale>
        <p:origin x="153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7/23/2022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7/22/2022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22 July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22 July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22 July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22 July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22 July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22 July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22 July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22 July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838200" y="2209800"/>
            <a:ext cx="7467599" cy="2431435"/>
          </a:xfrm>
          <a:prstGeom prst="rect">
            <a:avLst/>
          </a:prstGeom>
        </p:spPr>
        <p:txBody>
          <a:bodyPr wrap="square">
            <a:spAutoFit/>
          </a:bodyPr>
          <a:lstStyle/>
          <a:p>
            <a:pPr algn="ct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 “</a:t>
            </a:r>
            <a:r>
              <a:rPr lang="en-US" sz="3200" b="1" dirty="0">
                <a:effectLst/>
                <a:latin typeface="Baskerville Old Face" panose="02020602080505020303" pitchFamily="18" charset="0"/>
                <a:ea typeface="NSimSun" panose="02010609030101010101" pitchFamily="49" charset="-122"/>
                <a:cs typeface="Lucida Sans" panose="020B0602030504020204" pitchFamily="34" charset="0"/>
              </a:rPr>
              <a:t>Cardiovascular Disease Classification</a:t>
            </a:r>
          </a:p>
          <a:p>
            <a:pPr algn="ctr"/>
            <a:r>
              <a:rPr lang="en-US" sz="3200" b="1" dirty="0">
                <a:effectLst/>
                <a:latin typeface="Baskerville Old Face" panose="02020602080505020303" pitchFamily="18" charset="0"/>
                <a:ea typeface="NSimSun" panose="02010609030101010101" pitchFamily="49" charset="-122"/>
                <a:cs typeface="Lucida Sans" panose="020B0602030504020204" pitchFamily="34" charset="0"/>
              </a:rPr>
              <a:t>Using Data Science Algorithm</a:t>
            </a: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a:t>
            </a:r>
            <a:endParaRPr lang="en-IN" sz="3200" b="1" kern="0" dirty="0">
              <a:solidFill>
                <a:srgbClr val="000000"/>
              </a:solidFill>
              <a:effectLst/>
              <a:latin typeface="Baskerville Old Face" panose="02020602080505020303" pitchFamily="18" charset="0"/>
              <a:ea typeface="Times New Roman" panose="02020603050405020304" pitchFamily="18" charset="0"/>
              <a:cs typeface="Times New Roman" panose="02020603050405020304" pitchFamily="18" charset="0"/>
            </a:endParaRPr>
          </a:p>
          <a:p>
            <a:pPr algn="ctr"/>
            <a:endParaRPr lang="en-IN" sz="3200" b="1" kern="0" dirty="0">
              <a:solidFill>
                <a:srgbClr val="000000"/>
              </a:solidFill>
              <a:latin typeface="Cambria" panose="02040503050406030204" pitchFamily="18" charset="0"/>
              <a:cs typeface="Times New Roman" panose="02020603050405020304" pitchFamily="18" charset="0"/>
            </a:endParaRPr>
          </a:p>
          <a:p>
            <a:pPr algn="ct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US" sz="2800" dirty="0"/>
          </a:p>
        </p:txBody>
      </p:sp>
      <p:sp>
        <p:nvSpPr>
          <p:cNvPr id="8" name="Rectangle 7"/>
          <p:cNvSpPr/>
          <p:nvPr/>
        </p:nvSpPr>
        <p:spPr>
          <a:xfrm>
            <a:off x="838200" y="3360435"/>
            <a:ext cx="6400800" cy="2069156"/>
          </a:xfrm>
          <a:prstGeom prst="rect">
            <a:avLst/>
          </a:prstGeom>
        </p:spPr>
        <p:txBody>
          <a:bodyPr wrap="square">
            <a:spAutoFit/>
          </a:bodyPr>
          <a:lstStyle/>
          <a:p>
            <a:endParaRPr lang="en-US" sz="2400" dirty="0">
              <a:latin typeface="Baskerville Old Face" panose="02020602080505020303" pitchFamily="18" charset="0"/>
              <a:cs typeface="Arial" pitchFamily="34" charset="0"/>
            </a:endParaRPr>
          </a:p>
          <a:p>
            <a:pPr>
              <a:lnSpc>
                <a:spcPct val="150000"/>
              </a:lnSpc>
            </a:pPr>
            <a:r>
              <a:rPr lang="en-US" sz="2400" dirty="0">
                <a:latin typeface="Baskerville Old Face" panose="02020602080505020303" pitchFamily="18" charset="0"/>
                <a:cs typeface="Arial" pitchFamily="34" charset="0"/>
              </a:rPr>
              <a:t>Project Supervisor: </a:t>
            </a:r>
            <a:r>
              <a:rPr lang="en-US" sz="1800" dirty="0">
                <a:effectLst/>
                <a:latin typeface="Arial" panose="020B0604020202020204" pitchFamily="34" charset="0"/>
                <a:ea typeface="Arial" panose="020B0604020202020204" pitchFamily="34" charset="0"/>
              </a:rPr>
              <a:t> </a:t>
            </a:r>
            <a:r>
              <a:rPr lang="en-US" sz="2400" b="1" dirty="0">
                <a:effectLst/>
                <a:latin typeface="Baskerville Old Face" panose="02020602080505020303" pitchFamily="18" charset="0"/>
                <a:ea typeface="Arial" panose="020B0604020202020204" pitchFamily="34" charset="0"/>
              </a:rPr>
              <a:t>Ms. S . Nithya </a:t>
            </a:r>
            <a:r>
              <a:rPr lang="en-US" sz="2400" b="1" dirty="0">
                <a:solidFill>
                  <a:srgbClr val="333333"/>
                </a:solidFill>
                <a:effectLst/>
                <a:latin typeface="Baskerville Old Face" panose="02020602080505020303" pitchFamily="18" charset="0"/>
                <a:ea typeface="Arial" panose="020B0604020202020204" pitchFamily="34" charset="0"/>
              </a:rPr>
              <a:t>,M.E,</a:t>
            </a:r>
            <a:endParaRPr lang="en-IN" sz="2400" b="0" i="0" u="none" strike="noStrike" dirty="0">
              <a:solidFill>
                <a:srgbClr val="000000"/>
              </a:solidFill>
              <a:effectLst/>
              <a:latin typeface="Baskerville Old Face" panose="02020602080505020303" pitchFamily="18" charset="0"/>
            </a:endParaRPr>
          </a:p>
          <a:p>
            <a:pPr>
              <a:lnSpc>
                <a:spcPct val="150000"/>
              </a:lnSpc>
            </a:pPr>
            <a:r>
              <a:rPr lang="en-US" sz="2400" dirty="0">
                <a:latin typeface="Baskerville Old Face" panose="02020602080505020303" pitchFamily="18" charset="0"/>
                <a:cs typeface="Arial" pitchFamily="34" charset="0"/>
              </a:rPr>
              <a:t>Name of the Student: SOMU.K.B</a:t>
            </a:r>
          </a:p>
          <a:p>
            <a:pPr>
              <a:lnSpc>
                <a:spcPct val="150000"/>
              </a:lnSpc>
            </a:pPr>
            <a:r>
              <a:rPr lang="en-US" sz="2400" dirty="0">
                <a:latin typeface="Baskerville Old Face" panose="02020602080505020303" pitchFamily="18" charset="0"/>
                <a:cs typeface="Arial" pitchFamily="34" charset="0"/>
              </a:rPr>
              <a:t>Register Number: </a:t>
            </a:r>
            <a:r>
              <a:rPr lang="en-US" sz="2400" b="1" dirty="0">
                <a:latin typeface="Baskerville Old Face" panose="02020602080505020303" pitchFamily="18" charset="0"/>
                <a:cs typeface="Arial" pitchFamily="34" charset="0"/>
              </a:rPr>
              <a:t>3911</a:t>
            </a:r>
            <a:r>
              <a:rPr lang="en-GB" sz="2400" b="1" dirty="0">
                <a:latin typeface="Baskerville Old Face" panose="02020602080505020303" pitchFamily="18" charset="0"/>
                <a:cs typeface="Arial" pitchFamily="34" charset="0"/>
              </a:rPr>
              <a:t>0958</a:t>
            </a:r>
            <a:endParaRPr lang="en-US" sz="2400" b="1" dirty="0">
              <a:latin typeface="Baskerville Old Face" panose="02020602080505020303" pitchFamily="18" charset="0"/>
              <a:cs typeface="Arial" pitchFamily="34" charset="0"/>
            </a:endParaRPr>
          </a:p>
        </p:txBody>
      </p:sp>
      <p:pic>
        <p:nvPicPr>
          <p:cNvPr id="9" name="Picture 8" descr="new letter head July30_2020.png"/>
          <p:cNvPicPr/>
          <p:nvPr/>
        </p:nvPicPr>
        <p:blipFill>
          <a:blip r:embed="rId2" cstate="print"/>
          <a:stretch>
            <a:fillRect/>
          </a:stretch>
        </p:blipFill>
        <p:spPr>
          <a:xfrm>
            <a:off x="342898" y="201489"/>
            <a:ext cx="8496302" cy="1779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buNone/>
            </a:pPr>
            <a:r>
              <a:rPr lang="en-IN" sz="2800" dirty="0">
                <a:solidFill>
                  <a:schemeClr val="tx2"/>
                </a:solidFill>
                <a:latin typeface="Times New Roman" panose="02020603050405020304" pitchFamily="18" charset="0"/>
                <a:cs typeface="Times New Roman" panose="02020603050405020304" pitchFamily="18" charset="0"/>
              </a:rPr>
              <a:t>Naive Bayes is a classification and prediction algorithm based on Bayes Theorem.</a:t>
            </a:r>
          </a:p>
          <a:p>
            <a:pPr marL="0" indent="0" algn="just">
              <a:buNone/>
            </a:pPr>
            <a:r>
              <a:rPr lang="en-IN" sz="28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Bayes Theorem</a:t>
            </a:r>
          </a:p>
          <a:p>
            <a:pPr marL="0" indent="0" algn="just">
              <a:buNone/>
            </a:pPr>
            <a:endParaRPr lang="en-IN" sz="2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800" dirty="0">
              <a:latin typeface="Arial" pitchFamily="34" charset="0"/>
              <a:cs typeface="Arial" pitchFamily="34" charset="0"/>
            </a:endParaRPr>
          </a:p>
        </p:txBody>
      </p:sp>
      <p:pic>
        <p:nvPicPr>
          <p:cNvPr id="9" name="Picture 8" descr="C:\Users\User\Desktop\bayes.png">
            <a:extLst>
              <a:ext uri="{FF2B5EF4-FFF2-40B4-BE49-F238E27FC236}">
                <a16:creationId xmlns:a16="http://schemas.microsoft.com/office/drawing/2014/main" id="{23DDA7DC-8FAA-4034-A06E-616EDF318A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6629399" cy="1828800"/>
          </a:xfrm>
          <a:prstGeom prst="rect">
            <a:avLst/>
          </a:prstGeom>
          <a:noFill/>
          <a:ln>
            <a:noFill/>
          </a:ln>
        </p:spPr>
      </p:pic>
    </p:spTree>
    <p:extLst>
      <p:ext uri="{BB962C8B-B14F-4D97-AF65-F5344CB8AC3E}">
        <p14:creationId xmlns:p14="http://schemas.microsoft.com/office/powerpoint/2010/main" val="183749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4953000"/>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P(A|B)  -  Probability of occurrence of event A given the event B is true  - Posterior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P(A)  - Probabilities of the occurrence of event A -  Class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P(B) - Probabilities of the occurrence of event B – Predictor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P(B|A)  - Probability of the occurrence of event B given the event A is true -  Likelihood</a:t>
            </a:r>
          </a:p>
        </p:txBody>
      </p:sp>
    </p:spTree>
    <p:extLst>
      <p:ext uri="{BB962C8B-B14F-4D97-AF65-F5344CB8AC3E}">
        <p14:creationId xmlns:p14="http://schemas.microsoft.com/office/powerpoint/2010/main" val="17817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4953000"/>
          </a:xfrm>
        </p:spPr>
        <p:txBody>
          <a:bodyPr>
            <a:normAutofit/>
          </a:bodyPr>
          <a:lstStyle/>
          <a:p>
            <a:pPr eaLnBrk="0" fontAlgn="base" hangingPunct="0">
              <a:lnSpc>
                <a:spcPct val="150000"/>
              </a:lnSpc>
              <a:spcBef>
                <a:spcPct val="0"/>
              </a:spcBef>
              <a:spcAft>
                <a:spcPct val="0"/>
              </a:spcAft>
            </a:pPr>
            <a:r>
              <a:rPr lang="en-US" sz="2400" b="1" i="0" u="sng" dirty="0">
                <a:effectLst/>
                <a:latin typeface="Times New Roman" panose="02020603050405020304" pitchFamily="18" charset="0"/>
                <a:cs typeface="Times New Roman" panose="02020603050405020304" pitchFamily="18" charset="0"/>
              </a:rPr>
              <a:t>Steps in Naive Bayes algorithm</a:t>
            </a:r>
            <a:endParaRPr lang="en-US" sz="2400" b="0" i="0" u="sng"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  Step 1: Convert the data set into a frequency table</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strike="noStrike" cap="none" normalizeH="0" baseline="0" dirty="0">
                <a:ln>
                  <a:noFill/>
                </a:ln>
                <a:effectLst/>
                <a:latin typeface="Times New Roman" panose="02020603050405020304" pitchFamily="18" charset="0"/>
                <a:cs typeface="Times New Roman" panose="02020603050405020304" pitchFamily="18" charset="0"/>
              </a:rPr>
              <a:t>  Step 2</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Create Likelihood table by finding the probabilities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values of each attributes </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strike="noStrike" cap="none" normalizeH="0" baseline="0" dirty="0">
                <a:ln>
                  <a:noFill/>
                </a:ln>
                <a:effectLst/>
                <a:latin typeface="Times New Roman" panose="02020603050405020304" pitchFamily="18" charset="0"/>
                <a:cs typeface="Times New Roman" panose="02020603050405020304" pitchFamily="18" charset="0"/>
              </a:rPr>
              <a:t>  Step 3</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Now, use Naive Bayesian equation to calculate the posterior probability for each class. The class with the highest posterior probability is the outcome of prediction.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57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pic>
        <p:nvPicPr>
          <p:cNvPr id="12" name="Content Placeholder 11">
            <a:extLst>
              <a:ext uri="{FF2B5EF4-FFF2-40B4-BE49-F238E27FC236}">
                <a16:creationId xmlns:a16="http://schemas.microsoft.com/office/drawing/2014/main" id="{109F7E03-886A-4F93-95E4-649EBE977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001" t="28400" r="6867" b="14135"/>
          <a:stretch/>
        </p:blipFill>
        <p:spPr>
          <a:xfrm>
            <a:off x="380999" y="1333500"/>
            <a:ext cx="8421641" cy="4457700"/>
          </a:xfrm>
        </p:spPr>
      </p:pic>
    </p:spTree>
    <p:extLst>
      <p:ext uri="{BB962C8B-B14F-4D97-AF65-F5344CB8AC3E}">
        <p14:creationId xmlns:p14="http://schemas.microsoft.com/office/powerpoint/2010/main" val="49656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Once Naive Bayes model have been created,  </a:t>
            </a:r>
          </a:p>
          <a:p>
            <a:pPr marL="685800" indent="6540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using testing data, model can be evaluated </a:t>
            </a:r>
          </a:p>
          <a:p>
            <a:pPr marL="685800" indent="6540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giving only predictor variables, target variable can be predicted.</a:t>
            </a:r>
          </a:p>
          <a:p>
            <a:endParaRPr lang="en-IN" sz="2400" dirty="0"/>
          </a:p>
        </p:txBody>
      </p:sp>
      <p:pic>
        <p:nvPicPr>
          <p:cNvPr id="9" name="Picture 8">
            <a:extLst>
              <a:ext uri="{FF2B5EF4-FFF2-40B4-BE49-F238E27FC236}">
                <a16:creationId xmlns:a16="http://schemas.microsoft.com/office/drawing/2014/main" id="{81E5FFBD-2A4A-4C3D-B58A-72ABE1664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79" y="4724400"/>
            <a:ext cx="7862561" cy="813821"/>
          </a:xfrm>
          <a:prstGeom prst="rect">
            <a:avLst/>
          </a:prstGeom>
        </p:spPr>
      </p:pic>
    </p:spTree>
    <p:extLst>
      <p:ext uri="{BB962C8B-B14F-4D97-AF65-F5344CB8AC3E}">
        <p14:creationId xmlns:p14="http://schemas.microsoft.com/office/powerpoint/2010/main" val="247533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t>Data Importing</a:t>
            </a:r>
          </a:p>
          <a:p>
            <a:endParaRPr lang="en-IN" sz="2400" dirty="0"/>
          </a:p>
        </p:txBody>
      </p:sp>
      <p:pic>
        <p:nvPicPr>
          <p:cNvPr id="11" name="Picture 10">
            <a:extLst>
              <a:ext uri="{FF2B5EF4-FFF2-40B4-BE49-F238E27FC236}">
                <a16:creationId xmlns:a16="http://schemas.microsoft.com/office/drawing/2014/main" id="{75098BFF-B112-497B-AC2C-A708A25C5CBA}"/>
              </a:ext>
            </a:extLst>
          </p:cNvPr>
          <p:cNvPicPr>
            <a:picLocks noChangeAspect="1"/>
          </p:cNvPicPr>
          <p:nvPr/>
        </p:nvPicPr>
        <p:blipFill rotWithShape="1">
          <a:blip r:embed="rId2">
            <a:extLst>
              <a:ext uri="{28A0092B-C50C-407E-A947-70E740481C1C}">
                <a14:useLocalDpi xmlns:a14="http://schemas.microsoft.com/office/drawing/2010/main" val="0"/>
              </a:ext>
            </a:extLst>
          </a:blip>
          <a:srcRect l="833" t="7963" r="34167" b="18889"/>
          <a:stretch/>
        </p:blipFill>
        <p:spPr>
          <a:xfrm>
            <a:off x="1285875" y="2094461"/>
            <a:ext cx="7277100" cy="4220614"/>
          </a:xfrm>
          <a:prstGeom prst="rect">
            <a:avLst/>
          </a:prstGeom>
        </p:spPr>
      </p:pic>
    </p:spTree>
    <p:extLst>
      <p:ext uri="{BB962C8B-B14F-4D97-AF65-F5344CB8AC3E}">
        <p14:creationId xmlns:p14="http://schemas.microsoft.com/office/powerpoint/2010/main" val="356080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Sample Data Set</a:t>
            </a:r>
          </a:p>
          <a:p>
            <a:endParaRPr lang="en-IN" sz="2400" dirty="0"/>
          </a:p>
        </p:txBody>
      </p:sp>
      <p:pic>
        <p:nvPicPr>
          <p:cNvPr id="8" name="Picture 7">
            <a:extLst>
              <a:ext uri="{FF2B5EF4-FFF2-40B4-BE49-F238E27FC236}">
                <a16:creationId xmlns:a16="http://schemas.microsoft.com/office/drawing/2014/main" id="{E5903733-FE48-418E-8982-CEB11CEF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46549"/>
            <a:ext cx="6934200" cy="3870089"/>
          </a:xfrm>
          <a:prstGeom prst="rect">
            <a:avLst/>
          </a:prstGeom>
        </p:spPr>
      </p:pic>
    </p:spTree>
    <p:extLst>
      <p:ext uri="{BB962C8B-B14F-4D97-AF65-F5344CB8AC3E}">
        <p14:creationId xmlns:p14="http://schemas.microsoft.com/office/powerpoint/2010/main" val="207449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 Preprocessing</a:t>
            </a:r>
          </a:p>
          <a:p>
            <a:endParaRPr lang="en-IN" sz="2400" dirty="0"/>
          </a:p>
        </p:txBody>
      </p:sp>
      <p:pic>
        <p:nvPicPr>
          <p:cNvPr id="8" name="Picture 7">
            <a:extLst>
              <a:ext uri="{FF2B5EF4-FFF2-40B4-BE49-F238E27FC236}">
                <a16:creationId xmlns:a16="http://schemas.microsoft.com/office/drawing/2014/main" id="{2E63A6DD-A673-44D3-866A-6B92AE08617C}"/>
              </a:ext>
            </a:extLst>
          </p:cNvPr>
          <p:cNvPicPr>
            <a:picLocks noChangeAspect="1"/>
          </p:cNvPicPr>
          <p:nvPr/>
        </p:nvPicPr>
        <p:blipFill rotWithShape="1">
          <a:blip r:embed="rId2">
            <a:extLst>
              <a:ext uri="{28A0092B-C50C-407E-A947-70E740481C1C}">
                <a14:useLocalDpi xmlns:a14="http://schemas.microsoft.com/office/drawing/2010/main" val="0"/>
              </a:ext>
            </a:extLst>
          </a:blip>
          <a:srcRect t="9970" r="3333" b="5555"/>
          <a:stretch/>
        </p:blipFill>
        <p:spPr>
          <a:xfrm>
            <a:off x="527595" y="2144007"/>
            <a:ext cx="8159205" cy="4010731"/>
          </a:xfrm>
          <a:prstGeom prst="rect">
            <a:avLst/>
          </a:prstGeom>
        </p:spPr>
      </p:pic>
    </p:spTree>
    <p:extLst>
      <p:ext uri="{BB962C8B-B14F-4D97-AF65-F5344CB8AC3E}">
        <p14:creationId xmlns:p14="http://schemas.microsoft.com/office/powerpoint/2010/main" val="3664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p:pic>
        <p:nvPicPr>
          <p:cNvPr id="9" name="Picture 8">
            <a:extLst>
              <a:ext uri="{FF2B5EF4-FFF2-40B4-BE49-F238E27FC236}">
                <a16:creationId xmlns:a16="http://schemas.microsoft.com/office/drawing/2014/main" id="{49FAA8BD-16A1-42ED-BAA7-035594430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77" y="1746597"/>
            <a:ext cx="7372046" cy="4233167"/>
          </a:xfrm>
          <a:prstGeom prst="rect">
            <a:avLst/>
          </a:prstGeom>
        </p:spPr>
      </p:pic>
    </p:spTree>
    <p:extLst>
      <p:ext uri="{BB962C8B-B14F-4D97-AF65-F5344CB8AC3E}">
        <p14:creationId xmlns:p14="http://schemas.microsoft.com/office/powerpoint/2010/main" val="426867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Naive Bayes Classification Model</a:t>
            </a:r>
          </a:p>
          <a:p>
            <a:pPr marL="0" indent="0">
              <a:buNone/>
            </a:pPr>
            <a:endParaRPr lang="en-IN" sz="2400" dirty="0"/>
          </a:p>
        </p:txBody>
      </p:sp>
      <p:pic>
        <p:nvPicPr>
          <p:cNvPr id="9" name="Picture 8">
            <a:extLst>
              <a:ext uri="{FF2B5EF4-FFF2-40B4-BE49-F238E27FC236}">
                <a16:creationId xmlns:a16="http://schemas.microsoft.com/office/drawing/2014/main" id="{C291F41A-B8D0-48CD-A2EF-C636D54641FB}"/>
              </a:ext>
            </a:extLst>
          </p:cNvPr>
          <p:cNvPicPr>
            <a:picLocks noChangeAspect="1"/>
          </p:cNvPicPr>
          <p:nvPr/>
        </p:nvPicPr>
        <p:blipFill rotWithShape="1">
          <a:blip r:embed="rId2">
            <a:extLst>
              <a:ext uri="{28A0092B-C50C-407E-A947-70E740481C1C}">
                <a14:useLocalDpi xmlns:a14="http://schemas.microsoft.com/office/drawing/2010/main" val="0"/>
              </a:ext>
            </a:extLst>
          </a:blip>
          <a:srcRect t="12007" r="1666" b="7036"/>
          <a:stretch/>
        </p:blipFill>
        <p:spPr>
          <a:xfrm>
            <a:off x="598111" y="2133600"/>
            <a:ext cx="7947777" cy="3680619"/>
          </a:xfrm>
          <a:prstGeom prst="rect">
            <a:avLst/>
          </a:prstGeom>
        </p:spPr>
      </p:pic>
    </p:spTree>
    <p:extLst>
      <p:ext uri="{BB962C8B-B14F-4D97-AF65-F5344CB8AC3E}">
        <p14:creationId xmlns:p14="http://schemas.microsoft.com/office/powerpoint/2010/main" val="427623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09600" y="1600200"/>
            <a:ext cx="8229600" cy="4525963"/>
          </a:xfrm>
        </p:spPr>
        <p:txBody>
          <a:bodyPr>
            <a:normAutofit fontScale="92500" lnSpcReduction="10000"/>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Heart disease is one of the complex diseases and globally many people suffered from this disease. </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It is even being highlighted as a silent killer which leads to death of a person without obvious symptoms. </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On time and efficient identification of heart disease plays a key role in healthcare, particularly in the field of cardiology. Utilization of suitable technology support in this regard can prove to be highly beneficial to the medical fraternity and patients. </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issue can be resolved by adopting Data Science techniques. </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projects intends to adopt Naive Bayes algorithm to design a classification model for the effective identification of Heart disease.</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Naive Bayes model will predict whether the patient will have the risk heart disease or not. </a:t>
            </a:r>
            <a:endParaRPr lang="en-US" sz="2400" dirty="0">
              <a:latin typeface="Baskerville Old Face" panose="02020602080505020303" pitchFamily="18" charset="0"/>
              <a:cs typeface="Arial"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22 July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8" name="Picture 7">
            <a:extLst>
              <a:ext uri="{FF2B5EF4-FFF2-40B4-BE49-F238E27FC236}">
                <a16:creationId xmlns:a16="http://schemas.microsoft.com/office/drawing/2014/main" id="{E21E949E-04BA-4B01-B2E3-540859A54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25" y="1433512"/>
            <a:ext cx="7881950" cy="4525963"/>
          </a:xfrm>
          <a:prstGeom prst="rect">
            <a:avLst/>
          </a:prstGeom>
        </p:spPr>
      </p:pic>
    </p:spTree>
    <p:extLst>
      <p:ext uri="{BB962C8B-B14F-4D97-AF65-F5344CB8AC3E}">
        <p14:creationId xmlns:p14="http://schemas.microsoft.com/office/powerpoint/2010/main" val="266972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Naive Bayes Classification Model</a:t>
            </a:r>
          </a:p>
          <a:p>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1703FA-E043-4C69-86B6-671F63A69817}"/>
              </a:ext>
            </a:extLst>
          </p:cNvPr>
          <p:cNvPicPr>
            <a:picLocks noChangeAspect="1"/>
          </p:cNvPicPr>
          <p:nvPr/>
        </p:nvPicPr>
        <p:blipFill rotWithShape="1">
          <a:blip r:embed="rId2">
            <a:extLst>
              <a:ext uri="{28A0092B-C50C-407E-A947-70E740481C1C}">
                <a14:useLocalDpi xmlns:a14="http://schemas.microsoft.com/office/drawing/2010/main" val="0"/>
              </a:ext>
            </a:extLst>
          </a:blip>
          <a:srcRect t="7963" r="1666" b="7037"/>
          <a:stretch/>
        </p:blipFill>
        <p:spPr>
          <a:xfrm>
            <a:off x="527658" y="2193212"/>
            <a:ext cx="8088683" cy="3932951"/>
          </a:xfrm>
          <a:prstGeom prst="rect">
            <a:avLst/>
          </a:prstGeom>
        </p:spPr>
      </p:pic>
    </p:spTree>
    <p:extLst>
      <p:ext uri="{BB962C8B-B14F-4D97-AF65-F5344CB8AC3E}">
        <p14:creationId xmlns:p14="http://schemas.microsoft.com/office/powerpoint/2010/main" val="216004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3983196-4B59-4C23-9412-4516C448FE88}"/>
              </a:ext>
            </a:extLst>
          </p:cNvPr>
          <p:cNvPicPr>
            <a:picLocks noChangeAspect="1"/>
          </p:cNvPicPr>
          <p:nvPr/>
        </p:nvPicPr>
        <p:blipFill rotWithShape="1">
          <a:blip r:embed="rId2">
            <a:extLst>
              <a:ext uri="{28A0092B-C50C-407E-A947-70E740481C1C}">
                <a14:useLocalDpi xmlns:a14="http://schemas.microsoft.com/office/drawing/2010/main" val="0"/>
              </a:ext>
            </a:extLst>
          </a:blip>
          <a:srcRect t="5555" r="1666" b="6451"/>
          <a:stretch/>
        </p:blipFill>
        <p:spPr>
          <a:xfrm>
            <a:off x="457200" y="1523999"/>
            <a:ext cx="8305800" cy="4525963"/>
          </a:xfrm>
          <a:prstGeom prst="rect">
            <a:avLst/>
          </a:prstGeom>
        </p:spPr>
      </p:pic>
    </p:spTree>
    <p:extLst>
      <p:ext uri="{BB962C8B-B14F-4D97-AF65-F5344CB8AC3E}">
        <p14:creationId xmlns:p14="http://schemas.microsoft.com/office/powerpoint/2010/main" val="32484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EFC0410-6973-471E-9382-3879A1760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25" y="1276350"/>
            <a:ext cx="7881950" cy="4525963"/>
          </a:xfrm>
          <a:prstGeom prst="rect">
            <a:avLst/>
          </a:prstGeom>
        </p:spPr>
      </p:pic>
    </p:spTree>
    <p:extLst>
      <p:ext uri="{BB962C8B-B14F-4D97-AF65-F5344CB8AC3E}">
        <p14:creationId xmlns:p14="http://schemas.microsoft.com/office/powerpoint/2010/main" val="303154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a:t>
            </a:r>
            <a:r>
              <a:rPr lang="en-US"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specifies, the usage of Data Science algorithm in  predicting, whether the patient is having the possibility of the heart disease. The Naive Bayes algorithm is used for predicting the patient’s heart disease using various parameters. This model can potentially help the doctors to do the prediction of heart disease in prior. Thus this project concludes, Naive Bayes Algorithm performs better and faster when compared to other statistical techniques.  Thereby the diagnosis and management of heart disease can be made simpler.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27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dirty="0">
                <a:solidFill>
                  <a:srgbClr val="C00000"/>
                </a:solidFill>
                <a:latin typeface="Baskerville Old Face" panose="02020602080505020303" pitchFamily="18" charset="0"/>
                <a:cs typeface="Arial" pitchFamily="34" charset="0"/>
              </a:rPr>
              <a:t>References</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fontScale="70000" lnSpcReduction="20000"/>
          </a:bodyPr>
          <a:lstStyle/>
          <a:p>
            <a:pPr marL="0" indent="0">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Alperen</a:t>
            </a:r>
            <a:r>
              <a:rPr lang="en-IN" sz="2400" dirty="0">
                <a:latin typeface="Times New Roman" panose="02020603050405020304" pitchFamily="18" charset="0"/>
                <a:cs typeface="Times New Roman" panose="02020603050405020304" pitchFamily="18" charset="0"/>
              </a:rPr>
              <a:t> Erdogan, </a:t>
            </a:r>
            <a:r>
              <a:rPr lang="en-IN" sz="2400" dirty="0" err="1">
                <a:latin typeface="Times New Roman" panose="02020603050405020304" pitchFamily="18" charset="0"/>
                <a:cs typeface="Times New Roman" panose="02020603050405020304" pitchFamily="18" charset="0"/>
              </a:rPr>
              <a:t>Selda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Guney</a:t>
            </a:r>
            <a:r>
              <a:rPr lang="en-IN" sz="2400" dirty="0">
                <a:latin typeface="Times New Roman" panose="02020603050405020304" pitchFamily="18" charset="0"/>
                <a:cs typeface="Times New Roman" panose="02020603050405020304" pitchFamily="18" charset="0"/>
              </a:rPr>
              <a:t>, “Heart Disease Prediction by Using Machine Learning Algorithms", IEEE Signal Processing and Communications Applications Conference, 2020.</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Jian Ping Li, Amin </a:t>
            </a:r>
            <a:r>
              <a:rPr lang="en-IN" sz="2400" dirty="0" err="1">
                <a:latin typeface="Times New Roman" panose="02020603050405020304" pitchFamily="18" charset="0"/>
                <a:cs typeface="Times New Roman" panose="02020603050405020304" pitchFamily="18" charset="0"/>
              </a:rPr>
              <a:t>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Haq</a:t>
            </a:r>
            <a:r>
              <a:rPr lang="en-IN" sz="2400" dirty="0">
                <a:latin typeface="Times New Roman" panose="02020603050405020304" pitchFamily="18" charset="0"/>
                <a:cs typeface="Times New Roman" panose="02020603050405020304" pitchFamily="18" charset="0"/>
              </a:rPr>
              <a:t>, Salah </a:t>
            </a:r>
            <a:r>
              <a:rPr lang="en-IN" sz="2400" dirty="0" err="1">
                <a:latin typeface="Times New Roman" panose="02020603050405020304" pitchFamily="18" charset="0"/>
                <a:cs typeface="Times New Roman" panose="02020603050405020304" pitchFamily="18" charset="0"/>
              </a:rPr>
              <a:t>Ud</a:t>
            </a:r>
            <a:r>
              <a:rPr lang="en-IN" sz="2400" dirty="0">
                <a:latin typeface="Times New Roman" panose="02020603050405020304" pitchFamily="18" charset="0"/>
                <a:cs typeface="Times New Roman" panose="02020603050405020304" pitchFamily="18" charset="0"/>
              </a:rPr>
              <a:t> Din, </a:t>
            </a:r>
            <a:r>
              <a:rPr lang="en-IN" sz="2400" dirty="0" err="1">
                <a:latin typeface="Times New Roman" panose="02020603050405020304" pitchFamily="18" charset="0"/>
                <a:cs typeface="Times New Roman" panose="02020603050405020304" pitchFamily="18" charset="0"/>
              </a:rPr>
              <a:t>Jalaluddin</a:t>
            </a:r>
            <a:r>
              <a:rPr lang="en-IN" sz="2400" dirty="0">
                <a:latin typeface="Times New Roman" panose="02020603050405020304" pitchFamily="18" charset="0"/>
                <a:cs typeface="Times New Roman" panose="02020603050405020304" pitchFamily="18" charset="0"/>
              </a:rPr>
              <a:t> Khan, ” Heart Disease Identification Method Using Machine Learning Classification in E-Healthcare”, IEEE </a:t>
            </a:r>
            <a:r>
              <a:rPr lang="en-IN" sz="2400" dirty="0" err="1">
                <a:latin typeface="Times New Roman" panose="02020603050405020304" pitchFamily="18" charset="0"/>
                <a:cs typeface="Times New Roman" panose="02020603050405020304" pitchFamily="18" charset="0"/>
              </a:rPr>
              <a:t>Access,Volume</a:t>
            </a:r>
            <a:r>
              <a:rPr lang="en-IN" sz="2400" dirty="0">
                <a:latin typeface="Times New Roman" panose="02020603050405020304" pitchFamily="18" charset="0"/>
                <a:cs typeface="Times New Roman" panose="02020603050405020304" pitchFamily="18" charset="0"/>
              </a:rPr>
              <a:t>: 8, 2020, pp: 107562 - 107582</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Seyedamin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Pouriyeh</a:t>
            </a:r>
            <a:r>
              <a:rPr lang="en-IN" sz="2400" dirty="0">
                <a:latin typeface="Times New Roman" panose="02020603050405020304" pitchFamily="18" charset="0"/>
                <a:cs typeface="Times New Roman" panose="02020603050405020304" pitchFamily="18" charset="0"/>
              </a:rPr>
              <a:t>, “A Comprehensive Investigation and Comparison of Machine Learning Techniques in the Domain of Heart Disease ", IEEE  International Conference on Computers and Communications , 2017.</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Heart Disease Identification Method Using Machine Learning Classification in E-Healthcare, Jian Ping Li; Amin </a:t>
            </a:r>
            <a:r>
              <a:rPr lang="en-IN" sz="2400" dirty="0" err="1">
                <a:latin typeface="Times New Roman" panose="02020603050405020304" pitchFamily="18" charset="0"/>
                <a:cs typeface="Times New Roman" panose="02020603050405020304" pitchFamily="18" charset="0"/>
              </a:rPr>
              <a:t>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Haq</a:t>
            </a:r>
            <a:r>
              <a:rPr lang="en-IN" sz="2400" dirty="0">
                <a:latin typeface="Times New Roman" panose="02020603050405020304" pitchFamily="18" charset="0"/>
                <a:cs typeface="Times New Roman" panose="02020603050405020304" pitchFamily="18" charset="0"/>
              </a:rPr>
              <a:t>; Salah </a:t>
            </a:r>
            <a:r>
              <a:rPr lang="en-IN" sz="2400" dirty="0" err="1">
                <a:latin typeface="Times New Roman" panose="02020603050405020304" pitchFamily="18" charset="0"/>
                <a:cs typeface="Times New Roman" panose="02020603050405020304" pitchFamily="18" charset="0"/>
              </a:rPr>
              <a:t>Ud</a:t>
            </a:r>
            <a:r>
              <a:rPr lang="en-IN" sz="2400" dirty="0">
                <a:latin typeface="Times New Roman" panose="02020603050405020304" pitchFamily="18" charset="0"/>
                <a:cs typeface="Times New Roman" panose="02020603050405020304" pitchFamily="18" charset="0"/>
              </a:rPr>
              <a:t> Din; </a:t>
            </a:r>
            <a:r>
              <a:rPr lang="en-IN" sz="2400" dirty="0" err="1">
                <a:latin typeface="Times New Roman" panose="02020603050405020304" pitchFamily="18" charset="0"/>
                <a:cs typeface="Times New Roman" panose="02020603050405020304" pitchFamily="18" charset="0"/>
              </a:rPr>
              <a:t>Jalaluddin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Khan;Asif</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Khan;Abdus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Saboor,IEEE</a:t>
            </a:r>
            <a:r>
              <a:rPr lang="en-IN" sz="2400" dirty="0">
                <a:latin typeface="Times New Roman" panose="02020603050405020304" pitchFamily="18" charset="0"/>
                <a:cs typeface="Times New Roman" panose="02020603050405020304" pitchFamily="18" charset="0"/>
              </a:rPr>
              <a:t> Access, 2020, Volume: 8.</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5. An Automated Strategy for Early Risk Identification of Sudden Cardiac Death by Using Machine Learning Approach on Measurable Arrhythmic Risk Markers”,</a:t>
            </a:r>
            <a:r>
              <a:rPr lang="en-IN" sz="2400" dirty="0" err="1">
                <a:latin typeface="Times New Roman" panose="02020603050405020304" pitchFamily="18" charset="0"/>
                <a:cs typeface="Times New Roman" panose="02020603050405020304" pitchFamily="18" charset="0"/>
              </a:rPr>
              <a:t>Dakun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Lai;Yifei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Zhang;Xinshu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Zhang;Ye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Su;Md</a:t>
            </a:r>
            <a:r>
              <a:rPr lang="en-IN" sz="2400" dirty="0">
                <a:latin typeface="Times New Roman" panose="02020603050405020304" pitchFamily="18" charset="0"/>
                <a:cs typeface="Times New Roman" panose="02020603050405020304" pitchFamily="18" charset="0"/>
              </a:rPr>
              <a:t> Belal Bin </a:t>
            </a:r>
            <a:r>
              <a:rPr lang="en-IN" sz="2400" dirty="0" err="1">
                <a:latin typeface="Times New Roman" panose="02020603050405020304" pitchFamily="18" charset="0"/>
                <a:cs typeface="Times New Roman" panose="02020603050405020304" pitchFamily="18" charset="0"/>
              </a:rPr>
              <a:t>Heyat</a:t>
            </a:r>
            <a:r>
              <a:rPr lang="en-IN" sz="2400" dirty="0">
                <a:latin typeface="Times New Roman" panose="02020603050405020304" pitchFamily="18" charset="0"/>
                <a:cs typeface="Times New Roman" panose="02020603050405020304" pitchFamily="18" charset="0"/>
              </a:rPr>
              <a:t>, IEEE Access, Year: 2019, Vol. 7.</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19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3E9E-3C64-452B-B207-DC365464EE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BA9821-D0A0-4CE0-9A66-0D8B66D0DA5B}"/>
              </a:ext>
            </a:extLst>
          </p:cNvPr>
          <p:cNvSpPr>
            <a:spLocks noGrp="1"/>
          </p:cNvSpPr>
          <p:nvPr>
            <p:ph idx="1"/>
          </p:nvPr>
        </p:nvSpPr>
        <p:spPr>
          <a:xfrm>
            <a:off x="1981200" y="3124200"/>
            <a:ext cx="4572000" cy="2057399"/>
          </a:xfrm>
        </p:spPr>
        <p:txBody>
          <a:bodyPr>
            <a:normAutofit/>
          </a:bodyPr>
          <a:lstStyle/>
          <a:p>
            <a:pPr marL="0" indent="0">
              <a:buNone/>
            </a:pPr>
            <a:r>
              <a:rPr lang="en-IN" sz="9600" dirty="0">
                <a:solidFill>
                  <a:srgbClr val="C00000"/>
                </a:solidFill>
                <a:latin typeface="Bahnschrift Light Condensed" panose="020B0502040204020203" pitchFamily="34" charset="0"/>
              </a:rPr>
              <a:t>THANK YOU</a:t>
            </a:r>
          </a:p>
        </p:txBody>
      </p:sp>
      <p:sp>
        <p:nvSpPr>
          <p:cNvPr id="4" name="Date Placeholder 3">
            <a:extLst>
              <a:ext uri="{FF2B5EF4-FFF2-40B4-BE49-F238E27FC236}">
                <a16:creationId xmlns:a16="http://schemas.microsoft.com/office/drawing/2014/main" id="{4682AC8D-5BC1-49CE-B6ED-80F44CEC9940}"/>
              </a:ext>
            </a:extLst>
          </p:cNvPr>
          <p:cNvSpPr>
            <a:spLocks noGrp="1"/>
          </p:cNvSpPr>
          <p:nvPr>
            <p:ph type="dt" sz="half" idx="10"/>
          </p:nvPr>
        </p:nvSpPr>
        <p:spPr/>
        <p:txBody>
          <a:bodyPr/>
          <a:lstStyle/>
          <a:p>
            <a:fld id="{A2414E9F-A237-4082-B37B-D926ADB268EE}" type="datetime3">
              <a:rPr lang="en-US" smtClean="0"/>
              <a:pPr/>
              <a:t>22 July 2022</a:t>
            </a:fld>
            <a:endParaRPr lang="en-US"/>
          </a:p>
        </p:txBody>
      </p:sp>
      <p:sp>
        <p:nvSpPr>
          <p:cNvPr id="5" name="Footer Placeholder 4">
            <a:extLst>
              <a:ext uri="{FF2B5EF4-FFF2-40B4-BE49-F238E27FC236}">
                <a16:creationId xmlns:a16="http://schemas.microsoft.com/office/drawing/2014/main" id="{7AEF3C2A-BF89-44E9-A92C-4EFDA08E062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B5A830B-7EEF-410E-994F-E762D13BF6B5}"/>
              </a:ext>
            </a:extLst>
          </p:cNvPr>
          <p:cNvSpPr>
            <a:spLocks noGrp="1"/>
          </p:cNvSpPr>
          <p:nvPr>
            <p:ph type="sldNum" sz="quarter" idx="12"/>
          </p:nvPr>
        </p:nvSpPr>
        <p:spPr/>
        <p:txBody>
          <a:bodyPr/>
          <a:lstStyle/>
          <a:p>
            <a:fld id="{7B28076C-CE04-4A00-BFAA-A90EA8355859}" type="slidenum">
              <a:rPr lang="en-US" smtClean="0"/>
              <a:pPr/>
              <a:t>26</a:t>
            </a:fld>
            <a:endParaRPr lang="en-US"/>
          </a:p>
        </p:txBody>
      </p:sp>
      <p:pic>
        <p:nvPicPr>
          <p:cNvPr id="8" name="Picture 7" descr="new letter head July30_2020.png">
            <a:extLst>
              <a:ext uri="{FF2B5EF4-FFF2-40B4-BE49-F238E27FC236}">
                <a16:creationId xmlns:a16="http://schemas.microsoft.com/office/drawing/2014/main" id="{5FCD4F3C-4884-4C38-B8B8-9F4C772D0682}"/>
              </a:ext>
            </a:extLst>
          </p:cNvPr>
          <p:cNvPicPr/>
          <p:nvPr/>
        </p:nvPicPr>
        <p:blipFill>
          <a:blip r:embed="rId2" cstate="print"/>
          <a:stretch>
            <a:fillRect/>
          </a:stretch>
        </p:blipFill>
        <p:spPr>
          <a:xfrm>
            <a:off x="323848" y="304801"/>
            <a:ext cx="8521212" cy="1523999"/>
          </a:xfrm>
          <a:prstGeom prst="rect">
            <a:avLst/>
          </a:prstGeom>
        </p:spPr>
      </p:pic>
    </p:spTree>
    <p:extLst>
      <p:ext uri="{BB962C8B-B14F-4D97-AF65-F5344CB8AC3E}">
        <p14:creationId xmlns:p14="http://schemas.microsoft.com/office/powerpoint/2010/main" val="233276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C00000"/>
                </a:solidFill>
                <a:latin typeface="Baskerville Old Face" panose="02020602080505020303" pitchFamily="18" charset="0"/>
                <a:cs typeface="Arial" pitchFamily="34" charset="0"/>
              </a:rPr>
              <a:t>Course Certificate</a:t>
            </a:r>
          </a:p>
        </p:txBody>
      </p:sp>
      <p:pic>
        <p:nvPicPr>
          <p:cNvPr id="8" name="Content Placeholder 7">
            <a:extLst>
              <a:ext uri="{FF2B5EF4-FFF2-40B4-BE49-F238E27FC236}">
                <a16:creationId xmlns:a16="http://schemas.microsoft.com/office/drawing/2014/main" id="{792E7A80-7799-4A8E-BE2F-3B4E7CB783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123" t="18502" r="14797" b="12469"/>
          <a:stretch/>
        </p:blipFill>
        <p:spPr>
          <a:xfrm>
            <a:off x="392149" y="1600200"/>
            <a:ext cx="8389435" cy="4648200"/>
          </a:xfrm>
        </p:spPr>
      </p:pic>
      <p:sp>
        <p:nvSpPr>
          <p:cNvPr id="4" name="Date Placeholder 3"/>
          <p:cNvSpPr>
            <a:spLocks noGrp="1"/>
          </p:cNvSpPr>
          <p:nvPr>
            <p:ph type="dt" sz="half" idx="10"/>
          </p:nvPr>
        </p:nvSpPr>
        <p:spPr/>
        <p:txBody>
          <a:bodyPr/>
          <a:lstStyle/>
          <a:p>
            <a:fld id="{DBA50EAB-41BE-44C5-8B3C-E8577D7CCC37}" type="datetime3">
              <a:rPr lang="en-US" smtClean="0"/>
              <a:pPr/>
              <a:t>22 July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3</a:t>
            </a:fld>
            <a:endParaRPr lang="en-US"/>
          </a:p>
        </p:txBody>
      </p:sp>
    </p:spTree>
    <p:extLst>
      <p:ext uri="{BB962C8B-B14F-4D97-AF65-F5344CB8AC3E}">
        <p14:creationId xmlns:p14="http://schemas.microsoft.com/office/powerpoint/2010/main" val="1745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Baskerville Old Face" panose="02020602080505020303" pitchFamily="18" charset="0"/>
                <a:cs typeface="Arial" pitchFamily="34" charset="0"/>
              </a:rPr>
              <a:t>Hardware Requirements</a:t>
            </a:r>
          </a:p>
        </p:txBody>
      </p:sp>
      <p:sp>
        <p:nvSpPr>
          <p:cNvPr id="6" name="Content Placeholder 2"/>
          <p:cNvSpPr txBox="1">
            <a:spLocks/>
          </p:cNvSpPr>
          <p:nvPr/>
        </p:nvSpPr>
        <p:spPr>
          <a:xfrm>
            <a:off x="457200" y="1447801"/>
            <a:ext cx="8305800" cy="6324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hangingPunct="0">
              <a:lnSpc>
                <a:spcPct val="150000"/>
              </a:lnSpc>
            </a:pPr>
            <a:r>
              <a:rPr lang="en-US" sz="2800" dirty="0">
                <a:latin typeface="Times New Roman" panose="02020603050405020304" pitchFamily="18" charset="0"/>
                <a:cs typeface="Times New Roman" panose="02020603050405020304" pitchFamily="18" charset="0"/>
              </a:rPr>
              <a:t>Processor			:	Processor Intel CORE i3  and above</a:t>
            </a:r>
          </a:p>
          <a:p>
            <a:pPr hangingPunct="0">
              <a:lnSpc>
                <a:spcPct val="150000"/>
              </a:lnSpc>
            </a:pPr>
            <a:r>
              <a:rPr lang="en-US" sz="2800" dirty="0">
                <a:latin typeface="Times New Roman" panose="02020603050405020304" pitchFamily="18" charset="0"/>
                <a:cs typeface="Times New Roman" panose="02020603050405020304" pitchFamily="18" charset="0"/>
              </a:rPr>
              <a:t>Internet Connection	:   	Existing telephone lines,                   Data card, Fiber net</a:t>
            </a:r>
          </a:p>
          <a:p>
            <a:pPr hangingPunct="0">
              <a:lnSpc>
                <a:spcPct val="150000"/>
              </a:lnSpc>
            </a:pPr>
            <a:r>
              <a:rPr lang="en-US" sz="2800" dirty="0">
                <a:latin typeface="Times New Roman" panose="02020603050405020304" pitchFamily="18" charset="0"/>
                <a:cs typeface="Times New Roman" panose="02020603050405020304" pitchFamily="18" charset="0"/>
              </a:rPr>
              <a:t>RAM			:	4 GB</a:t>
            </a:r>
          </a:p>
          <a:p>
            <a:pPr algn="just">
              <a:lnSpc>
                <a:spcPct val="120000"/>
              </a:lnSpc>
            </a:pPr>
            <a:endParaRPr lang="en-IN" sz="2800" kern="150" dirty="0">
              <a:effectLst/>
              <a:latin typeface="Baskerville Old Face" panose="02020602080505020303" pitchFamily="18" charset="0"/>
              <a:ea typeface="NSimSun" panose="02010609030101010101" pitchFamily="49" charset="-122"/>
              <a:cs typeface="Mangal" panose="02040503050203030202" pitchFamily="18" charset="0"/>
            </a:endParaRPr>
          </a:p>
          <a:p>
            <a:pPr algn="just">
              <a:lnSpc>
                <a:spcPct val="120000"/>
              </a:lnSpc>
            </a:pPr>
            <a:endParaRPr lang="en-US" sz="2600" dirty="0">
              <a:effectLst/>
              <a:latin typeface="Baskerville Old Face" panose="02020602080505020303" pitchFamily="18" charset="0"/>
              <a:ea typeface="Calibri" panose="020F0502020204030204" pitchFamily="34" charset="0"/>
              <a:cs typeface="Arial" pitchFamily="34" charset="0"/>
            </a:endParaRPr>
          </a:p>
          <a:p>
            <a:pPr marL="0" indent="0" algn="just">
              <a:lnSpc>
                <a:spcPct val="120000"/>
              </a:lnSpc>
              <a:buNone/>
            </a:pPr>
            <a:endParaRPr lang="en-US" sz="3100" dirty="0">
              <a:latin typeface="Baskerville Old Face" panose="02020602080505020303" pitchFamily="18" charset="0"/>
              <a:cs typeface="Arial" pitchFamily="34" charset="0"/>
            </a:endParaRPr>
          </a:p>
          <a:p>
            <a:pPr marL="0" indent="0" algn="just">
              <a:lnSpc>
                <a:spcPct val="120000"/>
              </a:lnSpc>
              <a:buNone/>
            </a:pPr>
            <a:r>
              <a:rPr lang="en-US" sz="3100" dirty="0">
                <a:latin typeface="Baskerville Old Face" panose="02020602080505020303" pitchFamily="18"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22 July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Baskerville Old Face" panose="02020602080505020303" pitchFamily="18" charset="0"/>
                <a:cs typeface="Arial" pitchFamily="34" charset="0"/>
              </a:rPr>
              <a:t>Software Requirements</a:t>
            </a:r>
          </a:p>
        </p:txBody>
      </p:sp>
      <p:sp>
        <p:nvSpPr>
          <p:cNvPr id="6" name="Content Placeholder 2"/>
          <p:cNvSpPr txBox="1">
            <a:spLocks/>
          </p:cNvSpPr>
          <p:nvPr/>
        </p:nvSpPr>
        <p:spPr>
          <a:xfrm>
            <a:off x="457200" y="1447801"/>
            <a:ext cx="8305800" cy="6324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Mac, Linux</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Language 	      : 	R Programming – R-4.1.3</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GUI		      : 	RStudio</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hangingPunct="0">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20000"/>
              </a:lnSpc>
            </a:pPr>
            <a:endParaRPr lang="en-IN" sz="2800" kern="150" dirty="0">
              <a:effectLst/>
              <a:latin typeface="Baskerville Old Face" panose="02020602080505020303" pitchFamily="18" charset="0"/>
              <a:ea typeface="NSimSun" panose="02010609030101010101" pitchFamily="49" charset="-122"/>
              <a:cs typeface="Mangal" panose="02040503050203030202" pitchFamily="18" charset="0"/>
            </a:endParaRPr>
          </a:p>
          <a:p>
            <a:pPr algn="just">
              <a:lnSpc>
                <a:spcPct val="120000"/>
              </a:lnSpc>
            </a:pPr>
            <a:endParaRPr lang="en-US" sz="2600" dirty="0">
              <a:effectLst/>
              <a:latin typeface="Baskerville Old Face" panose="02020602080505020303" pitchFamily="18" charset="0"/>
              <a:ea typeface="Calibri" panose="020F0502020204030204" pitchFamily="34" charset="0"/>
              <a:cs typeface="Arial" pitchFamily="34" charset="0"/>
            </a:endParaRPr>
          </a:p>
          <a:p>
            <a:pPr marL="0" indent="0" algn="just">
              <a:lnSpc>
                <a:spcPct val="120000"/>
              </a:lnSpc>
              <a:buNone/>
            </a:pPr>
            <a:endParaRPr lang="en-US" sz="3100" dirty="0">
              <a:latin typeface="Baskerville Old Face" panose="02020602080505020303" pitchFamily="18" charset="0"/>
              <a:cs typeface="Arial" pitchFamily="34" charset="0"/>
            </a:endParaRPr>
          </a:p>
          <a:p>
            <a:pPr marL="0" indent="0" algn="just">
              <a:lnSpc>
                <a:spcPct val="120000"/>
              </a:lnSpc>
              <a:buNone/>
            </a:pPr>
            <a:r>
              <a:rPr lang="en-US" sz="3100" dirty="0">
                <a:latin typeface="Baskerville Old Face" panose="02020602080505020303" pitchFamily="18"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22 July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07720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22 July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Architectural Diagram</a:t>
            </a:r>
          </a:p>
        </p:txBody>
      </p:sp>
      <p:pic>
        <p:nvPicPr>
          <p:cNvPr id="12" name="Content Placeholder 11">
            <a:extLst>
              <a:ext uri="{FF2B5EF4-FFF2-40B4-BE49-F238E27FC236}">
                <a16:creationId xmlns:a16="http://schemas.microsoft.com/office/drawing/2014/main" id="{19EFD8C1-54B0-4FF9-B7A7-37606B276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961" y="1447800"/>
            <a:ext cx="7194277" cy="47561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Project Modules</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381000" y="1295400"/>
            <a:ext cx="8382000" cy="617220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four Modules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Importing Heart dataset </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Preprocessing</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 Generation Using Naive Bayes Algorithm </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Prediction using Naive Bayes Model</a:t>
            </a:r>
          </a:p>
          <a:p>
            <a:pPr marL="0" indent="0">
              <a:buNone/>
            </a:pP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Importing Heart Dataset</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457200" y="1295400"/>
            <a:ext cx="8305800" cy="2514600"/>
          </a:xfrm>
        </p:spPr>
        <p:txBody>
          <a:bodyPr>
            <a:normAutofit fontScale="92500"/>
          </a:bodyPr>
          <a:lstStyle/>
          <a:p>
            <a:pPr marL="968375"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Data have to be imported in to R environment for analysis.</a:t>
            </a:r>
          </a:p>
          <a:p>
            <a:pPr marL="968375" indent="-342900" algn="just">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Data can be any format like txt, .csv, .xlsx, .SPSS etc.</a:t>
            </a:r>
          </a:p>
          <a:p>
            <a:pPr marL="968375"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Package necessary for Naive Bayes algorithm have to be installed and loaded in to the program.   NB – Naive Bayes </a:t>
            </a:r>
            <a:endParaRPr lang="en-US" sz="2400" b="0" i="0" dirty="0">
              <a:solidFill>
                <a:srgbClr val="363636"/>
              </a:solidFill>
              <a:effectLst/>
              <a:latin typeface="Baskerville Old Face" panose="02020602080505020303" pitchFamily="18" charset="0"/>
            </a:endParaRPr>
          </a:p>
        </p:txBody>
      </p:sp>
      <p:pic>
        <p:nvPicPr>
          <p:cNvPr id="9" name="Picture 8">
            <a:extLst>
              <a:ext uri="{FF2B5EF4-FFF2-40B4-BE49-F238E27FC236}">
                <a16:creationId xmlns:a16="http://schemas.microsoft.com/office/drawing/2014/main" id="{4B58C05F-0B11-4850-A246-8C8330779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733800"/>
            <a:ext cx="5571952" cy="2467579"/>
          </a:xfrm>
          <a:prstGeom prst="rect">
            <a:avLst/>
          </a:prstGeom>
        </p:spPr>
      </p:pic>
    </p:spTree>
    <p:extLst>
      <p:ext uri="{BB962C8B-B14F-4D97-AF65-F5344CB8AC3E}">
        <p14:creationId xmlns:p14="http://schemas.microsoft.com/office/powerpoint/2010/main" val="238928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July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dirty="0">
                <a:solidFill>
                  <a:srgbClr val="C00000"/>
                </a:solidFill>
                <a:latin typeface="Baskerville Old Face" panose="02020602080505020303" pitchFamily="18" charset="0"/>
                <a:cs typeface="Arial" pitchFamily="34" charset="0"/>
              </a:rPr>
              <a:t>Data Preprocessing</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Data Preprocessing, it is not necessary to hold all the attributes for doing the analysis, we can hold only the attributes which is affecting the analysis</a:t>
            </a:r>
            <a:endParaRPr lang="en-IN"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D71CD976-82D1-4173-B974-993C0506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40" y="2949883"/>
            <a:ext cx="6396120" cy="3238986"/>
          </a:xfrm>
          <a:prstGeom prst="rect">
            <a:avLst/>
          </a:prstGeom>
        </p:spPr>
      </p:pic>
    </p:spTree>
    <p:extLst>
      <p:ext uri="{BB962C8B-B14F-4D97-AF65-F5344CB8AC3E}">
        <p14:creationId xmlns:p14="http://schemas.microsoft.com/office/powerpoint/2010/main"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TotalTime>
  <Words>1062</Words>
  <Application>Microsoft Office PowerPoint</Application>
  <PresentationFormat>On-screen Show (4:3)</PresentationFormat>
  <Paragraphs>167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Light Condensed</vt:lpstr>
      <vt:lpstr>Baskerville Old Face</vt:lpstr>
      <vt:lpstr>Calibri</vt:lpstr>
      <vt:lpstr>Cambria</vt:lpstr>
      <vt:lpstr>Courier New</vt:lpstr>
      <vt:lpstr>Times New Roman</vt:lpstr>
      <vt:lpstr>Wingdings</vt:lpstr>
      <vt:lpstr>Custom Design</vt:lpstr>
      <vt:lpstr> </vt:lpstr>
      <vt:lpstr>Abstract</vt:lpstr>
      <vt:lpstr>Course Certificate</vt:lpstr>
      <vt:lpstr>PowerPoint Presentation</vt:lpstr>
      <vt:lpstr>PowerPoint Presentation</vt:lpstr>
      <vt:lpstr>Architectural Diagram</vt:lpstr>
      <vt:lpstr>Project Modules</vt:lpstr>
      <vt:lpstr>Importing Heart Dataset</vt:lpstr>
      <vt:lpstr>Data Preprocessing</vt:lpstr>
      <vt:lpstr>Model Generation Using Naive Bayes Algorithm </vt:lpstr>
      <vt:lpstr>Model Generation Using Naive Bayes Algorithm </vt:lpstr>
      <vt:lpstr>Model Generation Using Naive Bayes Algorithm </vt:lpstr>
      <vt:lpstr>Model Generation Using Naive Bayes Algorithm </vt:lpstr>
      <vt:lpstr>        Prediction using Naive Bayes Model </vt:lpstr>
      <vt:lpstr>        Naive Bayes Model </vt:lpstr>
      <vt:lpstr>        Prediction using Naive Bayes Model </vt:lpstr>
      <vt:lpstr>        Prediction using Naive Bayes Model </vt:lpstr>
      <vt:lpstr>        Prediction using Naive Bayes Model </vt:lpstr>
      <vt:lpstr>        Naive Bayes Model </vt:lpstr>
      <vt:lpstr>        Naive Bayes Model </vt:lpstr>
      <vt:lpstr>        Prediction using Naive Bayes Model </vt:lpstr>
      <vt:lpstr>        Prediction using Naive Bayes Model </vt:lpstr>
      <vt:lpstr>        Prediction using Naive Bayes Model </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SOMU K B</cp:lastModifiedBy>
  <cp:revision>94</cp:revision>
  <dcterms:created xsi:type="dcterms:W3CDTF">2019-11-06T07:48:53Z</dcterms:created>
  <dcterms:modified xsi:type="dcterms:W3CDTF">2022-07-22T18:51:32Z</dcterms:modified>
</cp:coreProperties>
</file>