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2"/>
  </p:sldMasterIdLst>
  <p:notesMasterIdLst>
    <p:notesMasterId r:id="rId35"/>
  </p:notesMasterIdLst>
  <p:handoutMasterIdLst>
    <p:handoutMasterId r:id="rId36"/>
  </p:handoutMasterIdLst>
  <p:sldIdLst>
    <p:sldId id="257" r:id="rId3"/>
    <p:sldId id="258" r:id="rId4"/>
    <p:sldId id="283" r:id="rId5"/>
    <p:sldId id="287" r:id="rId6"/>
    <p:sldId id="285" r:id="rId7"/>
    <p:sldId id="289" r:id="rId8"/>
    <p:sldId id="306" r:id="rId9"/>
    <p:sldId id="308" r:id="rId10"/>
    <p:sldId id="309" r:id="rId11"/>
    <p:sldId id="269" r:id="rId12"/>
    <p:sldId id="274" r:id="rId13"/>
    <p:sldId id="278" r:id="rId14"/>
    <p:sldId id="279" r:id="rId15"/>
    <p:sldId id="298" r:id="rId16"/>
    <p:sldId id="284" r:id="rId17"/>
    <p:sldId id="275" r:id="rId18"/>
    <p:sldId id="300" r:id="rId19"/>
    <p:sldId id="286" r:id="rId20"/>
    <p:sldId id="307" r:id="rId21"/>
    <p:sldId id="290" r:id="rId22"/>
    <p:sldId id="301" r:id="rId23"/>
    <p:sldId id="302" r:id="rId24"/>
    <p:sldId id="303" r:id="rId25"/>
    <p:sldId id="293" r:id="rId26"/>
    <p:sldId id="311" r:id="rId27"/>
    <p:sldId id="312" r:id="rId28"/>
    <p:sldId id="313" r:id="rId29"/>
    <p:sldId id="314" r:id="rId30"/>
    <p:sldId id="304" r:id="rId31"/>
    <p:sldId id="294" r:id="rId32"/>
    <p:sldId id="305" r:id="rId33"/>
    <p:sldId id="31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5963DB-6664-4F05-9494-5BF10FD719EF}">
          <p14:sldIdLst>
            <p14:sldId id="257"/>
            <p14:sldId id="258"/>
            <p14:sldId id="283"/>
            <p14:sldId id="287"/>
            <p14:sldId id="285"/>
            <p14:sldId id="289"/>
            <p14:sldId id="306"/>
            <p14:sldId id="308"/>
            <p14:sldId id="309"/>
            <p14:sldId id="269"/>
            <p14:sldId id="274"/>
            <p14:sldId id="278"/>
            <p14:sldId id="279"/>
            <p14:sldId id="298"/>
            <p14:sldId id="284"/>
            <p14:sldId id="275"/>
            <p14:sldId id="300"/>
            <p14:sldId id="286"/>
            <p14:sldId id="307"/>
            <p14:sldId id="290"/>
            <p14:sldId id="301"/>
            <p14:sldId id="302"/>
            <p14:sldId id="303"/>
            <p14:sldId id="293"/>
            <p14:sldId id="311"/>
            <p14:sldId id="312"/>
            <p14:sldId id="313"/>
            <p14:sldId id="314"/>
            <p14:sldId id="304"/>
            <p14:sldId id="294"/>
            <p14:sldId id="305"/>
            <p14:sldId id="310"/>
          </p14:sldIdLst>
        </p14:section>
        <p14:section name="Untitled Section" id="{60A96612-8958-499E-A0E7-E05BF321FC9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F43A2-D8A3-4D77-8951-489581836EED}" type="datetimeFigureOut">
              <a:rPr lang="en-GB" smtClean="0"/>
              <a:t>10/02/2018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A2AA8-4AD2-4B49-806D-1DB8A8533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629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9D723-A304-4528-B96B-69AD6AF31404}" type="datetimeFigureOut">
              <a:rPr lang="en-GB" smtClean="0"/>
              <a:t>10/02/2018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04262-2037-4667-BD36-380BA7F76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53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C2EDA-47FF-4480-BF1B-3BE4D7DFC4B5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4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C2EDA-47FF-4480-BF1B-3BE4D7DFC4B5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3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04262-2037-4667-BD36-380BA7F76A8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13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3A8C545-0BA6-4431-B1E7-A6D965E59A43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936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61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40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92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A8C545-0BA6-4431-B1E7-A6D965E59A43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48947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8213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0694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1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01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3A8C545-0BA6-4431-B1E7-A6D965E59A4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87934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3A8C545-0BA6-4431-B1E7-A6D965E59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55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A8C545-0BA6-4431-B1E7-A6D965E59A4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150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030310" y="1072211"/>
            <a:ext cx="10366631" cy="4421165"/>
          </a:xfrm>
        </p:spPr>
        <p:txBody>
          <a:bodyPr/>
          <a:lstStyle/>
          <a:p>
            <a:r>
              <a:rPr lang="en-US" sz="4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Teacher</a:t>
            </a:r>
            <a:br>
              <a:rPr lang="en-US" sz="4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4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Student</a:t>
            </a:r>
            <a:br>
              <a:rPr lang="en-US" sz="4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4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collaboration</a:t>
            </a:r>
            <a:br>
              <a:rPr lang="en-US" sz="4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4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system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3638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>
                    <a:alpha val="60000"/>
                  </a:schemeClr>
                </a:solidFill>
              </a:rPr>
              <a:t>12/02/2018</a:t>
            </a:r>
            <a:endParaRPr lang="en-US" sz="12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12950" y="382588"/>
            <a:ext cx="10179050" cy="1492250"/>
          </a:xfrm>
        </p:spPr>
        <p:txBody>
          <a:bodyPr/>
          <a:lstStyle/>
          <a:p>
            <a:r>
              <a:rPr lang="en-GB" dirty="0"/>
              <a:t>       Context Level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81" y="1944449"/>
            <a:ext cx="10058400" cy="401288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0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Box 350"/>
          <p:cNvSpPr txBox="1"/>
          <p:nvPr/>
        </p:nvSpPr>
        <p:spPr>
          <a:xfrm>
            <a:off x="1457156" y="680302"/>
            <a:ext cx="2592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Level 0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156" y="1543760"/>
            <a:ext cx="10058400" cy="48232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0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118"/>
          <p:cNvSpPr txBox="1"/>
          <p:nvPr/>
        </p:nvSpPr>
        <p:spPr>
          <a:xfrm>
            <a:off x="1251678" y="790030"/>
            <a:ext cx="3450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Level 1: course process</a:t>
            </a:r>
            <a:endParaRPr lang="en-GB" sz="2400" b="1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>
                    <a:alpha val="60000"/>
                  </a:schemeClr>
                </a:solidFill>
              </a:rPr>
              <a:t>12/02/2018</a:t>
            </a:r>
            <a:endParaRPr lang="en-US" sz="12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xmlns="" id="{0E1EDD38-9EAD-4E83-95C7-6F835D2B1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431731"/>
            <a:ext cx="10026146" cy="476391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43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172"/>
          <p:cNvSpPr txBox="1"/>
          <p:nvPr/>
        </p:nvSpPr>
        <p:spPr>
          <a:xfrm>
            <a:off x="1189032" y="676776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Level 1: quiz process</a:t>
            </a:r>
            <a:endParaRPr lang="en-GB" sz="2400" b="1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>
                    <a:alpha val="60000"/>
                  </a:schemeClr>
                </a:solidFill>
              </a:rPr>
              <a:t>12/02/2018</a:t>
            </a:r>
            <a:endParaRPr lang="en-US" sz="12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xmlns="" id="{C94739B3-5593-44F0-8904-B56EA60C6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22" y="1464962"/>
            <a:ext cx="9922934" cy="425767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7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1251678" y="666920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Level 1: materials process</a:t>
            </a:r>
            <a:endParaRPr lang="en-GB" sz="2400" b="1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>
                    <a:alpha val="60000"/>
                  </a:schemeClr>
                </a:solidFill>
              </a:rPr>
              <a:t>12/02/2018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xmlns="" id="{2AC58011-E9A9-4E37-94C2-3329B9CBC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366585"/>
            <a:ext cx="10174985" cy="458328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47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alpha val="60000"/>
                  </a:schemeClr>
                </a:solidFill>
              </a:rPr>
              <a:t>12/02/2018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901592" y="2958363"/>
            <a:ext cx="6268166" cy="1162876"/>
          </a:xfrm>
        </p:spPr>
        <p:txBody>
          <a:bodyPr/>
          <a:lstStyle/>
          <a:p>
            <a:pPr algn="ctr"/>
            <a:r>
              <a:rPr lang="en-GB" dirty="0" smtClean="0"/>
              <a:t>Use Case </a:t>
            </a:r>
            <a:r>
              <a:rPr lang="en-GB" dirty="0"/>
              <a:t>Diagram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5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alpha val="60000"/>
                  </a:schemeClr>
                </a:solidFill>
              </a:rPr>
              <a:t>12/02/2018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66753" y="510258"/>
            <a:ext cx="4877247" cy="1021209"/>
          </a:xfrm>
        </p:spPr>
        <p:txBody>
          <a:bodyPr/>
          <a:lstStyle/>
          <a:p>
            <a:r>
              <a:rPr lang="en-GB" dirty="0"/>
              <a:t>Actors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51678" y="1531467"/>
            <a:ext cx="84978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There are </a:t>
            </a:r>
            <a:r>
              <a:rPr lang="en-US" sz="3200" dirty="0" smtClean="0"/>
              <a:t>2 actors :  </a:t>
            </a:r>
            <a:endParaRPr lang="en-US" sz="3200" dirty="0"/>
          </a:p>
          <a:p>
            <a:pPr lvl="1"/>
            <a:endParaRPr lang="en-US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Teacher</a:t>
            </a:r>
            <a:endParaRPr lang="en-US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Student</a:t>
            </a:r>
          </a:p>
          <a:p>
            <a:pPr lvl="1"/>
            <a:endParaRPr lang="en-US" sz="3200" dirty="0"/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18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72038" y="434228"/>
            <a:ext cx="9745461" cy="100833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Functions of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72038" y="1663119"/>
            <a:ext cx="10479556" cy="4712559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Teacher :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- Can </a:t>
            </a:r>
            <a:r>
              <a:rPr lang="en-US" sz="2800" dirty="0">
                <a:solidFill>
                  <a:schemeClr val="tx1"/>
                </a:solidFill>
              </a:rPr>
              <a:t>create course, add, delete, update marks of quiz </a:t>
            </a:r>
            <a:r>
              <a:rPr lang="en-US" sz="2800" dirty="0" smtClean="0">
                <a:solidFill>
                  <a:schemeClr val="tx1"/>
                </a:solidFill>
              </a:rPr>
              <a:t>and provide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   materials to system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Student 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	- Can take course, get marks of quiz </a:t>
            </a:r>
            <a:r>
              <a:rPr lang="en-US" sz="2800" dirty="0" smtClean="0">
                <a:solidFill>
                  <a:schemeClr val="tx1"/>
                </a:solidFill>
              </a:rPr>
              <a:t>and </a:t>
            </a:r>
            <a:r>
              <a:rPr lang="en-US" sz="2800" dirty="0">
                <a:solidFill>
                  <a:schemeClr val="tx1"/>
                </a:solidFill>
              </a:rPr>
              <a:t>get materials and 	  	  other information from the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28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1251678" y="6452953"/>
            <a:ext cx="2329722" cy="348462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alpha val="60000"/>
                  </a:schemeClr>
                </a:solidFill>
              </a:rPr>
              <a:t>12/02/2018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012950" y="382588"/>
            <a:ext cx="10179050" cy="149225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241220" y="4433002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Confirm Purchase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59F2ACB-BB45-4025-9D9A-F7FE282F81D7}"/>
              </a:ext>
            </a:extLst>
          </p:cNvPr>
          <p:cNvSpPr/>
          <p:nvPr/>
        </p:nvSpPr>
        <p:spPr>
          <a:xfrm>
            <a:off x="5241220" y="6203647"/>
            <a:ext cx="1803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 case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09" y="533163"/>
            <a:ext cx="10058400" cy="565785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91590"/>
            <a:ext cx="4114800" cy="345796"/>
          </a:xfrm>
        </p:spPr>
        <p:txBody>
          <a:bodyPr/>
          <a:lstStyle/>
          <a:p>
            <a:r>
              <a:rPr lang="en-GB" dirty="0" smtClean="0"/>
              <a:t>Teacher Student Collaboration System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517348"/>
            <a:ext cx="2819399" cy="345796"/>
          </a:xfrm>
        </p:spPr>
        <p:txBody>
          <a:bodyPr/>
          <a:lstStyle/>
          <a:p>
            <a:fld id="{83A8C545-0BA6-4431-B1E7-A6D965E59A4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50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585E32-4D56-4483-98F5-1A30B033EB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69773" y="2571997"/>
            <a:ext cx="7401506" cy="1162876"/>
          </a:xfrm>
        </p:spPr>
        <p:txBody>
          <a:bodyPr/>
          <a:lstStyle/>
          <a:p>
            <a:r>
              <a:rPr lang="en-US" sz="4000" dirty="0"/>
              <a:t>Entity Relationship Diagram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19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60675" y="312977"/>
            <a:ext cx="470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4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41833" y="2057145"/>
            <a:ext cx="3978528" cy="2015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Submitted by : </a:t>
            </a:r>
          </a:p>
          <a:p>
            <a:endParaRPr lang="en-US" sz="1600" dirty="0" smtClean="0">
              <a:solidFill>
                <a:srgbClr val="ACCBF9"/>
              </a:solidFill>
            </a:endParaRPr>
          </a:p>
          <a:p>
            <a:r>
              <a:rPr lang="en-GB" sz="2000" dirty="0" smtClean="0">
                <a:latin typeface="Calibri" panose="020F0502020204030204" pitchFamily="34" charset="0"/>
              </a:rPr>
              <a:t>Mahir </a:t>
            </a:r>
            <a:r>
              <a:rPr lang="en-GB" sz="2000" dirty="0">
                <a:latin typeface="Calibri" panose="020F0502020204030204" pitchFamily="34" charset="0"/>
              </a:rPr>
              <a:t>Rashid</a:t>
            </a:r>
            <a:r>
              <a:rPr lang="en-GB" sz="1600" dirty="0">
                <a:latin typeface="Calibri" panose="020F0502020204030204" pitchFamily="34" charset="0"/>
              </a:rPr>
              <a:t/>
            </a:r>
            <a:br>
              <a:rPr lang="en-GB" sz="1600" dirty="0">
                <a:latin typeface="Calibri" panose="020F0502020204030204" pitchFamily="34" charset="0"/>
              </a:rPr>
            </a:br>
            <a:r>
              <a:rPr lang="en-GB" sz="2000" dirty="0">
                <a:latin typeface="Calibri" panose="020F0502020204030204" pitchFamily="34" charset="0"/>
              </a:rPr>
              <a:t>ID: 15-01-04-11</a:t>
            </a:r>
            <a:r>
              <a:rPr lang="en-GB" sz="1600" dirty="0">
                <a:latin typeface="Calibri" panose="020F0502020204030204" pitchFamily="34" charset="0"/>
              </a:rPr>
              <a:t/>
            </a:r>
            <a:br>
              <a:rPr lang="en-GB" sz="1600" dirty="0">
                <a:latin typeface="Calibri" panose="020F0502020204030204" pitchFamily="34" charset="0"/>
              </a:rPr>
            </a:br>
            <a:r>
              <a:rPr lang="en-GB" sz="1600" dirty="0">
                <a:latin typeface="Calibri" panose="020F0502020204030204" pitchFamily="34" charset="0"/>
              </a:rPr>
              <a:t/>
            </a:r>
            <a:br>
              <a:rPr lang="en-GB" sz="1600" dirty="0">
                <a:latin typeface="Calibri" panose="020F0502020204030204" pitchFamily="34" charset="0"/>
              </a:rPr>
            </a:br>
            <a:r>
              <a:rPr lang="en-GB" sz="2000" dirty="0">
                <a:latin typeface="Calibri" panose="020F0502020204030204" pitchFamily="34" charset="0"/>
              </a:rPr>
              <a:t>Tasnim Mashrur Mahee</a:t>
            </a:r>
            <a:r>
              <a:rPr lang="en-GB" sz="1600" dirty="0">
                <a:latin typeface="Calibri" panose="020F0502020204030204" pitchFamily="34" charset="0"/>
              </a:rPr>
              <a:t/>
            </a:r>
            <a:br>
              <a:rPr lang="en-GB" sz="1600" dirty="0">
                <a:latin typeface="Calibri" panose="020F0502020204030204" pitchFamily="34" charset="0"/>
              </a:rPr>
            </a:br>
            <a:r>
              <a:rPr lang="en-GB" sz="2000" dirty="0">
                <a:latin typeface="Calibri" panose="020F0502020204030204" pitchFamily="34" charset="0"/>
              </a:rPr>
              <a:t>ID: 15-01-04-13</a:t>
            </a:r>
            <a:r>
              <a:rPr lang="en-GB" sz="1600" dirty="0">
                <a:latin typeface="Calibri" panose="020F0502020204030204" pitchFamily="34" charset="0"/>
              </a:rPr>
              <a:t/>
            </a:r>
            <a:br>
              <a:rPr lang="en-GB" sz="1600" dirty="0">
                <a:latin typeface="Calibri" panose="020F0502020204030204" pitchFamily="34" charset="0"/>
              </a:rPr>
            </a:br>
            <a:r>
              <a:rPr lang="en-GB" sz="1600" dirty="0">
                <a:latin typeface="Calibri" panose="020F0502020204030204" pitchFamily="34" charset="0"/>
              </a:rPr>
              <a:t/>
            </a:r>
            <a:br>
              <a:rPr lang="en-GB" sz="1600" dirty="0">
                <a:latin typeface="Calibri" panose="020F0502020204030204" pitchFamily="34" charset="0"/>
              </a:rPr>
            </a:br>
            <a:r>
              <a:rPr lang="en-GB" sz="2000" dirty="0">
                <a:latin typeface="Calibri" panose="020F0502020204030204" pitchFamily="34" charset="0"/>
              </a:rPr>
              <a:t>Atiqul Islam Chowdhury</a:t>
            </a:r>
            <a:r>
              <a:rPr lang="en-GB" sz="1600" dirty="0">
                <a:latin typeface="Calibri" panose="020F0502020204030204" pitchFamily="34" charset="0"/>
              </a:rPr>
              <a:t/>
            </a:r>
            <a:br>
              <a:rPr lang="en-GB" sz="1600" dirty="0">
                <a:latin typeface="Calibri" panose="020F0502020204030204" pitchFamily="34" charset="0"/>
              </a:rPr>
            </a:br>
            <a:r>
              <a:rPr lang="en-GB" sz="2000" dirty="0">
                <a:latin typeface="Calibri" panose="020F0502020204030204" pitchFamily="34" charset="0"/>
              </a:rPr>
              <a:t>ID: 15-01-04-14</a:t>
            </a:r>
            <a:r>
              <a:rPr lang="en-GB" sz="1600" dirty="0">
                <a:latin typeface="Calibri" panose="020F0502020204030204" pitchFamily="34" charset="0"/>
              </a:rPr>
              <a:t/>
            </a:r>
            <a:br>
              <a:rPr lang="en-GB" sz="1600" dirty="0">
                <a:latin typeface="Calibri" panose="020F0502020204030204" pitchFamily="34" charset="0"/>
              </a:rPr>
            </a:br>
            <a:endParaRPr lang="en-GB" sz="1600" dirty="0">
              <a:latin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</a:rPr>
              <a:t>Md. Saiful Islam</a:t>
            </a:r>
            <a:r>
              <a:rPr lang="en-GB" sz="1600" dirty="0">
                <a:latin typeface="Calibri" panose="020F0502020204030204" pitchFamily="34" charset="0"/>
              </a:rPr>
              <a:t/>
            </a:r>
            <a:br>
              <a:rPr lang="en-GB" sz="1600" dirty="0">
                <a:latin typeface="Calibri" panose="020F0502020204030204" pitchFamily="34" charset="0"/>
              </a:rPr>
            </a:br>
            <a:r>
              <a:rPr lang="en-GB" sz="2000" dirty="0">
                <a:latin typeface="Calibri" panose="020F0502020204030204" pitchFamily="34" charset="0"/>
              </a:rPr>
              <a:t>ID: 15-01-04-027</a:t>
            </a:r>
            <a:r>
              <a:rPr lang="en-GB" sz="1600" dirty="0"/>
              <a:t/>
            </a:r>
            <a:br>
              <a:rPr lang="en-GB" sz="1600" dirty="0"/>
            </a:br>
            <a:endParaRPr lang="en-US" sz="1600" dirty="0">
              <a:solidFill>
                <a:srgbClr val="ACCBF9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170266" y="2057145"/>
            <a:ext cx="3963520" cy="37923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Submitted to :</a:t>
            </a:r>
          </a:p>
          <a:p>
            <a:endParaRPr lang="en-US" sz="2800" dirty="0">
              <a:solidFill>
                <a:srgbClr val="ACCBF9"/>
              </a:solidFill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Tanvir Ahmed Belal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Lecturer,</a:t>
            </a:r>
          </a:p>
          <a:p>
            <a:r>
              <a:rPr lang="en-US" sz="2000" dirty="0">
                <a:latin typeface="Calibri" panose="020F0502020204030204" pitchFamily="34" charset="0"/>
              </a:rPr>
              <a:t>Department of CSE,</a:t>
            </a:r>
          </a:p>
          <a:p>
            <a:r>
              <a:rPr lang="en-US" sz="2000" dirty="0">
                <a:latin typeface="Calibri" panose="020F0502020204030204" pitchFamily="34" charset="0"/>
              </a:rPr>
              <a:t>AUST 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Shoeb Mohammad Shahriar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Lecturer, 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Department </a:t>
            </a:r>
            <a:r>
              <a:rPr lang="en-US" sz="2000" dirty="0">
                <a:latin typeface="Calibri" panose="020F0502020204030204" pitchFamily="34" charset="0"/>
              </a:rPr>
              <a:t>of CSE,</a:t>
            </a:r>
          </a:p>
          <a:p>
            <a:r>
              <a:rPr lang="en-US" sz="2000" dirty="0">
                <a:latin typeface="Calibri" panose="020F0502020204030204" pitchFamily="34" charset="0"/>
              </a:rPr>
              <a:t>AUST </a:t>
            </a:r>
          </a:p>
          <a:p>
            <a:endParaRPr lang="en-US" sz="2000" dirty="0">
              <a:solidFill>
                <a:srgbClr val="ACCBF9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CSE 3224 : Information System Design and Software Engineering Lab</a:t>
            </a: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>
                    <a:alpha val="60000"/>
                  </a:schemeClr>
                </a:solidFill>
              </a:rPr>
              <a:t>12/02/2018</a:t>
            </a:r>
            <a:endParaRPr lang="en-US" sz="12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2751" y="5001108"/>
            <a:ext cx="3258346" cy="15027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600" dirty="0"/>
              <a:t/>
            </a:r>
            <a:br>
              <a:rPr lang="en-GB" sz="1600" dirty="0"/>
            </a:br>
            <a:endParaRPr lang="en-US" sz="1600" dirty="0">
              <a:solidFill>
                <a:srgbClr val="ACCBF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22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61038" y="545051"/>
            <a:ext cx="10054554" cy="99545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Entity Relationship Diagram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08708" y="1540502"/>
            <a:ext cx="10179050" cy="3594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An entity-relationship diagram (ERD) is a graphical representation of an information system that shows the relationship between people, objects, places, concepts or events within that system.</a:t>
            </a:r>
          </a:p>
          <a:p>
            <a:r>
              <a:rPr lang="en-US" sz="2800" dirty="0">
                <a:solidFill>
                  <a:schemeClr val="tx1"/>
                </a:solidFill>
              </a:rPr>
              <a:t>Elements of an ERD 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   </a:t>
            </a:r>
            <a:r>
              <a:rPr lang="en-US" sz="2800" dirty="0" smtClean="0">
                <a:solidFill>
                  <a:schemeClr val="tx1"/>
                </a:solidFill>
              </a:rPr>
              <a:t>- Entity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   - Attribute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   - Relationship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55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7736" y="793155"/>
            <a:ext cx="1063794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u="sng" dirty="0">
                <a:latin typeface="Constantia" panose="02030602050306030303" pitchFamily="18" charset="0"/>
              </a:rPr>
              <a:t>Entities: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sz="2800" dirty="0" smtClean="0">
                <a:latin typeface="Calibri" panose="020F0502020204030204" pitchFamily="34" charset="0"/>
              </a:rPr>
              <a:t>Which </a:t>
            </a:r>
            <a:r>
              <a:rPr lang="en-US" sz="2800" dirty="0">
                <a:latin typeface="Calibri" panose="020F0502020204030204" pitchFamily="34" charset="0"/>
              </a:rPr>
              <a:t>are represented by rectangles. An entity is an object or </a:t>
            </a:r>
            <a:r>
              <a:rPr lang="en-US" sz="2800" dirty="0" smtClean="0">
                <a:latin typeface="Calibri" panose="020F0502020204030204" pitchFamily="34" charset="0"/>
              </a:rPr>
              <a:t>  concept </a:t>
            </a:r>
            <a:r>
              <a:rPr lang="en-US" sz="2800" dirty="0">
                <a:latin typeface="Calibri" panose="020F0502020204030204" pitchFamily="34" charset="0"/>
              </a:rPr>
              <a:t>about which you want to store information</a:t>
            </a:r>
            <a:r>
              <a:rPr lang="en-US" sz="2800" dirty="0" smtClean="0">
                <a:latin typeface="Calibri" panose="020F0502020204030204" pitchFamily="34" charset="0"/>
              </a:rPr>
              <a:t>.</a:t>
            </a:r>
          </a:p>
          <a:p>
            <a:endParaRPr lang="en-US" sz="2800" dirty="0"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u="sng" dirty="0">
                <a:latin typeface="Constantia" panose="02030602050306030303" pitchFamily="18" charset="0"/>
              </a:rPr>
              <a:t>Relationships</a:t>
            </a:r>
            <a:r>
              <a:rPr lang="en-US" sz="2800" u="sng" dirty="0">
                <a:latin typeface="Constantia" panose="02030602050306030303" pitchFamily="18" charset="0"/>
              </a:rPr>
              <a:t> :</a:t>
            </a:r>
          </a:p>
          <a:p>
            <a:pPr algn="just"/>
            <a:r>
              <a:rPr lang="en-US" dirty="0"/>
              <a:t>          </a:t>
            </a:r>
            <a:r>
              <a:rPr lang="en-US" dirty="0" smtClean="0"/>
              <a:t>       </a:t>
            </a:r>
            <a:r>
              <a:rPr lang="en-US" sz="2800" dirty="0" smtClean="0">
                <a:latin typeface="Calibri" panose="020F0502020204030204" pitchFamily="34" charset="0"/>
              </a:rPr>
              <a:t>Which </a:t>
            </a:r>
            <a:r>
              <a:rPr lang="en-US" sz="2800" dirty="0">
                <a:latin typeface="Calibri" panose="020F0502020204030204" pitchFamily="34" charset="0"/>
              </a:rPr>
              <a:t>are represented by diamond shapes, show how two entities share information in the database</a:t>
            </a:r>
            <a:r>
              <a:rPr lang="en-US" sz="2800" dirty="0" smtClean="0">
                <a:latin typeface="Calibri" panose="020F0502020204030204" pitchFamily="34" charset="0"/>
              </a:rPr>
              <a:t>.</a:t>
            </a:r>
          </a:p>
          <a:p>
            <a:endParaRPr lang="en-US" sz="2800" dirty="0">
              <a:latin typeface="Calibri" panose="020F0502020204030204" pitchFamily="34" charset="0"/>
            </a:endParaRPr>
          </a:p>
          <a:p>
            <a:endParaRPr lang="en-US" sz="2400" b="1" u="sng" dirty="0">
              <a:latin typeface="Constantia" panose="0203060205030603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u="sng" dirty="0" smtClean="0">
                <a:latin typeface="Constantia" panose="02030602050306030303" pitchFamily="18" charset="0"/>
              </a:rPr>
              <a:t>Attributes</a:t>
            </a:r>
            <a:r>
              <a:rPr lang="en-US" sz="2800" u="sng" dirty="0" smtClean="0">
                <a:latin typeface="Constantia" panose="02030602050306030303" pitchFamily="18" charset="0"/>
              </a:rPr>
              <a:t> : </a:t>
            </a:r>
            <a:endParaRPr lang="en-US" sz="2800" u="sng" dirty="0">
              <a:latin typeface="Constantia" panose="02030602050306030303" pitchFamily="18" charset="0"/>
            </a:endParaRPr>
          </a:p>
          <a:p>
            <a:pPr algn="just"/>
            <a:r>
              <a:rPr lang="en-US" dirty="0"/>
              <a:t>          </a:t>
            </a:r>
            <a:r>
              <a:rPr lang="en-US" sz="2800" dirty="0">
                <a:latin typeface="Calibri" panose="020F0502020204030204" pitchFamily="34" charset="0"/>
              </a:rPr>
              <a:t>Which are represented by ovals. A key attribute is the unique, distinguishing characteristic of the entity.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648" y="448739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ENTITY SET NAMES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4015" y="1626360"/>
            <a:ext cx="95189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 panose="020F0502020204030204" pitchFamily="34" charset="0"/>
              </a:rPr>
              <a:t>Teacher ( for sharing materials, takes courses, takes attendance</a:t>
            </a:r>
            <a:r>
              <a:rPr lang="en-US" sz="2800" dirty="0" smtClean="0">
                <a:latin typeface="Calibri" panose="020F0502020204030204" pitchFamily="34" charset="0"/>
              </a:rPr>
              <a:t>)</a:t>
            </a:r>
          </a:p>
          <a:p>
            <a:endParaRPr lang="en-US" sz="280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 panose="020F0502020204030204" pitchFamily="34" charset="0"/>
              </a:rPr>
              <a:t>Courses ( every course info. given to teacher &amp; students</a:t>
            </a:r>
            <a:r>
              <a:rPr lang="en-US" sz="2800" dirty="0" smtClean="0">
                <a:latin typeface="Calibri" panose="020F0502020204030204" pitchFamily="34" charset="0"/>
              </a:rPr>
              <a:t>)</a:t>
            </a:r>
          </a:p>
          <a:p>
            <a:endParaRPr lang="en-US" sz="280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 panose="020F0502020204030204" pitchFamily="34" charset="0"/>
              </a:rPr>
              <a:t>Materials (provided by teacher &amp; students can download it)</a:t>
            </a:r>
          </a:p>
          <a:p>
            <a:endParaRPr lang="en-US" sz="280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 panose="020F0502020204030204" pitchFamily="34" charset="0"/>
              </a:rPr>
              <a:t>Students (for student </a:t>
            </a:r>
            <a:r>
              <a:rPr lang="en-US" sz="2800" dirty="0" smtClean="0">
                <a:latin typeface="Calibri" panose="020F0502020204030204" pitchFamily="34" charset="0"/>
              </a:rPr>
              <a:t>id)</a:t>
            </a:r>
            <a:endParaRPr lang="en-US" sz="2800" dirty="0">
              <a:latin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 panose="020F0502020204030204" pitchFamily="34" charset="0"/>
              </a:rPr>
              <a:t>Quizes ( for adding marks of quiz of every student)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3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alpha val="60000"/>
                  </a:schemeClr>
                </a:solidFill>
              </a:rPr>
              <a:t>12/02/2018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012950" y="382588"/>
            <a:ext cx="10179050" cy="149225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19658" y="312977"/>
            <a:ext cx="841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4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13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5241220" y="4433002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Confirm Purchase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59F2ACB-BB45-4025-9D9A-F7FE282F81D7}"/>
              </a:ext>
            </a:extLst>
          </p:cNvPr>
          <p:cNvSpPr/>
          <p:nvPr/>
        </p:nvSpPr>
        <p:spPr>
          <a:xfrm>
            <a:off x="5241220" y="6191013"/>
            <a:ext cx="2930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ER Diagram of the system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23" y="483861"/>
            <a:ext cx="9445463" cy="557484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9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037" y="1874517"/>
            <a:ext cx="11140225" cy="4011128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In the terms of project accomplish we had almost done all the area of it.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Separate database for student and teacher 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C</a:t>
            </a: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reating course by teachers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Different database and sharing system for material and quiz against the course.   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Project Demonstration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23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98" y="566044"/>
            <a:ext cx="10058400" cy="565508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7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33" y="426676"/>
            <a:ext cx="10058400" cy="56550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19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49" y="529707"/>
            <a:ext cx="10058400" cy="56550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2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465313"/>
            <a:ext cx="10058400" cy="56550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90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56127" y="406551"/>
            <a:ext cx="9204549" cy="93105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97397" y="1712890"/>
            <a:ext cx="10148553" cy="28462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Individual profile for students</a:t>
            </a: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Real-time problem solution by leaving comments and reply</a:t>
            </a: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Sending results of students in their profile dynamically without showing it publicly.  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78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alpha val="60000"/>
                  </a:schemeClr>
                </a:solidFill>
              </a:rPr>
              <a:t>12/02/2018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3553" y="475989"/>
            <a:ext cx="10179050" cy="1492250"/>
          </a:xfrm>
        </p:spPr>
        <p:txBody>
          <a:bodyPr>
            <a:normAutofit/>
          </a:bodyPr>
          <a:lstStyle/>
          <a:p>
            <a:r>
              <a:rPr lang="en-US" sz="3600" b="1" dirty="0"/>
              <a:t>WHY Teacher-Student Collaboration System</a:t>
            </a:r>
            <a:r>
              <a:rPr lang="en-US" b="1" u="sng" dirty="0"/>
              <a:t/>
            </a:r>
            <a:br>
              <a:rPr lang="en-US" b="1" u="sng" dirty="0"/>
            </a:b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93087" y="2337455"/>
            <a:ext cx="9637770" cy="3090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</a:rPr>
              <a:t>Reducing communication gap between teacher &amp; student</a:t>
            </a:r>
          </a:p>
          <a:p>
            <a:endParaRPr lang="en-US" sz="28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</a:rPr>
              <a:t>Making sharing process more dynamic</a:t>
            </a:r>
          </a:p>
          <a:p>
            <a:endParaRPr lang="en-US" sz="28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</a:rPr>
              <a:t>Time consuming and rearranging hotchpotch things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93949" y="382587"/>
            <a:ext cx="9440213" cy="116287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3949" y="1545464"/>
            <a:ext cx="932430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At the end we can say its all about solving the problems Of communication between teachers and students. </a:t>
            </a:r>
            <a:r>
              <a:rPr lang="en-US" sz="2800" dirty="0" smtClean="0">
                <a:latin typeface="Calibri" panose="020F0502020204030204" pitchFamily="34" charset="0"/>
              </a:rPr>
              <a:t>With its </a:t>
            </a:r>
            <a:r>
              <a:rPr lang="en-US" sz="2800" dirty="0">
                <a:latin typeface="Calibri" panose="020F0502020204030204" pitchFamily="34" charset="0"/>
              </a:rPr>
              <a:t>dynamic process hope we can deport sharing </a:t>
            </a:r>
            <a:r>
              <a:rPr lang="en-US" sz="2800" dirty="0" smtClean="0">
                <a:latin typeface="Calibri" panose="020F0502020204030204" pitchFamily="34" charset="0"/>
              </a:rPr>
              <a:t>problems</a:t>
            </a:r>
            <a:r>
              <a:rPr lang="en-US" sz="2800" dirty="0">
                <a:latin typeface="Calibri" panose="020F0502020204030204" pitchFamily="34" charset="0"/>
              </a:rPr>
              <a:t>. So all the sides can get complication free </a:t>
            </a:r>
            <a:r>
              <a:rPr lang="en-US" sz="2800" dirty="0" smtClean="0">
                <a:latin typeface="Calibri" panose="020F0502020204030204" pitchFamily="34" charset="0"/>
              </a:rPr>
              <a:t>information </a:t>
            </a:r>
            <a:r>
              <a:rPr lang="en-US" sz="2800" dirty="0">
                <a:latin typeface="Calibri" panose="020F0502020204030204" pitchFamily="34" charset="0"/>
              </a:rPr>
              <a:t>gathering way. Though it has many shortcomings but </a:t>
            </a:r>
            <a:r>
              <a:rPr lang="en-US" sz="2800" dirty="0" smtClean="0">
                <a:latin typeface="Calibri" panose="020F0502020204030204" pitchFamily="34" charset="0"/>
              </a:rPr>
              <a:t>in future </a:t>
            </a:r>
            <a:r>
              <a:rPr lang="en-US" sz="2800" dirty="0">
                <a:latin typeface="Calibri" panose="020F0502020204030204" pitchFamily="34" charset="0"/>
              </a:rPr>
              <a:t>we will try to improve it.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9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CDBBC88-5842-492C-B3A7-D0145D726FE6}"/>
              </a:ext>
            </a:extLst>
          </p:cNvPr>
          <p:cNvSpPr/>
          <p:nvPr/>
        </p:nvSpPr>
        <p:spPr>
          <a:xfrm>
            <a:off x="3954260" y="2778843"/>
            <a:ext cx="50995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Any Questions?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1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CDBBC88-5842-492C-B3A7-D0145D726FE6}"/>
              </a:ext>
            </a:extLst>
          </p:cNvPr>
          <p:cNvSpPr/>
          <p:nvPr/>
        </p:nvSpPr>
        <p:spPr>
          <a:xfrm>
            <a:off x="4791388" y="2804600"/>
            <a:ext cx="34499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Thank You </a:t>
            </a:r>
            <a:r>
              <a:rPr lang="en-US" sz="4000" dirty="0">
                <a:sym typeface="Wingdings" panose="05000000000000000000" pitchFamily="2" charset="2"/>
              </a:rPr>
              <a:t></a:t>
            </a:r>
            <a:r>
              <a:rPr lang="en-US" sz="4000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34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73628" y="582208"/>
            <a:ext cx="8444695" cy="1162877"/>
          </a:xfrm>
        </p:spPr>
        <p:txBody>
          <a:bodyPr/>
          <a:lstStyle/>
          <a:p>
            <a:pPr marL="0" indent="0"/>
            <a:r>
              <a:rPr lang="en-US" sz="2800" b="1" dirty="0"/>
              <a:t>                      </a:t>
            </a:r>
            <a:r>
              <a:rPr lang="en-US" sz="3600" b="1" dirty="0"/>
              <a:t> Project SUMMARY</a:t>
            </a:r>
            <a:r>
              <a:rPr lang="en-US" sz="3600" b="1" u="sng" dirty="0"/>
              <a:t>   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1953" y="1745085"/>
            <a:ext cx="10268047" cy="435949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Basically It will stand for the welfare of students and teachers in an institute.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First of all there will be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two part in our application. 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From the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teacher part teacher has to upload the information or materials or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the marks 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Student have their own interface from there they can find out the info about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course and the materials and quiz marks against their course.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There will be different section for material and marks do student can find out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easily.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70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51678" y="0"/>
            <a:ext cx="10179050" cy="1492250"/>
          </a:xfrm>
        </p:spPr>
        <p:txBody>
          <a:bodyPr/>
          <a:lstStyle/>
          <a:p>
            <a:pPr algn="ctr"/>
            <a:r>
              <a:rPr lang="en-GB" sz="4400" dirty="0">
                <a:ea typeface="Times New Roman" panose="02020603050405020304" pitchFamily="18" charset="0"/>
              </a:rPr>
              <a:t/>
            </a:r>
            <a:br>
              <a:rPr lang="en-GB" sz="4400" dirty="0">
                <a:ea typeface="Times New Roman" panose="02020603050405020304" pitchFamily="18" charset="0"/>
              </a:rPr>
            </a:br>
            <a:r>
              <a:rPr lang="en-US" sz="3600" b="1" dirty="0">
                <a:ea typeface="Times New Roman" panose="02020603050405020304" pitchFamily="18" charset="0"/>
              </a:rPr>
              <a:t>Project </a:t>
            </a:r>
            <a:r>
              <a:rPr lang="en-US" sz="3600" dirty="0">
                <a:ea typeface="Times New Roman" panose="02020603050405020304" pitchFamily="18" charset="0"/>
              </a:rPr>
              <a:t>Requirements</a:t>
            </a:r>
            <a:endParaRPr lang="en-GB" sz="3600" dirty="0"/>
          </a:p>
        </p:txBody>
      </p:sp>
      <p:sp>
        <p:nvSpPr>
          <p:cNvPr id="4" name="Rectangle 3"/>
          <p:cNvSpPr/>
          <p:nvPr/>
        </p:nvSpPr>
        <p:spPr>
          <a:xfrm>
            <a:off x="1724432" y="2168919"/>
            <a:ext cx="970629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</a:rPr>
              <a:t>Programming Language </a:t>
            </a:r>
            <a:r>
              <a:rPr lang="en-US" sz="2800" dirty="0">
                <a:latin typeface="Calibri" panose="020F0502020204030204" pitchFamily="34" charset="0"/>
              </a:rPr>
              <a:t>:</a:t>
            </a:r>
            <a:r>
              <a:rPr lang="en-US" sz="2800" dirty="0" smtClean="0">
                <a:latin typeface="Calibri" panose="020F0502020204030204" pitchFamily="34" charset="0"/>
              </a:rPr>
              <a:t> C#</a:t>
            </a:r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</a:rPr>
              <a:t>   </a:t>
            </a:r>
            <a:r>
              <a:rPr lang="en-US" sz="2800" dirty="0">
                <a:latin typeface="Calibri" panose="020F0502020204030204" pitchFamily="34" charset="0"/>
              </a:rPr>
              <a:t>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</a:rPr>
              <a:t>IDE : </a:t>
            </a:r>
            <a:r>
              <a:rPr lang="en-US" sz="2800" dirty="0">
                <a:latin typeface="Calibri" panose="020F0502020204030204" pitchFamily="34" charset="0"/>
              </a:rPr>
              <a:t>Microsoft Visual </a:t>
            </a:r>
            <a:r>
              <a:rPr lang="en-US" sz="2800" dirty="0" smtClean="0">
                <a:latin typeface="Calibri" panose="020F0502020204030204" pitchFamily="34" charset="0"/>
              </a:rPr>
              <a:t>Studio with asp.net Framework (MVC) </a:t>
            </a:r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</a:rPr>
              <a:t> 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</a:rPr>
              <a:t>Database : Microsoft SQL server</a:t>
            </a:r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400" dirty="0"/>
              <a:t> </a:t>
            </a:r>
          </a:p>
          <a:p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26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77344" y="1912512"/>
            <a:ext cx="7916661" cy="2788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                      </a:t>
            </a:r>
          </a:p>
          <a:p>
            <a:pPr marL="0" indent="0">
              <a:buNone/>
            </a:pPr>
            <a:r>
              <a:rPr lang="en-US" sz="2400" dirty="0"/>
              <a:t>                             </a:t>
            </a:r>
          </a:p>
          <a:p>
            <a:pPr marL="0" indent="0">
              <a:buNone/>
            </a:pPr>
            <a:r>
              <a:rPr lang="en-US" sz="2400" dirty="0"/>
              <a:t>                     </a:t>
            </a:r>
            <a:r>
              <a:rPr lang="en-US" sz="6000" dirty="0">
                <a:solidFill>
                  <a:schemeClr val="tx1"/>
                </a:solidFill>
                <a:latin typeface="+mj-lt"/>
              </a:rPr>
              <a:t>Data flow diagram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0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35768" y="416322"/>
            <a:ext cx="10179050" cy="9617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Data Flow Diagram</a:t>
            </a: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51678" y="1745087"/>
            <a:ext cx="10179050" cy="35941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Graphical representation of the flow of data through an information System 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Shows what kind of information will be input to and output from the system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Illustrates  where data comes from, where it goes and how it gets stored in an information System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12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12950" y="474312"/>
            <a:ext cx="7942419" cy="96969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Types of 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51678" y="1675826"/>
            <a:ext cx="7040898" cy="28269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800" dirty="0">
                <a:solidFill>
                  <a:schemeClr val="tx1"/>
                </a:solidFill>
              </a:rPr>
              <a:t>Context Level Diagram</a:t>
            </a:r>
          </a:p>
          <a:p>
            <a:r>
              <a:rPr lang="en-US" sz="2800" dirty="0">
                <a:solidFill>
                  <a:schemeClr val="tx1"/>
                </a:solidFill>
              </a:rPr>
              <a:t>Level 0 Diagram</a:t>
            </a:r>
          </a:p>
          <a:p>
            <a:r>
              <a:rPr lang="en-US" sz="2800" dirty="0">
                <a:solidFill>
                  <a:schemeClr val="tx1"/>
                </a:solidFill>
              </a:rPr>
              <a:t>Level 1 Diagram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3007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2434" y="569105"/>
            <a:ext cx="8937936" cy="110207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Main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42434" y="2170087"/>
            <a:ext cx="8509089" cy="268524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Process 1.0 : Course Process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Process 2.0 : Quiz Process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Process 3.0 </a:t>
            </a:r>
            <a:r>
              <a:rPr lang="en-US" sz="2800" dirty="0">
                <a:solidFill>
                  <a:schemeClr val="tx1"/>
                </a:solidFill>
              </a:rPr>
              <a:t>: Materials </a:t>
            </a:r>
            <a:r>
              <a:rPr lang="en-US" sz="2800" dirty="0" smtClean="0">
                <a:solidFill>
                  <a:schemeClr val="tx1"/>
                </a:solidFill>
              </a:rPr>
              <a:t>Process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12/02/2018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Teacher Student Collaboration System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C545-0BA6-4431-B1E7-A6D965E59A4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8963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a9591eb-b775-4e29-a743-1093c6a25b10" Revision="1" Stencil="System.MyShapes" StencilVersion="1.0"/>
</Control>
</file>

<file path=customXml/itemProps1.xml><?xml version="1.0" encoding="utf-8"?>
<ds:datastoreItem xmlns:ds="http://schemas.openxmlformats.org/officeDocument/2006/customXml" ds:itemID="{DB239864-DC17-4BB2-9F9F-11BDC19B292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tf00001242</Template>
  <TotalTime>2362</TotalTime>
  <Words>732</Words>
  <Application>Microsoft Office PowerPoint</Application>
  <PresentationFormat>Widescreen</PresentationFormat>
  <Paragraphs>222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Constantia</vt:lpstr>
      <vt:lpstr>Gill Sans MT</vt:lpstr>
      <vt:lpstr>Impact</vt:lpstr>
      <vt:lpstr>Times New Roman</vt:lpstr>
      <vt:lpstr>Wingdings</vt:lpstr>
      <vt:lpstr>Badge</vt:lpstr>
      <vt:lpstr>Teacher Student collaboration system</vt:lpstr>
      <vt:lpstr>CSE 3224 : Information System Design and Software Engineering Lab</vt:lpstr>
      <vt:lpstr>WHY Teacher-Student Collaboration System </vt:lpstr>
      <vt:lpstr>                       Project SUMMARY   </vt:lpstr>
      <vt:lpstr> Project Requirements</vt:lpstr>
      <vt:lpstr>PowerPoint Presentation</vt:lpstr>
      <vt:lpstr>Data Flow Diagram </vt:lpstr>
      <vt:lpstr>Types of data flow diagram</vt:lpstr>
      <vt:lpstr>Main process</vt:lpstr>
      <vt:lpstr>       Context Level Diagram</vt:lpstr>
      <vt:lpstr>PowerPoint Presentation</vt:lpstr>
      <vt:lpstr>PowerPoint Presentation</vt:lpstr>
      <vt:lpstr>PowerPoint Presentation</vt:lpstr>
      <vt:lpstr>PowerPoint Presentation</vt:lpstr>
      <vt:lpstr>Use Case Diagram</vt:lpstr>
      <vt:lpstr>Actors</vt:lpstr>
      <vt:lpstr>Functions of actors</vt:lpstr>
      <vt:lpstr> </vt:lpstr>
      <vt:lpstr>Entity Relationship Diagram</vt:lpstr>
      <vt:lpstr>Entity Relationship Diagram</vt:lpstr>
      <vt:lpstr>PowerPoint Presentation</vt:lpstr>
      <vt:lpstr>PowerPoint Presentation</vt:lpstr>
      <vt:lpstr> </vt:lpstr>
      <vt:lpstr>Project Demonstration</vt:lpstr>
      <vt:lpstr>PowerPoint Presentation</vt:lpstr>
      <vt:lpstr>PowerPoint Presentation</vt:lpstr>
      <vt:lpstr>PowerPoint Presentation</vt:lpstr>
      <vt:lpstr>PowerPoint Presentation</vt:lpstr>
      <vt:lpstr>Future Plan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System Design &amp; Software Engineering Lab Course Code : CSE 3224</dc:title>
  <dc:creator>Emran Imam</dc:creator>
  <cp:lastModifiedBy>User</cp:lastModifiedBy>
  <cp:revision>97</cp:revision>
  <dcterms:created xsi:type="dcterms:W3CDTF">2016-12-30T10:30:26Z</dcterms:created>
  <dcterms:modified xsi:type="dcterms:W3CDTF">2018-02-10T15:06:22Z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