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4945F-6155-4127-9A64-456ADDF0E314}" type="datetimeFigureOut">
              <a:rPr lang="en-US" smtClean="0"/>
              <a:t>25-Jan-18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F65AC-69FD-44FC-8B8D-8785F07E7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12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F65AC-69FD-44FC-8B8D-8785F07E74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83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F65AC-69FD-44FC-8B8D-8785F07E74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79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E70FB5F-7260-425A-9EA0-F4E95EF7B002}" type="datetime1">
              <a:rPr lang="en-US" smtClean="0"/>
              <a:t>25-Jan-18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9A25-3718-4AA7-BAC8-744F02201478}" type="datetime1">
              <a:rPr lang="en-US" smtClean="0"/>
              <a:t>25-Jan-18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F549B-5CCA-43C4-9BAA-E6FDE535BED3}" type="datetime1">
              <a:rPr lang="en-US" smtClean="0"/>
              <a:t>25-Jan-18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40F6-AE79-40F8-9905-5AE1524ADDD5}" type="datetime1">
              <a:rPr lang="en-US" smtClean="0"/>
              <a:t>25-Jan-18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F98D-C51A-44A4-8FC0-71C00F797AC5}" type="datetime1">
              <a:rPr lang="en-US" smtClean="0"/>
              <a:t>25-Jan-18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5C220-CD72-4060-B4CF-FAAD6C2225EC}" type="datetime1">
              <a:rPr lang="en-US" smtClean="0"/>
              <a:t>25-Jan-18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28BE3-C9C2-4381-B8FB-AE278BDDBD51}" type="datetime1">
              <a:rPr lang="en-US" smtClean="0"/>
              <a:t>25-Jan-18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3CB8-45C9-4B2D-9A49-6AD02B4FD263}" type="datetime1">
              <a:rPr lang="en-US" smtClean="0"/>
              <a:t>25-Jan-18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A3F6-E1C5-464A-9BFE-822A68A1A48D}" type="datetime1">
              <a:rPr lang="en-US" smtClean="0"/>
              <a:t>25-Jan-18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6BC2-4C32-4D63-8B26-0DD4DC97917F}" type="datetime1">
              <a:rPr lang="en-US" smtClean="0"/>
              <a:t>25-Jan-18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5E2F-42F9-4ABB-8D3B-B52F7BD17615}" type="datetime1">
              <a:rPr lang="en-US" smtClean="0"/>
              <a:t>25-Jan-18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1CA-B5FB-45E0-AED7-B554C32F3110}" type="datetime1">
              <a:rPr lang="en-US" smtClean="0"/>
              <a:t>25-Jan-18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CA8BC-BD1E-42C4-8C0E-AABA08FE6622}" type="datetime1">
              <a:rPr lang="en-US" smtClean="0"/>
              <a:t>25-Jan-18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064E-1667-4F63-B073-75F28B1D5C7D}" type="datetime1">
              <a:rPr lang="en-US" smtClean="0"/>
              <a:t>25-Jan-18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DB56-5C76-4A49-A772-D09BCD480587}" type="datetime1">
              <a:rPr lang="en-US" smtClean="0"/>
              <a:t>25-Jan-18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BC95-200B-453C-95C8-4D85BE7D0F64}" type="datetime1">
              <a:rPr lang="en-US" smtClean="0"/>
              <a:t>25-Jan-18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C69A-D096-4C73-AA7C-132D3BD4C8D7}" type="datetime1">
              <a:rPr lang="en-US" smtClean="0"/>
              <a:t>25-Jan-18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CFE390-5C3D-484E-882B-F3203E8E5092}" type="datetime1">
              <a:rPr lang="en-US" smtClean="0"/>
              <a:t>25-Jan-18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29600" y="1683183"/>
            <a:ext cx="534126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i="1" dirty="0" err="1">
                <a:solidFill>
                  <a:prstClr val="black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Ahsanullah</a:t>
            </a:r>
            <a:r>
              <a:rPr lang="en-US" altLang="en-US" sz="2400" b="1" i="1" dirty="0">
                <a:solidFill>
                  <a:prstClr val="black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 University of Science &amp; Technology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prstClr val="black"/>
                </a:solidFill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Science &amp; Engineering</a:t>
            </a:r>
            <a:r>
              <a:rPr lang="en-US" altLang="en-US" b="1" dirty="0">
                <a:solidFill>
                  <a:prstClr val="black"/>
                </a:solidFill>
                <a:latin typeface="Candara" panose="020E0502030303020204" pitchFamily="34" charset="0"/>
              </a:rPr>
              <a:t> </a:t>
            </a:r>
          </a:p>
        </p:txBody>
      </p:sp>
      <p:pic>
        <p:nvPicPr>
          <p:cNvPr id="6" name="Picture 5" descr="C:\Users\ASUS\Desktop\LogoAus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879" y="2840538"/>
            <a:ext cx="434704" cy="44354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8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 System Design &amp; Software Engineering Lab                                        (CSE 3224)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4C0D-F3C4-4D78-B40A-CDCB5C8800AD}" type="datetime1">
              <a:rPr lang="en-US" smtClean="0"/>
              <a:t>25-Jan-18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21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0011" y="965914"/>
            <a:ext cx="883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Berlin Sans FB Demi" panose="020E0802020502020306" pitchFamily="34" charset="0"/>
              </a:rPr>
              <a:t>ER DIAGRAM</a:t>
            </a:r>
            <a:endParaRPr lang="en-US" sz="3200" dirty="0">
              <a:latin typeface="Berlin Sans FB Demi" panose="020E0802020502020306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558" y="1550688"/>
            <a:ext cx="8731876" cy="5307312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4B52-5174-448B-86B1-593CEA6D416F}" type="datetime1">
              <a:rPr lang="en-US" smtClean="0"/>
              <a:t>25-Jan-18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1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0767" y="2537137"/>
            <a:ext cx="945309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alibri Light" panose="020F0302020204030204" pitchFamily="34" charset="0"/>
              </a:rPr>
              <a:t>We will try our best to implement the project as the ERD and Class Diagram we have prepared. </a:t>
            </a:r>
            <a:endParaRPr lang="en-US" sz="2200" dirty="0" smtClean="0">
              <a:latin typeface="Calibri Light" panose="020F0302020204030204" pitchFamily="34" charset="0"/>
            </a:endParaRPr>
          </a:p>
          <a:p>
            <a:pPr lvl="1"/>
            <a:endParaRPr lang="en-US" sz="2200" dirty="0">
              <a:latin typeface="Calibri Light" panose="020F03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alibri Light" panose="020F0302020204030204" pitchFamily="34" charset="0"/>
              </a:rPr>
              <a:t>Hopefully we can develop a useful, user friendly </a:t>
            </a:r>
            <a:r>
              <a:rPr lang="en-US" sz="2200" dirty="0" smtClean="0">
                <a:latin typeface="Calibri Light" panose="020F0302020204030204" pitchFamily="34" charset="0"/>
              </a:rPr>
              <a:t> collaboration </a:t>
            </a:r>
            <a:r>
              <a:rPr lang="en-US" sz="2200" dirty="0">
                <a:latin typeface="Calibri Light" panose="020F0302020204030204" pitchFamily="34" charset="0"/>
              </a:rPr>
              <a:t>system that satisfies the requirements of our client</a:t>
            </a:r>
            <a:r>
              <a:rPr lang="en-US" sz="2400" dirty="0">
                <a:latin typeface="Calibri Light" panose="020F030202020403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00011" y="965914"/>
            <a:ext cx="883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Berlin Sans FB Demi" panose="020E0802020502020306" pitchFamily="34" charset="0"/>
              </a:rPr>
              <a:t>CONCLUSION</a:t>
            </a:r>
            <a:endParaRPr lang="en-US" sz="3200" dirty="0">
              <a:latin typeface="Berlin Sans FB Demi" panose="020E0802020502020306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D6BE-3453-4781-8B06-23BF31B47F1D}" type="datetime1">
              <a:rPr lang="en-US" smtClean="0"/>
              <a:t>25-Jan-18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15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latin typeface="Berlin Sans FB Demi" panose="020E0802020502020306" pitchFamily="34" charset="0"/>
              </a:rPr>
              <a:t>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Teacher Student </a:t>
            </a:r>
            <a:r>
              <a:rPr lang="en-US" sz="4000" b="1" dirty="0" smtClean="0">
                <a:solidFill>
                  <a:srgbClr val="0070C0"/>
                </a:solidFill>
                <a:latin typeface="Garamond" panose="02020404030301010803" pitchFamily="18" charset="0"/>
              </a:rPr>
              <a:t>Collaboration System</a:t>
            </a:r>
            <a:endParaRPr lang="en-US" sz="4000" b="1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Submitted By</a:t>
            </a:r>
          </a:p>
          <a:p>
            <a:pPr marL="0" indent="0" algn="ctr">
              <a:buNone/>
            </a:pPr>
            <a:r>
              <a:rPr lang="en-US" sz="2000" dirty="0" err="1" smtClean="0">
                <a:latin typeface="Calibri Light" panose="020F0302020204030204" pitchFamily="34" charset="0"/>
              </a:rPr>
              <a:t>Mahir</a:t>
            </a:r>
            <a:r>
              <a:rPr lang="en-US" sz="2000" dirty="0" smtClean="0">
                <a:latin typeface="Calibri Light" panose="020F0302020204030204" pitchFamily="34" charset="0"/>
              </a:rPr>
              <a:t> Rashid : 15-01-04-013</a:t>
            </a:r>
          </a:p>
          <a:p>
            <a:pPr marL="0" indent="0" algn="ctr">
              <a:buNone/>
            </a:pPr>
            <a:r>
              <a:rPr lang="en-US" sz="2000" dirty="0" err="1" smtClean="0">
                <a:latin typeface="Calibri Light" panose="020F0302020204030204" pitchFamily="34" charset="0"/>
              </a:rPr>
              <a:t>Tasnim</a:t>
            </a:r>
            <a:r>
              <a:rPr lang="en-US" sz="2000" dirty="0" smtClean="0">
                <a:latin typeface="Calibri Light" panose="020F0302020204030204" pitchFamily="34" charset="0"/>
              </a:rPr>
              <a:t> </a:t>
            </a:r>
            <a:r>
              <a:rPr lang="en-US" sz="2000" dirty="0" err="1" smtClean="0">
                <a:latin typeface="Calibri Light" panose="020F0302020204030204" pitchFamily="34" charset="0"/>
              </a:rPr>
              <a:t>Mashrur</a:t>
            </a:r>
            <a:r>
              <a:rPr lang="en-US" sz="2000" dirty="0" smtClean="0">
                <a:latin typeface="Calibri Light" panose="020F0302020204030204" pitchFamily="34" charset="0"/>
              </a:rPr>
              <a:t> Mahee : 15-01-04-013</a:t>
            </a:r>
          </a:p>
          <a:p>
            <a:pPr marL="0" indent="0" algn="ctr">
              <a:buNone/>
            </a:pPr>
            <a:r>
              <a:rPr lang="en-US" sz="2000" dirty="0" err="1" smtClean="0">
                <a:latin typeface="Calibri Light" panose="020F0302020204030204" pitchFamily="34" charset="0"/>
              </a:rPr>
              <a:t>Atiqul</a:t>
            </a:r>
            <a:r>
              <a:rPr lang="en-US" sz="2000" dirty="0" smtClean="0">
                <a:latin typeface="Calibri Light" panose="020F0302020204030204" pitchFamily="34" charset="0"/>
              </a:rPr>
              <a:t> Islam Chowdhury : 15-01-04-014</a:t>
            </a:r>
          </a:p>
          <a:p>
            <a:pPr marL="0" indent="0" algn="ctr">
              <a:buNone/>
            </a:pPr>
            <a:r>
              <a:rPr lang="en-US" sz="2000" dirty="0" err="1" smtClean="0">
                <a:latin typeface="Calibri Light" panose="020F0302020204030204" pitchFamily="34" charset="0"/>
              </a:rPr>
              <a:t>Saiful</a:t>
            </a:r>
            <a:r>
              <a:rPr lang="en-US" sz="2000" dirty="0" smtClean="0">
                <a:latin typeface="Calibri Light" panose="020F0302020204030204" pitchFamily="34" charset="0"/>
              </a:rPr>
              <a:t> </a:t>
            </a:r>
            <a:r>
              <a:rPr lang="en-US" sz="2000" dirty="0" err="1" smtClean="0">
                <a:latin typeface="Calibri Light" panose="020F0302020204030204" pitchFamily="34" charset="0"/>
              </a:rPr>
              <a:t>Somum</a:t>
            </a:r>
            <a:r>
              <a:rPr lang="en-US" sz="2000" dirty="0" smtClean="0">
                <a:latin typeface="Calibri Light" panose="020F0302020204030204" pitchFamily="34" charset="0"/>
              </a:rPr>
              <a:t> : 15-01-04-027</a:t>
            </a:r>
            <a:endParaRPr lang="en-US" sz="2000" dirty="0">
              <a:latin typeface="Calibri Light" panose="020F03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0B31-6C7B-4C6A-928F-F7D33184F7FF}" type="datetime1">
              <a:rPr lang="en-US" smtClean="0"/>
              <a:t>25-Jan-18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62129" y="1275007"/>
            <a:ext cx="95046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7200" dirty="0" smtClean="0">
              <a:latin typeface="Berlin Sans FB Demi" panose="020E0802020502020306" pitchFamily="34" charset="0"/>
            </a:endParaRPr>
          </a:p>
          <a:p>
            <a:r>
              <a:rPr lang="en-US" sz="7200" dirty="0" smtClean="0">
                <a:latin typeface="Berlin Sans FB Demi" panose="020E0802020502020306" pitchFamily="34" charset="0"/>
              </a:rPr>
              <a:t>        WHAT IS ERD ?</a:t>
            </a:r>
          </a:p>
          <a:p>
            <a:endParaRPr lang="en-US" sz="7200" dirty="0">
              <a:latin typeface="Berlin Sans FB Demi" panose="020E0802020502020306" pitchFamily="34" charset="0"/>
            </a:endParaRPr>
          </a:p>
          <a:p>
            <a:endParaRPr lang="en-US" sz="7200" dirty="0">
              <a:latin typeface="Berlin Sans FB Demi" panose="020E0802020502020306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9" y="3966692"/>
            <a:ext cx="1594054" cy="162273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F22D8-C693-42E7-BB6C-B25A9D30662D}" type="datetime1">
              <a:rPr lang="en-US" smtClean="0"/>
              <a:t>25-Jan-18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67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9251" y="1326524"/>
            <a:ext cx="98008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Constantia" panose="02030602050306030303" pitchFamily="18" charset="0"/>
              </a:rPr>
              <a:t>Entities</a:t>
            </a:r>
            <a:r>
              <a:rPr lang="en-US" sz="2400" dirty="0" smtClean="0">
                <a:latin typeface="Constantia" panose="02030602050306030303" pitchFamily="18" charset="0"/>
              </a:rPr>
              <a:t>:</a:t>
            </a:r>
          </a:p>
          <a:p>
            <a:r>
              <a:rPr lang="en-US" dirty="0" smtClean="0"/>
              <a:t>         </a:t>
            </a:r>
            <a:r>
              <a:rPr lang="en-US" dirty="0" smtClean="0">
                <a:latin typeface="Calibri Light" panose="020F0302020204030204" pitchFamily="34" charset="0"/>
              </a:rPr>
              <a:t>Which </a:t>
            </a:r>
            <a:r>
              <a:rPr lang="en-US" dirty="0">
                <a:latin typeface="Calibri Light" panose="020F0302020204030204" pitchFamily="34" charset="0"/>
              </a:rPr>
              <a:t>are represented by rectangles. An entity is an object or concept about which you want to store information</a:t>
            </a:r>
            <a:r>
              <a:rPr lang="en-US" dirty="0" smtClean="0">
                <a:latin typeface="Calibri Light" panose="020F0302020204030204" pitchFamily="34" charset="0"/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b="1" u="sng" dirty="0" smtClean="0">
                <a:latin typeface="Constantia" panose="02030602050306030303" pitchFamily="18" charset="0"/>
              </a:rPr>
              <a:t>Relationships</a:t>
            </a:r>
            <a:r>
              <a:rPr lang="en-US" dirty="0" smtClean="0"/>
              <a:t> </a:t>
            </a:r>
            <a:r>
              <a:rPr lang="en-US" sz="3200" dirty="0"/>
              <a:t>: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sz="2000" dirty="0">
                <a:latin typeface="Calibri Light" panose="020F0302020204030204" pitchFamily="34" charset="0"/>
              </a:rPr>
              <a:t>W</a:t>
            </a:r>
            <a:r>
              <a:rPr lang="en-US" sz="2000" dirty="0" smtClean="0">
                <a:latin typeface="Calibri Light" panose="020F0302020204030204" pitchFamily="34" charset="0"/>
              </a:rPr>
              <a:t>hich </a:t>
            </a:r>
            <a:r>
              <a:rPr lang="en-US" sz="2000" dirty="0">
                <a:latin typeface="Calibri Light" panose="020F0302020204030204" pitchFamily="34" charset="0"/>
              </a:rPr>
              <a:t>are represented by diamond shapes, show how two entities share information in the database.</a:t>
            </a:r>
          </a:p>
          <a:p>
            <a:endParaRPr lang="en-US" sz="2400" b="1" u="sng" dirty="0" smtClean="0">
              <a:latin typeface="Constantia" panose="02030602050306030303" pitchFamily="18" charset="0"/>
            </a:endParaRPr>
          </a:p>
          <a:p>
            <a:r>
              <a:rPr lang="en-US" sz="2400" b="1" u="sng" dirty="0" smtClean="0">
                <a:latin typeface="Constantia" panose="02030602050306030303" pitchFamily="18" charset="0"/>
              </a:rPr>
              <a:t>Attributes</a:t>
            </a:r>
            <a:r>
              <a:rPr lang="en-US" dirty="0" smtClean="0"/>
              <a:t> </a:t>
            </a:r>
            <a:r>
              <a:rPr lang="en-US" sz="3200" dirty="0"/>
              <a:t>: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sz="2000" dirty="0">
                <a:latin typeface="Calibri Light" panose="020F0302020204030204" pitchFamily="34" charset="0"/>
              </a:rPr>
              <a:t>W</a:t>
            </a:r>
            <a:r>
              <a:rPr lang="en-US" sz="2000" dirty="0" smtClean="0">
                <a:latin typeface="Calibri Light" panose="020F0302020204030204" pitchFamily="34" charset="0"/>
              </a:rPr>
              <a:t>hich </a:t>
            </a:r>
            <a:r>
              <a:rPr lang="en-US" sz="2000" dirty="0">
                <a:latin typeface="Calibri Light" panose="020F0302020204030204" pitchFamily="34" charset="0"/>
              </a:rPr>
              <a:t>are represented by ovals. A key attribute is the unique, distinguishing characteristic of the entity.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6A24-029B-49A4-87D9-4B96909ADB47}" type="datetime1">
              <a:rPr lang="en-US" smtClean="0"/>
              <a:t>25-Jan-18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0011" y="965914"/>
            <a:ext cx="883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Berlin Sans FB Demi" panose="020E0802020502020306" pitchFamily="34" charset="0"/>
              </a:rPr>
              <a:t>ENTITY SET NAMES</a:t>
            </a:r>
            <a:endParaRPr lang="en-US" sz="3200" dirty="0">
              <a:latin typeface="Berlin Sans FB Demi" panose="020E08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6073" y="1725766"/>
            <a:ext cx="88993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Century Gothic" panose="020B0502020202020204" pitchFamily="34" charset="0"/>
              </a:rPr>
              <a:t>Teacher ( for sharing materials, takes courses, takes attendance)</a:t>
            </a:r>
            <a:endParaRPr lang="en-US" sz="2000" dirty="0" smtClean="0">
              <a:latin typeface="Century Gothic" panose="020B0502020202020204" pitchFamily="34" charset="0"/>
            </a:endParaRPr>
          </a:p>
          <a:p>
            <a:endParaRPr lang="en-US" sz="2000" dirty="0" smtClean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Century Gothic" panose="020B0502020202020204" pitchFamily="34" charset="0"/>
              </a:rPr>
              <a:t>Courses ( every course info. given to teacher &amp; students)</a:t>
            </a:r>
            <a:endParaRPr lang="en-US" sz="2000" dirty="0" smtClean="0">
              <a:latin typeface="Century Gothic" panose="020B0502020202020204" pitchFamily="34" charset="0"/>
            </a:endParaRPr>
          </a:p>
          <a:p>
            <a:endParaRPr lang="en-US" sz="2000" dirty="0" smtClean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Century Gothic" panose="020B0502020202020204" pitchFamily="34" charset="0"/>
              </a:rPr>
              <a:t>Materials </a:t>
            </a:r>
            <a:r>
              <a:rPr lang="en-US" sz="2000" dirty="0" smtClean="0">
                <a:latin typeface="Century Gothic" panose="020B0502020202020204" pitchFamily="34" charset="0"/>
              </a:rPr>
              <a:t>(provided </a:t>
            </a:r>
            <a:r>
              <a:rPr lang="en-US" sz="2000" dirty="0">
                <a:latin typeface="Century Gothic" panose="020B0502020202020204" pitchFamily="34" charset="0"/>
              </a:rPr>
              <a:t>by teacher &amp; students can download it)</a:t>
            </a:r>
            <a:endParaRPr lang="en-US" sz="2000" dirty="0" smtClean="0">
              <a:latin typeface="Century Gothic" panose="020B0502020202020204" pitchFamily="34" charset="0"/>
            </a:endParaRPr>
          </a:p>
          <a:p>
            <a:endParaRPr lang="en-US" sz="2000" dirty="0" smtClean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Century Gothic" panose="020B0502020202020204" pitchFamily="34" charset="0"/>
              </a:rPr>
              <a:t>Department ( for </a:t>
            </a:r>
            <a:r>
              <a:rPr lang="en-US" sz="2000" dirty="0" err="1">
                <a:latin typeface="Century Gothic" panose="020B0502020202020204" pitchFamily="34" charset="0"/>
              </a:rPr>
              <a:t>dept</a:t>
            </a:r>
            <a:r>
              <a:rPr lang="en-US" sz="2000" dirty="0">
                <a:latin typeface="Century Gothic" panose="020B0502020202020204" pitchFamily="34" charset="0"/>
              </a:rPr>
              <a:t> info.)</a:t>
            </a:r>
            <a:endParaRPr lang="en-US" sz="2000" dirty="0" smtClean="0">
              <a:latin typeface="Century Gothic" panose="020B0502020202020204" pitchFamily="34" charset="0"/>
            </a:endParaRPr>
          </a:p>
          <a:p>
            <a:endParaRPr lang="en-US" sz="2000" dirty="0" smtClean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Century Gothic" panose="020B0502020202020204" pitchFamily="34" charset="0"/>
              </a:rPr>
              <a:t>Students (for student id &amp; dept. info)</a:t>
            </a:r>
            <a:endParaRPr lang="en-US" sz="2000" dirty="0" smtClean="0">
              <a:latin typeface="Century Gothic" panose="020B0502020202020204" pitchFamily="34" charset="0"/>
            </a:endParaRPr>
          </a:p>
          <a:p>
            <a:endParaRPr lang="en-US" sz="2000" dirty="0" smtClean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Century Gothic" panose="020B0502020202020204" pitchFamily="34" charset="0"/>
              </a:rPr>
              <a:t>Attendance (for taking attendance of students by different </a:t>
            </a:r>
            <a:r>
              <a:rPr lang="en-US" sz="2000" dirty="0" err="1">
                <a:latin typeface="Century Gothic" panose="020B0502020202020204" pitchFamily="34" charset="0"/>
              </a:rPr>
              <a:t>different</a:t>
            </a:r>
            <a:r>
              <a:rPr lang="en-US" sz="2000" dirty="0">
                <a:latin typeface="Century Gothic" panose="020B0502020202020204" pitchFamily="34" charset="0"/>
              </a:rPr>
              <a:t> course teacher)</a:t>
            </a:r>
            <a:endParaRPr lang="en-US" sz="2000" dirty="0" smtClean="0">
              <a:latin typeface="Century Gothic" panose="020B0502020202020204" pitchFamily="34" charset="0"/>
            </a:endParaRPr>
          </a:p>
          <a:p>
            <a:endParaRPr lang="en-US" sz="2000" dirty="0" smtClean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Century Gothic" panose="020B0502020202020204" pitchFamily="34" charset="0"/>
              </a:rPr>
              <a:t>Quizes</a:t>
            </a:r>
            <a:r>
              <a:rPr lang="en-US" sz="2000" dirty="0" smtClean="0">
                <a:latin typeface="Century Gothic" panose="020B0502020202020204" pitchFamily="34" charset="0"/>
              </a:rPr>
              <a:t> ( </a:t>
            </a:r>
            <a:r>
              <a:rPr lang="en-US" sz="2000" dirty="0">
                <a:latin typeface="Century Gothic" panose="020B0502020202020204" pitchFamily="34" charset="0"/>
              </a:rPr>
              <a:t>for adding marks of quiz of every student)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9952-17E9-4552-AA36-34F505BDAC62}" type="datetime1">
              <a:rPr lang="en-US" smtClean="0"/>
              <a:t>25-Jan-18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0011" y="965914"/>
            <a:ext cx="883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Berlin Sans FB Demi" panose="020E0802020502020306" pitchFamily="34" charset="0"/>
              </a:rPr>
              <a:t>ENTITY ATTRIBUTES</a:t>
            </a:r>
            <a:endParaRPr lang="en-US" sz="3200" dirty="0">
              <a:latin typeface="Berlin Sans FB Demi" panose="020E0802020502020306" pitchFamily="34" charset="0"/>
            </a:endParaRPr>
          </a:p>
        </p:txBody>
      </p:sp>
      <p:graphicFrame>
        <p:nvGraphicFramePr>
          <p:cNvPr id="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1320963"/>
              </p:ext>
            </p:extLst>
          </p:nvPr>
        </p:nvGraphicFramePr>
        <p:xfrm>
          <a:off x="6481481" y="2721924"/>
          <a:ext cx="4003699" cy="2134964"/>
        </p:xfrm>
        <a:graphic>
          <a:graphicData uri="http://schemas.openxmlformats.org/drawingml/2006/table">
            <a:tbl>
              <a:tbl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967188"/>
                <a:gridCol w="2036511"/>
              </a:tblGrid>
              <a:tr h="54009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STUDENT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Calibri"/>
                        <a:cs typeface="Vrinda"/>
                      </a:endParaRPr>
                    </a:p>
                  </a:txBody>
                  <a:tcPr marL="62705" marR="627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944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none" dirty="0" err="1" smtClean="0">
                          <a:effectLst/>
                          <a:latin typeface="Calibri Light" panose="020F0302020204030204" pitchFamily="34" charset="0"/>
                        </a:rPr>
                        <a:t>Student_name</a:t>
                      </a:r>
                      <a:endParaRPr lang="en-US" sz="2000" u="none" dirty="0" smtClean="0">
                        <a:effectLst/>
                        <a:latin typeface="Calibri Light" panose="020F0302020204030204" pitchFamily="34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 dirty="0" err="1" smtClean="0">
                          <a:effectLst/>
                          <a:latin typeface="Calibri Light" panose="020F0302020204030204" pitchFamily="34" charset="0"/>
                        </a:rPr>
                        <a:t>Student_id</a:t>
                      </a:r>
                      <a:endParaRPr lang="en-US" sz="2000" dirty="0" smtClean="0">
                        <a:effectLst/>
                        <a:latin typeface="Calibri Light" panose="020F0302020204030204" pitchFamily="34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 smtClean="0">
                          <a:effectLst/>
                          <a:latin typeface="Calibri Light" panose="020F0302020204030204" pitchFamily="34" charset="0"/>
                        </a:rPr>
                        <a:t>Student_cell_no</a:t>
                      </a:r>
                      <a:endParaRPr lang="en-US" sz="2000" dirty="0" smtClean="0">
                        <a:effectLst/>
                        <a:latin typeface="Calibri Light" panose="020F0302020204030204" pitchFamily="34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 smtClean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Student_mail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Calibri"/>
                        <a:cs typeface="Vrinda"/>
                      </a:endParaRPr>
                    </a:p>
                  </a:txBody>
                  <a:tcPr marL="62705" marR="627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Calibri Light" panose="020F0302020204030204" pitchFamily="34" charset="0"/>
                        </a:rPr>
                        <a:t>Varchar</a:t>
                      </a:r>
                      <a:r>
                        <a:rPr lang="en-US" sz="2000" dirty="0">
                          <a:effectLst/>
                          <a:latin typeface="Calibri Light" panose="020F0302020204030204" pitchFamily="34" charset="0"/>
                        </a:rPr>
                        <a:t> (5000)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Calibri Light" panose="020F0302020204030204" pitchFamily="34" charset="0"/>
                        </a:rPr>
                        <a:t>Varchar</a:t>
                      </a:r>
                      <a:r>
                        <a:rPr lang="en-US" sz="2000" dirty="0">
                          <a:effectLst/>
                          <a:latin typeface="Calibri Light" panose="020F0302020204030204" pitchFamily="34" charset="0"/>
                        </a:rPr>
                        <a:t> (5000)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Calibri Light" panose="020F0302020204030204" pitchFamily="34" charset="0"/>
                        </a:rPr>
                        <a:t>Varchar</a:t>
                      </a:r>
                      <a:r>
                        <a:rPr lang="en-US" sz="2000" dirty="0">
                          <a:effectLst/>
                          <a:latin typeface="Calibri Light" panose="020F0302020204030204" pitchFamily="34" charset="0"/>
                        </a:rPr>
                        <a:t> (5000)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Calibri Light" panose="020F0302020204030204" pitchFamily="34" charset="0"/>
                        </a:rPr>
                        <a:t>Varchar</a:t>
                      </a:r>
                      <a:r>
                        <a:rPr lang="en-US" sz="2000" dirty="0">
                          <a:effectLst/>
                          <a:latin typeface="Calibri Light" panose="020F0302020204030204" pitchFamily="34" charset="0"/>
                        </a:rPr>
                        <a:t> (5000)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Calibri"/>
                        <a:cs typeface="Vrinda"/>
                      </a:endParaRPr>
                    </a:p>
                  </a:txBody>
                  <a:tcPr marL="62705" marR="627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9371904"/>
              </p:ext>
            </p:extLst>
          </p:nvPr>
        </p:nvGraphicFramePr>
        <p:xfrm>
          <a:off x="1700011" y="2726407"/>
          <a:ext cx="4069731" cy="2134964"/>
        </p:xfrm>
        <a:graphic>
          <a:graphicData uri="http://schemas.openxmlformats.org/drawingml/2006/table">
            <a:tbl>
              <a:tbl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999632"/>
                <a:gridCol w="2070099"/>
              </a:tblGrid>
              <a:tr h="54009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TEACHER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Calibri"/>
                        <a:cs typeface="Vrinda"/>
                      </a:endParaRPr>
                    </a:p>
                  </a:txBody>
                  <a:tcPr marL="62705" marR="627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944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none" dirty="0" err="1" smtClean="0">
                          <a:effectLst/>
                          <a:latin typeface="Calibri Light" panose="020F0302020204030204" pitchFamily="34" charset="0"/>
                        </a:rPr>
                        <a:t>Teacher_name</a:t>
                      </a:r>
                      <a:endParaRPr lang="en-US" sz="2000" u="none" dirty="0" smtClean="0">
                        <a:effectLst/>
                        <a:latin typeface="Calibri Light" panose="020F0302020204030204" pitchFamily="34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 dirty="0" err="1" smtClean="0">
                          <a:effectLst/>
                          <a:latin typeface="Calibri Light" panose="020F0302020204030204" pitchFamily="34" charset="0"/>
                        </a:rPr>
                        <a:t>Teacher_id</a:t>
                      </a:r>
                      <a:endParaRPr lang="en-US" sz="2000" dirty="0">
                        <a:effectLst/>
                        <a:latin typeface="Calibri Light" panose="020F0302020204030204" pitchFamily="34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 smtClean="0">
                          <a:effectLst/>
                          <a:latin typeface="Calibri Light" panose="020F0302020204030204" pitchFamily="34" charset="0"/>
                        </a:rPr>
                        <a:t>Teacher_cell_no</a:t>
                      </a:r>
                      <a:endParaRPr lang="en-US" sz="2000" dirty="0">
                        <a:effectLst/>
                        <a:latin typeface="Calibri Light" panose="020F0302020204030204" pitchFamily="34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 smtClean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Teacher_mail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Calibri"/>
                        <a:cs typeface="Vrinda"/>
                      </a:endParaRPr>
                    </a:p>
                  </a:txBody>
                  <a:tcPr marL="62705" marR="627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Calibri Light" panose="020F0302020204030204" pitchFamily="34" charset="0"/>
                        </a:rPr>
                        <a:t>Varchar</a:t>
                      </a:r>
                      <a:r>
                        <a:rPr lang="en-US" sz="2000" dirty="0">
                          <a:effectLst/>
                          <a:latin typeface="Calibri Light" panose="020F0302020204030204" pitchFamily="34" charset="0"/>
                        </a:rPr>
                        <a:t> (5000)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Calibri Light" panose="020F0302020204030204" pitchFamily="34" charset="0"/>
                        </a:rPr>
                        <a:t>Varchar</a:t>
                      </a:r>
                      <a:r>
                        <a:rPr lang="en-US" sz="2000" dirty="0">
                          <a:effectLst/>
                          <a:latin typeface="Calibri Light" panose="020F0302020204030204" pitchFamily="34" charset="0"/>
                        </a:rPr>
                        <a:t> (5000)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Calibri Light" panose="020F0302020204030204" pitchFamily="34" charset="0"/>
                        </a:rPr>
                        <a:t>Varchar</a:t>
                      </a:r>
                      <a:r>
                        <a:rPr lang="en-US" sz="2000" dirty="0">
                          <a:effectLst/>
                          <a:latin typeface="Calibri Light" panose="020F0302020204030204" pitchFamily="34" charset="0"/>
                        </a:rPr>
                        <a:t> (5000)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Calibri Light" panose="020F0302020204030204" pitchFamily="34" charset="0"/>
                        </a:rPr>
                        <a:t>Varchar</a:t>
                      </a:r>
                      <a:r>
                        <a:rPr lang="en-US" sz="2000" dirty="0">
                          <a:effectLst/>
                          <a:latin typeface="Calibri Light" panose="020F0302020204030204" pitchFamily="34" charset="0"/>
                        </a:rPr>
                        <a:t> (5000)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Calibri"/>
                        <a:cs typeface="Vrinda"/>
                      </a:endParaRPr>
                    </a:p>
                  </a:txBody>
                  <a:tcPr marL="62705" marR="627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F8F8-FA66-4832-971A-14DC88D4FE0A}" type="datetime1">
              <a:rPr lang="en-US" smtClean="0"/>
              <a:t>25-Jan-18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2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0011" y="965914"/>
            <a:ext cx="883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Berlin Sans FB Demi" panose="020E0802020502020306" pitchFamily="34" charset="0"/>
              </a:rPr>
              <a:t>ENTITY ATTRIBUTES</a:t>
            </a:r>
            <a:endParaRPr lang="en-US" sz="3200" dirty="0">
              <a:latin typeface="Berlin Sans FB Demi" panose="020E0802020502020306" pitchFamily="34" charset="0"/>
            </a:endParaRPr>
          </a:p>
        </p:txBody>
      </p:sp>
      <p:graphicFrame>
        <p:nvGraphicFramePr>
          <p:cNvPr id="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3051048"/>
              </p:ext>
            </p:extLst>
          </p:nvPr>
        </p:nvGraphicFramePr>
        <p:xfrm>
          <a:off x="6568352" y="2721924"/>
          <a:ext cx="3822699" cy="1971100"/>
        </p:xfrm>
        <a:graphic>
          <a:graphicData uri="http://schemas.openxmlformats.org/drawingml/2006/table">
            <a:tbl>
              <a:tbl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878255"/>
                <a:gridCol w="1944444"/>
              </a:tblGrid>
              <a:tr h="62202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DEPARTMENT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Calibri"/>
                        <a:cs typeface="Vrinda"/>
                      </a:endParaRPr>
                    </a:p>
                  </a:txBody>
                  <a:tcPr marL="62705" marR="627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907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 dirty="0" err="1" smtClean="0">
                          <a:effectLst/>
                          <a:latin typeface="Calibri Light" panose="020F0302020204030204" pitchFamily="34" charset="0"/>
                        </a:rPr>
                        <a:t>Dept_name</a:t>
                      </a:r>
                      <a:endParaRPr lang="en-US" sz="2000" dirty="0">
                        <a:effectLst/>
                        <a:latin typeface="Calibri Light" panose="020F0302020204030204" pitchFamily="34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none" dirty="0" err="1" smtClean="0">
                          <a:effectLst/>
                          <a:latin typeface="Calibri Light" panose="020F0302020204030204" pitchFamily="34" charset="0"/>
                        </a:rPr>
                        <a:t>Teacher_id</a:t>
                      </a:r>
                      <a:endParaRPr lang="en-US" sz="2000" u="none" dirty="0">
                        <a:effectLst/>
                        <a:latin typeface="Calibri Light" panose="020F0302020204030204" pitchFamily="34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 smtClean="0">
                          <a:effectLst/>
                          <a:latin typeface="Calibri Light" panose="020F0302020204030204" pitchFamily="34" charset="0"/>
                        </a:rPr>
                        <a:t>Student_id</a:t>
                      </a:r>
                      <a:endParaRPr lang="en-US" sz="2000" dirty="0"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2705" marR="627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Calibri Light" panose="020F0302020204030204" pitchFamily="34" charset="0"/>
                        </a:rPr>
                        <a:t>Varchar</a:t>
                      </a:r>
                      <a:r>
                        <a:rPr lang="en-US" sz="2000" dirty="0">
                          <a:effectLst/>
                          <a:latin typeface="Calibri Light" panose="020F0302020204030204" pitchFamily="34" charset="0"/>
                        </a:rPr>
                        <a:t> (5000)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Calibri Light" panose="020F0302020204030204" pitchFamily="34" charset="0"/>
                        </a:rPr>
                        <a:t>Varchar</a:t>
                      </a:r>
                      <a:r>
                        <a:rPr lang="en-US" sz="2000" dirty="0">
                          <a:effectLst/>
                          <a:latin typeface="Calibri Light" panose="020F0302020204030204" pitchFamily="34" charset="0"/>
                        </a:rPr>
                        <a:t> (5000)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Calibri Light" panose="020F0302020204030204" pitchFamily="34" charset="0"/>
                        </a:rPr>
                        <a:t>Varchar</a:t>
                      </a:r>
                      <a:r>
                        <a:rPr lang="en-US" sz="2000" dirty="0">
                          <a:effectLst/>
                          <a:latin typeface="Calibri Light" panose="020F0302020204030204" pitchFamily="34" charset="0"/>
                        </a:rPr>
                        <a:t> (5000</a:t>
                      </a:r>
                      <a:r>
                        <a:rPr lang="en-US" sz="2000" dirty="0" smtClean="0"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  <a:endParaRPr lang="en-US" sz="2000" dirty="0"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2705" marR="627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415597"/>
              </p:ext>
            </p:extLst>
          </p:nvPr>
        </p:nvGraphicFramePr>
        <p:xfrm>
          <a:off x="1947043" y="2726407"/>
          <a:ext cx="3822699" cy="2219721"/>
        </p:xfrm>
        <a:graphic>
          <a:graphicData uri="http://schemas.openxmlformats.org/drawingml/2006/table">
            <a:tbl>
              <a:tbl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878255"/>
                <a:gridCol w="1944444"/>
              </a:tblGrid>
              <a:tr h="62485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Calibri Light" panose="020F0302020204030204" pitchFamily="34" charset="0"/>
                        </a:rPr>
                        <a:t>COURSES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Calibri"/>
                        <a:cs typeface="Vrinda"/>
                      </a:endParaRPr>
                    </a:p>
                  </a:txBody>
                  <a:tcPr marL="62705" marR="627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5520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 dirty="0" err="1" smtClean="0">
                          <a:effectLst/>
                          <a:latin typeface="Calibri Light" panose="020F0302020204030204" pitchFamily="34" charset="0"/>
                        </a:rPr>
                        <a:t>Course_no</a:t>
                      </a:r>
                      <a:endParaRPr lang="en-US" sz="2000" dirty="0" smtClean="0">
                        <a:effectLst/>
                        <a:latin typeface="Calibri Light" panose="020F0302020204030204" pitchFamily="34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</a:rPr>
                        <a:t>Course_name</a:t>
                      </a:r>
                      <a:endParaRPr lang="en-US" sz="2000" dirty="0" smtClean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 smtClean="0">
                          <a:effectLst/>
                          <a:latin typeface="Calibri Light" panose="020F0302020204030204" pitchFamily="34" charset="0"/>
                        </a:rPr>
                        <a:t>Teacher_id</a:t>
                      </a:r>
                      <a:endParaRPr lang="en-US" sz="2000" dirty="0" smtClean="0">
                        <a:effectLst/>
                        <a:latin typeface="Calibri Light" panose="020F0302020204030204" pitchFamily="34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 smtClean="0">
                          <a:effectLst/>
                          <a:latin typeface="Calibri Light" panose="020F0302020204030204" pitchFamily="34" charset="0"/>
                        </a:rPr>
                        <a:t>Student_id</a:t>
                      </a:r>
                      <a:endParaRPr lang="en-US" sz="2000" dirty="0" smtClean="0"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2705" marR="627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Calibri Light" panose="020F0302020204030204" pitchFamily="34" charset="0"/>
                        </a:rPr>
                        <a:t>Varchar</a:t>
                      </a:r>
                      <a:r>
                        <a:rPr lang="en-US" sz="2000" dirty="0">
                          <a:effectLst/>
                          <a:latin typeface="Calibri Light" panose="020F0302020204030204" pitchFamily="34" charset="0"/>
                        </a:rPr>
                        <a:t> (5000)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Calibri Light" panose="020F0302020204030204" pitchFamily="34" charset="0"/>
                        </a:rPr>
                        <a:t>Varchar</a:t>
                      </a:r>
                      <a:r>
                        <a:rPr lang="en-US" sz="2000" dirty="0">
                          <a:effectLst/>
                          <a:latin typeface="Calibri Light" panose="020F0302020204030204" pitchFamily="34" charset="0"/>
                        </a:rPr>
                        <a:t> (5000)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 smtClean="0">
                          <a:effectLst/>
                          <a:latin typeface="Calibri Light" panose="020F0302020204030204" pitchFamily="34" charset="0"/>
                        </a:rPr>
                        <a:t>Varchar</a:t>
                      </a:r>
                      <a:r>
                        <a:rPr lang="en-US" sz="2000" dirty="0" smtClean="0">
                          <a:effectLst/>
                          <a:latin typeface="Calibri Light" panose="020F0302020204030204" pitchFamily="34" charset="0"/>
                        </a:rPr>
                        <a:t> (5000)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effectLst/>
                          <a:latin typeface="Calibri Light" panose="020F0302020204030204" pitchFamily="34" charset="0"/>
                        </a:rPr>
                        <a:t>Varchar</a:t>
                      </a:r>
                      <a:r>
                        <a:rPr lang="en-US" sz="2000" dirty="0" smtClean="0">
                          <a:effectLst/>
                          <a:latin typeface="Calibri Light" panose="020F0302020204030204" pitchFamily="34" charset="0"/>
                        </a:rPr>
                        <a:t> (5000)</a:t>
                      </a:r>
                    </a:p>
                  </a:txBody>
                  <a:tcPr marL="62705" marR="627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4E41-7E91-4A86-AE1E-562A0749686A}" type="datetime1">
              <a:rPr lang="en-US" smtClean="0"/>
              <a:t>25-Jan-18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6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0011" y="965914"/>
            <a:ext cx="883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Berlin Sans FB Demi" panose="020E0802020502020306" pitchFamily="34" charset="0"/>
              </a:rPr>
              <a:t>ENTITY ATTRIBUTES</a:t>
            </a:r>
            <a:endParaRPr lang="en-US" sz="3200" dirty="0">
              <a:latin typeface="Berlin Sans FB Demi" panose="020E0802020502020306" pitchFamily="34" charset="0"/>
            </a:endParaRPr>
          </a:p>
        </p:txBody>
      </p:sp>
      <p:graphicFrame>
        <p:nvGraphicFramePr>
          <p:cNvPr id="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301110"/>
              </p:ext>
            </p:extLst>
          </p:nvPr>
        </p:nvGraphicFramePr>
        <p:xfrm>
          <a:off x="6447329" y="2730321"/>
          <a:ext cx="3822699" cy="2103695"/>
        </p:xfrm>
        <a:graphic>
          <a:graphicData uri="http://schemas.openxmlformats.org/drawingml/2006/table">
            <a:tbl>
              <a:tbl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878255"/>
                <a:gridCol w="1944444"/>
              </a:tblGrid>
              <a:tr h="508829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QUIZES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Calibri"/>
                        <a:cs typeface="Vrinda"/>
                      </a:endParaRPr>
                    </a:p>
                  </a:txBody>
                  <a:tcPr marL="62705" marR="627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426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 dirty="0" err="1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/>
                          <a:cs typeface="Vrinda"/>
                        </a:rPr>
                        <a:t>Quiz_no</a:t>
                      </a:r>
                      <a:endParaRPr lang="en-US" sz="2000" u="sng" dirty="0" smtClean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Calibri"/>
                        <a:cs typeface="Vrinda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/>
                          <a:cs typeface="Vrinda"/>
                        </a:rPr>
                        <a:t>Course_no</a:t>
                      </a:r>
                      <a:endParaRPr lang="en-US" sz="2000" dirty="0" smtClean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Calibri"/>
                        <a:cs typeface="Vrinda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/>
                          <a:cs typeface="Vrinda"/>
                        </a:rPr>
                        <a:t>Marks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/>
                          <a:cs typeface="Vrinda"/>
                        </a:rPr>
                        <a:t>Student_id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Calibri"/>
                        <a:cs typeface="Vrinda"/>
                      </a:endParaRPr>
                    </a:p>
                  </a:txBody>
                  <a:tcPr marL="62705" marR="627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Calibri Light" panose="020F0302020204030204" pitchFamily="34" charset="0"/>
                        </a:rPr>
                        <a:t>Varchar</a:t>
                      </a:r>
                      <a:r>
                        <a:rPr lang="en-US" sz="2000" dirty="0">
                          <a:effectLst/>
                          <a:latin typeface="Calibri Light" panose="020F0302020204030204" pitchFamily="34" charset="0"/>
                        </a:rPr>
                        <a:t> (5000)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Calibri Light" panose="020F0302020204030204" pitchFamily="34" charset="0"/>
                        </a:rPr>
                        <a:t>Varchar</a:t>
                      </a:r>
                      <a:r>
                        <a:rPr lang="en-US" sz="2000" dirty="0">
                          <a:effectLst/>
                          <a:latin typeface="Calibri Light" panose="020F0302020204030204" pitchFamily="34" charset="0"/>
                        </a:rPr>
                        <a:t> (5000)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Calibri Light" panose="020F0302020204030204" pitchFamily="34" charset="0"/>
                        </a:rPr>
                        <a:t>Varchar</a:t>
                      </a:r>
                      <a:r>
                        <a:rPr lang="en-US" sz="2000" dirty="0">
                          <a:effectLst/>
                          <a:latin typeface="Calibri Light" panose="020F0302020204030204" pitchFamily="34" charset="0"/>
                        </a:rPr>
                        <a:t> (5000</a:t>
                      </a:r>
                      <a:r>
                        <a:rPr lang="en-US" sz="2000" dirty="0" smtClean="0"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effectLst/>
                          <a:latin typeface="Calibri Light" panose="020F0302020204030204" pitchFamily="34" charset="0"/>
                        </a:rPr>
                        <a:t>Varchar</a:t>
                      </a:r>
                      <a:r>
                        <a:rPr lang="en-US" sz="2000" dirty="0" smtClean="0">
                          <a:effectLst/>
                          <a:latin typeface="Calibri Light" panose="020F0302020204030204" pitchFamily="34" charset="0"/>
                        </a:rPr>
                        <a:t> (5000)</a:t>
                      </a:r>
                    </a:p>
                  </a:txBody>
                  <a:tcPr marL="62705" marR="627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1859967"/>
              </p:ext>
            </p:extLst>
          </p:nvPr>
        </p:nvGraphicFramePr>
        <p:xfrm>
          <a:off x="1947043" y="2726407"/>
          <a:ext cx="3822699" cy="1707228"/>
        </p:xfrm>
        <a:graphic>
          <a:graphicData uri="http://schemas.openxmlformats.org/drawingml/2006/table">
            <a:tbl>
              <a:tbl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878255"/>
                <a:gridCol w="1944444"/>
              </a:tblGrid>
              <a:tr h="54009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ATTENDANCE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Calibri"/>
                        <a:cs typeface="Vrinda"/>
                      </a:endParaRPr>
                    </a:p>
                  </a:txBody>
                  <a:tcPr marL="62705" marR="627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944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/>
                          <a:cs typeface="Vrinda"/>
                        </a:rPr>
                        <a:t>Teacher_id</a:t>
                      </a:r>
                      <a:endParaRPr lang="en-US" sz="2000" dirty="0" smtClean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Calibri"/>
                        <a:cs typeface="Vrinda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/>
                          <a:cs typeface="Vrinda"/>
                        </a:rPr>
                        <a:t>Student_id</a:t>
                      </a:r>
                      <a:endParaRPr lang="en-US" sz="2000" dirty="0" smtClean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Calibri"/>
                        <a:cs typeface="Vrinda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/>
                          <a:cs typeface="Vrinda"/>
                        </a:rPr>
                        <a:t>Date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Calibri"/>
                        <a:cs typeface="Vrinda"/>
                      </a:endParaRPr>
                    </a:p>
                  </a:txBody>
                  <a:tcPr marL="62705" marR="627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Calibri Light" panose="020F0302020204030204" pitchFamily="34" charset="0"/>
                        </a:rPr>
                        <a:t>Varchar</a:t>
                      </a:r>
                      <a:r>
                        <a:rPr lang="en-US" sz="2000" dirty="0">
                          <a:effectLst/>
                          <a:latin typeface="Calibri Light" panose="020F0302020204030204" pitchFamily="34" charset="0"/>
                        </a:rPr>
                        <a:t> (5000)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Calibri Light" panose="020F0302020204030204" pitchFamily="34" charset="0"/>
                        </a:rPr>
                        <a:t>Varchar</a:t>
                      </a:r>
                      <a:r>
                        <a:rPr lang="en-US" sz="2000" dirty="0">
                          <a:effectLst/>
                          <a:latin typeface="Calibri Light" panose="020F0302020204030204" pitchFamily="34" charset="0"/>
                        </a:rPr>
                        <a:t> (5000)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Calibri Light" panose="020F0302020204030204" pitchFamily="34" charset="0"/>
                        </a:rPr>
                        <a:t>Varchar</a:t>
                      </a:r>
                      <a:r>
                        <a:rPr lang="en-US" sz="2000" dirty="0">
                          <a:effectLst/>
                          <a:latin typeface="Calibri Light" panose="020F0302020204030204" pitchFamily="34" charset="0"/>
                        </a:rPr>
                        <a:t> (5000</a:t>
                      </a:r>
                      <a:r>
                        <a:rPr lang="en-US" sz="2000" dirty="0" smtClean="0"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  <a:endParaRPr lang="en-US" sz="2000" dirty="0"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2705" marR="627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E7A9-2241-486A-81E4-9CF6C6D15E1A}" type="datetime1">
              <a:rPr lang="en-US" smtClean="0"/>
              <a:t>25-Jan-18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6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0011" y="965914"/>
            <a:ext cx="883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Berlin Sans FB Demi" panose="020E0802020502020306" pitchFamily="34" charset="0"/>
              </a:rPr>
              <a:t>ENTITY ATTRIBUTES</a:t>
            </a:r>
            <a:endParaRPr lang="en-US" sz="3200" dirty="0">
              <a:latin typeface="Berlin Sans FB Demi" panose="020E0802020502020306" pitchFamily="34" charset="0"/>
            </a:endParaRPr>
          </a:p>
        </p:txBody>
      </p:sp>
      <p:graphicFrame>
        <p:nvGraphicFramePr>
          <p:cNvPr id="5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570"/>
              </p:ext>
            </p:extLst>
          </p:nvPr>
        </p:nvGraphicFramePr>
        <p:xfrm>
          <a:off x="4165806" y="2726407"/>
          <a:ext cx="3822699" cy="2134964"/>
        </p:xfrm>
        <a:graphic>
          <a:graphicData uri="http://schemas.openxmlformats.org/drawingml/2006/table">
            <a:tbl>
              <a:tbl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878255"/>
                <a:gridCol w="1944444"/>
              </a:tblGrid>
              <a:tr h="54009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MATERIALS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Calibri Light" panose="020F0302020204030204" pitchFamily="34" charset="0"/>
                        <a:ea typeface="Calibri"/>
                        <a:cs typeface="Vrinda"/>
                      </a:endParaRPr>
                    </a:p>
                  </a:txBody>
                  <a:tcPr marL="62705" marR="627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944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sng" dirty="0" err="1" smtClean="0">
                          <a:effectLst/>
                          <a:latin typeface="Calibri Light" panose="020F0302020204030204" pitchFamily="34" charset="0"/>
                        </a:rPr>
                        <a:t>Material_name</a:t>
                      </a:r>
                      <a:endParaRPr lang="en-US" sz="2000" u="sng" dirty="0" smtClean="0">
                        <a:effectLst/>
                        <a:latin typeface="Calibri Light" panose="020F0302020204030204" pitchFamily="34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none" dirty="0" err="1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/>
                          <a:cs typeface="Vrinda"/>
                        </a:rPr>
                        <a:t>Course_no</a:t>
                      </a:r>
                      <a:endParaRPr lang="en-US" sz="2000" u="none" dirty="0" smtClean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Calibri"/>
                        <a:cs typeface="Vrinda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none" dirty="0" err="1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/>
                          <a:cs typeface="Vrinda"/>
                        </a:rPr>
                        <a:t>Teacher_id</a:t>
                      </a:r>
                      <a:endParaRPr lang="en-US" sz="2000" u="none" dirty="0" smtClean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Calibri"/>
                        <a:cs typeface="Vrinda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u="none" dirty="0" err="1" smtClean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"/>
                          <a:cs typeface="Vrinda"/>
                        </a:rPr>
                        <a:t>Student_id</a:t>
                      </a:r>
                      <a:endParaRPr lang="en-US" sz="2000" u="none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Calibri"/>
                        <a:cs typeface="Vrinda"/>
                      </a:endParaRPr>
                    </a:p>
                  </a:txBody>
                  <a:tcPr marL="62705" marR="627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Calibri Light" panose="020F0302020204030204" pitchFamily="34" charset="0"/>
                        </a:rPr>
                        <a:t>Varchar</a:t>
                      </a:r>
                      <a:r>
                        <a:rPr lang="en-US" sz="2000" dirty="0">
                          <a:effectLst/>
                          <a:latin typeface="Calibri Light" panose="020F0302020204030204" pitchFamily="34" charset="0"/>
                        </a:rPr>
                        <a:t> (5000)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Calibri Light" panose="020F0302020204030204" pitchFamily="34" charset="0"/>
                        </a:rPr>
                        <a:t>Varchar</a:t>
                      </a:r>
                      <a:r>
                        <a:rPr lang="en-US" sz="2000" dirty="0">
                          <a:effectLst/>
                          <a:latin typeface="Calibri Light" panose="020F0302020204030204" pitchFamily="34" charset="0"/>
                        </a:rPr>
                        <a:t> (5000</a:t>
                      </a:r>
                      <a:r>
                        <a:rPr lang="en-US" sz="2000" dirty="0" smtClean="0"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effectLst/>
                          <a:latin typeface="Calibri Light" panose="020F0302020204030204" pitchFamily="34" charset="0"/>
                        </a:rPr>
                        <a:t>Varchar</a:t>
                      </a:r>
                      <a:r>
                        <a:rPr lang="en-US" sz="2000" dirty="0" smtClean="0">
                          <a:effectLst/>
                          <a:latin typeface="Calibri Light" panose="020F0302020204030204" pitchFamily="34" charset="0"/>
                        </a:rPr>
                        <a:t> (5000)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effectLst/>
                          <a:latin typeface="Calibri Light" panose="020F0302020204030204" pitchFamily="34" charset="0"/>
                        </a:rPr>
                        <a:t>Varchar</a:t>
                      </a:r>
                      <a:r>
                        <a:rPr lang="en-US" sz="2000" dirty="0" smtClean="0">
                          <a:effectLst/>
                          <a:latin typeface="Calibri Light" panose="020F0302020204030204" pitchFamily="34" charset="0"/>
                        </a:rPr>
                        <a:t> (5000)</a:t>
                      </a:r>
                    </a:p>
                  </a:txBody>
                  <a:tcPr marL="62705" marR="627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E102-299C-4C53-857C-4D11F3E28866}" type="datetime1">
              <a:rPr lang="en-US" smtClean="0"/>
              <a:t>25-Jan-18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1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481</TotalTime>
  <Words>403</Words>
  <Application>Microsoft Office PowerPoint</Application>
  <PresentationFormat>Widescreen</PresentationFormat>
  <Paragraphs>127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</vt:lpstr>
      <vt:lpstr>Berlin Sans FB Demi</vt:lpstr>
      <vt:lpstr>Calibri</vt:lpstr>
      <vt:lpstr>Calibri Light</vt:lpstr>
      <vt:lpstr>Cambria</vt:lpstr>
      <vt:lpstr>Candara</vt:lpstr>
      <vt:lpstr>Century Gothic</vt:lpstr>
      <vt:lpstr>Constantia</vt:lpstr>
      <vt:lpstr>Garamond</vt:lpstr>
      <vt:lpstr>Times New Roman</vt:lpstr>
      <vt:lpstr>Vrinda</vt:lpstr>
      <vt:lpstr>Wingdings</vt:lpstr>
      <vt:lpstr>Organic</vt:lpstr>
      <vt:lpstr>PowerPoint Presentation</vt:lpstr>
      <vt:lpstr>PROJECT Teacher Student Collaboration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Mahee</dc:creator>
  <cp:lastModifiedBy>Mahee</cp:lastModifiedBy>
  <cp:revision>16</cp:revision>
  <dcterms:created xsi:type="dcterms:W3CDTF">2018-01-25T01:43:52Z</dcterms:created>
  <dcterms:modified xsi:type="dcterms:W3CDTF">2018-01-25T20:38:02Z</dcterms:modified>
</cp:coreProperties>
</file>