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 showGuides="1">
      <p:cViewPr varScale="1">
        <p:scale>
          <a:sx n="85" d="100"/>
          <a:sy n="85" d="100"/>
        </p:scale>
        <p:origin x="595" y="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88058-3B53-4D67-801E-DEEA7547AE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CE03FE-25DB-4B2A-A782-E4DF293740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68CF4-A912-4B72-8A4B-74618E19F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5D3DE-FA2F-43CB-A724-7744CDC8527B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450A68-837E-406A-90D3-BC732A46C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4D17B4-A32A-47C5-B005-1E1384F41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BA7CD-286E-4847-8C8B-30221A020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343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9BC8E-0F87-40AC-B7CE-6BBE8D31E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B19E7A-A6FC-4739-8695-5F455DFC9B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947890-B154-4532-B74D-6908E99E7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5D3DE-FA2F-43CB-A724-7744CDC8527B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441535-DE01-49BD-93FC-6F63601F7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BDD3E1-553E-4DE5-91E5-743FFF82C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BA7CD-286E-4847-8C8B-30221A020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902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C1EF7A-5048-40B1-AC1E-69242596B5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074A43-F24D-41B7-8398-F2A1BC2CB7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7103F3-89C3-4B8D-A705-3FA3F79AC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5D3DE-FA2F-43CB-A724-7744CDC8527B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04B67B-383D-4AE0-8941-2A997044F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1514AB-DBB2-498D-9DD3-8321853D5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BA7CD-286E-4847-8C8B-30221A020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87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439B4-3B7C-43DE-8497-4B69561CA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8E118C-AEA9-45C3-B10E-891A13A011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300F92-97A4-477D-813B-0C59F4673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5D3DE-FA2F-43CB-A724-7744CDC8527B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3B13D6-E737-4806-B7E8-741E6AC03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711016-3485-41C4-A436-57B95D319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BA7CD-286E-4847-8C8B-30221A020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596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B3763-9693-4A40-B989-BC97015F2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5873CE-FD29-4423-9BED-DBB36A6CC1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595BDE-B671-44BA-84AD-AEF01EACC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5D3DE-FA2F-43CB-A724-7744CDC8527B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26A715-5637-4425-B889-6D5C9B056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8DE21-DA85-4CB5-B1DE-669D8674E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BA7CD-286E-4847-8C8B-30221A020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264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8BE57-CFE2-4FB3-8690-9CFCF5524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C6CA51-D4FB-4FE9-8887-13D0B76EC0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563A71-2922-49DA-8823-0B9F3C5DE7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2CE1BC-BABA-455A-B108-659C8320C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5D3DE-FA2F-43CB-A724-7744CDC8527B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3BDDFD-A933-410B-89EB-41A42A19E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1954F1-677C-49EB-A930-D010F5F9D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BA7CD-286E-4847-8C8B-30221A020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952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646F1-1E97-4DB0-B962-A743C82AC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DC0365-F137-47B6-A5E7-D7B865DC07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173034-2B05-4A19-B868-4BCAE21437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E74B36-5FF3-4C16-B7F8-986DA2C6EF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F4045A-F095-42D1-BA82-2B57A86044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8882AE-7927-4AFB-AB45-83BE3EACA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5D3DE-FA2F-43CB-A724-7744CDC8527B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5ADEB0-EEC7-46A7-AA38-39700A848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A3A23E-44DB-4333-B695-B48E1E1A1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BA7CD-286E-4847-8C8B-30221A020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201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6BAA7-2401-4073-820F-4BF2F8482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785488-B8D8-4489-B0E7-9EB217DDA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5D3DE-FA2F-43CB-A724-7744CDC8527B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956D64-6188-4578-998A-E50E811FA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119780-7D89-45E7-A0A7-5BC23869F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BA7CD-286E-4847-8C8B-30221A020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351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E9D4F9-3677-4D4F-AE28-1149DD9B7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5D3DE-FA2F-43CB-A724-7744CDC8527B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17135A-9721-46EC-9E1A-0360F7356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F6280B-079B-4FE9-BA16-AB180933D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BA7CD-286E-4847-8C8B-30221A020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478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04D96-271F-4A9E-B1F5-34E55AFFD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C0006-DC17-4431-B4C9-6AE4901C21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C47CCF-3DC4-447D-B3D6-4F43919C43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05EDA5-2D03-4E8E-9F72-5E37E40B2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5D3DE-FA2F-43CB-A724-7744CDC8527B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1D017E-A1AD-4182-A4F5-CD2C83357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C1EB10-ECB1-4236-827A-7E759274C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BA7CD-286E-4847-8C8B-30221A020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612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CD9A2-4230-4982-9EC4-7C938E56E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194B94-5752-4FFE-9CE5-68150385A9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69ECF5-F912-4655-AC09-A4DA56970C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9168F4-76EF-4081-A878-F38693B99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5D3DE-FA2F-43CB-A724-7744CDC8527B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E0FFE1-CBAB-4B82-AA98-11D6202D8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606C03-F632-4CC6-867C-ACA6CB2A7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BA7CD-286E-4847-8C8B-30221A020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428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FCA01E-E0B5-4954-9296-2C192D1D7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FD4CE5-62C1-43E2-B0FA-19D6ABD9EA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1FAF0D-640E-4816-AA27-331BA9A14E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A5D3DE-FA2F-43CB-A724-7744CDC8527B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578AF2-8F1C-404A-88FC-2AD61F1B54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624ABB-F8CA-44E7-891E-FD254D6F8E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6BA7CD-286E-4847-8C8B-30221A020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038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4D0E1-8D2D-4CEF-925E-302742448C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Bahnschrift" panose="020B0502040204020203" pitchFamily="34" charset="0"/>
              </a:rPr>
              <a:t>Preliminary images </a:t>
            </a:r>
            <a:br>
              <a:rPr lang="en-US" dirty="0">
                <a:latin typeface="Bahnschrift" panose="020B0502040204020203" pitchFamily="34" charset="0"/>
              </a:rPr>
            </a:br>
            <a:r>
              <a:rPr lang="en-US" dirty="0">
                <a:latin typeface="Bahnschrift" panose="020B0502040204020203" pitchFamily="34" charset="0"/>
              </a:rPr>
              <a:t>for FOXSI-3 Silicon detector – Active region targets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A84BF7-69AD-44A3-A7AB-718049B011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Science call – Sept 26 2018</a:t>
            </a:r>
          </a:p>
        </p:txBody>
      </p:sp>
    </p:spTree>
    <p:extLst>
      <p:ext uri="{BB962C8B-B14F-4D97-AF65-F5344CB8AC3E}">
        <p14:creationId xmlns:p14="http://schemas.microsoft.com/office/powerpoint/2010/main" val="3771562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39948-B5B1-489D-AE33-603A28979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" panose="020B0502040204020203" pitchFamily="34" charset="0"/>
              </a:rPr>
              <a:t>Timing (estimates)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FD348C-39CE-4467-B6B2-3DE611938833}"/>
              </a:ext>
            </a:extLst>
          </p:cNvPr>
          <p:cNvSpPr txBox="1"/>
          <p:nvPr/>
        </p:nvSpPr>
        <p:spPr>
          <a:xfrm>
            <a:off x="838201" y="1618135"/>
            <a:ext cx="1114312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One frame = 2 </a:t>
            </a:r>
            <a:r>
              <a:rPr lang="en-US" dirty="0" err="1"/>
              <a:t>ms</a:t>
            </a:r>
            <a:endParaRPr lang="en-US" dirty="0"/>
          </a:p>
          <a:p>
            <a:r>
              <a:rPr lang="en-US" dirty="0"/>
              <a:t>HV started ramping up at +30 seconds after launch</a:t>
            </a:r>
          </a:p>
          <a:p>
            <a:endParaRPr lang="en-US" dirty="0"/>
          </a:p>
          <a:p>
            <a:r>
              <a:rPr lang="en-US" dirty="0"/>
              <a:t>Assume:</a:t>
            </a:r>
          </a:p>
          <a:p>
            <a:r>
              <a:rPr lang="en-US" dirty="0"/>
              <a:t>Observation started at +110 seconds after launch</a:t>
            </a:r>
          </a:p>
          <a:p>
            <a:endParaRPr lang="en-US" dirty="0"/>
          </a:p>
          <a:p>
            <a:r>
              <a:rPr lang="en-US" dirty="0"/>
              <a:t>Target exposure time:</a:t>
            </a:r>
          </a:p>
          <a:p>
            <a:r>
              <a:rPr lang="en-US" dirty="0"/>
              <a:t>1 (AR): 120 seconds</a:t>
            </a:r>
          </a:p>
          <a:p>
            <a:r>
              <a:rPr lang="en-US" dirty="0"/>
              <a:t>2 (NP): 30 seconds</a:t>
            </a:r>
          </a:p>
          <a:p>
            <a:r>
              <a:rPr lang="en-US" dirty="0"/>
              <a:t>3 (QS): 150 seconds</a:t>
            </a:r>
          </a:p>
          <a:p>
            <a:r>
              <a:rPr lang="en-US" dirty="0"/>
              <a:t>4 (AR): 60 seconds</a:t>
            </a:r>
          </a:p>
          <a:p>
            <a:endParaRPr lang="en-US" dirty="0"/>
          </a:p>
          <a:p>
            <a:r>
              <a:rPr lang="en-US" dirty="0"/>
              <a:t>On the plot, t=0 is launch</a:t>
            </a:r>
          </a:p>
          <a:p>
            <a:endParaRPr lang="en-US" dirty="0"/>
          </a:p>
          <a:p>
            <a:r>
              <a:rPr lang="en-US" dirty="0"/>
              <a:t>To select target, assume that we needed 4 seconds to point at the beginning of the target observation time and 2 seconds of uncertainty at the end </a:t>
            </a:r>
            <a:r>
              <a:rPr lang="en-US" dirty="0">
                <a:sym typeface="Wingdings" panose="05000000000000000000" pitchFamily="2" charset="2"/>
              </a:rPr>
              <a:t> Exclude the 4 first seconds and the 2 last seconds of each target from analysis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In the following, focus on active region = target 1 + target 4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598D35B-85CC-4D1E-BF69-E8A96AEED0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3563" y="1883434"/>
            <a:ext cx="5886450" cy="33242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5100C68-2B2E-47E4-A232-5DEFDE9D6071}"/>
              </a:ext>
            </a:extLst>
          </p:cNvPr>
          <p:cNvSpPr txBox="1"/>
          <p:nvPr/>
        </p:nvSpPr>
        <p:spPr>
          <a:xfrm>
            <a:off x="9188820" y="1949826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gency FB" panose="020B0503020202020204" pitchFamily="34" charset="0"/>
              </a:rPr>
              <a:t>launch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08270F-C892-4A22-A843-73D7456BEA7C}"/>
              </a:ext>
            </a:extLst>
          </p:cNvPr>
          <p:cNvSpPr txBox="1"/>
          <p:nvPr/>
        </p:nvSpPr>
        <p:spPr>
          <a:xfrm>
            <a:off x="9959780" y="2102226"/>
            <a:ext cx="1559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gency FB" panose="020B0503020202020204" pitchFamily="34" charset="0"/>
              </a:rPr>
              <a:t>  1    2     3      4 </a:t>
            </a:r>
          </a:p>
        </p:txBody>
      </p:sp>
    </p:spTree>
    <p:extLst>
      <p:ext uri="{BB962C8B-B14F-4D97-AF65-F5344CB8AC3E}">
        <p14:creationId xmlns:p14="http://schemas.microsoft.com/office/powerpoint/2010/main" val="2115048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33B5F-CF6A-4708-AF27-CFE2A01F8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" panose="020B0502040204020203" pitchFamily="34" charset="0"/>
              </a:rPr>
              <a:t>Silicon images with level1 data: </a:t>
            </a:r>
            <a:br>
              <a:rPr lang="en-US" dirty="0">
                <a:latin typeface="Bahnschrift" panose="020B0502040204020203" pitchFamily="34" charset="0"/>
              </a:rPr>
            </a:br>
            <a:r>
              <a:rPr lang="en-US" dirty="0">
                <a:latin typeface="Bahnschrift" panose="020B0502040204020203" pitchFamily="34" charset="0"/>
              </a:rPr>
              <a:t>number of events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39BA314-E51E-461A-8EE2-20DEB87C08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0098476"/>
              </p:ext>
            </p:extLst>
          </p:nvPr>
        </p:nvGraphicFramePr>
        <p:xfrm>
          <a:off x="993244" y="2803769"/>
          <a:ext cx="7995024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92624">
                  <a:extLst>
                    <a:ext uri="{9D8B030D-6E8A-4147-A177-3AD203B41FA5}">
                      <a16:colId xmlns:a16="http://schemas.microsoft.com/office/drawing/2014/main" val="57701601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82099745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01426609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59305123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860782568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Target 1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Target 4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629755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Good events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Bad events</a:t>
                      </a: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Good events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Bad events</a:t>
                      </a: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582613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Det. Pos. 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39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144</a:t>
                      </a: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61</a:t>
                      </a: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08283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Det. Pos. 2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63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127</a:t>
                      </a: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42</a:t>
                      </a: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302069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Det. Pos. 4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51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</a:t>
                      </a: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37</a:t>
                      </a: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800601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Det. Pos. 6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10918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11759</a:t>
                      </a: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17482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7636</a:t>
                      </a: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181843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4DD2619-3953-4F9E-9193-0071A7DAFA02}"/>
              </a:ext>
            </a:extLst>
          </p:cNvPr>
          <p:cNvSpPr txBox="1"/>
          <p:nvPr/>
        </p:nvSpPr>
        <p:spPr>
          <a:xfrm>
            <a:off x="914400" y="2106706"/>
            <a:ext cx="10519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each frame, check the error flag. If error flag is 0, the event is a “good event”, otherwise it is a “bad event”.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4EC3DA-EB9F-41D4-AE9B-35090CD21B5F}"/>
              </a:ext>
            </a:extLst>
          </p:cNvPr>
          <p:cNvSpPr txBox="1"/>
          <p:nvPr/>
        </p:nvSpPr>
        <p:spPr>
          <a:xfrm>
            <a:off x="1084729" y="5544671"/>
            <a:ext cx="46594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Detector 6 is noisy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 we usually have that many “bad” events?</a:t>
            </a:r>
          </a:p>
        </p:txBody>
      </p:sp>
    </p:spTree>
    <p:extLst>
      <p:ext uri="{BB962C8B-B14F-4D97-AF65-F5344CB8AC3E}">
        <p14:creationId xmlns:p14="http://schemas.microsoft.com/office/powerpoint/2010/main" val="293797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33B5F-CF6A-4708-AF27-CFE2A01F8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" panose="020B0502040204020203" pitchFamily="34" charset="0"/>
              </a:rPr>
              <a:t>Silicon images in detector coordinates</a:t>
            </a:r>
            <a:br>
              <a:rPr lang="en-US" dirty="0">
                <a:latin typeface="Bahnschrift" panose="020B0502040204020203" pitchFamily="34" charset="0"/>
              </a:rPr>
            </a:br>
            <a:r>
              <a:rPr lang="en-US" dirty="0">
                <a:latin typeface="Bahnschrift" panose="020B0502040204020203" pitchFamily="34" charset="0"/>
              </a:rPr>
              <a:t>With level1 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2C3A70-D8B5-401E-9CAB-50B3BF040B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3866" y="2797827"/>
            <a:ext cx="3017520" cy="301752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DB4C252-7F4E-4C4D-A9AC-4DCF41056B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12" y="2797827"/>
            <a:ext cx="3017520" cy="301752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CF20D51-C6AD-4532-8C8C-6EDB9ACF2E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1365" y="2797827"/>
            <a:ext cx="3017520" cy="301752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18F6E43-6BC8-4692-8399-9E60B52F753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7419" y="2797827"/>
            <a:ext cx="3017520" cy="301752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77958B9-6E1C-40ED-89C5-29FBCF7BC1E1}"/>
              </a:ext>
            </a:extLst>
          </p:cNvPr>
          <p:cNvSpPr txBox="1"/>
          <p:nvPr/>
        </p:nvSpPr>
        <p:spPr>
          <a:xfrm>
            <a:off x="1219200" y="2236694"/>
            <a:ext cx="934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Target 1</a:t>
            </a:r>
          </a:p>
        </p:txBody>
      </p:sp>
    </p:spTree>
    <p:extLst>
      <p:ext uri="{BB962C8B-B14F-4D97-AF65-F5344CB8AC3E}">
        <p14:creationId xmlns:p14="http://schemas.microsoft.com/office/powerpoint/2010/main" val="3961129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33B5F-CF6A-4708-AF27-CFE2A01F8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" panose="020B0502040204020203" pitchFamily="34" charset="0"/>
              </a:rPr>
              <a:t>Silicon images in detector coordinates</a:t>
            </a:r>
            <a:br>
              <a:rPr lang="en-US" dirty="0">
                <a:latin typeface="Bahnschrift" panose="020B0502040204020203" pitchFamily="34" charset="0"/>
              </a:rPr>
            </a:br>
            <a:r>
              <a:rPr lang="en-US" dirty="0">
                <a:latin typeface="Bahnschrift" panose="020B0502040204020203" pitchFamily="34" charset="0"/>
              </a:rPr>
              <a:t>With level1 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2C3A70-D8B5-401E-9CAB-50B3BF040B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3866" y="2797827"/>
            <a:ext cx="3017520" cy="301752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DB4C252-7F4E-4C4D-A9AC-4DCF41056B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12" y="2797827"/>
            <a:ext cx="3017520" cy="301752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CF20D51-C6AD-4532-8C8C-6EDB9ACF2E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1365" y="2797827"/>
            <a:ext cx="3017520" cy="301752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18F6E43-6BC8-4692-8399-9E60B52F753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7419" y="2797827"/>
            <a:ext cx="3017520" cy="301752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77958B9-6E1C-40ED-89C5-29FBCF7BC1E1}"/>
              </a:ext>
            </a:extLst>
          </p:cNvPr>
          <p:cNvSpPr txBox="1"/>
          <p:nvPr/>
        </p:nvSpPr>
        <p:spPr>
          <a:xfrm>
            <a:off x="1219200" y="2236694"/>
            <a:ext cx="934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Target 4</a:t>
            </a:r>
          </a:p>
        </p:txBody>
      </p:sp>
    </p:spTree>
    <p:extLst>
      <p:ext uri="{BB962C8B-B14F-4D97-AF65-F5344CB8AC3E}">
        <p14:creationId xmlns:p14="http://schemas.microsoft.com/office/powerpoint/2010/main" val="3304008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33B5F-CF6A-4708-AF27-CFE2A01F8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" panose="020B0502040204020203" pitchFamily="34" charset="0"/>
              </a:rPr>
              <a:t>Silicon “images” in payload coordinates</a:t>
            </a:r>
            <a:br>
              <a:rPr lang="en-US" dirty="0">
                <a:latin typeface="Bahnschrift" panose="020B0502040204020203" pitchFamily="34" charset="0"/>
              </a:rPr>
            </a:br>
            <a:r>
              <a:rPr lang="en-US" dirty="0">
                <a:latin typeface="Bahnschrift" panose="020B0502040204020203" pitchFamily="34" charset="0"/>
              </a:rPr>
              <a:t>With level1 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2C3A70-D8B5-401E-9CAB-50B3BF040B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3866" y="2797827"/>
            <a:ext cx="3017520" cy="301752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DB4C252-7F4E-4C4D-A9AC-4DCF41056B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12" y="2797827"/>
            <a:ext cx="3017520" cy="301752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CF20D51-C6AD-4532-8C8C-6EDB9ACF2E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1365" y="2797827"/>
            <a:ext cx="3017520" cy="301752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18F6E43-6BC8-4692-8399-9E60B52F753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7419" y="2797827"/>
            <a:ext cx="3017520" cy="301752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77958B9-6E1C-40ED-89C5-29FBCF7BC1E1}"/>
              </a:ext>
            </a:extLst>
          </p:cNvPr>
          <p:cNvSpPr txBox="1"/>
          <p:nvPr/>
        </p:nvSpPr>
        <p:spPr>
          <a:xfrm>
            <a:off x="1219200" y="2236694"/>
            <a:ext cx="934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Target 1</a:t>
            </a:r>
          </a:p>
        </p:txBody>
      </p:sp>
    </p:spTree>
    <p:extLst>
      <p:ext uri="{BB962C8B-B14F-4D97-AF65-F5344CB8AC3E}">
        <p14:creationId xmlns:p14="http://schemas.microsoft.com/office/powerpoint/2010/main" val="2500511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33B5F-CF6A-4708-AF27-CFE2A01F8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" panose="020B0502040204020203" pitchFamily="34" charset="0"/>
              </a:rPr>
              <a:t>Silicon “images” in payload coordinates</a:t>
            </a:r>
            <a:br>
              <a:rPr lang="en-US" dirty="0">
                <a:latin typeface="Bahnschrift" panose="020B0502040204020203" pitchFamily="34" charset="0"/>
              </a:rPr>
            </a:br>
            <a:r>
              <a:rPr lang="en-US" dirty="0">
                <a:latin typeface="Bahnschrift" panose="020B0502040204020203" pitchFamily="34" charset="0"/>
              </a:rPr>
              <a:t>With level1 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2C3A70-D8B5-401E-9CAB-50B3BF040B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3866" y="2797827"/>
            <a:ext cx="3017520" cy="301752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DB4C252-7F4E-4C4D-A9AC-4DCF41056B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12" y="2797827"/>
            <a:ext cx="3017520" cy="301752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CF20D51-C6AD-4532-8C8C-6EDB9ACF2E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1365" y="2797827"/>
            <a:ext cx="3017520" cy="301752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18F6E43-6BC8-4692-8399-9E60B52F753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7419" y="2797827"/>
            <a:ext cx="3017520" cy="301752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77958B9-6E1C-40ED-89C5-29FBCF7BC1E1}"/>
              </a:ext>
            </a:extLst>
          </p:cNvPr>
          <p:cNvSpPr txBox="1"/>
          <p:nvPr/>
        </p:nvSpPr>
        <p:spPr>
          <a:xfrm>
            <a:off x="1219200" y="2236694"/>
            <a:ext cx="934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Target 1</a:t>
            </a:r>
          </a:p>
        </p:txBody>
      </p:sp>
    </p:spTree>
    <p:extLst>
      <p:ext uri="{BB962C8B-B14F-4D97-AF65-F5344CB8AC3E}">
        <p14:creationId xmlns:p14="http://schemas.microsoft.com/office/powerpoint/2010/main" val="15414477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76CFF-A234-4DBD-B7CA-629F71236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" panose="020B0502040204020203" pitchFamily="34" charset="0"/>
              </a:rPr>
              <a:t>Next steps for active region analysis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678A54-4FDC-4941-89DC-AB931E599E5B}"/>
              </a:ext>
            </a:extLst>
          </p:cNvPr>
          <p:cNvSpPr txBox="1"/>
          <p:nvPr/>
        </p:nvSpPr>
        <p:spPr>
          <a:xfrm>
            <a:off x="1044388" y="1833282"/>
            <a:ext cx="10298589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Immediate next steps for images: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Check what are the error flags to know what are the sources of “bad” events </a:t>
            </a:r>
            <a:r>
              <a:rPr lang="en-US" i="1" dirty="0">
                <a:solidFill>
                  <a:schemeClr val="bg1">
                    <a:lumMod val="65000"/>
                  </a:schemeClr>
                </a:solidFill>
              </a:rPr>
              <a:t>(Sophie)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Try to ignore noisy strips in det 6 data… other ideas? </a:t>
            </a:r>
            <a:r>
              <a:rPr lang="en-US" i="1" dirty="0">
                <a:solidFill>
                  <a:schemeClr val="bg1">
                    <a:lumMod val="65000"/>
                  </a:schemeClr>
                </a:solidFill>
              </a:rPr>
              <a:t>(Sophie)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 the same kind of analysis for </a:t>
            </a:r>
            <a:r>
              <a:rPr lang="en-US" dirty="0" err="1"/>
              <a:t>CdTe</a:t>
            </a:r>
            <a:r>
              <a:rPr lang="en-US" dirty="0"/>
              <a:t> = need to check the level0 to level1 procedure + geometry </a:t>
            </a:r>
            <a:r>
              <a:rPr lang="en-US" i="1" dirty="0">
                <a:solidFill>
                  <a:schemeClr val="bg1">
                    <a:lumMod val="65000"/>
                  </a:schemeClr>
                </a:solidFill>
              </a:rPr>
              <a:t>(Sophie)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Level 2 data </a:t>
            </a:r>
            <a:r>
              <a:rPr lang="en-US" dirty="0">
                <a:sym typeface="Wingdings" panose="05000000000000000000" pitchFamily="2" charset="2"/>
              </a:rPr>
              <a:t> We have to review our current energy calibration </a:t>
            </a:r>
            <a:r>
              <a:rPr lang="en-US" i="1" dirty="0">
                <a:solidFill>
                  <a:schemeClr val="bg1">
                    <a:lumMod val="65000"/>
                  </a:schemeClr>
                </a:solidFill>
              </a:rPr>
              <a:t>(Sophie and </a:t>
            </a:r>
            <a:r>
              <a:rPr lang="en-US" i="1" dirty="0" err="1">
                <a:solidFill>
                  <a:schemeClr val="bg1">
                    <a:lumMod val="65000"/>
                  </a:schemeClr>
                </a:solidFill>
              </a:rPr>
              <a:t>Athiray</a:t>
            </a:r>
            <a:r>
              <a:rPr lang="en-US" i="1" dirty="0">
                <a:solidFill>
                  <a:schemeClr val="bg1">
                    <a:lumMod val="65000"/>
                  </a:schemeClr>
                </a:solidFill>
              </a:rPr>
              <a:t>)</a:t>
            </a:r>
            <a:endParaRPr lang="en-US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ym typeface="Wingdings" panose="05000000000000000000" pitchFamily="2" charset="2"/>
            </a:endParaRPr>
          </a:p>
          <a:p>
            <a:r>
              <a:rPr lang="en-US" b="1" dirty="0">
                <a:sym typeface="Wingdings" panose="05000000000000000000" pitchFamily="2" charset="2"/>
              </a:rPr>
              <a:t>Other next steps for images: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Use statistical analysis to say what is the probability that the counts are randomly distributed </a:t>
            </a:r>
            <a:r>
              <a:rPr lang="en-US" i="1" dirty="0">
                <a:solidFill>
                  <a:schemeClr val="bg1">
                    <a:lumMod val="65000"/>
                  </a:schemeClr>
                </a:solidFill>
              </a:rPr>
              <a:t>(Sophie)</a:t>
            </a:r>
            <a:endParaRPr lang="en-US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ym typeface="Wingdings" panose="05000000000000000000" pitchFamily="2" charset="2"/>
            </a:endParaRPr>
          </a:p>
          <a:p>
            <a:r>
              <a:rPr lang="en-US" b="1" dirty="0">
                <a:sym typeface="Wingdings" panose="05000000000000000000" pitchFamily="2" charset="2"/>
              </a:rPr>
              <a:t>Other next steps for active region analysis: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ym typeface="Wingdings" panose="05000000000000000000" pitchFamily="2" charset="2"/>
              </a:rPr>
              <a:t>Lightcurves</a:t>
            </a:r>
            <a:r>
              <a:rPr lang="en-US" dirty="0">
                <a:sym typeface="Wingdings" panose="05000000000000000000" pitchFamily="2" charset="2"/>
              </a:rPr>
              <a:t>  time binning and/or kernel density estimation </a:t>
            </a:r>
            <a:r>
              <a:rPr lang="en-US" i="1">
                <a:solidFill>
                  <a:schemeClr val="bg1">
                    <a:lumMod val="65000"/>
                  </a:schemeClr>
                </a:solidFill>
              </a:rPr>
              <a:t>(Sophie?)</a:t>
            </a:r>
            <a:endParaRPr lang="en-US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Spectroscopy </a:t>
            </a:r>
            <a:r>
              <a:rPr lang="en-US" i="1" dirty="0">
                <a:solidFill>
                  <a:schemeClr val="bg1">
                    <a:lumMod val="65000"/>
                  </a:schemeClr>
                </a:solidFill>
              </a:rPr>
              <a:t>(UMN)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2128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406</Words>
  <Application>Microsoft Office PowerPoint</Application>
  <PresentationFormat>Widescreen</PresentationFormat>
  <Paragraphs>76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Agency FB</vt:lpstr>
      <vt:lpstr>Arial</vt:lpstr>
      <vt:lpstr>Bahnschrift</vt:lpstr>
      <vt:lpstr>Calibri</vt:lpstr>
      <vt:lpstr>Calibri Light</vt:lpstr>
      <vt:lpstr>Wingdings</vt:lpstr>
      <vt:lpstr>Office Theme</vt:lpstr>
      <vt:lpstr>Preliminary images  for FOXSI-3 Silicon detector – Active region targets</vt:lpstr>
      <vt:lpstr>Timing (estimates)</vt:lpstr>
      <vt:lpstr>Silicon images with level1 data:  number of events</vt:lpstr>
      <vt:lpstr>Silicon images in detector coordinates With level1 data</vt:lpstr>
      <vt:lpstr>Silicon images in detector coordinates With level1 data</vt:lpstr>
      <vt:lpstr>Silicon “images” in payload coordinates With level1 data</vt:lpstr>
      <vt:lpstr>Silicon “images” in payload coordinates With level1 data</vt:lpstr>
      <vt:lpstr>Next steps for active region analysis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Preliminary images  for FOXSI-3 Silicon detector – Active region targets</dc:title>
  <dc:creator>Sophie Musset</dc:creator>
  <cp:lastModifiedBy>Sophie Musset</cp:lastModifiedBy>
  <cp:revision>6</cp:revision>
  <dcterms:created xsi:type="dcterms:W3CDTF">2018-09-26T01:34:12Z</dcterms:created>
  <dcterms:modified xsi:type="dcterms:W3CDTF">2018-09-26T03:09:40Z</dcterms:modified>
</cp:coreProperties>
</file>