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02"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D80B4B6-27B1-4885-980A-035C9C2BB0FD}" type="datetimeFigureOut">
              <a:rPr lang="en-IN" smtClean="0"/>
              <a:pPr/>
              <a:t>07-02-2013</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1E0737F-1B54-4E8C-A5FE-EB2586F15E24}" type="slidenum">
              <a:rPr lang="en-IN" smtClean="0"/>
              <a:pPr/>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80B4B6-27B1-4885-980A-035C9C2BB0FD}" type="datetimeFigureOut">
              <a:rPr lang="en-IN" smtClean="0"/>
              <a:pPr/>
              <a:t>07-02-2013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737F-1B54-4E8C-A5FE-EB2586F15E2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80B4B6-27B1-4885-980A-035C9C2BB0FD}" type="datetimeFigureOut">
              <a:rPr lang="en-IN" smtClean="0"/>
              <a:pPr/>
              <a:t>07-02-2013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737F-1B54-4E8C-A5FE-EB2586F15E2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80B4B6-27B1-4885-980A-035C9C2BB0FD}" type="datetimeFigureOut">
              <a:rPr lang="en-IN" smtClean="0"/>
              <a:pPr/>
              <a:t>07-02-2013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737F-1B54-4E8C-A5FE-EB2586F15E2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80B4B6-27B1-4885-980A-035C9C2BB0FD}" type="datetimeFigureOut">
              <a:rPr lang="en-IN" smtClean="0"/>
              <a:pPr/>
              <a:t>07-02-2013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737F-1B54-4E8C-A5FE-EB2586F15E2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D80B4B6-27B1-4885-980A-035C9C2BB0FD}" type="datetimeFigureOut">
              <a:rPr lang="en-IN" smtClean="0"/>
              <a:pPr/>
              <a:t>07-02-2013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0737F-1B54-4E8C-A5FE-EB2586F15E24}" type="slidenum">
              <a:rPr lang="en-IN" smtClean="0"/>
              <a:pPr/>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80B4B6-27B1-4885-980A-035C9C2BB0FD}" type="datetimeFigureOut">
              <a:rPr lang="en-IN" smtClean="0"/>
              <a:pPr/>
              <a:t>07-02-2013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E0737F-1B54-4E8C-A5FE-EB2586F15E2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0B4B6-27B1-4885-980A-035C9C2BB0FD}" type="datetimeFigureOut">
              <a:rPr lang="en-IN" smtClean="0"/>
              <a:pPr/>
              <a:t>07-02-2013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E0737F-1B54-4E8C-A5FE-EB2586F15E2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0B4B6-27B1-4885-980A-035C9C2BB0FD}" type="datetimeFigureOut">
              <a:rPr lang="en-IN" smtClean="0"/>
              <a:pPr/>
              <a:t>07-02-2013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E0737F-1B54-4E8C-A5FE-EB2586F15E2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80B4B6-27B1-4885-980A-035C9C2BB0FD}" type="datetimeFigureOut">
              <a:rPr lang="en-IN" smtClean="0"/>
              <a:pPr/>
              <a:t>07-02-2013</a:t>
            </a:fld>
            <a:endParaRPr lang="en-IN"/>
          </a:p>
        </p:txBody>
      </p:sp>
      <p:sp>
        <p:nvSpPr>
          <p:cNvPr id="7" name="Slide Number Placeholder 6"/>
          <p:cNvSpPr>
            <a:spLocks noGrp="1"/>
          </p:cNvSpPr>
          <p:nvPr>
            <p:ph type="sldNum" sz="quarter" idx="12"/>
          </p:nvPr>
        </p:nvSpPr>
        <p:spPr/>
        <p:txBody>
          <a:bodyPr/>
          <a:lstStyle/>
          <a:p>
            <a:fld id="{71E0737F-1B54-4E8C-A5FE-EB2586F15E24}" type="slidenum">
              <a:rPr lang="en-IN" smtClean="0"/>
              <a:pPr/>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80B4B6-27B1-4885-980A-035C9C2BB0FD}" type="datetimeFigureOut">
              <a:rPr lang="en-IN" smtClean="0"/>
              <a:pPr/>
              <a:t>07-02-2013</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71E0737F-1B54-4E8C-A5FE-EB2586F15E2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D80B4B6-27B1-4885-980A-035C9C2BB0FD}" type="datetimeFigureOut">
              <a:rPr lang="en-IN" smtClean="0"/>
              <a:pPr/>
              <a:t>07-02-2013</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1E0737F-1B54-4E8C-A5FE-EB2586F15E2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1760" y="0"/>
            <a:ext cx="6361688" cy="1053644"/>
          </a:xfrm>
          <a:effectLst>
            <a:glow rad="228600">
              <a:schemeClr val="accent1">
                <a:satMod val="175000"/>
                <a:alpha val="40000"/>
              </a:schemeClr>
            </a:glow>
            <a:outerShdw blurRad="50800" dist="38100" dir="2700000" algn="tl" rotWithShape="0">
              <a:prstClr val="black">
                <a:alpha val="40000"/>
              </a:prstClr>
            </a:outerShdw>
          </a:effectLst>
        </p:spPr>
        <p:txBody>
          <a:bodyPr>
            <a:normAutofit/>
          </a:bodyPr>
          <a:lstStyle/>
          <a:p>
            <a:r>
              <a:rPr lang="en-US" sz="6000" dirty="0" smtClean="0">
                <a:solidFill>
                  <a:schemeClr val="accent4"/>
                </a:solidFill>
                <a:latin typeface="Matura MT Script Capitals" pitchFamily="66" charset="0"/>
              </a:rPr>
              <a:t>C</a:t>
            </a:r>
            <a:r>
              <a:rPr lang="en-US" sz="6000" u="sng" dirty="0" smtClean="0">
                <a:solidFill>
                  <a:schemeClr val="accent4"/>
                </a:solidFill>
                <a:latin typeface="Matura MT Script Capitals" pitchFamily="66" charset="0"/>
              </a:rPr>
              <a:t>onic</a:t>
            </a:r>
            <a:r>
              <a:rPr lang="en-US" sz="6000" dirty="0" smtClean="0">
                <a:latin typeface="Matura MT Script Capitals" pitchFamily="66" charset="0"/>
              </a:rPr>
              <a:t> S</a:t>
            </a:r>
            <a:r>
              <a:rPr lang="en-US" sz="6000" u="sng" dirty="0" smtClean="0">
                <a:latin typeface="Matura MT Script Capitals" pitchFamily="66" charset="0"/>
              </a:rPr>
              <a:t>ections</a:t>
            </a:r>
            <a:endParaRPr lang="en-IN" sz="6000" u="sng" dirty="0">
              <a:latin typeface="Matura MT Script Capitals" pitchFamily="66" charset="0"/>
            </a:endParaRPr>
          </a:p>
        </p:txBody>
      </p:sp>
      <p:sp>
        <p:nvSpPr>
          <p:cNvPr id="3" name="Subtitle 2"/>
          <p:cNvSpPr>
            <a:spLocks noGrp="1"/>
          </p:cNvSpPr>
          <p:nvPr>
            <p:ph type="subTitle" idx="1"/>
          </p:nvPr>
        </p:nvSpPr>
        <p:spPr>
          <a:xfrm>
            <a:off x="2411760" y="836712"/>
            <a:ext cx="5904656" cy="1260629"/>
          </a:xfrm>
        </p:spPr>
        <p:txBody>
          <a:bodyPr>
            <a:noAutofit/>
          </a:bodyPr>
          <a:lstStyle/>
          <a:p>
            <a:r>
              <a:rPr lang="en-US" sz="2800" u="sng" dirty="0" smtClean="0"/>
              <a:t>In our (some</a:t>
            </a:r>
            <a:r>
              <a:rPr lang="en-US" sz="2800" u="sng" dirty="0" smtClean="0">
                <a:solidFill>
                  <a:schemeClr val="bg1"/>
                </a:solidFill>
              </a:rPr>
              <a:t>what) everyday life</a:t>
            </a:r>
            <a:endParaRPr lang="en-IN" sz="2800" u="sng" dirty="0">
              <a:solidFill>
                <a:schemeClr val="bg1"/>
              </a:solidFill>
            </a:endParaRPr>
          </a:p>
        </p:txBody>
      </p:sp>
      <p:pic>
        <p:nvPicPr>
          <p:cNvPr id="1026" name="Picture 2" descr="http://upload.wikimedia.org/wikipedia/commons/9/97/Conic_section_(PS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073" y="3212976"/>
            <a:ext cx="7848600" cy="313372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14029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836712"/>
            <a:ext cx="7704856" cy="4028082"/>
          </a:xfrm>
        </p:spPr>
        <p:txBody>
          <a:bodyPr>
            <a:normAutofit lnSpcReduction="10000"/>
          </a:bodyPr>
          <a:lstStyle/>
          <a:p>
            <a:pPr marL="68580" indent="0">
              <a:buNone/>
            </a:pPr>
            <a:r>
              <a:rPr lang="en-IN" dirty="0" smtClean="0"/>
              <a:t>Parabolas </a:t>
            </a:r>
            <a:r>
              <a:rPr lang="en-IN" dirty="0"/>
              <a:t>exhibit unusual and useful reflective properties. If a light is placed at the focus of a parabolic mirror (a curved surface formed by rotating a parabola about its axis), the light will be reflected in rays parallel to said axis. In this way a straight beam of light is formed. It is for this reason that parabolic surfaces are used for headlamp reflectors. The bulb is placed at the focus for the high beam and a little above the focus for the low beam.</a:t>
            </a:r>
            <a:br>
              <a:rPr lang="en-IN" dirty="0"/>
            </a:br>
            <a:endParaRPr lang="en-IN"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077072"/>
            <a:ext cx="324036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745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836712"/>
            <a:ext cx="3312368" cy="5400600"/>
          </a:xfrm>
        </p:spPr>
        <p:txBody>
          <a:bodyPr>
            <a:normAutofit lnSpcReduction="10000"/>
          </a:bodyPr>
          <a:lstStyle/>
          <a:p>
            <a:pPr marL="68580" indent="0" fontAlgn="base">
              <a:buNone/>
            </a:pPr>
            <a:r>
              <a:rPr lang="en-IN" dirty="0" smtClean="0"/>
              <a:t>The </a:t>
            </a:r>
            <a:r>
              <a:rPr lang="en-IN" dirty="0"/>
              <a:t>opposite principle is used in the giant mirrors in reflecting telescopes and in antennas used to collect light and radio waves from outer space: the beam comes toward the parabolic surface and is brought into focus at the focal point.</a:t>
            </a:r>
            <a:br>
              <a:rPr lang="en-IN" dirty="0"/>
            </a:b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412776"/>
            <a:ext cx="4283968" cy="428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66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620688"/>
            <a:ext cx="6777317" cy="3508977"/>
          </a:xfrm>
        </p:spPr>
        <p:txBody>
          <a:bodyPr/>
          <a:lstStyle/>
          <a:p>
            <a:pPr marL="68580" indent="0">
              <a:buNone/>
            </a:pPr>
            <a:r>
              <a:rPr lang="en-IN" dirty="0"/>
              <a:t/>
            </a:r>
            <a:br>
              <a:rPr lang="en-IN" dirty="0"/>
            </a:br>
            <a:r>
              <a:rPr lang="en-IN" dirty="0"/>
              <a:t>Used in Searchlights Light rays leaving the focus reflect out in parallel rays Used for Searchlights</a:t>
            </a:r>
            <a:br>
              <a:rPr lang="en-IN" dirty="0"/>
            </a:b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017" y="2348880"/>
            <a:ext cx="4314825" cy="27241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4" name="TextBox 3"/>
          <p:cNvSpPr txBox="1"/>
          <p:nvPr/>
        </p:nvSpPr>
        <p:spPr>
          <a:xfrm rot="21227854">
            <a:off x="2621864" y="5306966"/>
            <a:ext cx="3583032" cy="369332"/>
          </a:xfrm>
          <a:prstGeom prst="rect">
            <a:avLst/>
          </a:prstGeom>
          <a:noFill/>
        </p:spPr>
        <p:txBody>
          <a:bodyPr wrap="none" rtlCol="0">
            <a:spAutoFit/>
          </a:bodyPr>
          <a:lstStyle/>
          <a:p>
            <a:r>
              <a:rPr lang="en-US" dirty="0" smtClean="0"/>
              <a:t>Notice the parallel rays of light</a:t>
            </a:r>
            <a:endParaRPr lang="en-IN" dirty="0"/>
          </a:p>
        </p:txBody>
      </p:sp>
    </p:spTree>
    <p:extLst>
      <p:ext uri="{BB962C8B-B14F-4D97-AF65-F5344CB8AC3E}">
        <p14:creationId xmlns:p14="http://schemas.microsoft.com/office/powerpoint/2010/main" val="212134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024744" cy="1143000"/>
          </a:xfrm>
        </p:spPr>
        <p:txBody>
          <a:bodyPr/>
          <a:lstStyle/>
          <a:p>
            <a:r>
              <a:rPr lang="en-US" dirty="0" smtClean="0"/>
              <a:t>3) Hyperbola</a:t>
            </a:r>
            <a:endParaRPr lang="en-IN" dirty="0"/>
          </a:p>
        </p:txBody>
      </p:sp>
      <p:sp>
        <p:nvSpPr>
          <p:cNvPr id="3" name="Content Placeholder 2"/>
          <p:cNvSpPr>
            <a:spLocks noGrp="1"/>
          </p:cNvSpPr>
          <p:nvPr>
            <p:ph idx="1"/>
          </p:nvPr>
        </p:nvSpPr>
        <p:spPr>
          <a:xfrm>
            <a:off x="755576" y="1628800"/>
            <a:ext cx="5040676" cy="4275837"/>
          </a:xfrm>
        </p:spPr>
        <p:txBody>
          <a:bodyPr/>
          <a:lstStyle/>
          <a:p>
            <a:pPr marL="68580" indent="0">
              <a:buNone/>
            </a:pPr>
            <a:r>
              <a:rPr lang="en-IN" dirty="0" smtClean="0"/>
              <a:t>Hyperbola </a:t>
            </a:r>
            <a:r>
              <a:rPr lang="en-IN" dirty="0"/>
              <a:t>If a right circular cone is intersected by a plane parallel to its axis, part of a hyperbola is formed. Such an intersection can occur in physical situations as simple as sharpening a pencil that has a polygonal cross section or in the patterns formed on a wall by a lamp shade.</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1" y="980728"/>
            <a:ext cx="2355329" cy="535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944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764704"/>
            <a:ext cx="7632848" cy="2520280"/>
          </a:xfrm>
        </p:spPr>
        <p:txBody>
          <a:bodyPr>
            <a:normAutofit fontScale="92500" lnSpcReduction="10000"/>
          </a:bodyPr>
          <a:lstStyle/>
          <a:p>
            <a:pPr marL="68580" indent="0" fontAlgn="base">
              <a:buNone/>
            </a:pPr>
            <a:r>
              <a:rPr lang="en-IN" dirty="0" smtClean="0"/>
              <a:t>A </a:t>
            </a:r>
            <a:r>
              <a:rPr lang="en-IN" dirty="0"/>
              <a:t>sonic boom shock wave has the shape of a cone, and it intersects the ground in part of a hyperbola. It hits every point on this curve at the same time, so that people in different places along the curve on the ground hear it at the same time. Because the airplane is moving forward, the hyperbolic curve moves forward and eventually the boom can be heard by everyone in its path.</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579184"/>
            <a:ext cx="4156442" cy="26007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5296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5" y="692696"/>
            <a:ext cx="3168352" cy="5472608"/>
          </a:xfrm>
        </p:spPr>
        <p:txBody>
          <a:bodyPr>
            <a:normAutofit fontScale="92500"/>
          </a:bodyPr>
          <a:lstStyle/>
          <a:p>
            <a:pPr marL="68580" indent="0" fontAlgn="base">
              <a:buNone/>
            </a:pPr>
            <a:r>
              <a:rPr lang="en-IN" sz="2800" b="1" dirty="0" smtClean="0"/>
              <a:t>Radio </a:t>
            </a:r>
            <a:r>
              <a:rPr lang="en-IN" sz="2800" b="1" dirty="0"/>
              <a:t>waves and Navigation </a:t>
            </a:r>
            <a:r>
              <a:rPr lang="en-IN" sz="2800" b="1" dirty="0" smtClean="0"/>
              <a:t>:</a:t>
            </a:r>
          </a:p>
          <a:p>
            <a:pPr marL="68580" indent="0" fontAlgn="base">
              <a:buNone/>
            </a:pPr>
            <a:endParaRPr lang="en-IN" dirty="0"/>
          </a:p>
          <a:p>
            <a:pPr marL="68580" indent="0" fontAlgn="base">
              <a:buNone/>
            </a:pPr>
            <a:r>
              <a:rPr lang="en-IN" dirty="0" smtClean="0"/>
              <a:t>Radio </a:t>
            </a:r>
            <a:r>
              <a:rPr lang="en-IN" dirty="0"/>
              <a:t>waves and hyperbolas can be used in navigation. If the centre of each circle gives out a radio signal then the signals will intersect each other in hyperbolas. This is how hyperbolic radio navigation systems were created.</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124744"/>
            <a:ext cx="415290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11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024744" cy="1143000"/>
          </a:xfrm>
        </p:spPr>
        <p:txBody>
          <a:bodyPr/>
          <a:lstStyle/>
          <a:p>
            <a:r>
              <a:rPr lang="en-US" dirty="0" smtClean="0"/>
              <a:t>4) Circles</a:t>
            </a:r>
            <a:endParaRPr lang="en-US" dirty="0"/>
          </a:p>
        </p:txBody>
      </p:sp>
      <p:sp>
        <p:nvSpPr>
          <p:cNvPr id="3" name="Content Placeholder 2"/>
          <p:cNvSpPr>
            <a:spLocks noGrp="1"/>
          </p:cNvSpPr>
          <p:nvPr>
            <p:ph idx="1"/>
          </p:nvPr>
        </p:nvSpPr>
        <p:spPr>
          <a:xfrm>
            <a:off x="457200" y="1524000"/>
            <a:ext cx="4876800" cy="5105400"/>
          </a:xfrm>
        </p:spPr>
        <p:txBody>
          <a:bodyPr>
            <a:normAutofit/>
          </a:bodyPr>
          <a:lstStyle/>
          <a:p>
            <a:pPr>
              <a:buNone/>
            </a:pPr>
            <a:r>
              <a:rPr lang="en-US" dirty="0" smtClean="0"/>
              <a:t>A circle is formed by cutting a circular cone with a plane perpendicular to the symmetry axis of the cone. This intersection is a closed curve, and the intersection is parallel to the plane generating the circle of the cone. A circle is also the set of all points that are equally distant from the center.</a:t>
            </a:r>
            <a:endParaRPr lang="en-US" dirty="0"/>
          </a:p>
        </p:txBody>
      </p:sp>
      <p:pic>
        <p:nvPicPr>
          <p:cNvPr id="1026" name="Picture 2" descr="http://0.tqn.com/d/math/1/0/5/1/coniccircle.gif"/>
          <p:cNvPicPr>
            <a:picLocks noChangeAspect="1" noChangeArrowheads="1"/>
          </p:cNvPicPr>
          <p:nvPr/>
        </p:nvPicPr>
        <p:blipFill>
          <a:blip r:embed="rId2"/>
          <a:srcRect/>
          <a:stretch>
            <a:fillRect/>
          </a:stretch>
        </p:blipFill>
        <p:spPr bwMode="auto">
          <a:xfrm>
            <a:off x="5257800" y="1828800"/>
            <a:ext cx="3208155" cy="32956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14400"/>
            <a:ext cx="6777317" cy="4918229"/>
          </a:xfrm>
        </p:spPr>
        <p:txBody>
          <a:bodyPr/>
          <a:lstStyle/>
          <a:p>
            <a:pPr>
              <a:buNone/>
            </a:pPr>
            <a:r>
              <a:rPr lang="en-US" dirty="0" smtClean="0"/>
              <a:t>The invention of circular wheels is still considered mankind’s biggest step in transportation and communication.</a:t>
            </a:r>
            <a:endParaRPr lang="en-US" dirty="0"/>
          </a:p>
        </p:txBody>
      </p:sp>
      <p:pic>
        <p:nvPicPr>
          <p:cNvPr id="29698" name="Picture 2" descr="http://1.bp.blogspot.com/-ceAArJRGNyo/TfUBzdcI-2I/AAAAAAAAAAQ/qOsL2Wn0gR8/s1600/wheel2.jpg"/>
          <p:cNvPicPr>
            <a:picLocks noChangeAspect="1" noChangeArrowheads="1"/>
          </p:cNvPicPr>
          <p:nvPr/>
        </p:nvPicPr>
        <p:blipFill>
          <a:blip r:embed="rId2"/>
          <a:srcRect/>
          <a:stretch>
            <a:fillRect/>
          </a:stretch>
        </p:blipFill>
        <p:spPr bwMode="auto">
          <a:xfrm>
            <a:off x="2667000" y="2286000"/>
            <a:ext cx="3886200" cy="387500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024744" cy="1143000"/>
          </a:xfrm>
        </p:spPr>
        <p:txBody>
          <a:bodyPr/>
          <a:lstStyle/>
          <a:p>
            <a:r>
              <a:rPr lang="en-US" dirty="0" smtClean="0"/>
              <a:t>Why are plates circular?</a:t>
            </a:r>
            <a:endParaRPr lang="en-US" dirty="0"/>
          </a:p>
        </p:txBody>
      </p:sp>
      <p:sp>
        <p:nvSpPr>
          <p:cNvPr id="3" name="Content Placeholder 2"/>
          <p:cNvSpPr>
            <a:spLocks noGrp="1"/>
          </p:cNvSpPr>
          <p:nvPr>
            <p:ph idx="1"/>
          </p:nvPr>
        </p:nvSpPr>
        <p:spPr>
          <a:xfrm>
            <a:off x="762000" y="1600200"/>
            <a:ext cx="6777317" cy="3508977"/>
          </a:xfrm>
        </p:spPr>
        <p:txBody>
          <a:bodyPr>
            <a:normAutofit/>
          </a:bodyPr>
          <a:lstStyle/>
          <a:p>
            <a:pPr>
              <a:buNone/>
            </a:pPr>
            <a:r>
              <a:rPr lang="en-US" dirty="0" smtClean="0"/>
              <a:t>Round plates used to be the easiest to manufacture, round plates were the easiest shape to control when working with clay, which can warp if it doesn't dry slowly and evenly. But it's probably not a big deal now. </a:t>
            </a:r>
            <a:br>
              <a:rPr lang="en-US" dirty="0" smtClean="0"/>
            </a:br>
            <a:r>
              <a:rPr lang="en-US" dirty="0" smtClean="0"/>
              <a:t/>
            </a:r>
            <a:br>
              <a:rPr lang="en-US" dirty="0" smtClean="0"/>
            </a:br>
            <a:endParaRPr lang="en-US" dirty="0"/>
          </a:p>
        </p:txBody>
      </p:sp>
      <p:pic>
        <p:nvPicPr>
          <p:cNvPr id="31746" name="Picture 2" descr="http://t0.gstatic.com/images?q=tbn:ANd9GcR6cjxz03z3UIt6rA6hrccWXom-eKebdjKQ_b0apJo2eJKgzfLTAg"/>
          <p:cNvPicPr>
            <a:picLocks noChangeAspect="1" noChangeArrowheads="1"/>
          </p:cNvPicPr>
          <p:nvPr/>
        </p:nvPicPr>
        <p:blipFill>
          <a:blip r:embed="rId2"/>
          <a:srcRect/>
          <a:stretch>
            <a:fillRect/>
          </a:stretch>
        </p:blipFill>
        <p:spPr bwMode="auto">
          <a:xfrm>
            <a:off x="3581400" y="3657600"/>
            <a:ext cx="3200400" cy="277545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609600"/>
            <a:ext cx="6777317" cy="5943600"/>
          </a:xfrm>
        </p:spPr>
        <p:txBody>
          <a:bodyPr>
            <a:normAutofit fontScale="85000" lnSpcReduction="20000"/>
          </a:bodyPr>
          <a:lstStyle/>
          <a:p>
            <a:pPr>
              <a:buNone/>
            </a:pPr>
            <a:r>
              <a:rPr lang="en-US" sz="3000" dirty="0" smtClean="0"/>
              <a:t>Round plates are the most common because they are the most popular. And they are the most popular, in my opinion, because round plates are </a:t>
            </a:r>
            <a:r>
              <a:rPr lang="en-US" sz="3000" dirty="0" smtClean="0"/>
              <a:t>easiest </a:t>
            </a:r>
            <a:r>
              <a:rPr lang="en-US" sz="3000" dirty="0" smtClean="0"/>
              <a:t>to use:</a:t>
            </a:r>
            <a:r>
              <a:rPr lang="en-US" dirty="0" smtClean="0"/>
              <a:t/>
            </a:r>
            <a:br>
              <a:rPr lang="en-US" dirty="0" smtClean="0"/>
            </a:br>
            <a:endParaRPr lang="en-US" sz="2600" dirty="0" smtClean="0"/>
          </a:p>
          <a:p>
            <a:pPr>
              <a:buFont typeface="Wingdings" pitchFamily="2" charset="2"/>
              <a:buChar char="Ø"/>
            </a:pPr>
            <a:r>
              <a:rPr lang="en-US" sz="2600" dirty="0" smtClean="0"/>
              <a:t>They are the easiest shape to use, wash, and store. You don't have to check which way they go except "right-side up." </a:t>
            </a:r>
          </a:p>
          <a:p>
            <a:pPr>
              <a:buFont typeface="Wingdings" pitchFamily="2" charset="2"/>
              <a:buChar char="Ø"/>
            </a:pPr>
            <a:r>
              <a:rPr lang="en-US" sz="2600" dirty="0" smtClean="0"/>
              <a:t>The food can go on the plate anywhere in the middle and it won't matter because the edge will be the same distance all around.</a:t>
            </a:r>
          </a:p>
          <a:p>
            <a:pPr>
              <a:buFont typeface="Wingdings" pitchFamily="2" charset="2"/>
              <a:buChar char="Ø"/>
            </a:pPr>
            <a:r>
              <a:rPr lang="en-US" sz="2600" dirty="0" smtClean="0"/>
              <a:t>Round plates are easier to wash, you can use the same washing motion with your hand, every time, because the shape is always the same no matter where you are holding it.</a:t>
            </a:r>
          </a:p>
          <a:p>
            <a:pPr>
              <a:buFont typeface="Wingdings" pitchFamily="2" charset="2"/>
              <a:buChar char="Ø"/>
            </a:pPr>
            <a:r>
              <a:rPr lang="en-US" sz="2600" dirty="0" smtClean="0"/>
              <a:t>Round plates are easiest to store. Ever tried to stack a lot of square or rectangular containers?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9"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777" y="1989138"/>
            <a:ext cx="3285240" cy="357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39552" y="116632"/>
            <a:ext cx="7024744" cy="1143000"/>
          </a:xfrm>
        </p:spPr>
        <p:txBody>
          <a:bodyPr/>
          <a:lstStyle/>
          <a:p>
            <a:r>
              <a:rPr lang="en-US" dirty="0" smtClean="0"/>
              <a:t>What are conics?</a:t>
            </a:r>
            <a:endParaRPr lang="en-IN" dirty="0"/>
          </a:p>
        </p:txBody>
      </p:sp>
      <p:sp>
        <p:nvSpPr>
          <p:cNvPr id="3" name="Content Placeholder 2"/>
          <p:cNvSpPr>
            <a:spLocks noGrp="1"/>
          </p:cNvSpPr>
          <p:nvPr>
            <p:ph idx="1"/>
          </p:nvPr>
        </p:nvSpPr>
        <p:spPr>
          <a:xfrm>
            <a:off x="683568" y="1412776"/>
            <a:ext cx="5400600" cy="4896544"/>
          </a:xfrm>
        </p:spPr>
        <p:txBody>
          <a:bodyPr>
            <a:normAutofit fontScale="92500" lnSpcReduction="20000"/>
          </a:bodyPr>
          <a:lstStyle/>
          <a:p>
            <a:pPr marL="68580" indent="0">
              <a:buNone/>
            </a:pPr>
            <a:r>
              <a:rPr lang="en-IN" dirty="0" smtClean="0"/>
              <a:t>There </a:t>
            </a:r>
            <a:r>
              <a:rPr lang="en-IN" dirty="0"/>
              <a:t>is no better example of this than the work done by the ancient Greeks on the curves known as the conics: the ellipse, the parabola, and the </a:t>
            </a:r>
            <a:r>
              <a:rPr lang="en-IN" dirty="0" smtClean="0"/>
              <a:t>hyperbola. </a:t>
            </a:r>
          </a:p>
          <a:p>
            <a:pPr marL="68580" indent="0">
              <a:buNone/>
            </a:pPr>
            <a:endParaRPr lang="en-IN" dirty="0"/>
          </a:p>
          <a:p>
            <a:pPr marL="68580" indent="0">
              <a:buNone/>
            </a:pPr>
            <a:r>
              <a:rPr lang="en-IN" dirty="0" smtClean="0"/>
              <a:t>No </a:t>
            </a:r>
            <a:r>
              <a:rPr lang="en-IN" dirty="0"/>
              <a:t>important scientific applications were found for them until the 17th century, when </a:t>
            </a:r>
            <a:r>
              <a:rPr lang="en-IN" dirty="0" err="1"/>
              <a:t>Kepler</a:t>
            </a:r>
            <a:r>
              <a:rPr lang="en-IN" dirty="0"/>
              <a:t> discovered that planets move in ellipses and Galileo proved that projectiles travel in parabolas. </a:t>
            </a:r>
            <a:endParaRPr lang="en-IN" dirty="0" smtClean="0"/>
          </a:p>
          <a:p>
            <a:pPr marL="68580" indent="0">
              <a:buNone/>
            </a:pPr>
            <a:endParaRPr lang="en-IN" dirty="0"/>
          </a:p>
          <a:p>
            <a:pPr marL="68580" indent="0">
              <a:buNone/>
            </a:pPr>
            <a:r>
              <a:rPr lang="en-IN" b="1" dirty="0" smtClean="0"/>
              <a:t>In </a:t>
            </a:r>
            <a:r>
              <a:rPr lang="en-IN" b="1" dirty="0"/>
              <a:t>mathematics, a conic section is a curve obtained by intersecting a right circular conical surface with a plane.</a:t>
            </a:r>
          </a:p>
        </p:txBody>
      </p:sp>
      <p:sp>
        <p:nvSpPr>
          <p:cNvPr id="4" name="AutoShape 2" descr="https://encrypted-tbn1.gstatic.com/images?q=tbn:ANd9GcQAfLKbrsxULSIQYGDrHSI8TEexFN3W5ULT2DbB9PYFSvxewbdTH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encrypted-tbn1.gstatic.com/images?q=tbn:ANd9GcQAfLKbrsxULSIQYGDrHSI8TEexFN3W5ULT2DbB9PYFSvxewbdTH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https://encrypted-tbn1.gstatic.com/images?q=tbn:ANd9GcQAfLKbrsxULSIQYGDrHSI8TEexFN3W5ULT2DbB9PYFSvxewbdTH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https://encrypted-tbn1.gstatic.com/images?q=tbn:ANd9GcQAfLKbrsxULSIQYGDrHSI8TEexFN3W5ULT2DbB9PYFSvxewbdTH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http://upload.wikimedia.org/wikipedia/commons/1/11/Conic_Sections.sv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descr="http://upload.wikimedia.org/wikipedia/commons/1/11/Conic_Sections.sv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4" descr="http://upload.wikimedia.org/wikipedia/commons/1/11/Conic_Sections.sv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6" descr="http://upload.wikimedia.org/wikipedia/commons/1/11/Conic_Sections.sv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8" descr="http://upload.wikimedia.org/wikipedia/commons/1/11/Conic_Sections.sv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20" descr="http://upload.wikimedia.org/wikipedia/commons/1/11/Conic_Sections.sv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22" descr="http://upload.wikimedia.org/wikipedia/commons/1/11/Conic_Sections.svg"/>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4" descr="http://upload.wikimedia.org/wikipedia/commons/1/11/Conic_Sections.sv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26" descr="http://upload.wikimedia.org/wikipedia/commons/1/11/Conic_Sections.svg"/>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28" descr="http://upload.wikimedia.org/wikipedia/commons/1/11/Conic_Sections.svg"/>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30" descr="http://upload.wikimedia.org/wikipedia/commons/1/11/Conic_Sections.svg"/>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30753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371600"/>
            <a:ext cx="7024744" cy="1143000"/>
          </a:xfrm>
        </p:spPr>
        <p:txBody>
          <a:bodyPr>
            <a:normAutofit fontScale="90000"/>
          </a:bodyPr>
          <a:lstStyle/>
          <a:p>
            <a:r>
              <a:rPr lang="en-US" dirty="0" smtClean="0"/>
              <a:t>Symbolic meaning of circles -</a:t>
            </a:r>
            <a:br>
              <a:rPr lang="en-US" dirty="0" smtClean="0"/>
            </a:br>
            <a:endParaRPr lang="en-US" dirty="0"/>
          </a:p>
        </p:txBody>
      </p:sp>
      <p:sp>
        <p:nvSpPr>
          <p:cNvPr id="3" name="Content Placeholder 2"/>
          <p:cNvSpPr>
            <a:spLocks noGrp="1"/>
          </p:cNvSpPr>
          <p:nvPr>
            <p:ph idx="1"/>
          </p:nvPr>
        </p:nvSpPr>
        <p:spPr>
          <a:xfrm>
            <a:off x="1043493" y="2323652"/>
            <a:ext cx="2995108" cy="3508977"/>
          </a:xfrm>
        </p:spPr>
        <p:txBody>
          <a:bodyPr>
            <a:normAutofit fontScale="92500" lnSpcReduction="20000"/>
          </a:bodyPr>
          <a:lstStyle/>
          <a:p>
            <a:pPr>
              <a:buFont typeface="Courier New" pitchFamily="49" charset="0"/>
              <a:buChar char="o"/>
            </a:pPr>
            <a:r>
              <a:rPr lang="en-US" sz="2900" dirty="0" smtClean="0"/>
              <a:t>Inclusion</a:t>
            </a:r>
          </a:p>
          <a:p>
            <a:pPr>
              <a:buFont typeface="Courier New" pitchFamily="49" charset="0"/>
              <a:buChar char="o"/>
            </a:pPr>
            <a:r>
              <a:rPr lang="en-US" sz="2900" dirty="0" smtClean="0"/>
              <a:t>Wholeness</a:t>
            </a:r>
          </a:p>
          <a:p>
            <a:pPr>
              <a:buFont typeface="Courier New" pitchFamily="49" charset="0"/>
              <a:buChar char="o"/>
            </a:pPr>
            <a:r>
              <a:rPr lang="en-US" sz="2900" dirty="0" smtClean="0"/>
              <a:t>Focus</a:t>
            </a:r>
          </a:p>
          <a:p>
            <a:pPr>
              <a:buFont typeface="Courier New" pitchFamily="49" charset="0"/>
              <a:buChar char="o"/>
            </a:pPr>
            <a:r>
              <a:rPr lang="en-US" sz="2900" dirty="0" smtClean="0"/>
              <a:t>Unity</a:t>
            </a:r>
          </a:p>
          <a:p>
            <a:pPr>
              <a:buFont typeface="Courier New" pitchFamily="49" charset="0"/>
              <a:buChar char="o"/>
            </a:pPr>
            <a:r>
              <a:rPr lang="en-US" sz="2900" dirty="0" smtClean="0"/>
              <a:t>Nurturing</a:t>
            </a:r>
          </a:p>
          <a:p>
            <a:pPr>
              <a:buFont typeface="Courier New" pitchFamily="49" charset="0"/>
              <a:buChar char="o"/>
            </a:pPr>
            <a:r>
              <a:rPr lang="en-US" sz="2900" dirty="0" smtClean="0"/>
              <a:t>Cycles</a:t>
            </a:r>
          </a:p>
          <a:p>
            <a:pPr>
              <a:buFont typeface="Courier New" pitchFamily="49" charset="0"/>
              <a:buChar char="o"/>
            </a:pPr>
            <a:r>
              <a:rPr lang="en-US" sz="2900" dirty="0" smtClean="0"/>
              <a:t>Initiation</a:t>
            </a:r>
          </a:p>
          <a:p>
            <a:pPr>
              <a:buFont typeface="Courier New" pitchFamily="49" charset="0"/>
              <a:buChar char="o"/>
            </a:pPr>
            <a:r>
              <a:rPr lang="en-US" sz="2900" dirty="0" smtClean="0"/>
              <a:t>Everything</a:t>
            </a:r>
          </a:p>
          <a:p>
            <a:endParaRPr lang="en-US" dirty="0" smtClean="0"/>
          </a:p>
          <a:p>
            <a:endParaRPr lang="en-US" dirty="0"/>
          </a:p>
        </p:txBody>
      </p:sp>
      <p:sp>
        <p:nvSpPr>
          <p:cNvPr id="4" name="TextBox 3"/>
          <p:cNvSpPr txBox="1"/>
          <p:nvPr/>
        </p:nvSpPr>
        <p:spPr>
          <a:xfrm>
            <a:off x="4343400" y="2438400"/>
            <a:ext cx="2438400" cy="3000821"/>
          </a:xfrm>
          <a:prstGeom prst="rect">
            <a:avLst/>
          </a:prstGeom>
          <a:noFill/>
        </p:spPr>
        <p:txBody>
          <a:bodyPr wrap="square" rtlCol="0">
            <a:spAutoFit/>
          </a:bodyPr>
          <a:lstStyle/>
          <a:p>
            <a:pPr>
              <a:buClr>
                <a:schemeClr val="accent1"/>
              </a:buClr>
              <a:buSzPct val="100000"/>
              <a:buFont typeface="Courier New" pitchFamily="49" charset="0"/>
              <a:buChar char="o"/>
            </a:pPr>
            <a:r>
              <a:rPr lang="en-US" sz="2700" dirty="0" smtClean="0"/>
              <a:t>Perfection</a:t>
            </a:r>
          </a:p>
          <a:p>
            <a:pPr>
              <a:buClr>
                <a:schemeClr val="accent1"/>
              </a:buClr>
              <a:buSzPct val="100000"/>
              <a:buFont typeface="Courier New" pitchFamily="49" charset="0"/>
              <a:buChar char="o"/>
            </a:pPr>
            <a:r>
              <a:rPr lang="en-US" sz="2700" dirty="0" smtClean="0"/>
              <a:t>Womb</a:t>
            </a:r>
          </a:p>
          <a:p>
            <a:pPr>
              <a:buClr>
                <a:schemeClr val="accent1"/>
              </a:buClr>
              <a:buSzPct val="100000"/>
              <a:buFont typeface="Courier New" pitchFamily="49" charset="0"/>
              <a:buChar char="o"/>
            </a:pPr>
            <a:r>
              <a:rPr lang="en-US" sz="2700" dirty="0" smtClean="0"/>
              <a:t>Centering</a:t>
            </a:r>
          </a:p>
          <a:p>
            <a:pPr>
              <a:buClr>
                <a:schemeClr val="accent1"/>
              </a:buClr>
              <a:buSzPct val="100000"/>
              <a:buFont typeface="Courier New" pitchFamily="49" charset="0"/>
              <a:buChar char="o"/>
            </a:pPr>
            <a:r>
              <a:rPr lang="en-US" sz="2700" dirty="0" smtClean="0"/>
              <a:t>Revolution</a:t>
            </a:r>
          </a:p>
          <a:p>
            <a:pPr>
              <a:buClr>
                <a:schemeClr val="accent1"/>
              </a:buClr>
              <a:buSzPct val="100000"/>
              <a:buFont typeface="Courier New" pitchFamily="49" charset="0"/>
              <a:buChar char="o"/>
            </a:pPr>
            <a:r>
              <a:rPr lang="en-US" sz="2700" dirty="0" smtClean="0"/>
              <a:t>Infinity</a:t>
            </a:r>
          </a:p>
          <a:p>
            <a:pPr>
              <a:buClr>
                <a:schemeClr val="accent1"/>
              </a:buClr>
              <a:buSzPct val="100000"/>
              <a:buFont typeface="Courier New" pitchFamily="49" charset="0"/>
              <a:buChar char="o"/>
            </a:pPr>
            <a:r>
              <a:rPr lang="en-US" sz="2700" dirty="0" smtClean="0"/>
              <a:t>Mobility</a:t>
            </a:r>
          </a:p>
          <a:p>
            <a:pPr>
              <a:buClr>
                <a:schemeClr val="accent1"/>
              </a:buClr>
              <a:buSzPct val="100000"/>
              <a:buFont typeface="Courier New" pitchFamily="49" charset="0"/>
              <a:buChar char="o"/>
            </a:pPr>
            <a:r>
              <a:rPr lang="en-US" sz="2700" dirty="0" smtClean="0"/>
              <a:t>Completion</a:t>
            </a:r>
            <a:endParaRPr lang="en-US" sz="27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1" y="3124200"/>
            <a:ext cx="5562600" cy="2975577"/>
          </a:xfrm>
        </p:spPr>
        <p:style>
          <a:lnRef idx="2">
            <a:schemeClr val="accent1"/>
          </a:lnRef>
          <a:fillRef idx="1">
            <a:schemeClr val="lt1"/>
          </a:fillRef>
          <a:effectRef idx="0">
            <a:schemeClr val="accent1"/>
          </a:effectRef>
          <a:fontRef idx="minor">
            <a:schemeClr val="dk1"/>
          </a:fontRef>
        </p:style>
        <p:txBody>
          <a:bodyPr/>
          <a:lstStyle/>
          <a:p>
            <a:pPr>
              <a:buNone/>
            </a:pPr>
            <a:r>
              <a:rPr lang="en-US" dirty="0" smtClean="0">
                <a:solidFill>
                  <a:schemeClr val="tx1"/>
                </a:solidFill>
              </a:rPr>
              <a:t>Made by - </a:t>
            </a:r>
          </a:p>
          <a:p>
            <a:pPr>
              <a:buNone/>
            </a:pPr>
            <a:endParaRPr lang="en-US" dirty="0" smtClean="0"/>
          </a:p>
          <a:p>
            <a:pPr>
              <a:buNone/>
            </a:pPr>
            <a:r>
              <a:rPr lang="en-US" dirty="0" err="1" smtClean="0"/>
              <a:t>Nishant</a:t>
            </a:r>
            <a:r>
              <a:rPr lang="en-US" dirty="0" smtClean="0"/>
              <a:t> </a:t>
            </a:r>
            <a:r>
              <a:rPr lang="en-US" dirty="0" err="1" smtClean="0"/>
              <a:t>Baranwal</a:t>
            </a:r>
            <a:r>
              <a:rPr lang="en-US" dirty="0" smtClean="0"/>
              <a:t> </a:t>
            </a:r>
            <a:r>
              <a:rPr lang="en-US" dirty="0" err="1" smtClean="0"/>
              <a:t>Somy</a:t>
            </a:r>
            <a:r>
              <a:rPr lang="en-US" dirty="0" smtClean="0"/>
              <a:t>  – 11127 </a:t>
            </a:r>
          </a:p>
          <a:p>
            <a:pPr>
              <a:buNone/>
            </a:pPr>
            <a:r>
              <a:rPr lang="en-US" dirty="0" smtClean="0"/>
              <a:t>Ram </a:t>
            </a:r>
            <a:r>
              <a:rPr lang="en-US" dirty="0" err="1" smtClean="0"/>
              <a:t>Kishore</a:t>
            </a:r>
            <a:r>
              <a:rPr lang="en-US" dirty="0" smtClean="0"/>
              <a:t>                      – 11130</a:t>
            </a:r>
          </a:p>
          <a:p>
            <a:pPr>
              <a:buNone/>
            </a:pPr>
            <a:r>
              <a:rPr lang="en-US" dirty="0" err="1" smtClean="0"/>
              <a:t>Sagar</a:t>
            </a:r>
            <a:r>
              <a:rPr lang="en-US" dirty="0" smtClean="0"/>
              <a:t> </a:t>
            </a:r>
            <a:r>
              <a:rPr lang="en-US" dirty="0" err="1" smtClean="0"/>
              <a:t>Kowe</a:t>
            </a:r>
            <a:r>
              <a:rPr lang="en-US" dirty="0" smtClean="0"/>
              <a:t>                      – 11131</a:t>
            </a:r>
          </a:p>
          <a:p>
            <a:pPr>
              <a:buNone/>
            </a:pPr>
            <a:r>
              <a:rPr lang="en-US" dirty="0" err="1" smtClean="0"/>
              <a:t>Shwetabh</a:t>
            </a:r>
            <a:r>
              <a:rPr lang="en-US" dirty="0" smtClean="0"/>
              <a:t> P. Singh           – 11136</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upload.wikimedia.org/wikipedia/commons/9/97/Conic_section_(PS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89921"/>
            <a:ext cx="8131465" cy="32466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664822" y="692696"/>
            <a:ext cx="6283442" cy="2862322"/>
          </a:xfrm>
          <a:prstGeom prst="rect">
            <a:avLst/>
          </a:prstGeom>
        </p:spPr>
        <p:txBody>
          <a:bodyPr wrap="square">
            <a:spAutoFit/>
          </a:bodyPr>
          <a:lstStyle/>
          <a:p>
            <a:pPr fontAlgn="base"/>
            <a:r>
              <a:rPr lang="en-IN" sz="3600" dirty="0">
                <a:solidFill>
                  <a:schemeClr val="bg2">
                    <a:lumMod val="50000"/>
                  </a:schemeClr>
                </a:solidFill>
                <a:latin typeface="+mj-lt"/>
              </a:rPr>
              <a:t>Types Of conic Sections:</a:t>
            </a:r>
            <a:r>
              <a:rPr lang="en-IN" sz="3600" b="1" dirty="0">
                <a:latin typeface="+mj-lt"/>
              </a:rPr>
              <a:t> </a:t>
            </a:r>
          </a:p>
          <a:p>
            <a:endParaRPr lang="en-IN" sz="3600" dirty="0" smtClean="0"/>
          </a:p>
          <a:p>
            <a:r>
              <a:rPr lang="en-IN" sz="3600" dirty="0" smtClean="0"/>
              <a:t>Ellipse (including </a:t>
            </a:r>
            <a:r>
              <a:rPr lang="en-IN" sz="3600" dirty="0"/>
              <a:t>Circles) </a:t>
            </a:r>
            <a:r>
              <a:rPr lang="en-IN" sz="3600" dirty="0" smtClean="0"/>
              <a:t>Parabola</a:t>
            </a:r>
          </a:p>
          <a:p>
            <a:r>
              <a:rPr lang="en-IN" sz="3600" dirty="0" smtClean="0"/>
              <a:t>Hyperbola </a:t>
            </a:r>
            <a:endParaRPr lang="en-IN" sz="3600" dirty="0"/>
          </a:p>
        </p:txBody>
      </p:sp>
      <p:sp>
        <p:nvSpPr>
          <p:cNvPr id="5" name="TextBox 4"/>
          <p:cNvSpPr txBox="1"/>
          <p:nvPr/>
        </p:nvSpPr>
        <p:spPr>
          <a:xfrm>
            <a:off x="971600" y="5517232"/>
            <a:ext cx="833883" cy="369332"/>
          </a:xfrm>
          <a:prstGeom prst="rect">
            <a:avLst/>
          </a:prstGeom>
          <a:noFill/>
        </p:spPr>
        <p:txBody>
          <a:bodyPr wrap="none" rtlCol="0">
            <a:spAutoFit/>
          </a:bodyPr>
          <a:lstStyle/>
          <a:p>
            <a:r>
              <a:rPr lang="en-US" dirty="0" smtClean="0"/>
              <a:t>Circle</a:t>
            </a:r>
            <a:endParaRPr lang="en-IN" dirty="0"/>
          </a:p>
        </p:txBody>
      </p:sp>
      <p:sp>
        <p:nvSpPr>
          <p:cNvPr id="6" name="TextBox 5"/>
          <p:cNvSpPr txBox="1"/>
          <p:nvPr/>
        </p:nvSpPr>
        <p:spPr>
          <a:xfrm>
            <a:off x="2555776" y="5517232"/>
            <a:ext cx="845103" cy="369332"/>
          </a:xfrm>
          <a:prstGeom prst="rect">
            <a:avLst/>
          </a:prstGeom>
          <a:noFill/>
        </p:spPr>
        <p:txBody>
          <a:bodyPr wrap="none" rtlCol="0">
            <a:spAutoFit/>
          </a:bodyPr>
          <a:lstStyle/>
          <a:p>
            <a:r>
              <a:rPr lang="en-US" dirty="0" smtClean="0"/>
              <a:t>Ellipse</a:t>
            </a:r>
            <a:endParaRPr lang="en-IN" dirty="0"/>
          </a:p>
        </p:txBody>
      </p:sp>
      <p:sp>
        <p:nvSpPr>
          <p:cNvPr id="8" name="TextBox 7"/>
          <p:cNvSpPr txBox="1"/>
          <p:nvPr/>
        </p:nvSpPr>
        <p:spPr>
          <a:xfrm>
            <a:off x="4067944" y="5517232"/>
            <a:ext cx="1215397" cy="369332"/>
          </a:xfrm>
          <a:prstGeom prst="rect">
            <a:avLst/>
          </a:prstGeom>
          <a:noFill/>
        </p:spPr>
        <p:txBody>
          <a:bodyPr wrap="none" rtlCol="0">
            <a:spAutoFit/>
          </a:bodyPr>
          <a:lstStyle/>
          <a:p>
            <a:r>
              <a:rPr lang="en-US" dirty="0" smtClean="0"/>
              <a:t>Parabola</a:t>
            </a:r>
            <a:endParaRPr lang="en-IN" dirty="0"/>
          </a:p>
        </p:txBody>
      </p:sp>
      <p:sp>
        <p:nvSpPr>
          <p:cNvPr id="10" name="TextBox 9"/>
          <p:cNvSpPr txBox="1"/>
          <p:nvPr/>
        </p:nvSpPr>
        <p:spPr>
          <a:xfrm>
            <a:off x="5587123" y="5522418"/>
            <a:ext cx="1353256" cy="369332"/>
          </a:xfrm>
          <a:prstGeom prst="rect">
            <a:avLst/>
          </a:prstGeom>
          <a:noFill/>
        </p:spPr>
        <p:txBody>
          <a:bodyPr wrap="none" rtlCol="0">
            <a:spAutoFit/>
          </a:bodyPr>
          <a:lstStyle/>
          <a:p>
            <a:r>
              <a:rPr lang="en-US" dirty="0" smtClean="0"/>
              <a:t>Hyperbola</a:t>
            </a:r>
            <a:endParaRPr lang="en-IN" dirty="0"/>
          </a:p>
        </p:txBody>
      </p:sp>
      <p:sp>
        <p:nvSpPr>
          <p:cNvPr id="11" name="Rectangle 10"/>
          <p:cNvSpPr/>
          <p:nvPr/>
        </p:nvSpPr>
        <p:spPr>
          <a:xfrm>
            <a:off x="7236296" y="3589794"/>
            <a:ext cx="1224136" cy="2394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9977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9392"/>
            <a:ext cx="7024744" cy="1143000"/>
          </a:xfrm>
        </p:spPr>
        <p:txBody>
          <a:bodyPr/>
          <a:lstStyle/>
          <a:p>
            <a:r>
              <a:rPr lang="en-US" dirty="0" smtClean="0"/>
              <a:t>1) Ellipse</a:t>
            </a:r>
            <a:endParaRPr lang="en-IN" dirty="0"/>
          </a:p>
        </p:txBody>
      </p:sp>
      <p:sp>
        <p:nvSpPr>
          <p:cNvPr id="3" name="Content Placeholder 2"/>
          <p:cNvSpPr>
            <a:spLocks noGrp="1"/>
          </p:cNvSpPr>
          <p:nvPr>
            <p:ph idx="1"/>
          </p:nvPr>
        </p:nvSpPr>
        <p:spPr>
          <a:xfrm>
            <a:off x="827584" y="1556791"/>
            <a:ext cx="3456384" cy="4397521"/>
          </a:xfrm>
        </p:spPr>
        <p:txBody>
          <a:bodyPr>
            <a:normAutofit/>
          </a:bodyPr>
          <a:lstStyle/>
          <a:p>
            <a:pPr marL="68580" indent="0">
              <a:buNone/>
            </a:pPr>
            <a:r>
              <a:rPr lang="en-IN" dirty="0"/>
              <a:t> An ellipse is also the locus of all points of the plane whose distances to two fixed points add to the same constant. An ellipse obtained as the intersection of a cone with a plane.</a:t>
            </a:r>
          </a:p>
        </p:txBody>
      </p:sp>
      <p:sp>
        <p:nvSpPr>
          <p:cNvPr id="4" name="AutoShape 2" descr="https://encrypted-tbn3.gstatic.com/images?q=tbn:ANd9GcQkRNysGaO6oBBQ3WWMH6eQbcUn83x3UEsfJ2j6daIA88SichN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056925"/>
            <a:ext cx="3902113" cy="489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38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620688"/>
            <a:ext cx="6777317" cy="5211941"/>
          </a:xfrm>
        </p:spPr>
        <p:txBody>
          <a:bodyPr/>
          <a:lstStyle/>
          <a:p>
            <a:pPr marL="68580" indent="0">
              <a:buNone/>
            </a:pPr>
            <a:r>
              <a:rPr lang="en-IN" dirty="0" smtClean="0"/>
              <a:t>Though </a:t>
            </a:r>
            <a:r>
              <a:rPr lang="en-IN" dirty="0"/>
              <a:t>not so simple as the circle, the ellipse is nevertheless the curve most often "seen" in everyday life. The reason is that every circle, viewed obliquely, appears elliptical. </a:t>
            </a:r>
            <a:endParaRPr lang="en-IN" dirty="0" smtClean="0"/>
          </a:p>
          <a:p>
            <a:pPr marL="68580" indent="0">
              <a:buNone/>
            </a:pPr>
            <a:endParaRPr lang="en-IN" dirty="0"/>
          </a:p>
          <a:p>
            <a:pPr marL="68580" indent="0">
              <a:buNone/>
            </a:pPr>
            <a:r>
              <a:rPr lang="en-IN" dirty="0" smtClean="0"/>
              <a:t>On </a:t>
            </a:r>
            <a:r>
              <a:rPr lang="en-IN" dirty="0"/>
              <a:t>a far smaller scale, the electrons of an atom move in an approximately elliptical orbit with the nucleus at one focus.</a:t>
            </a:r>
          </a:p>
        </p:txBody>
      </p:sp>
      <p:pic>
        <p:nvPicPr>
          <p:cNvPr id="5122" name="Picture 2" descr="http://upload.wikimedia.org/wikipedia/commons/thumb/e/e2/Stylised_Lithium_Atom.png/200px-Stylised_Lithium_At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634" y="4123686"/>
            <a:ext cx="19050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20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764704"/>
            <a:ext cx="7920996" cy="5544616"/>
          </a:xfrm>
        </p:spPr>
        <p:txBody>
          <a:bodyPr>
            <a:normAutofit/>
          </a:bodyPr>
          <a:lstStyle/>
          <a:p>
            <a:pPr fontAlgn="base">
              <a:buFont typeface="Wingdings" pitchFamily="2" charset="2"/>
              <a:buChar char="Ø"/>
            </a:pPr>
            <a:r>
              <a:rPr lang="en-IN" dirty="0" smtClean="0"/>
              <a:t>The </a:t>
            </a:r>
            <a:r>
              <a:rPr lang="en-IN" dirty="0"/>
              <a:t>ellipse has an important property that is used in the reflection of light and sound waves. </a:t>
            </a:r>
            <a:endParaRPr lang="en-IN" dirty="0" smtClean="0"/>
          </a:p>
          <a:p>
            <a:pPr fontAlgn="base">
              <a:buFont typeface="Wingdings" pitchFamily="2" charset="2"/>
              <a:buChar char="Ø"/>
            </a:pPr>
            <a:endParaRPr lang="en-IN" dirty="0" smtClean="0"/>
          </a:p>
          <a:p>
            <a:pPr fontAlgn="base">
              <a:buFont typeface="Wingdings" pitchFamily="2" charset="2"/>
              <a:buChar char="Ø"/>
            </a:pPr>
            <a:r>
              <a:rPr lang="en-IN" dirty="0" smtClean="0"/>
              <a:t>Any </a:t>
            </a:r>
            <a:r>
              <a:rPr lang="en-IN" dirty="0"/>
              <a:t>light or signal that starts at one focus will be reflected to the other focus. </a:t>
            </a:r>
            <a:endParaRPr lang="en-IN" dirty="0" smtClean="0"/>
          </a:p>
          <a:p>
            <a:pPr fontAlgn="base">
              <a:buFont typeface="Wingdings" pitchFamily="2" charset="2"/>
              <a:buChar char="Ø"/>
            </a:pPr>
            <a:endParaRPr lang="en-IN" dirty="0" smtClean="0"/>
          </a:p>
          <a:p>
            <a:pPr fontAlgn="base">
              <a:buFont typeface="Wingdings" pitchFamily="2" charset="2"/>
              <a:buChar char="Ø"/>
            </a:pPr>
            <a:r>
              <a:rPr lang="en-IN" dirty="0" smtClean="0"/>
              <a:t>This </a:t>
            </a:r>
            <a:r>
              <a:rPr lang="en-IN" dirty="0"/>
              <a:t>principle is used in lithotripsy , a medical procedure for treating kidney </a:t>
            </a:r>
            <a:r>
              <a:rPr lang="en-IN" dirty="0" smtClean="0"/>
              <a:t>stones. </a:t>
            </a:r>
          </a:p>
          <a:p>
            <a:pPr fontAlgn="base">
              <a:buFont typeface="Wingdings" pitchFamily="2" charset="2"/>
              <a:buChar char="Ø"/>
            </a:pPr>
            <a:endParaRPr lang="en-IN" dirty="0" smtClean="0"/>
          </a:p>
          <a:p>
            <a:pPr fontAlgn="base">
              <a:buFont typeface="Wingdings" pitchFamily="2" charset="2"/>
              <a:buChar char="Ø"/>
            </a:pPr>
            <a:r>
              <a:rPr lang="en-IN" dirty="0" smtClean="0"/>
              <a:t>The </a:t>
            </a:r>
            <a:r>
              <a:rPr lang="en-IN" dirty="0"/>
              <a:t>patient is placed in a elliptical tank of water, with the kidney stone at one focus. High-energy shock waves generated at the other focus are concentrated on the stone, pulverizing it.</a:t>
            </a:r>
          </a:p>
          <a:p>
            <a:endParaRPr lang="en-IN" dirty="0"/>
          </a:p>
        </p:txBody>
      </p:sp>
    </p:spTree>
    <p:extLst>
      <p:ext uri="{BB962C8B-B14F-4D97-AF65-F5344CB8AC3E}">
        <p14:creationId xmlns:p14="http://schemas.microsoft.com/office/powerpoint/2010/main" val="382309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476672"/>
            <a:ext cx="7704856" cy="3508977"/>
          </a:xfrm>
        </p:spPr>
        <p:txBody>
          <a:bodyPr/>
          <a:lstStyle/>
          <a:p>
            <a:pPr marL="68580" indent="0" fontAlgn="base">
              <a:buNone/>
            </a:pPr>
            <a:r>
              <a:rPr lang="en-IN" b="1" dirty="0"/>
              <a:t> </a:t>
            </a:r>
          </a:p>
          <a:p>
            <a:pPr marL="68580" indent="0" fontAlgn="base">
              <a:buNone/>
            </a:pPr>
            <a:r>
              <a:rPr lang="en-IN" dirty="0"/>
              <a:t>The principle is also used in the construction of "whispering galleries" such as in St. Paul's Cathedral in London. If a person whispers near one focus, he can be heard at the other focus, although he cannot be heard at many places in between.</a:t>
            </a:r>
          </a:p>
          <a:p>
            <a:endParaRPr lang="en-IN" dirty="0"/>
          </a:p>
        </p:txBody>
      </p:sp>
      <p:sp>
        <p:nvSpPr>
          <p:cNvPr id="4" name="AutoShape 2" descr="https://encrypted-tbn2.gstatic.com/images?q=tbn:ANd9GcSaNfjOqBwLxFfJ8wYkLM7BShu79HxQJaweSznZ5_svfAjmfXpkB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encrypted-tbn2.gstatic.com/images?q=tbn:ANd9GcSaNfjOqBwLxFfJ8wYkLM7BShu79HxQJaweSznZ5_svfAjmfXpkB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https://encrypted-tbn2.gstatic.com/images?q=tbn:ANd9GcSaNfjOqBwLxFfJ8wYkLM7BShu79HxQJaweSznZ5_svfAjmfXpkB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362176"/>
            <a:ext cx="4088854" cy="256273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183049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087"/>
            <a:ext cx="7024744" cy="1143000"/>
          </a:xfrm>
        </p:spPr>
        <p:txBody>
          <a:bodyPr/>
          <a:lstStyle/>
          <a:p>
            <a:r>
              <a:rPr lang="en-US" dirty="0" smtClean="0"/>
              <a:t>2) Parabola</a:t>
            </a:r>
            <a:endParaRPr lang="en-IN" dirty="0"/>
          </a:p>
        </p:txBody>
      </p:sp>
      <p:sp>
        <p:nvSpPr>
          <p:cNvPr id="3" name="Content Placeholder 2"/>
          <p:cNvSpPr>
            <a:spLocks noGrp="1"/>
          </p:cNvSpPr>
          <p:nvPr>
            <p:ph idx="1"/>
          </p:nvPr>
        </p:nvSpPr>
        <p:spPr>
          <a:xfrm>
            <a:off x="971600" y="1556792"/>
            <a:ext cx="4752528" cy="4419853"/>
          </a:xfrm>
        </p:spPr>
        <p:txBody>
          <a:bodyPr>
            <a:normAutofit/>
          </a:bodyPr>
          <a:lstStyle/>
          <a:p>
            <a:pPr marL="68580" indent="0" fontAlgn="base">
              <a:buNone/>
            </a:pPr>
            <a:r>
              <a:rPr lang="en-IN" sz="2800" dirty="0" smtClean="0"/>
              <a:t>The </a:t>
            </a:r>
            <a:r>
              <a:rPr lang="en-IN" sz="2800" dirty="0"/>
              <a:t>parabola is a conic section, the intersection of a right circular conical surface and a plane parallel to a generating straight line of that surface.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268760"/>
            <a:ext cx="2260204" cy="519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24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764704"/>
            <a:ext cx="7713305" cy="5544616"/>
          </a:xfrm>
        </p:spPr>
        <p:txBody>
          <a:bodyPr>
            <a:normAutofit fontScale="92500" lnSpcReduction="20000"/>
          </a:bodyPr>
          <a:lstStyle/>
          <a:p>
            <a:pPr marL="68580" indent="0" fontAlgn="base">
              <a:buNone/>
            </a:pPr>
            <a:r>
              <a:rPr lang="en-IN" sz="3800" b="1" dirty="0"/>
              <a:t>Properties Of Parabola: </a:t>
            </a:r>
          </a:p>
          <a:p>
            <a:pPr marL="68580" indent="0">
              <a:buNone/>
            </a:pPr>
            <a:endParaRPr lang="en-IN" sz="3000" dirty="0" smtClean="0"/>
          </a:p>
          <a:p>
            <a:pPr>
              <a:buFont typeface="Wingdings" pitchFamily="2" charset="2"/>
              <a:buChar char="Ø"/>
            </a:pPr>
            <a:r>
              <a:rPr lang="en-IN" sz="3000" dirty="0" smtClean="0"/>
              <a:t>Properties </a:t>
            </a:r>
            <a:r>
              <a:rPr lang="en-IN" sz="3000" dirty="0"/>
              <a:t>Of Parabola One of nature's best known approximations to parabolas is the path taken by a body projected upward and obliquely to the pull of gravity, as in the parabolic trajectory of a golf ball. </a:t>
            </a:r>
            <a:endParaRPr lang="en-IN" sz="3000" dirty="0" smtClean="0"/>
          </a:p>
          <a:p>
            <a:pPr>
              <a:buFont typeface="Wingdings" pitchFamily="2" charset="2"/>
              <a:buChar char="Ø"/>
            </a:pPr>
            <a:r>
              <a:rPr lang="en-IN" sz="3000" dirty="0" smtClean="0"/>
              <a:t>The </a:t>
            </a:r>
            <a:r>
              <a:rPr lang="en-IN" sz="3000" dirty="0"/>
              <a:t>friction of air and the pull of gravity will change slightly the projectile's path from that of a true parabola, but in many cases the error is insignificant. Parabolas exhibit unusual and useful reflective properties.</a:t>
            </a:r>
            <a:r>
              <a:rPr lang="en-IN" dirty="0"/>
              <a:t/>
            </a:r>
            <a:br>
              <a:rPr lang="en-IN" dirty="0"/>
            </a:br>
            <a:endParaRPr lang="en-IN" dirty="0"/>
          </a:p>
        </p:txBody>
      </p:sp>
    </p:spTree>
    <p:extLst>
      <p:ext uri="{BB962C8B-B14F-4D97-AF65-F5344CB8AC3E}">
        <p14:creationId xmlns:p14="http://schemas.microsoft.com/office/powerpoint/2010/main" val="391779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329</TotalTime>
  <Words>816</Words>
  <Application>Microsoft Office PowerPoint</Application>
  <PresentationFormat>On-screen Show (4:3)</PresentationFormat>
  <Paragraphs>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Austin</vt:lpstr>
      <vt:lpstr>Conic Sections</vt:lpstr>
      <vt:lpstr>What are conics?</vt:lpstr>
      <vt:lpstr>PowerPoint Presentation</vt:lpstr>
      <vt:lpstr>1) Ellipse</vt:lpstr>
      <vt:lpstr>PowerPoint Presentation</vt:lpstr>
      <vt:lpstr>PowerPoint Presentation</vt:lpstr>
      <vt:lpstr>PowerPoint Presentation</vt:lpstr>
      <vt:lpstr>2) Parabola</vt:lpstr>
      <vt:lpstr>PowerPoint Presentation</vt:lpstr>
      <vt:lpstr>PowerPoint Presentation</vt:lpstr>
      <vt:lpstr>PowerPoint Presentation</vt:lpstr>
      <vt:lpstr>PowerPoint Presentation</vt:lpstr>
      <vt:lpstr>3) Hyperbola</vt:lpstr>
      <vt:lpstr>PowerPoint Presentation</vt:lpstr>
      <vt:lpstr>PowerPoint Presentation</vt:lpstr>
      <vt:lpstr>4) Circles</vt:lpstr>
      <vt:lpstr>PowerPoint Presentation</vt:lpstr>
      <vt:lpstr>Why are plates circular?</vt:lpstr>
      <vt:lpstr>PowerPoint Presentation</vt:lpstr>
      <vt:lpstr>Symbolic meaning of circles -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Conic Sections</dc:title>
  <dc:creator>Koizumi</dc:creator>
  <cp:lastModifiedBy>Koizumi</cp:lastModifiedBy>
  <cp:revision>12</cp:revision>
  <dcterms:created xsi:type="dcterms:W3CDTF">2013-01-30T02:16:12Z</dcterms:created>
  <dcterms:modified xsi:type="dcterms:W3CDTF">2013-02-07T05:12:32Z</dcterms:modified>
</cp:coreProperties>
</file>