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320" r:id="rId3"/>
    <p:sldId id="305" r:id="rId4"/>
    <p:sldId id="319" r:id="rId5"/>
    <p:sldId id="306" r:id="rId6"/>
    <p:sldId id="309" r:id="rId7"/>
  </p:sldIdLst>
  <p:sldSz cx="9144000" cy="6858000" type="screen4x3"/>
  <p:notesSz cx="6858000" cy="9144000"/>
  <p:embeddedFontLst>
    <p:embeddedFont>
      <p:font typeface="Roboto Black" charset="0"/>
      <p:bold r:id="rId10"/>
      <p:boldItalic r:id="rId11"/>
    </p:embeddedFon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Roboto Condensed" charset="0"/>
      <p:regular r:id="rId16"/>
      <p:bold r:id="rId17"/>
      <p:italic r:id="rId18"/>
      <p:boldItalic r:id="rId19"/>
    </p:embeddedFont>
    <p:embeddedFont>
      <p:font typeface="Roboto Thin" charset="0"/>
      <p:regular r:id="rId20"/>
      <p:italic r:id="rId21"/>
    </p:embeddedFont>
    <p:embeddedFont>
      <p:font typeface="Arial Unicode MS" pitchFamily="34" charset="-128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>
        <p:scale>
          <a:sx n="94" d="100"/>
          <a:sy n="94" d="100"/>
        </p:scale>
        <p:origin x="-1284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0CD06-B532-40CC-A0E9-A5285085180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938C3-B497-419A-B422-CFC5D53F5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34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C6C15-3590-4453-8C9E-332805183A90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E7449-5169-4350-B5EB-6E8E9887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E7449-5169-4350-B5EB-6E8E988709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21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E7449-5169-4350-B5EB-6E8E988709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21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E7449-5169-4350-B5EB-6E8E988709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21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E7449-5169-4350-B5EB-6E8E988709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21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E7449-5169-4350-B5EB-6E8E988709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2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984"/>
            <a:ext cx="7772400" cy="2142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 Thin" pitchFamily="2" charset="0"/>
                <a:ea typeface="Roboto Thin" pitchFamily="2" charset="0"/>
              </a:rPr>
              <a:t>Database Management Systems Lab</a:t>
            </a:r>
            <a:b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 Thin" pitchFamily="2" charset="0"/>
                <a:ea typeface="Roboto Thin" pitchFamily="2" charset="0"/>
              </a:rPr>
            </a:b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Roboto Thin" pitchFamily="2" charset="0"/>
                <a:ea typeface="Roboto Thin" pitchFamily="2" charset="0"/>
              </a:rPr>
              <a:t>Database Connectivity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29066"/>
            <a:ext cx="9144000" cy="2928934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endParaRPr lang="en-US" sz="1800" dirty="0" smtClean="0">
              <a:solidFill>
                <a:schemeClr val="bg1"/>
              </a:solidFill>
              <a:latin typeface="Roboto Condensed"/>
              <a:ea typeface="Roboto Black" pitchFamily="2" charset="0"/>
            </a:endParaRPr>
          </a:p>
          <a:p>
            <a:endParaRPr lang="en-US" sz="1800" dirty="0" smtClean="0">
              <a:solidFill>
                <a:schemeClr val="bg1"/>
              </a:solidFill>
              <a:latin typeface="Roboto Condensed"/>
              <a:ea typeface="Roboto Black" pitchFamily="2" charset="0"/>
            </a:endParaRPr>
          </a:p>
          <a:p>
            <a:endParaRPr lang="en-US" sz="1800" dirty="0" smtClean="0">
              <a:solidFill>
                <a:schemeClr val="bg1"/>
              </a:solidFill>
              <a:latin typeface="Roboto Condensed"/>
              <a:ea typeface="Roboto Black" pitchFamily="2" charset="0"/>
            </a:endParaRPr>
          </a:p>
          <a:p>
            <a:endParaRPr lang="en-US" dirty="0">
              <a:latin typeface="Roboto Black" pitchFamily="2" charset="0"/>
              <a:ea typeface="Roboto Black" pitchFamily="2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rPr>
              <a:t>DEPARTMENT OF COMPUTER SCIENCE AND ENGNEERING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rPr>
              <a:t>INDIAN INSTITUTE OF TECHNOLOGY KHARAGPUR</a:t>
            </a:r>
          </a:p>
          <a:p>
            <a:endParaRPr lang="en-US" sz="1600" b="1" dirty="0">
              <a:solidFill>
                <a:schemeClr val="tx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81600" y="2619356"/>
            <a:ext cx="3505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565" y="4787418"/>
            <a:ext cx="568005" cy="6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2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77000"/>
            <a:ext cx="9144000" cy="381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Database Management Systems Lab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764704"/>
            <a:ext cx="85725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It is an Application Programming Interface(API) that connects an application program to a database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It provides a </a:t>
            </a:r>
            <a:r>
              <a:rPr lang="en-IN" sz="20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relatively uniform way </a:t>
            </a:r>
            <a:r>
              <a:rPr lang="en-IN" sz="20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for </a:t>
            </a:r>
            <a:r>
              <a:rPr lang="en-IN" sz="20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accessing a wide variety of </a:t>
            </a:r>
            <a:r>
              <a:rPr lang="en-IN" sz="20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databases such as Oracle, MySQL</a:t>
            </a:r>
          </a:p>
          <a:p>
            <a:pPr lvl="1"/>
            <a:endParaRPr lang="en-IN" sz="2000" dirty="0" smtClean="0">
              <a:solidFill>
                <a:prstClr val="black"/>
              </a:solidFill>
              <a:latin typeface="Roboto Condensed" pitchFamily="2" charset="0"/>
              <a:ea typeface="Roboto Condensed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Microsoft releases first version of ODBC in 1992 </a:t>
            </a:r>
            <a:r>
              <a:rPr lang="en-IN" sz="24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endParaRPr lang="en-IN" sz="2400" dirty="0">
              <a:solidFill>
                <a:prstClr val="black"/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It is written in C language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ODBC 3.0 SDK was release in </a:t>
            </a:r>
            <a:r>
              <a:rPr lang="en-US" sz="20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1996</a:t>
            </a:r>
          </a:p>
          <a:p>
            <a:pPr lvl="1"/>
            <a:endParaRPr lang="en-US" sz="2000" dirty="0">
              <a:solidFill>
                <a:prstClr val="black"/>
              </a:solidFill>
              <a:latin typeface="Roboto Condensed" pitchFamily="2" charset="0"/>
              <a:ea typeface="Roboto Condensed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Working of ODBC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It inserts a middle layer called a Client Driver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The purpose of the Client Driver is to translate the applications queries into commands that the DBMS </a:t>
            </a:r>
            <a:r>
              <a:rPr lang="en-IN" sz="20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understand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prstClr val="white"/>
                </a:solidFill>
                <a:latin typeface="Roboto Condensed" pitchFamily="2" charset="0"/>
                <a:ea typeface="Roboto Condensed" pitchFamily="2" charset="0"/>
              </a:rPr>
              <a:t>Open Data Base Connectivity (ODBC)</a:t>
            </a:r>
            <a:endParaRPr lang="en-IN" sz="2800" dirty="0">
              <a:solidFill>
                <a:prstClr val="white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7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77000"/>
            <a:ext cx="9144000" cy="381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Database Management Systems Lab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100394"/>
            <a:ext cx="857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IN" sz="2400" dirty="0" smtClean="0">
              <a:solidFill>
                <a:srgbClr val="FF0000"/>
              </a:solidFill>
              <a:latin typeface="Roboto Condensed" pitchFamily="2" charset="0"/>
              <a:ea typeface="Roboto Condensed" pitchFamily="2" charset="0"/>
            </a:endParaRPr>
          </a:p>
          <a:p>
            <a:pPr lvl="1"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  <a:latin typeface="Roboto Condensed" pitchFamily="2" charset="0"/>
              <a:ea typeface="Roboto Condensed" pitchFamily="2" charset="0"/>
            </a:endParaRPr>
          </a:p>
          <a:p>
            <a:endParaRPr lang="en-IN" sz="2400" dirty="0">
              <a:solidFill>
                <a:prstClr val="black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prstClr val="white"/>
                </a:solidFill>
                <a:latin typeface="Roboto Condensed" pitchFamily="2" charset="0"/>
                <a:ea typeface="Roboto Condensed" pitchFamily="2" charset="0"/>
              </a:rPr>
              <a:t>Typical Architecture</a:t>
            </a:r>
            <a:endParaRPr lang="en-IN" sz="2800" dirty="0">
              <a:solidFill>
                <a:prstClr val="white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604" y="1052736"/>
            <a:ext cx="4017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Application – </a:t>
            </a:r>
            <a:r>
              <a:rPr lang="en-IN" sz="24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It calls </a:t>
            </a:r>
            <a:r>
              <a:rPr lang="en-IN" sz="24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functions defined in the ODBC API to access a data </a:t>
            </a:r>
            <a:r>
              <a:rPr lang="en-IN" sz="24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source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Driver Manager – </a:t>
            </a:r>
            <a:r>
              <a:rPr lang="en-IN" sz="24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It implements </a:t>
            </a:r>
            <a:r>
              <a:rPr lang="en-IN" sz="24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the ODBC API and provides information to the application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Database – </a:t>
            </a:r>
            <a:r>
              <a:rPr lang="en-IN" sz="24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It contains </a:t>
            </a:r>
            <a:r>
              <a:rPr lang="en-IN" sz="24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all the data </a:t>
            </a:r>
            <a:endParaRPr lang="en-IN" sz="2400" dirty="0" smtClean="0">
              <a:solidFill>
                <a:prstClr val="black"/>
              </a:solidFill>
              <a:latin typeface="Roboto Condensed" pitchFamily="2" charset="0"/>
              <a:ea typeface="Roboto Condensed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7" name="Picture 6" descr="datar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1"/>
          <a:stretch>
            <a:fillRect/>
          </a:stretch>
        </p:blipFill>
        <p:spPr bwMode="auto">
          <a:xfrm>
            <a:off x="4788024" y="1306096"/>
            <a:ext cx="4248472" cy="385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5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77000"/>
            <a:ext cx="9144000" cy="381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Database Management Systems Lab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100394"/>
            <a:ext cx="857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IN" sz="2400" dirty="0" smtClean="0">
              <a:solidFill>
                <a:srgbClr val="FF0000"/>
              </a:solidFill>
              <a:latin typeface="Roboto Condensed" pitchFamily="2" charset="0"/>
              <a:ea typeface="Roboto Condensed" pitchFamily="2" charset="0"/>
            </a:endParaRPr>
          </a:p>
          <a:p>
            <a:pPr lvl="1">
              <a:buFont typeface="Arial" pitchFamily="34" charset="0"/>
              <a:buChar char="•"/>
            </a:pPr>
            <a:endParaRPr lang="en-US" sz="2400" dirty="0" smtClean="0">
              <a:solidFill>
                <a:prstClr val="black"/>
              </a:solidFill>
              <a:latin typeface="Roboto Condensed" pitchFamily="2" charset="0"/>
              <a:ea typeface="Roboto Condensed" pitchFamily="2" charset="0"/>
            </a:endParaRPr>
          </a:p>
          <a:p>
            <a:endParaRPr lang="en-IN" sz="2400" dirty="0">
              <a:solidFill>
                <a:prstClr val="black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prstClr val="white"/>
                </a:solidFill>
                <a:latin typeface="Roboto Condensed" pitchFamily="2" charset="0"/>
                <a:ea typeface="Roboto Condensed" pitchFamily="2" charset="0"/>
              </a:rPr>
              <a:t>JDBC</a:t>
            </a:r>
            <a:endParaRPr lang="en-IN" sz="2800" dirty="0">
              <a:solidFill>
                <a:prstClr val="white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604" y="1052736"/>
            <a:ext cx="86258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Java has defined its own API </a:t>
            </a:r>
            <a:r>
              <a:rPr lang="en-IN" sz="24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called JDBC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0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It uses </a:t>
            </a:r>
            <a:r>
              <a:rPr lang="en-IN" sz="20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JDBC drivers </a:t>
            </a:r>
            <a:r>
              <a:rPr lang="en-IN" sz="20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which is written </a:t>
            </a:r>
            <a:r>
              <a:rPr lang="en-IN" sz="20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in Java </a:t>
            </a:r>
            <a:r>
              <a:rPr lang="en-IN" sz="20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language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JDBC-ODBC bridge </a:t>
            </a:r>
            <a:r>
              <a:rPr lang="en-IN" sz="24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driver</a:t>
            </a:r>
            <a:endParaRPr lang="en-US" sz="2400" dirty="0">
              <a:solidFill>
                <a:prstClr val="black"/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It </a:t>
            </a:r>
            <a:r>
              <a:rPr lang="en-IN" sz="20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converts </a:t>
            </a:r>
            <a:r>
              <a:rPr lang="en-IN" sz="20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JDBC method calls into the ODBC function </a:t>
            </a:r>
            <a:r>
              <a:rPr lang="en-IN" sz="20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calls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Classes used for Database </a:t>
            </a:r>
            <a:r>
              <a:rPr lang="en-IN" sz="24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Connectivity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rPr>
              <a:t>Driver </a:t>
            </a:r>
            <a:r>
              <a:rPr lang="en-IN" sz="2400" dirty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rPr>
              <a:t>Manager </a:t>
            </a:r>
            <a:r>
              <a:rPr lang="en-IN" sz="2400" dirty="0" smtClean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rPr>
              <a:t>Class </a:t>
            </a:r>
            <a:r>
              <a:rPr lang="en-IN" sz="24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for </a:t>
            </a:r>
            <a:r>
              <a:rPr lang="en-IN" sz="24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 accessing a </a:t>
            </a:r>
            <a:r>
              <a:rPr lang="en-IN" sz="24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particular data  </a:t>
            </a:r>
            <a:r>
              <a:rPr lang="en-IN" sz="24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source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rPr>
              <a:t>Connection </a:t>
            </a:r>
            <a:r>
              <a:rPr lang="en-IN" sz="2400" dirty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rPr>
              <a:t>Class </a:t>
            </a:r>
            <a:r>
              <a:rPr lang="en-IN" sz="24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for passing the SQL statements </a:t>
            </a:r>
            <a:r>
              <a:rPr lang="en-IN" sz="24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to the DBMS &amp; managing </a:t>
            </a:r>
            <a:r>
              <a:rPr lang="en-IN" sz="24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transactions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rPr>
              <a:t>Statement </a:t>
            </a:r>
            <a:r>
              <a:rPr lang="en-IN" sz="2400" dirty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rPr>
              <a:t>Class </a:t>
            </a:r>
            <a:r>
              <a:rPr lang="en-IN" sz="24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for containing </a:t>
            </a:r>
            <a:r>
              <a:rPr lang="en-IN" sz="24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SQL string that are submitted to the  </a:t>
            </a:r>
            <a:r>
              <a:rPr lang="en-IN" sz="24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DBMS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sz="2400" dirty="0" err="1" smtClean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rPr>
              <a:t>ResultSet</a:t>
            </a:r>
            <a:r>
              <a:rPr lang="en-IN" sz="2400" dirty="0" smtClean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IN" sz="2400" dirty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rPr>
              <a:t>class </a:t>
            </a:r>
            <a:r>
              <a:rPr lang="en-IN" sz="24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for providing </a:t>
            </a:r>
            <a:r>
              <a:rPr lang="en-IN" sz="24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predefined methods to access, </a:t>
            </a:r>
            <a:r>
              <a:rPr lang="en-IN" sz="2400" dirty="0" err="1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analyze</a:t>
            </a:r>
            <a:r>
              <a:rPr lang="en-IN" sz="24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,&amp; convert data values  returned by an executed SQL select statement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>
              <a:solidFill>
                <a:prstClr val="black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50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77000"/>
            <a:ext cx="9144000" cy="381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Database Management Systems Lab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100394"/>
            <a:ext cx="885698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Establish </a:t>
            </a:r>
            <a:r>
              <a:rPr lang="en-IN" sz="20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a </a:t>
            </a:r>
            <a:r>
              <a:rPr lang="en-IN" sz="20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connection</a:t>
            </a:r>
          </a:p>
          <a:p>
            <a:r>
              <a:rPr lang="en-US" sz="2400" b="1" dirty="0" smtClean="0"/>
              <a:t>      </a:t>
            </a:r>
            <a:r>
              <a:rPr lang="en-US" sz="2000" dirty="0" smtClean="0">
                <a:solidFill>
                  <a:srgbClr val="FF0000"/>
                </a:solidFill>
              </a:rPr>
              <a:t>import </a:t>
            </a:r>
            <a:r>
              <a:rPr lang="en-US" sz="2000" dirty="0" err="1">
                <a:solidFill>
                  <a:srgbClr val="FF0000"/>
                </a:solidFill>
              </a:rPr>
              <a:t>java.sql</a:t>
            </a:r>
            <a:r>
              <a:rPr lang="en-US" sz="2000" dirty="0" smtClean="0">
                <a:solidFill>
                  <a:srgbClr val="FF0000"/>
                </a:solidFill>
              </a:rPr>
              <a:t>.*;</a:t>
            </a:r>
          </a:p>
          <a:p>
            <a:pPr marL="0" lvl="1"/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  </a:t>
            </a:r>
            <a:r>
              <a:rPr lang="en-US" sz="2000" dirty="0" err="1">
                <a:solidFill>
                  <a:srgbClr val="FF0000"/>
                </a:solidFill>
              </a:rPr>
              <a:t>Class.forName</a:t>
            </a:r>
            <a:r>
              <a:rPr lang="en-US" sz="2000" dirty="0">
                <a:solidFill>
                  <a:srgbClr val="FF0000"/>
                </a:solidFill>
              </a:rPr>
              <a:t>("</a:t>
            </a:r>
            <a:r>
              <a:rPr lang="en-US" sz="2000" dirty="0" err="1">
                <a:solidFill>
                  <a:srgbClr val="FF0000"/>
                </a:solidFill>
              </a:rPr>
              <a:t>oracle.jdbc.driver.OracleDriver</a:t>
            </a:r>
            <a:r>
              <a:rPr lang="en-US" sz="2000" dirty="0" smtClean="0">
                <a:solidFill>
                  <a:srgbClr val="FF0000"/>
                </a:solidFill>
              </a:rPr>
              <a:t>");</a:t>
            </a:r>
          </a:p>
          <a:p>
            <a:pPr marL="0" lvl="1"/>
            <a:r>
              <a:rPr lang="en-US" sz="2000" dirty="0" smtClean="0">
                <a:solidFill>
                  <a:srgbClr val="FF0000"/>
                </a:solidFill>
              </a:rPr>
              <a:t>     Connection </a:t>
            </a:r>
            <a:r>
              <a:rPr lang="en-US" sz="2000" dirty="0">
                <a:solidFill>
                  <a:srgbClr val="FF0000"/>
                </a:solidFill>
              </a:rPr>
              <a:t>con = </a:t>
            </a:r>
            <a:r>
              <a:rPr lang="en-US" sz="2000" dirty="0" err="1">
                <a:solidFill>
                  <a:srgbClr val="FF0000"/>
                </a:solidFill>
              </a:rPr>
              <a:t>DriverManager.getConnection</a:t>
            </a:r>
            <a:r>
              <a:rPr lang="en-US" sz="2000" dirty="0" smtClean="0">
                <a:solidFill>
                  <a:srgbClr val="FF0000"/>
                </a:solidFill>
              </a:rPr>
              <a:t>( "</a:t>
            </a:r>
            <a:r>
              <a:rPr lang="en-US" sz="2000" dirty="0" err="1">
                <a:solidFill>
                  <a:srgbClr val="FF0000"/>
                </a:solidFill>
              </a:rPr>
              <a:t>jdbc:oracle:thin</a:t>
            </a:r>
            <a:r>
              <a:rPr lang="en-US" sz="2000" dirty="0">
                <a:solidFill>
                  <a:srgbClr val="FF0000"/>
                </a:solidFill>
              </a:rPr>
              <a:t>:@</a:t>
            </a:r>
            <a:r>
              <a:rPr lang="en-US" sz="2000" dirty="0" smtClean="0">
                <a:solidFill>
                  <a:srgbClr val="FF0000"/>
                </a:solidFill>
              </a:rPr>
              <a:t>oracle-prod:1521:OPROD</a:t>
            </a:r>
            <a:r>
              <a:rPr lang="en-US" sz="2000" dirty="0">
                <a:solidFill>
                  <a:srgbClr val="FF0000"/>
                </a:solidFill>
              </a:rPr>
              <a:t>", username, </a:t>
            </a:r>
            <a:r>
              <a:rPr lang="en-US" sz="2000" dirty="0" err="1">
                <a:solidFill>
                  <a:srgbClr val="FF0000"/>
                </a:solidFill>
              </a:rPr>
              <a:t>passwd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 marL="0" lvl="1"/>
            <a:r>
              <a:rPr lang="en-US" sz="2000" b="1" dirty="0" smtClean="0"/>
              <a:t> </a:t>
            </a:r>
            <a:endParaRPr lang="en-IN" sz="2000" b="1" dirty="0">
              <a:solidFill>
                <a:prstClr val="black"/>
              </a:solidFill>
              <a:ea typeface="Roboto Condensed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Create </a:t>
            </a:r>
            <a:r>
              <a:rPr lang="en-IN" sz="20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JDBC </a:t>
            </a:r>
            <a:r>
              <a:rPr lang="en-IN" sz="20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Statements</a:t>
            </a:r>
          </a:p>
          <a:p>
            <a:r>
              <a:rPr lang="en-US" sz="1600" dirty="0" smtClean="0">
                <a:latin typeface="Arial Unicode MS" pitchFamily="34" charset="-128"/>
              </a:rPr>
              <a:t>      </a:t>
            </a:r>
            <a:r>
              <a:rPr lang="en-US" sz="2000" dirty="0" smtClean="0">
                <a:solidFill>
                  <a:srgbClr val="FF0000"/>
                </a:solidFill>
              </a:rPr>
              <a:t>Statement </a:t>
            </a:r>
            <a:r>
              <a:rPr lang="en-US" sz="2000" dirty="0" err="1">
                <a:solidFill>
                  <a:srgbClr val="FF0000"/>
                </a:solidFill>
              </a:rPr>
              <a:t>stmt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con.createStatement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  <a:r>
              <a:rPr lang="en-US" sz="2000" dirty="0" smtClean="0">
                <a:solidFill>
                  <a:srgbClr val="FF0000"/>
                </a:solidFill>
                <a:latin typeface="Arial Unicode MS" pitchFamily="34" charset="-128"/>
              </a:rPr>
              <a:t>;</a:t>
            </a:r>
          </a:p>
          <a:p>
            <a:endParaRPr lang="en-IN" sz="1600" dirty="0" smtClean="0">
              <a:solidFill>
                <a:srgbClr val="FF0000"/>
              </a:solidFill>
              <a:latin typeface="Roboto Condensed" pitchFamily="2" charset="0"/>
              <a:ea typeface="Roboto Condensed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Execute SQL Statements</a:t>
            </a:r>
          </a:p>
          <a:p>
            <a:r>
              <a:rPr lang="en-IN" sz="2000" dirty="0" smtClean="0">
                <a:solidFill>
                  <a:srgbClr val="FF0000"/>
                </a:solidFill>
                <a:ea typeface="Roboto Condensed" pitchFamily="2" charset="0"/>
              </a:rPr>
              <a:t>      String create </a:t>
            </a:r>
            <a:r>
              <a:rPr lang="en-IN" sz="2000" dirty="0">
                <a:solidFill>
                  <a:srgbClr val="FF0000"/>
                </a:solidFill>
                <a:ea typeface="Roboto Condensed" pitchFamily="2" charset="0"/>
              </a:rPr>
              <a:t>= </a:t>
            </a:r>
            <a:r>
              <a:rPr lang="en-IN" sz="2000" dirty="0" smtClean="0">
                <a:solidFill>
                  <a:srgbClr val="FF0000"/>
                </a:solidFill>
                <a:ea typeface="Roboto Condensed" pitchFamily="2" charset="0"/>
              </a:rPr>
              <a:t>“Create </a:t>
            </a:r>
            <a:r>
              <a:rPr lang="en-IN" sz="2000" dirty="0">
                <a:solidFill>
                  <a:srgbClr val="FF0000"/>
                </a:solidFill>
                <a:ea typeface="Roboto Condensed" pitchFamily="2" charset="0"/>
              </a:rPr>
              <a:t>table </a:t>
            </a:r>
            <a:r>
              <a:rPr lang="en-IN" sz="2000" dirty="0" smtClean="0">
                <a:solidFill>
                  <a:srgbClr val="FF0000"/>
                </a:solidFill>
                <a:ea typeface="Roboto Condensed" pitchFamily="2" charset="0"/>
              </a:rPr>
              <a:t>STUDENT” + “(Roll </a:t>
            </a:r>
            <a:r>
              <a:rPr lang="en-IN" sz="2000" dirty="0">
                <a:solidFill>
                  <a:srgbClr val="FF0000"/>
                </a:solidFill>
                <a:ea typeface="Roboto Condensed" pitchFamily="2" charset="0"/>
              </a:rPr>
              <a:t>not null, Name VARCHAR(32</a:t>
            </a:r>
            <a:r>
              <a:rPr lang="en-IN" sz="2000" dirty="0" smtClean="0">
                <a:solidFill>
                  <a:srgbClr val="FF0000"/>
                </a:solidFill>
                <a:ea typeface="Roboto Condensed" pitchFamily="2" charset="0"/>
              </a:rPr>
              <a:t>),” </a:t>
            </a:r>
            <a:r>
              <a:rPr lang="en-IN" sz="2000" dirty="0">
                <a:solidFill>
                  <a:srgbClr val="FF0000"/>
                </a:solidFill>
                <a:ea typeface="Roboto Condensed" pitchFamily="2" charset="0"/>
              </a:rPr>
              <a:t>+ </a:t>
            </a:r>
            <a:r>
              <a:rPr lang="en-IN" sz="2000" dirty="0" smtClean="0">
                <a:solidFill>
                  <a:srgbClr val="FF0000"/>
                </a:solidFill>
                <a:ea typeface="Roboto Condensed" pitchFamily="2" charset="0"/>
              </a:rPr>
              <a:t>“Marks </a:t>
            </a:r>
            <a:r>
              <a:rPr lang="en-IN" sz="2000" dirty="0">
                <a:solidFill>
                  <a:srgbClr val="FF0000"/>
                </a:solidFill>
                <a:ea typeface="Roboto Condensed" pitchFamily="2" charset="0"/>
              </a:rPr>
              <a:t>Integer</a:t>
            </a:r>
            <a:r>
              <a:rPr lang="en-IN" sz="2000" dirty="0" smtClean="0">
                <a:solidFill>
                  <a:srgbClr val="FF0000"/>
                </a:solidFill>
                <a:ea typeface="Roboto Condensed" pitchFamily="2" charset="0"/>
              </a:rPr>
              <a:t>)”;</a:t>
            </a:r>
          </a:p>
          <a:p>
            <a:r>
              <a:rPr lang="en-IN" sz="2000" dirty="0">
                <a:solidFill>
                  <a:srgbClr val="FF0000"/>
                </a:solidFill>
                <a:ea typeface="Roboto Condensed" pitchFamily="2" charset="0"/>
              </a:rPr>
              <a:t> </a:t>
            </a:r>
            <a:r>
              <a:rPr lang="en-IN" sz="2000" dirty="0" smtClean="0">
                <a:solidFill>
                  <a:srgbClr val="FF0000"/>
                </a:solidFill>
                <a:ea typeface="Roboto Condensed" pitchFamily="2" charset="0"/>
              </a:rPr>
              <a:t>    </a:t>
            </a:r>
            <a:r>
              <a:rPr lang="en-IN" sz="2000" dirty="0" err="1" smtClean="0">
                <a:solidFill>
                  <a:srgbClr val="FF0000"/>
                </a:solidFill>
                <a:ea typeface="Roboto Condensed" pitchFamily="2" charset="0"/>
              </a:rPr>
              <a:t>stmt.executeUpdate</a:t>
            </a:r>
            <a:r>
              <a:rPr lang="en-IN" sz="2000" dirty="0" smtClean="0">
                <a:solidFill>
                  <a:srgbClr val="FF0000"/>
                </a:solidFill>
                <a:ea typeface="Roboto Condensed" pitchFamily="2" charset="0"/>
              </a:rPr>
              <a:t>(create);</a:t>
            </a:r>
          </a:p>
          <a:p>
            <a:r>
              <a:rPr lang="en-IN" sz="2000" dirty="0" smtClean="0">
                <a:solidFill>
                  <a:srgbClr val="FF0000"/>
                </a:solidFill>
                <a:ea typeface="Roboto Condensed" pitchFamily="2" charset="0"/>
              </a:rPr>
              <a:t>     String insert </a:t>
            </a:r>
            <a:r>
              <a:rPr lang="en-IN" sz="2000" dirty="0">
                <a:solidFill>
                  <a:srgbClr val="FF0000"/>
                </a:solidFill>
                <a:ea typeface="Roboto Condensed" pitchFamily="2" charset="0"/>
              </a:rPr>
              <a:t>= "Insert into STUDENT</a:t>
            </a:r>
            <a:r>
              <a:rPr lang="en-IN" sz="2000" dirty="0" smtClean="0">
                <a:solidFill>
                  <a:srgbClr val="FF0000"/>
                </a:solidFill>
                <a:ea typeface="Roboto Condensed" pitchFamily="2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ea typeface="Roboto Condensed" pitchFamily="2" charset="0"/>
              </a:rPr>
              <a:t>values“ </a:t>
            </a:r>
            <a:r>
              <a:rPr lang="en-IN" sz="2000" dirty="0" smtClean="0">
                <a:solidFill>
                  <a:srgbClr val="FF0000"/>
                </a:solidFill>
                <a:ea typeface="Roboto Condensed" pitchFamily="2" charset="0"/>
              </a:rPr>
              <a:t>+"(</a:t>
            </a:r>
            <a:r>
              <a:rPr lang="en-IN" sz="2000" dirty="0">
                <a:solidFill>
                  <a:srgbClr val="FF0000"/>
                </a:solidFill>
                <a:ea typeface="Roboto Condensed" pitchFamily="2" charset="0"/>
              </a:rPr>
              <a:t>123456789,abc,100</a:t>
            </a:r>
            <a:r>
              <a:rPr lang="en-IN" sz="2000" dirty="0" smtClean="0">
                <a:solidFill>
                  <a:srgbClr val="FF0000"/>
                </a:solidFill>
                <a:ea typeface="Roboto Condensed" pitchFamily="2" charset="0"/>
              </a:rPr>
              <a:t>)";</a:t>
            </a:r>
          </a:p>
          <a:p>
            <a:r>
              <a:rPr lang="en-IN" sz="2000" dirty="0">
                <a:solidFill>
                  <a:srgbClr val="FF0000"/>
                </a:solidFill>
                <a:ea typeface="Roboto Condensed" pitchFamily="2" charset="0"/>
              </a:rPr>
              <a:t> </a:t>
            </a:r>
            <a:r>
              <a:rPr lang="en-IN" sz="2000" dirty="0" smtClean="0">
                <a:solidFill>
                  <a:srgbClr val="FF0000"/>
                </a:solidFill>
                <a:ea typeface="Roboto Condensed" pitchFamily="2" charset="0"/>
              </a:rPr>
              <a:t>    </a:t>
            </a:r>
            <a:r>
              <a:rPr lang="en-IN" sz="2000" dirty="0" err="1" smtClean="0">
                <a:solidFill>
                  <a:srgbClr val="FF0000"/>
                </a:solidFill>
                <a:ea typeface="Roboto Condensed" pitchFamily="2" charset="0"/>
              </a:rPr>
              <a:t>stmt.executeUpdate</a:t>
            </a:r>
            <a:r>
              <a:rPr lang="en-IN" sz="2000" dirty="0" smtClean="0">
                <a:solidFill>
                  <a:srgbClr val="FF0000"/>
                </a:solidFill>
                <a:ea typeface="Roboto Condensed" pitchFamily="2" charset="0"/>
              </a:rPr>
              <a:t>(</a:t>
            </a:r>
            <a:r>
              <a:rPr lang="en-IN" sz="2000" dirty="0" err="1" smtClean="0">
                <a:solidFill>
                  <a:srgbClr val="FF0000"/>
                </a:solidFill>
                <a:ea typeface="Roboto Condensed" pitchFamily="2" charset="0"/>
              </a:rPr>
              <a:t>insertLehigh</a:t>
            </a:r>
            <a:r>
              <a:rPr lang="en-IN" sz="2000" dirty="0" smtClean="0">
                <a:solidFill>
                  <a:srgbClr val="FF0000"/>
                </a:solidFill>
                <a:ea typeface="Roboto Condensed" pitchFamily="2" charset="0"/>
              </a:rPr>
              <a:t>);</a:t>
            </a:r>
          </a:p>
          <a:p>
            <a:endParaRPr lang="en-IN" sz="2000" dirty="0" smtClean="0">
              <a:solidFill>
                <a:srgbClr val="FF0000"/>
              </a:solidFill>
              <a:ea typeface="Roboto Condensed" pitchFamily="2" charset="0"/>
            </a:endParaRPr>
          </a:p>
          <a:p>
            <a:endParaRPr lang="en-IN" sz="2000" dirty="0" smtClean="0">
              <a:solidFill>
                <a:prstClr val="black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prstClr val="white"/>
                </a:solidFill>
                <a:latin typeface="Roboto Condensed" pitchFamily="2" charset="0"/>
                <a:ea typeface="Roboto Condensed" pitchFamily="2" charset="0"/>
              </a:rPr>
              <a:t>Basic steps to </a:t>
            </a:r>
            <a:r>
              <a:rPr lang="en-IN" sz="2800" dirty="0" smtClean="0">
                <a:solidFill>
                  <a:prstClr val="white"/>
                </a:solidFill>
                <a:latin typeface="Roboto Condensed" pitchFamily="2" charset="0"/>
                <a:ea typeface="Roboto Condensed" pitchFamily="2" charset="0"/>
              </a:rPr>
              <a:t>use a </a:t>
            </a:r>
            <a:r>
              <a:rPr lang="en-IN" sz="2800" dirty="0">
                <a:solidFill>
                  <a:prstClr val="white"/>
                </a:solidFill>
                <a:latin typeface="Roboto Condensed" pitchFamily="2" charset="0"/>
                <a:ea typeface="Roboto Condensed" pitchFamily="2" charset="0"/>
              </a:rPr>
              <a:t>database in Java</a:t>
            </a:r>
          </a:p>
        </p:txBody>
      </p:sp>
    </p:spTree>
    <p:extLst>
      <p:ext uri="{BB962C8B-B14F-4D97-AF65-F5344CB8AC3E}">
        <p14:creationId xmlns:p14="http://schemas.microsoft.com/office/powerpoint/2010/main" val="195967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77000"/>
            <a:ext cx="9144000" cy="381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Database Management Systems Lab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prstClr val="white"/>
                </a:solidFill>
                <a:latin typeface="Roboto Condensed" pitchFamily="2" charset="0"/>
                <a:ea typeface="Roboto Condensed" pitchFamily="2" charset="0"/>
              </a:rPr>
              <a:t>Basic steps to use a database in 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1100394"/>
            <a:ext cx="88569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GET </a:t>
            </a:r>
            <a:r>
              <a:rPr lang="en-IN" sz="2000" dirty="0" err="1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ResultSet</a:t>
            </a:r>
            <a:r>
              <a:rPr lang="en-IN" sz="2000" dirty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endParaRPr lang="en-IN" sz="2000" dirty="0" smtClean="0">
              <a:solidFill>
                <a:prstClr val="black"/>
              </a:solidFill>
              <a:latin typeface="Roboto Condensed" pitchFamily="2" charset="0"/>
              <a:ea typeface="Roboto Condensed" pitchFamily="2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    String </a:t>
            </a:r>
            <a:r>
              <a:rPr lang="en-US" sz="2000" dirty="0">
                <a:solidFill>
                  <a:srgbClr val="FF0000"/>
                </a:solidFill>
              </a:rPr>
              <a:t>query = "select * from Student";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</a:t>
            </a:r>
            <a:r>
              <a:rPr lang="en-US" sz="2000" dirty="0" err="1">
                <a:solidFill>
                  <a:srgbClr val="FF0000"/>
                </a:solidFill>
              </a:rPr>
              <a:t>ResultSet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rs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Stmt.executeQuery</a:t>
            </a:r>
            <a:r>
              <a:rPr lang="en-US" sz="2000" dirty="0">
                <a:solidFill>
                  <a:srgbClr val="FF0000"/>
                </a:solidFill>
              </a:rPr>
              <a:t>(query);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while (</a:t>
            </a:r>
            <a:r>
              <a:rPr lang="en-US" sz="2000" dirty="0" err="1">
                <a:solidFill>
                  <a:srgbClr val="FF0000"/>
                </a:solidFill>
              </a:rPr>
              <a:t>rs.next</a:t>
            </a:r>
            <a:r>
              <a:rPr lang="en-US" sz="2000" dirty="0">
                <a:solidFill>
                  <a:srgbClr val="FF0000"/>
                </a:solidFill>
              </a:rPr>
              <a:t>()) {	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Roll= </a:t>
            </a:r>
            <a:r>
              <a:rPr lang="en-US" sz="2000" dirty="0" err="1">
                <a:solidFill>
                  <a:srgbClr val="FF0000"/>
                </a:solidFill>
              </a:rPr>
              <a:t>rs.getInt</a:t>
            </a:r>
            <a:r>
              <a:rPr lang="en-US" sz="2000" dirty="0">
                <a:solidFill>
                  <a:srgbClr val="FF0000"/>
                </a:solidFill>
              </a:rPr>
              <a:t>(“Roll");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String name = </a:t>
            </a:r>
            <a:r>
              <a:rPr lang="en-US" sz="2000" dirty="0" err="1">
                <a:solidFill>
                  <a:srgbClr val="FF0000"/>
                </a:solidFill>
              </a:rPr>
              <a:t>rs.getString</a:t>
            </a:r>
            <a:r>
              <a:rPr lang="en-US" sz="2000" dirty="0">
                <a:solidFill>
                  <a:srgbClr val="FF0000"/>
                </a:solidFill>
              </a:rPr>
              <a:t>("NAME");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marks = </a:t>
            </a:r>
            <a:r>
              <a:rPr lang="en-US" sz="2000" dirty="0" err="1">
                <a:solidFill>
                  <a:srgbClr val="FF0000"/>
                </a:solidFill>
              </a:rPr>
              <a:t>rs.getInt</a:t>
            </a:r>
            <a:r>
              <a:rPr lang="en-US" sz="2000" dirty="0">
                <a:solidFill>
                  <a:srgbClr val="FF0000"/>
                </a:solidFill>
              </a:rPr>
              <a:t>("MARKS");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}</a:t>
            </a:r>
            <a:endParaRPr lang="en-IN" sz="2000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000" dirty="0" smtClean="0">
              <a:solidFill>
                <a:prstClr val="black"/>
              </a:solidFill>
              <a:latin typeface="Roboto Condensed" pitchFamily="2" charset="0"/>
              <a:ea typeface="Roboto Condensed" pitchFamily="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solidFill>
                  <a:prstClr val="black"/>
                </a:solidFill>
                <a:latin typeface="Roboto Condensed" pitchFamily="2" charset="0"/>
                <a:ea typeface="Roboto Condensed" pitchFamily="2" charset="0"/>
              </a:rPr>
              <a:t>Close connections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</a:t>
            </a:r>
            <a:r>
              <a:rPr lang="en-US" sz="2000" dirty="0" err="1" smtClean="0">
                <a:solidFill>
                  <a:srgbClr val="FF0000"/>
                </a:solidFill>
              </a:rPr>
              <a:t>stmt.close</a:t>
            </a:r>
            <a:r>
              <a:rPr lang="en-US" sz="2000" dirty="0">
                <a:solidFill>
                  <a:srgbClr val="FF0000"/>
                </a:solidFill>
              </a:rPr>
              <a:t>();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</a:t>
            </a:r>
            <a:r>
              <a:rPr lang="en-US" sz="2000" dirty="0" err="1" smtClean="0">
                <a:solidFill>
                  <a:srgbClr val="FF0000"/>
                </a:solidFill>
              </a:rPr>
              <a:t>con.close</a:t>
            </a:r>
            <a:r>
              <a:rPr lang="en-US" sz="2000" dirty="0" smtClean="0">
                <a:solidFill>
                  <a:srgbClr val="FF0000"/>
                </a:solidFill>
              </a:rPr>
              <a:t>(); </a:t>
            </a:r>
            <a:endParaRPr lang="en-IN" sz="2000" dirty="0">
              <a:solidFill>
                <a:srgbClr val="FF0000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54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384</Words>
  <Application>Microsoft Office PowerPoint</Application>
  <PresentationFormat>On-screen Show (4:3)</PresentationFormat>
  <Paragraphs>71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Roboto Black</vt:lpstr>
      <vt:lpstr>Calibri</vt:lpstr>
      <vt:lpstr>Roboto Condensed</vt:lpstr>
      <vt:lpstr>Roboto Thin</vt:lpstr>
      <vt:lpstr>Arial Unicode MS</vt:lpstr>
      <vt:lpstr>Office Theme</vt:lpstr>
      <vt:lpstr>Database Management Systems Lab Database Connectivity</vt:lpstr>
      <vt:lpstr>Database Management Systems Lab</vt:lpstr>
      <vt:lpstr>Database Management Systems Lab</vt:lpstr>
      <vt:lpstr>Database Management Systems Lab</vt:lpstr>
      <vt:lpstr>Database Management Systems Lab</vt:lpstr>
      <vt:lpstr>Database Management Systems 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 Reporting System</dc:title>
  <dc:creator>GIS-Server</dc:creator>
  <cp:lastModifiedBy>Arindam Dasgupta</cp:lastModifiedBy>
  <cp:revision>192</cp:revision>
  <dcterms:created xsi:type="dcterms:W3CDTF">2006-08-16T00:00:00Z</dcterms:created>
  <dcterms:modified xsi:type="dcterms:W3CDTF">2018-02-13T08:42:29Z</dcterms:modified>
</cp:coreProperties>
</file>