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2" r:id="rId8"/>
    <p:sldId id="261" r:id="rId9"/>
    <p:sldId id="264" r:id="rId10"/>
    <p:sldId id="263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0"/>
    <p:restoredTop sz="94545"/>
  </p:normalViewPr>
  <p:slideViewPr>
    <p:cSldViewPr snapToGrid="0" snapToObjects="1">
      <p:cViewPr varScale="1">
        <p:scale>
          <a:sx n="45" d="100"/>
          <a:sy n="45" d="100"/>
        </p:scale>
        <p:origin x="208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F745-46F0-254C-862A-65D38944EC5E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73566-276D-324B-B748-BB5B81DD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1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1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sandipc@cse.iitkgp.ac.in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144"/>
            <a:ext cx="12192000" cy="12286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900" y="4559653"/>
            <a:ext cx="974535" cy="109062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0410" y="5836765"/>
            <a:ext cx="393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INDIAN INSTITUTE OF TECHNOLOGY </a:t>
            </a:r>
          </a:p>
          <a:p>
            <a:r>
              <a:rPr lang="en-US" b="1" dirty="0">
                <a:latin typeface="Arial Narrow" panose="020B0606020202030204" pitchFamily="34" charset="0"/>
              </a:rPr>
              <a:t>KHARAGPUR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137152" y="1282388"/>
            <a:ext cx="78009" cy="543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527196" y="4559653"/>
            <a:ext cx="3607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800080"/>
                </a:solidFill>
                <a:latin typeface="Arial Narrow" panose="020B0606020202030204" pitchFamily="34" charset="0"/>
              </a:rPr>
              <a:t>Sandip</a:t>
            </a:r>
            <a:r>
              <a:rPr lang="en-US" sz="2400" b="1" dirty="0">
                <a:solidFill>
                  <a:srgbClr val="800080"/>
                </a:solidFill>
                <a:latin typeface="Arial Narrow" panose="020B0606020202030204" pitchFamily="34" charset="0"/>
              </a:rPr>
              <a:t> Chakraborty</a:t>
            </a:r>
          </a:p>
          <a:p>
            <a:r>
              <a:rPr lang="en-US" sz="2400" b="1" dirty="0">
                <a:solidFill>
                  <a:srgbClr val="800080"/>
                </a:solidFill>
                <a:latin typeface="Arial Narrow" panose="020B0606020202030204" pitchFamily="34" charset="0"/>
                <a:hlinkClick r:id="rId3"/>
              </a:rPr>
              <a:t>sandipc@cse.iitkgp.ernet.in</a:t>
            </a:r>
            <a:r>
              <a:rPr lang="en-US" sz="2400" b="1" dirty="0">
                <a:solidFill>
                  <a:srgbClr val="800080"/>
                </a:solidFill>
                <a:latin typeface="Arial Narrow" panose="020B0606020202030204" pitchFamily="34" charset="0"/>
              </a:rPr>
              <a:t> </a:t>
            </a:r>
          </a:p>
          <a:p>
            <a:endParaRPr lang="en-US" sz="2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0410" y="3646351"/>
            <a:ext cx="405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Department </a:t>
            </a:r>
            <a:r>
              <a:rPr lang="en-IN" sz="2000" b="1" dirty="0">
                <a:solidFill>
                  <a:srgbClr val="FF0000"/>
                </a:solidFill>
              </a:rPr>
              <a:t>of Computer Science and Engineering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0" y="9143"/>
            <a:ext cx="12192000" cy="122864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 of the 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F4038-7362-1844-88F1-E4A010DB31C7}"/>
              </a:ext>
            </a:extLst>
          </p:cNvPr>
          <p:cNvSpPr txBox="1"/>
          <p:nvPr userDrawn="1"/>
        </p:nvSpPr>
        <p:spPr>
          <a:xfrm>
            <a:off x="4527196" y="5517872"/>
            <a:ext cx="3326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0080"/>
                </a:solidFill>
                <a:latin typeface="Arial Narrow" panose="020B0606020202030204" pitchFamily="34" charset="0"/>
              </a:rPr>
              <a:t>K S Rao</a:t>
            </a:r>
          </a:p>
          <a:p>
            <a:r>
              <a:rPr lang="en-US" sz="2400" b="1" dirty="0">
                <a:solidFill>
                  <a:srgbClr val="800080"/>
                </a:solidFill>
                <a:latin typeface="Arial Narrow" panose="020B0606020202030204" pitchFamily="34" charset="0"/>
                <a:hlinkClick r:id="rId3"/>
              </a:rPr>
              <a:t>ksrao@cse.iitkgp.ernet.in</a:t>
            </a:r>
            <a:r>
              <a:rPr lang="en-US" sz="2400" b="1" dirty="0">
                <a:solidFill>
                  <a:srgbClr val="800080"/>
                </a:solidFill>
                <a:latin typeface="Arial Narrow" panose="020B0606020202030204" pitchFamily="34" charset="0"/>
              </a:rPr>
              <a:t> </a:t>
            </a:r>
          </a:p>
          <a:p>
            <a:endParaRPr lang="en-US" sz="2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1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419" y="1037063"/>
            <a:ext cx="11753385" cy="535258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9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4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5554" y="1092820"/>
            <a:ext cx="2628900" cy="516220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68" y="1092819"/>
            <a:ext cx="8742556" cy="5084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</p:spTree>
    <p:extLst>
      <p:ext uri="{BB962C8B-B14F-4D97-AF65-F5344CB8AC3E}">
        <p14:creationId xmlns:p14="http://schemas.microsoft.com/office/powerpoint/2010/main" val="72767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39" y="1137424"/>
            <a:ext cx="11552663" cy="5349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9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6350" y="1092820"/>
            <a:ext cx="12192000" cy="27886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1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68" y="1037062"/>
            <a:ext cx="5852532" cy="53414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37062"/>
            <a:ext cx="5770756" cy="53414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8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8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9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23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9" name="Title Placeholder 9"/>
          <p:cNvSpPr txBox="1">
            <a:spLocks/>
          </p:cNvSpPr>
          <p:nvPr userDrawn="1"/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/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9" name="Title Placeholder 9"/>
          <p:cNvSpPr txBox="1">
            <a:spLocks/>
          </p:cNvSpPr>
          <p:nvPr userDrawn="1"/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/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1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6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bg1"/>
          </a:solidFill>
          <a:latin typeface="Arial Rounded MT Bold" charset="0"/>
          <a:ea typeface="Arial Rounded MT Bold" charset="0"/>
          <a:cs typeface="Arial Rounded MT 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498"/>
            <a:ext cx="12192000" cy="637988"/>
          </a:xfrm>
        </p:spPr>
        <p:txBody>
          <a:bodyPr>
            <a:normAutofit/>
          </a:bodyPr>
          <a:lstStyle/>
          <a:p>
            <a:r>
              <a:rPr lang="en-US" dirty="0"/>
              <a:t>CS 39006: Computer Networks Lab </a:t>
            </a:r>
            <a:r>
              <a:rPr lang="mr-IN" dirty="0"/>
              <a:t>–</a:t>
            </a:r>
            <a:r>
              <a:rPr lang="en-US" dirty="0"/>
              <a:t> The Select() System 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6D9CB5-E067-F849-AEA5-3CDE21CC03D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22" y="1608665"/>
            <a:ext cx="3485677" cy="35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8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E121B4-90A4-B84B-80D6-7A01EEE4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68" y="1052758"/>
            <a:ext cx="11552663" cy="5349838"/>
          </a:xfrm>
        </p:spPr>
        <p:txBody>
          <a:bodyPr/>
          <a:lstStyle/>
          <a:p>
            <a:r>
              <a:rPr lang="en-US" dirty="0"/>
              <a:t>Loops over the file descriptors</a:t>
            </a:r>
          </a:p>
          <a:p>
            <a:endParaRPr lang="en-US" dirty="0"/>
          </a:p>
          <a:p>
            <a:r>
              <a:rPr lang="en-IN" dirty="0"/>
              <a:t>For every file descriptor (FD), it calls that FD's 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poll()</a:t>
            </a:r>
            <a:r>
              <a:rPr lang="en-IN" dirty="0"/>
              <a:t> method, which will add the caller to that FD's wait queue, and return which events (readable, writeable, exception) currently apply to that FD.</a:t>
            </a:r>
          </a:p>
          <a:p>
            <a:endParaRPr lang="en-IN" dirty="0"/>
          </a:p>
          <a:p>
            <a:r>
              <a:rPr lang="en-IN" dirty="0"/>
              <a:t>If any file descriptor matches the condition that the user was looking for, </a:t>
            </a:r>
            <a:r>
              <a:rPr lang="en-IN" b="1" dirty="0"/>
              <a:t>select()</a:t>
            </a:r>
            <a:r>
              <a:rPr lang="en-IN" dirty="0"/>
              <a:t> will simply return immediately, after updating the appropriate </a:t>
            </a:r>
            <a:r>
              <a:rPr lang="en-IN" b="1" dirty="0"/>
              <a:t>FD_SET</a:t>
            </a:r>
            <a:r>
              <a:rPr lang="en-IN" dirty="0"/>
              <a:t>s that the user passed.</a:t>
            </a:r>
          </a:p>
          <a:p>
            <a:endParaRPr lang="en-IN" dirty="0"/>
          </a:p>
          <a:p>
            <a:r>
              <a:rPr lang="en-IN" dirty="0"/>
              <a:t>If not, however, </a:t>
            </a:r>
            <a:r>
              <a:rPr lang="en-IN" b="1" dirty="0"/>
              <a:t>select()</a:t>
            </a:r>
            <a:r>
              <a:rPr lang="en-IN" dirty="0"/>
              <a:t> will go to sleep, for up to the maximum timeout the user specified.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6C2620-3E19-6344-8990-F5662450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Select Works</a:t>
            </a:r>
          </a:p>
        </p:txBody>
      </p:sp>
    </p:spTree>
    <p:extLst>
      <p:ext uri="{BB962C8B-B14F-4D97-AF65-F5344CB8AC3E}">
        <p14:creationId xmlns:p14="http://schemas.microsoft.com/office/powerpoint/2010/main" val="10291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F0B779-BB76-074D-8322-9F58548A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If, during that interval, an interesting event happens to any file descriptor that 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select()</a:t>
            </a:r>
            <a:r>
              <a:rPr lang="en-IN" dirty="0"/>
              <a:t> is waiting on, that FD will notify its wait queue. </a:t>
            </a:r>
          </a:p>
          <a:p>
            <a:pPr lvl="1"/>
            <a:r>
              <a:rPr lang="en-IN" dirty="0"/>
              <a:t>This will cause the thread sleeping inside 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select()</a:t>
            </a:r>
            <a:r>
              <a:rPr lang="en-IN" dirty="0"/>
              <a:t> to wake up, </a:t>
            </a:r>
          </a:p>
          <a:p>
            <a:pPr lvl="1"/>
            <a:r>
              <a:rPr lang="en-IN" dirty="0"/>
              <a:t>It will repeat the above loop and see which of the FD's are now ready to be returned to the user.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Return values of 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select()</a:t>
            </a:r>
          </a:p>
          <a:p>
            <a:pPr lvl="1"/>
            <a:r>
              <a:rPr lang="en-IN" b="1" dirty="0"/>
              <a:t>-1:</a:t>
            </a:r>
            <a:r>
              <a:rPr lang="en-IN" dirty="0"/>
              <a:t> Means an error was encountered, you should do something about it. I just print the error</a:t>
            </a:r>
          </a:p>
          <a:p>
            <a:pPr lvl="1"/>
            <a:r>
              <a:rPr lang="en-IN" b="1" dirty="0"/>
              <a:t>0: </a:t>
            </a:r>
            <a:r>
              <a:rPr lang="en-IN" dirty="0"/>
              <a:t>Means the call timed out without any event ready for the sockets monitored</a:t>
            </a:r>
          </a:p>
          <a:p>
            <a:pPr lvl="1"/>
            <a:r>
              <a:rPr lang="en-IN" b="1" dirty="0"/>
              <a:t>&gt;0:</a:t>
            </a:r>
            <a:r>
              <a:rPr lang="en-IN" dirty="0"/>
              <a:t> Is the number of sockets that have events pending (read, write, exception) 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745EAB-D8BE-0845-95B5-9C170786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Select Works</a:t>
            </a:r>
          </a:p>
        </p:txBody>
      </p:sp>
    </p:spTree>
    <p:extLst>
      <p:ext uri="{BB962C8B-B14F-4D97-AF65-F5344CB8AC3E}">
        <p14:creationId xmlns:p14="http://schemas.microsoft.com/office/powerpoint/2010/main" val="270764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AF47B6-0310-DD4E-A180-F41D45AD9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39" y="5113867"/>
            <a:ext cx="11552663" cy="1373394"/>
          </a:xfrm>
        </p:spPr>
        <p:txBody>
          <a:bodyPr/>
          <a:lstStyle/>
          <a:p>
            <a:r>
              <a:rPr lang="en-US" b="1" dirty="0"/>
              <a:t>FD_ISSET: </a:t>
            </a:r>
            <a:r>
              <a:rPr lang="en-IN" dirty="0"/>
              <a:t>tests to see if a file descriptor is part of the set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CED07-2A2D-7D43-BC59-4D188EE9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Select Returns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CA7E9-BD6E-134D-BB89-6804252D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34" y="942377"/>
            <a:ext cx="7984066" cy="376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2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40024F-9A05-274F-B3B3-97BC115B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back to our P2P Chat Application … </a:t>
            </a:r>
          </a:p>
        </p:txBody>
      </p:sp>
      <p:pic>
        <p:nvPicPr>
          <p:cNvPr id="1026" name="Picture 2" descr="https://lh6.googleusercontent.com/QD0xcsOiTCz6AW43uH_z9_lCiWFGsRf40rn9LXKf0HjLnb9EN1lm_BaqERT9OCZYinZ3qmySgPbI5yTerWPyYYb4HOqbhpXaSA6IfbvW8GZuebvZSjBj2goFOqUbtdChlw19QUXI">
            <a:extLst>
              <a:ext uri="{FF2B5EF4-FFF2-40B4-BE49-F238E27FC236}">
                <a16:creationId xmlns:a16="http://schemas.microsoft.com/office/drawing/2014/main" id="{DCD50E9F-F0C9-104A-81D3-6875B9B70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0633" y="1058332"/>
            <a:ext cx="9275233" cy="535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945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58566D-1C38-CF49-B5CD-38214C8F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68" y="1405466"/>
            <a:ext cx="11552663" cy="1236133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latin typeface="Comic Sans MS" panose="030F0902030302020204" pitchFamily="66" charset="0"/>
                <a:cs typeface="Baghdad" pitchFamily="2" charset="-78"/>
              </a:rPr>
              <a:t>Implement this chat application and chat among yourselves !!!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7593E0-B011-8844-9453-E7C73F32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Next Assignment …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410E7-A548-DC4A-822E-D82ECA59BD6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8351" y="2510971"/>
            <a:ext cx="5532582" cy="434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7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FBB65-1625-BA4E-9B93-7076E0BA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– Peer to Peer Chat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A5C53-EB95-BC42-A6A5-5F76E2740D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746" y="1352281"/>
            <a:ext cx="1513955" cy="2583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97409-1D1E-7848-9FC8-6D5E03E5259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2593" y="1170709"/>
            <a:ext cx="1887451" cy="3233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C9BED3-D340-DC47-9DB2-223B0BD1570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4938" y="4737606"/>
            <a:ext cx="1582117" cy="200401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64ACF8-1057-8A45-A069-9FAEAA050980}"/>
              </a:ext>
            </a:extLst>
          </p:cNvPr>
          <p:cNvCxnSpPr/>
          <p:nvPr/>
        </p:nvCxnSpPr>
        <p:spPr>
          <a:xfrm>
            <a:off x="2660073" y="3325091"/>
            <a:ext cx="2111432" cy="16459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38D1C7-F502-514C-AF0E-0FCC28E2DC69}"/>
              </a:ext>
            </a:extLst>
          </p:cNvPr>
          <p:cNvCxnSpPr/>
          <p:nvPr/>
        </p:nvCxnSpPr>
        <p:spPr>
          <a:xfrm flipH="1" flipV="1">
            <a:off x="2975956" y="3108960"/>
            <a:ext cx="2128059" cy="16286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321551-DBE8-C34B-B113-45E48814B748}"/>
              </a:ext>
            </a:extLst>
          </p:cNvPr>
          <p:cNvCxnSpPr>
            <a:stCxn id="8" idx="3"/>
          </p:cNvCxnSpPr>
          <p:nvPr/>
        </p:nvCxnSpPr>
        <p:spPr>
          <a:xfrm flipV="1">
            <a:off x="6567055" y="3491345"/>
            <a:ext cx="2443941" cy="22482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1C9DA1-BAEA-8949-83C0-73AF24411E4C}"/>
              </a:ext>
            </a:extLst>
          </p:cNvPr>
          <p:cNvCxnSpPr>
            <a:cxnSpLocks/>
          </p:cNvCxnSpPr>
          <p:nvPr/>
        </p:nvCxnSpPr>
        <p:spPr>
          <a:xfrm flipH="1">
            <a:off x="2809701" y="2044931"/>
            <a:ext cx="56313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EC6BA8-6D8A-5F42-BCCE-CD7A36BF4F94}"/>
              </a:ext>
            </a:extLst>
          </p:cNvPr>
          <p:cNvSpPr txBox="1"/>
          <p:nvPr/>
        </p:nvSpPr>
        <p:spPr>
          <a:xfrm>
            <a:off x="2809701" y="4280937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 Alice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A9A938-B745-014D-87CE-BB375B438057}"/>
              </a:ext>
            </a:extLst>
          </p:cNvPr>
          <p:cNvSpPr txBox="1"/>
          <p:nvPr/>
        </p:nvSpPr>
        <p:spPr>
          <a:xfrm>
            <a:off x="3841676" y="3341349"/>
            <a:ext cx="2934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 Bob: How are you?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F35198-7E78-9040-B268-8BAAA47E718E}"/>
              </a:ext>
            </a:extLst>
          </p:cNvPr>
          <p:cNvSpPr txBox="1"/>
          <p:nvPr/>
        </p:nvSpPr>
        <p:spPr>
          <a:xfrm>
            <a:off x="7052854" y="5274100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 Jane, Bob is there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6C1AC4-2E73-3845-B0A5-47772E387895}"/>
              </a:ext>
            </a:extLst>
          </p:cNvPr>
          <p:cNvSpPr txBox="1"/>
          <p:nvPr/>
        </p:nvSpPr>
        <p:spPr>
          <a:xfrm>
            <a:off x="4269222" y="1482943"/>
            <a:ext cx="286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Hello Bob, What’s up</a:t>
            </a:r>
          </a:p>
        </p:txBody>
      </p:sp>
    </p:spTree>
    <p:extLst>
      <p:ext uri="{BB962C8B-B14F-4D97-AF65-F5344CB8AC3E}">
        <p14:creationId xmlns:p14="http://schemas.microsoft.com/office/powerpoint/2010/main" val="49562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9D18F-BD94-5C4E-984E-B04CAAD36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68" y="859537"/>
            <a:ext cx="11552663" cy="5757394"/>
          </a:xfrm>
        </p:spPr>
        <p:txBody>
          <a:bodyPr/>
          <a:lstStyle/>
          <a:p>
            <a:r>
              <a:rPr lang="en-US" dirty="0"/>
              <a:t>No central server to control chat message delivery</a:t>
            </a:r>
          </a:p>
          <a:p>
            <a:endParaRPr lang="en-US" dirty="0"/>
          </a:p>
          <a:p>
            <a:r>
              <a:rPr lang="en-US" dirty="0"/>
              <a:t>Every user run’s its own chat server (a TCP server for incoming connections and messages) </a:t>
            </a:r>
          </a:p>
          <a:p>
            <a:endParaRPr lang="en-US" dirty="0"/>
          </a:p>
          <a:p>
            <a:r>
              <a:rPr lang="en-US" b="1" dirty="0"/>
              <a:t>Note, UNIX maintains every connection (socket) as a file descriptor</a:t>
            </a:r>
          </a:p>
          <a:p>
            <a:endParaRPr lang="en-US" b="1" dirty="0"/>
          </a:p>
          <a:p>
            <a:r>
              <a:rPr lang="en-US" dirty="0"/>
              <a:t>You are also reading data from the STDIN (the standard input file descriptor) – here the keyboard</a:t>
            </a:r>
          </a:p>
          <a:p>
            <a:endParaRPr lang="en-US" dirty="0"/>
          </a:p>
          <a:p>
            <a:r>
              <a:rPr lang="en-US" dirty="0"/>
              <a:t>Message communication is </a:t>
            </a:r>
            <a:r>
              <a:rPr lang="en-US" b="1" dirty="0"/>
              <a:t>asynchronous</a:t>
            </a:r>
            <a:r>
              <a:rPr lang="en-US" dirty="0"/>
              <a:t> – you can receive a message while typing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F926CD-2C8B-7442-8A6A-32AC8561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 Chat Application</a:t>
            </a:r>
          </a:p>
        </p:txBody>
      </p:sp>
    </p:spTree>
    <p:extLst>
      <p:ext uri="{BB962C8B-B14F-4D97-AF65-F5344CB8AC3E}">
        <p14:creationId xmlns:p14="http://schemas.microsoft.com/office/powerpoint/2010/main" val="56803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97E53B-F813-2643-AC77-DB6DA55B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from multiple file descriptors – a concurrent way to handle multiple file descriptors simultaneously, even from a single process or thread</a:t>
            </a:r>
          </a:p>
          <a:p>
            <a:endParaRPr lang="en-US" dirty="0"/>
          </a:p>
          <a:p>
            <a:r>
              <a:rPr lang="en-US" dirty="0"/>
              <a:t>What happens in an iterative server implementation that you have done earlier?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accept() </a:t>
            </a:r>
            <a:r>
              <a:rPr lang="en-US" dirty="0"/>
              <a:t>call is blocked until you have completed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read()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write()</a:t>
            </a:r>
            <a:r>
              <a:rPr lang="en-US" dirty="0"/>
              <a:t> calls</a:t>
            </a:r>
          </a:p>
          <a:p>
            <a:pPr lvl="1"/>
            <a:r>
              <a:rPr lang="en-US" dirty="0"/>
              <a:t>What if you do multiples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read()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write()</a:t>
            </a:r>
            <a:r>
              <a:rPr lang="en-US" dirty="0"/>
              <a:t> activities after accepting an incoming connection? – </a:t>
            </a:r>
            <a:r>
              <a:rPr lang="en-US" b="1" dirty="0"/>
              <a:t>all other connections are blocked and waiting in the connection queue (may get starved !!!)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select() </a:t>
            </a:r>
            <a:r>
              <a:rPr lang="en-US" dirty="0"/>
              <a:t>is the way to break this blocking </a:t>
            </a:r>
          </a:p>
          <a:p>
            <a:pPr lvl="1"/>
            <a:endParaRPr lang="en-US" dirty="0"/>
          </a:p>
          <a:p>
            <a:r>
              <a:rPr lang="en-US" b="1" dirty="0"/>
              <a:t>Advantage</a:t>
            </a:r>
            <a:r>
              <a:rPr lang="en-US" dirty="0"/>
              <a:t>: You do not need to create multiple child processes now. No need to worry about zombies !!!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2FC6E0-91A2-1441-BEB1-C9003B23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select() system call</a:t>
            </a:r>
          </a:p>
        </p:txBody>
      </p:sp>
    </p:spTree>
    <p:extLst>
      <p:ext uri="{BB962C8B-B14F-4D97-AF65-F5344CB8AC3E}">
        <p14:creationId xmlns:p14="http://schemas.microsoft.com/office/powerpoint/2010/main" val="41586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338CC6-507D-BF41-9F4E-0BB4B6B9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is a Multiplexer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CA888-D5B0-3544-B3E1-C212028AA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027" y="1253064"/>
            <a:ext cx="5070240" cy="514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3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D827BC-383D-FB47-AB8D-97B37EF0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select() call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93339-8C5E-A841-921C-6246265D2842}"/>
              </a:ext>
            </a:extLst>
          </p:cNvPr>
          <p:cNvSpPr txBox="1"/>
          <p:nvPr/>
        </p:nvSpPr>
        <p:spPr>
          <a:xfrm>
            <a:off x="356839" y="3020907"/>
            <a:ext cx="11552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nfds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fd_set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readfds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fd_set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writefds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   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fd_set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exceptfds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timeval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timeout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2B5F0-8B54-B444-864C-E86976017821}"/>
              </a:ext>
            </a:extLst>
          </p:cNvPr>
          <p:cNvSpPr txBox="1"/>
          <p:nvPr/>
        </p:nvSpPr>
        <p:spPr>
          <a:xfrm>
            <a:off x="356839" y="1085213"/>
            <a:ext cx="3618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highest-numbered file descriptor in any of the three sets, plus 1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034C9-0334-164C-8C1F-3279EDCFFB83}"/>
              </a:ext>
            </a:extLst>
          </p:cNvPr>
          <p:cNvSpPr txBox="1"/>
          <p:nvPr/>
        </p:nvSpPr>
        <p:spPr>
          <a:xfrm>
            <a:off x="4183464" y="1731544"/>
            <a:ext cx="325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Read file descriptors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5565E-E2E6-DD41-A967-489D10440C06}"/>
              </a:ext>
            </a:extLst>
          </p:cNvPr>
          <p:cNvSpPr txBox="1"/>
          <p:nvPr/>
        </p:nvSpPr>
        <p:spPr>
          <a:xfrm>
            <a:off x="8525479" y="1749638"/>
            <a:ext cx="3666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Write file descriptors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AE205-EF3E-CB45-82E1-D3A5FADAF7EF}"/>
              </a:ext>
            </a:extLst>
          </p:cNvPr>
          <p:cNvSpPr txBox="1"/>
          <p:nvPr/>
        </p:nvSpPr>
        <p:spPr>
          <a:xfrm>
            <a:off x="1562793" y="4479547"/>
            <a:ext cx="4453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exception file descriptors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C7CB9-73C1-4749-9CD9-75EDBDC4FD49}"/>
              </a:ext>
            </a:extLst>
          </p:cNvPr>
          <p:cNvSpPr txBox="1"/>
          <p:nvPr/>
        </p:nvSpPr>
        <p:spPr>
          <a:xfrm>
            <a:off x="8320095" y="4482978"/>
            <a:ext cx="306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timeout 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05DFC0-5F1E-C84F-8682-180C40A5108D}"/>
              </a:ext>
            </a:extLst>
          </p:cNvPr>
          <p:cNvCxnSpPr/>
          <p:nvPr/>
        </p:nvCxnSpPr>
        <p:spPr>
          <a:xfrm>
            <a:off x="2261062" y="2459451"/>
            <a:ext cx="1346662" cy="5795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21F2B7-8EF7-B144-B1BA-B6EF031D6B95}"/>
              </a:ext>
            </a:extLst>
          </p:cNvPr>
          <p:cNvCxnSpPr>
            <a:stCxn id="6" idx="2"/>
          </p:cNvCxnSpPr>
          <p:nvPr/>
        </p:nvCxnSpPr>
        <p:spPr>
          <a:xfrm>
            <a:off x="5808907" y="2254764"/>
            <a:ext cx="824649" cy="7648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150DEE-9452-694F-9CA9-17C695316670}"/>
              </a:ext>
            </a:extLst>
          </p:cNvPr>
          <p:cNvCxnSpPr>
            <a:stCxn id="7" idx="2"/>
          </p:cNvCxnSpPr>
          <p:nvPr/>
        </p:nvCxnSpPr>
        <p:spPr>
          <a:xfrm flipH="1">
            <a:off x="10241280" y="2272858"/>
            <a:ext cx="117460" cy="7661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03C63B-E9A3-D749-974A-BDF9A985BBC1}"/>
              </a:ext>
            </a:extLst>
          </p:cNvPr>
          <p:cNvCxnSpPr>
            <a:stCxn id="8" idx="0"/>
          </p:cNvCxnSpPr>
          <p:nvPr/>
        </p:nvCxnSpPr>
        <p:spPr>
          <a:xfrm flipV="1">
            <a:off x="3789759" y="3975014"/>
            <a:ext cx="1218355" cy="504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0E3DD8-D895-0A45-82F8-266AF5C7E9DE}"/>
              </a:ext>
            </a:extLst>
          </p:cNvPr>
          <p:cNvCxnSpPr>
            <a:stCxn id="9" idx="0"/>
          </p:cNvCxnSpPr>
          <p:nvPr/>
        </p:nvCxnSpPr>
        <p:spPr>
          <a:xfrm flipV="1">
            <a:off x="9854266" y="3975014"/>
            <a:ext cx="445744" cy="5079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EE5911-9183-074C-81C6-9DB5BAF52225}"/>
              </a:ext>
            </a:extLst>
          </p:cNvPr>
          <p:cNvSpPr txBox="1"/>
          <p:nvPr/>
        </p:nvSpPr>
        <p:spPr>
          <a:xfrm>
            <a:off x="3471333" y="5874774"/>
            <a:ext cx="8438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Synchronous I/O multiplexing </a:t>
            </a:r>
            <a:r>
              <a:rPr lang="en-US" sz="2800" dirty="0">
                <a:solidFill>
                  <a:srgbClr val="FF0000"/>
                </a:solidFill>
              </a:rPr>
              <a:t>over </a:t>
            </a:r>
            <a:r>
              <a:rPr lang="en-US" sz="2800" b="1" dirty="0">
                <a:solidFill>
                  <a:srgbClr val="FF0000"/>
                </a:solidFill>
              </a:rPr>
              <a:t>asynchronous inputs</a:t>
            </a:r>
          </a:p>
        </p:txBody>
      </p:sp>
    </p:spTree>
    <p:extLst>
      <p:ext uri="{BB962C8B-B14F-4D97-AF65-F5344CB8AC3E}">
        <p14:creationId xmlns:p14="http://schemas.microsoft.com/office/powerpoint/2010/main" val="295401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9E17CD-CEA2-3E49-BC67-8B20A7D0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readfds</a:t>
            </a:r>
            <a:r>
              <a:rPr lang="en-IN" i="1" dirty="0"/>
              <a:t> </a:t>
            </a:r>
            <a:r>
              <a:rPr lang="en-IN" dirty="0"/>
              <a:t>will be watched to see if characters become available for reading</a:t>
            </a:r>
          </a:p>
          <a:p>
            <a:endParaRPr lang="en-IN" dirty="0"/>
          </a:p>
          <a:p>
            <a:r>
              <a:rPr lang="en-IN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writefds</a:t>
            </a:r>
            <a:r>
              <a:rPr lang="en-IN" i="1" dirty="0"/>
              <a:t> </a:t>
            </a:r>
            <a:r>
              <a:rPr lang="en-IN" dirty="0"/>
              <a:t>will be watched to see if space is available for write</a:t>
            </a:r>
          </a:p>
          <a:p>
            <a:endParaRPr lang="en-IN" dirty="0"/>
          </a:p>
          <a:p>
            <a:r>
              <a:rPr lang="en-IN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exceptfds</a:t>
            </a:r>
            <a:r>
              <a:rPr lang="en-IN" i="1" dirty="0"/>
              <a:t> </a:t>
            </a:r>
            <a:r>
              <a:rPr lang="en-IN" dirty="0"/>
              <a:t>will be watched for exceptional conditions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54A17A-1387-3B4D-A89F-2B436EDD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File Descriptors</a:t>
            </a:r>
          </a:p>
        </p:txBody>
      </p:sp>
    </p:spTree>
    <p:extLst>
      <p:ext uri="{BB962C8B-B14F-4D97-AF65-F5344CB8AC3E}">
        <p14:creationId xmlns:p14="http://schemas.microsoft.com/office/powerpoint/2010/main" val="400036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41D4A7-434B-5D41-84BE-3D144971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Timeout: </a:t>
            </a:r>
            <a:r>
              <a:rPr lang="en-IN" dirty="0"/>
              <a:t>the interval that 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IN" dirty="0"/>
              <a:t>should block waiting for a file descriptor to become ready. </a:t>
            </a:r>
            <a:r>
              <a:rPr lang="en-US" dirty="0"/>
              <a:t>The select() call will block until either </a:t>
            </a:r>
            <a:endParaRPr lang="en-US" b="1" dirty="0"/>
          </a:p>
          <a:p>
            <a:pPr lvl="1"/>
            <a:r>
              <a:rPr lang="en-IN" dirty="0"/>
              <a:t>A file descriptor becomes ready</a:t>
            </a:r>
          </a:p>
          <a:p>
            <a:pPr lvl="1"/>
            <a:r>
              <a:rPr lang="en-IN" dirty="0"/>
              <a:t>The call is interrupted by a signal handler; or</a:t>
            </a:r>
          </a:p>
          <a:p>
            <a:pPr lvl="1"/>
            <a:r>
              <a:rPr lang="en-IN" dirty="0"/>
              <a:t>The timeout expires.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timeval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	long	</a:t>
            </a:r>
            <a:r>
              <a:rPr lang="en-I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tv_sec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;	/* seconds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	long	</a:t>
            </a:r>
            <a:r>
              <a:rPr lang="en-I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tv_usec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;	/* microseconds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9DFA63-26B9-284F-9042-8F22FFB2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Timeout in Select</a:t>
            </a:r>
          </a:p>
        </p:txBody>
      </p:sp>
    </p:spTree>
    <p:extLst>
      <p:ext uri="{BB962C8B-B14F-4D97-AF65-F5344CB8AC3E}">
        <p14:creationId xmlns:p14="http://schemas.microsoft.com/office/powerpoint/2010/main" val="215136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8E6255-7F8B-144F-8804-DA3BF95C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Pass the File Descriptors to Select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F0ECF-7F51-ED48-86A7-638E44C3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07" y="995002"/>
            <a:ext cx="8243359" cy="3907257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E6BCC5D-B64D-0547-BF33-8D3BBF8C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39" y="5037724"/>
            <a:ext cx="11552663" cy="1220995"/>
          </a:xfrm>
        </p:spPr>
        <p:txBody>
          <a:bodyPr/>
          <a:lstStyle/>
          <a:p>
            <a:r>
              <a:rPr lang="en-US" b="1" dirty="0"/>
              <a:t>FD_ZERO</a:t>
            </a:r>
            <a:r>
              <a:rPr lang="en-US" dirty="0"/>
              <a:t>: Initializes the file descriptor set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fd_set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– a bitmap of fixed size</a:t>
            </a:r>
          </a:p>
          <a:p>
            <a:r>
              <a:rPr lang="en-US" b="1" dirty="0"/>
              <a:t>FD_SET: </a:t>
            </a:r>
            <a:r>
              <a:rPr lang="en-US" dirty="0"/>
              <a:t>Set a file descriptor as a part of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fd_set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7775</TotalTime>
  <Words>515</Words>
  <Application>Microsoft Macintosh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Narrow</vt:lpstr>
      <vt:lpstr>Arial Rounded MT Bold</vt:lpstr>
      <vt:lpstr>Baghdad</vt:lpstr>
      <vt:lpstr>Calibri</vt:lpstr>
      <vt:lpstr>Comic Sans MS</vt:lpstr>
      <vt:lpstr>Consolas</vt:lpstr>
      <vt:lpstr>Office Theme</vt:lpstr>
      <vt:lpstr>CS 39006: Computer Networks Lab – The Select() System Call</vt:lpstr>
      <vt:lpstr>An Example – Peer to Peer Chat Application</vt:lpstr>
      <vt:lpstr>Peer to Peer Chat Application</vt:lpstr>
      <vt:lpstr>The select() system call</vt:lpstr>
      <vt:lpstr>Select is a Multiplexer …</vt:lpstr>
      <vt:lpstr>How the select() call works</vt:lpstr>
      <vt:lpstr>The Three File Descriptors</vt:lpstr>
      <vt:lpstr>The Timeout in Select</vt:lpstr>
      <vt:lpstr>How Do You Pass the File Descriptors to Select</vt:lpstr>
      <vt:lpstr>How Select Works</vt:lpstr>
      <vt:lpstr>How Select Works</vt:lpstr>
      <vt:lpstr>After Select Returns</vt:lpstr>
      <vt:lpstr>Coming back to our P2P Chat Application … </vt:lpstr>
      <vt:lpstr>Your Next Assignment … 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237</cp:revision>
  <dcterms:created xsi:type="dcterms:W3CDTF">2017-09-14T08:48:41Z</dcterms:created>
  <dcterms:modified xsi:type="dcterms:W3CDTF">2018-02-08T08:14:25Z</dcterms:modified>
</cp:coreProperties>
</file>