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01" r:id="rId3"/>
    <p:sldId id="302" r:id="rId4"/>
    <p:sldId id="303" r:id="rId5"/>
    <p:sldId id="304" r:id="rId6"/>
    <p:sldId id="291" r:id="rId7"/>
    <p:sldId id="300" r:id="rId8"/>
    <p:sldId id="293" r:id="rId9"/>
    <p:sldId id="294" r:id="rId10"/>
    <p:sldId id="295" r:id="rId11"/>
    <p:sldId id="296" r:id="rId12"/>
    <p:sldId id="297" r:id="rId13"/>
    <p:sldId id="298" r:id="rId14"/>
    <p:sldId id="305" r:id="rId15"/>
    <p:sldId id="30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86"/>
    <p:restoredTop sz="94609"/>
  </p:normalViewPr>
  <p:slideViewPr>
    <p:cSldViewPr snapToGrid="0" snapToObjects="1">
      <p:cViewPr varScale="1">
        <p:scale>
          <a:sx n="88" d="100"/>
          <a:sy n="88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6F745-46F0-254C-862A-65D38944EC5E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73566-276D-324B-B748-BB5B81DD4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1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mailto:sandipc@cse.iitkgp.ac.in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144"/>
            <a:ext cx="12192000" cy="12286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900" y="4559653"/>
            <a:ext cx="974535" cy="109062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0410" y="5836765"/>
            <a:ext cx="393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INDIAN INSTITUTE OF TECHNOLOGY </a:t>
            </a:r>
          </a:p>
          <a:p>
            <a:r>
              <a:rPr lang="en-US" b="1" dirty="0" smtClean="0">
                <a:latin typeface="Arial Narrow" panose="020B0606020202030204" pitchFamily="34" charset="0"/>
              </a:rPr>
              <a:t>KHARAGPUR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137152" y="1282388"/>
            <a:ext cx="78009" cy="543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13463" y="5282767"/>
            <a:ext cx="3272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800080"/>
                </a:solidFill>
                <a:latin typeface="Arial Narrow" panose="020B0606020202030204" pitchFamily="34" charset="0"/>
              </a:rPr>
              <a:t>Sandip</a:t>
            </a:r>
            <a:r>
              <a:rPr lang="en-US" sz="2400" b="1" dirty="0" smtClean="0">
                <a:solidFill>
                  <a:srgbClr val="800080"/>
                </a:solidFill>
                <a:latin typeface="Arial Narrow" panose="020B0606020202030204" pitchFamily="34" charset="0"/>
              </a:rPr>
              <a:t> Chakraborty</a:t>
            </a:r>
          </a:p>
          <a:p>
            <a:r>
              <a:rPr lang="en-US" sz="2400" b="1" dirty="0" smtClean="0">
                <a:solidFill>
                  <a:srgbClr val="800080"/>
                </a:solidFill>
                <a:latin typeface="Arial Narrow" panose="020B0606020202030204" pitchFamily="34" charset="0"/>
                <a:hlinkClick r:id="rId3"/>
              </a:rPr>
              <a:t>sandipc@cse.iitkgp.ac.in</a:t>
            </a:r>
            <a:r>
              <a:rPr lang="en-US" sz="2400" b="1" dirty="0" smtClean="0">
                <a:solidFill>
                  <a:srgbClr val="800080"/>
                </a:solidFill>
                <a:latin typeface="Arial Narrow" panose="020B0606020202030204" pitchFamily="34" charset="0"/>
              </a:rPr>
              <a:t> </a:t>
            </a:r>
          </a:p>
          <a:p>
            <a:endParaRPr lang="en-US" sz="2400" b="1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0410" y="3646351"/>
            <a:ext cx="405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smtClean="0">
                <a:solidFill>
                  <a:srgbClr val="FF0000"/>
                </a:solidFill>
              </a:rPr>
              <a:t>Department </a:t>
            </a:r>
            <a:r>
              <a:rPr lang="en-IN" sz="2000" b="1" dirty="0" smtClean="0">
                <a:solidFill>
                  <a:srgbClr val="FF0000"/>
                </a:solidFill>
              </a:rPr>
              <a:t>of Computer Science and Engineering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0" y="9143"/>
            <a:ext cx="12192000" cy="122864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483815" y="5236600"/>
            <a:ext cx="29915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800080"/>
                </a:solidFill>
                <a:latin typeface="Arial Narrow" panose="020B0606020202030204" pitchFamily="34" charset="0"/>
              </a:rPr>
              <a:t>K S Rao</a:t>
            </a:r>
          </a:p>
          <a:p>
            <a:r>
              <a:rPr lang="en-US" sz="2400" b="1" dirty="0" smtClean="0">
                <a:solidFill>
                  <a:srgbClr val="800080"/>
                </a:solidFill>
                <a:latin typeface="Arial Narrow" panose="020B0606020202030204" pitchFamily="34" charset="0"/>
                <a:hlinkClick r:id="rId3"/>
              </a:rPr>
              <a:t>ksrao@cse.iitkgp.ac.in</a:t>
            </a:r>
            <a:r>
              <a:rPr lang="en-US" sz="2400" b="1" dirty="0" smtClean="0">
                <a:solidFill>
                  <a:srgbClr val="800080"/>
                </a:solidFill>
                <a:latin typeface="Arial Narrow" panose="020B0606020202030204" pitchFamily="34" charset="0"/>
              </a:rPr>
              <a:t> </a:t>
            </a:r>
          </a:p>
          <a:p>
            <a:endParaRPr lang="en-US" sz="2400" b="1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917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8419" y="1037063"/>
            <a:ext cx="11753385" cy="535258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  <a:endParaRPr lang="en-US" sz="1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itle Placeholder 9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smtClean="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4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15554" y="1092820"/>
            <a:ext cx="2628900" cy="516220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68" y="1092819"/>
            <a:ext cx="8742556" cy="5084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  <a:endParaRPr lang="en-US" sz="1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7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39" y="1137424"/>
            <a:ext cx="11552663" cy="5349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  <a:endParaRPr lang="en-US" sz="1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smtClean="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9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  <a:endParaRPr lang="en-US" sz="1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092820"/>
            <a:ext cx="12192000" cy="27886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itle Placeholder 9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smtClean="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1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68" y="1037062"/>
            <a:ext cx="5852532" cy="53414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37062"/>
            <a:ext cx="5770756" cy="53414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  <a:endParaRPr lang="en-US" sz="1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smtClean="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  <a:endParaRPr lang="en-US" sz="1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smtClean="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8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  <a:endParaRPr lang="en-US" sz="1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itle Placeholder 9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smtClean="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9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23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  <a:endParaRPr lang="en-US" sz="1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itle Placeholder 9"/>
          <p:cNvSpPr txBox="1">
            <a:spLocks/>
          </p:cNvSpPr>
          <p:nvPr userDrawn="1"/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smtClean="0"/>
              <a:t>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  <a:endParaRPr lang="en-US" sz="1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itle Placeholder 9"/>
          <p:cNvSpPr txBox="1">
            <a:spLocks/>
          </p:cNvSpPr>
          <p:nvPr userDrawn="1"/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smtClean="0"/>
              <a:t>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1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6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bg1"/>
          </a:solidFill>
          <a:latin typeface="Arial Rounded MT Bold" charset="0"/>
          <a:ea typeface="Arial Rounded MT Bold" charset="0"/>
          <a:cs typeface="Arial Rounded MT 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5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tiff"/><Relationship Id="rId5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tiff"/><Relationship Id="rId5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srao@cse.iitkgp.ernet.in" TargetMode="External"/><Relationship Id="rId4" Type="http://schemas.openxmlformats.org/officeDocument/2006/relationships/hyperlink" Target="http://cse.iitkgp.ac.in/~sandipc/Courses/CS_39006_Spring_2018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andipc@cse.iitkgp.ernet.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jituit@gmail.com)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498"/>
            <a:ext cx="12192000" cy="637988"/>
          </a:xfrm>
        </p:spPr>
        <p:txBody>
          <a:bodyPr>
            <a:normAutofit/>
          </a:bodyPr>
          <a:lstStyle/>
          <a:p>
            <a:r>
              <a:rPr lang="en-US" dirty="0" smtClean="0"/>
              <a:t>CS 39006: Computer Networks Lab </a:t>
            </a:r>
            <a:r>
              <a:rPr lang="mr-IN" dirty="0" smtClean="0"/>
              <a:t>–</a:t>
            </a:r>
            <a:r>
              <a:rPr lang="en-US" dirty="0" smtClean="0"/>
              <a:t> Day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1374322"/>
            <a:ext cx="6716486" cy="36885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099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smtClean="0"/>
              <a:t>Network Layer: </a:t>
            </a:r>
            <a:r>
              <a:rPr lang="en-US" dirty="0" smtClean="0"/>
              <a:t>Construct the network layer packet (IP packet)</a:t>
            </a:r>
          </a:p>
          <a:p>
            <a:pPr lvl="1"/>
            <a:r>
              <a:rPr lang="en-US" dirty="0" smtClean="0"/>
              <a:t>Source IP: 172.16.22.121 (IP of your machine)</a:t>
            </a:r>
          </a:p>
          <a:p>
            <a:pPr lvl="1"/>
            <a:r>
              <a:rPr lang="en-US" dirty="0" smtClean="0"/>
              <a:t>Destination IP: Next hop IP for 74.125.224.72 (use the routing procedure to get this IP)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access a page at </a:t>
            </a:r>
            <a:r>
              <a:rPr lang="en-US" dirty="0" err="1" smtClean="0"/>
              <a:t>www.google.com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481" y="2425016"/>
            <a:ext cx="7496594" cy="434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 smtClean="0"/>
              <a:t>Network Layer: </a:t>
            </a:r>
            <a:r>
              <a:rPr lang="en-US" dirty="0" smtClean="0"/>
              <a:t>Use the routing procedure to find out the next hop IP to reach the Google server at 74.125.224.72. Let this IP be 172.16.28.192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access a page at </a:t>
            </a:r>
            <a:r>
              <a:rPr lang="en-US" dirty="0" err="1" smtClean="0"/>
              <a:t>www.google.com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033" y="3667374"/>
            <a:ext cx="5486400" cy="31763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587" y="2565486"/>
            <a:ext cx="1484476" cy="8853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0164" y="2486239"/>
            <a:ext cx="1750237" cy="10437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3024" y="2607898"/>
            <a:ext cx="800477" cy="800477"/>
          </a:xfrm>
          <a:prstGeom prst="rect">
            <a:avLst/>
          </a:prstGeom>
        </p:spPr>
      </p:pic>
      <p:sp>
        <p:nvSpPr>
          <p:cNvPr id="8" name="Cloud 7"/>
          <p:cNvSpPr/>
          <p:nvPr/>
        </p:nvSpPr>
        <p:spPr>
          <a:xfrm>
            <a:off x="3636439" y="2405913"/>
            <a:ext cx="1863305" cy="12044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7" idx="1"/>
          </p:cNvCxnSpPr>
          <p:nvPr/>
        </p:nvCxnSpPr>
        <p:spPr>
          <a:xfrm>
            <a:off x="1336121" y="3008136"/>
            <a:ext cx="1006903" cy="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8" idx="2"/>
          </p:cNvCxnSpPr>
          <p:nvPr/>
        </p:nvCxnSpPr>
        <p:spPr>
          <a:xfrm>
            <a:off x="3073634" y="3008134"/>
            <a:ext cx="568585" cy="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89230" y="3002247"/>
            <a:ext cx="606770" cy="588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9271" y="348270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172.16.28.192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6587" y="3495624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172.16.22.121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44385" y="348270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74.125.224.72</a:t>
            </a:r>
            <a:endParaRPr lang="en-US" dirty="0"/>
          </a:p>
        </p:txBody>
      </p:sp>
      <p:sp>
        <p:nvSpPr>
          <p:cNvPr id="19" name="Cloud 18"/>
          <p:cNvSpPr/>
          <p:nvPr/>
        </p:nvSpPr>
        <p:spPr>
          <a:xfrm>
            <a:off x="1554493" y="2799902"/>
            <a:ext cx="612945" cy="40468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loud 35"/>
          <p:cNvSpPr/>
          <p:nvPr/>
        </p:nvSpPr>
        <p:spPr>
          <a:xfrm>
            <a:off x="0" y="1797849"/>
            <a:ext cx="6694098" cy="3588153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b="1" dirty="0" smtClean="0"/>
              <a:t>Data Link Layer: </a:t>
            </a:r>
            <a:r>
              <a:rPr lang="en-US" dirty="0" smtClean="0"/>
              <a:t>Construct the data link layer frame from the IP datagram.</a:t>
            </a:r>
          </a:p>
          <a:p>
            <a:pPr lvl="1"/>
            <a:r>
              <a:rPr lang="en-US" dirty="0" smtClean="0"/>
              <a:t>How do we get destination MAC address? We need the MAC address corresponding to 172.16.28.192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access a page at </a:t>
            </a:r>
            <a:r>
              <a:rPr lang="en-US" dirty="0" err="1" smtClean="0"/>
              <a:t>www.google.com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587" y="2565486"/>
            <a:ext cx="1484476" cy="8853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9417" y="2695147"/>
            <a:ext cx="800477" cy="800477"/>
          </a:xfrm>
          <a:prstGeom prst="rect">
            <a:avLst/>
          </a:prstGeom>
        </p:spPr>
      </p:pic>
      <p:cxnSp>
        <p:nvCxnSpPr>
          <p:cNvPr id="9" name="Straight Connector 8"/>
          <p:cNvCxnSpPr>
            <a:endCxn id="7" idx="1"/>
          </p:cNvCxnSpPr>
          <p:nvPr/>
        </p:nvCxnSpPr>
        <p:spPr>
          <a:xfrm>
            <a:off x="5252514" y="2750482"/>
            <a:ext cx="1006903" cy="34490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95664" y="352653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172.16.28.192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6587" y="3495624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172.16.22.121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0373" y="2492828"/>
            <a:ext cx="1207755" cy="51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4820" y="2437492"/>
            <a:ext cx="1207755" cy="51530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437" y="3848232"/>
            <a:ext cx="1207755" cy="5153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4759" y="3932382"/>
            <a:ext cx="1207755" cy="515309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 flipV="1">
            <a:off x="5051662" y="3247786"/>
            <a:ext cx="1360155" cy="97084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2" idx="0"/>
          </p:cNvCxnSpPr>
          <p:nvPr/>
        </p:nvCxnSpPr>
        <p:spPr>
          <a:xfrm>
            <a:off x="4625286" y="2813409"/>
            <a:ext cx="23351" cy="111897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0" idx="1"/>
          </p:cNvCxnSpPr>
          <p:nvPr/>
        </p:nvCxnSpPr>
        <p:spPr>
          <a:xfrm flipV="1">
            <a:off x="3096813" y="2695147"/>
            <a:ext cx="978007" cy="5533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52835" y="4098657"/>
            <a:ext cx="1348260" cy="7229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1" idx="0"/>
          </p:cNvCxnSpPr>
          <p:nvPr/>
        </p:nvCxnSpPr>
        <p:spPr>
          <a:xfrm>
            <a:off x="2637284" y="2902882"/>
            <a:ext cx="53031" cy="94535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091409" y="2870401"/>
            <a:ext cx="1355715" cy="119186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337863" y="2750481"/>
            <a:ext cx="896396" cy="56611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5816" y="5386003"/>
            <a:ext cx="8229600" cy="124875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228936" y="2902882"/>
            <a:ext cx="130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Gateway</a:t>
            </a:r>
            <a:endParaRPr lang="en-US" sz="2400" b="1"/>
          </a:p>
        </p:txBody>
      </p:sp>
      <p:sp>
        <p:nvSpPr>
          <p:cNvPr id="38" name="TextBox 37"/>
          <p:cNvSpPr txBox="1"/>
          <p:nvPr/>
        </p:nvSpPr>
        <p:spPr>
          <a:xfrm>
            <a:off x="1132805" y="4525381"/>
            <a:ext cx="3461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Local Area Network (LAN)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7305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loud 9"/>
          <p:cNvSpPr/>
          <p:nvPr/>
        </p:nvSpPr>
        <p:spPr>
          <a:xfrm>
            <a:off x="0" y="1797849"/>
            <a:ext cx="6694098" cy="3588153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b="1" dirty="0" smtClean="0"/>
              <a:t>Data Link Layer: </a:t>
            </a:r>
            <a:r>
              <a:rPr lang="en-US" dirty="0" smtClean="0"/>
              <a:t>Use ARP protocol to get the MAC address corresponding to 172.16.28.192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access a page at </a:t>
            </a:r>
            <a:r>
              <a:rPr lang="en-US" dirty="0" err="1" smtClean="0"/>
              <a:t>www.google.com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587" y="2565486"/>
            <a:ext cx="1484476" cy="8853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9417" y="2695147"/>
            <a:ext cx="800477" cy="800477"/>
          </a:xfrm>
          <a:prstGeom prst="rect">
            <a:avLst/>
          </a:prstGeom>
        </p:spPr>
      </p:pic>
      <p:cxnSp>
        <p:nvCxnSpPr>
          <p:cNvPr id="9" name="Straight Connector 8"/>
          <p:cNvCxnSpPr>
            <a:endCxn id="7" idx="1"/>
          </p:cNvCxnSpPr>
          <p:nvPr/>
        </p:nvCxnSpPr>
        <p:spPr>
          <a:xfrm>
            <a:off x="5252514" y="2750482"/>
            <a:ext cx="1006903" cy="34490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95664" y="352653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172.16.28.192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6587" y="3495624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172.16.22.121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0373" y="2492828"/>
            <a:ext cx="1207755" cy="51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4820" y="2437492"/>
            <a:ext cx="1207755" cy="51530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437" y="3848232"/>
            <a:ext cx="1207755" cy="5153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4759" y="3932382"/>
            <a:ext cx="1207755" cy="515309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 flipV="1">
            <a:off x="5051662" y="3247786"/>
            <a:ext cx="1360155" cy="97084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23758" y="2813409"/>
            <a:ext cx="1528" cy="124885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0" idx="1"/>
          </p:cNvCxnSpPr>
          <p:nvPr/>
        </p:nvCxnSpPr>
        <p:spPr>
          <a:xfrm flipV="1">
            <a:off x="3096813" y="2695147"/>
            <a:ext cx="978007" cy="5533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52835" y="4098657"/>
            <a:ext cx="1348260" cy="7229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637284" y="2902882"/>
            <a:ext cx="2399" cy="115938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091409" y="2870401"/>
            <a:ext cx="1355715" cy="119186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337863" y="2750481"/>
            <a:ext cx="896396" cy="56611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5816" y="5386003"/>
            <a:ext cx="8229600" cy="12487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28936" y="2902882"/>
            <a:ext cx="130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Gateway</a:t>
            </a:r>
            <a:endParaRPr lang="en-US" sz="2400" b="1"/>
          </a:p>
        </p:txBody>
      </p:sp>
      <p:sp>
        <p:nvSpPr>
          <p:cNvPr id="26" name="TextBox 25"/>
          <p:cNvSpPr txBox="1"/>
          <p:nvPr/>
        </p:nvSpPr>
        <p:spPr>
          <a:xfrm>
            <a:off x="1132805" y="4525381"/>
            <a:ext cx="3461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Local Area Network (LAN)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679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packet generation tool: </a:t>
            </a:r>
            <a:r>
              <a:rPr lang="en-US" b="1" i="1" dirty="0" err="1" smtClean="0"/>
              <a:t>iperf</a:t>
            </a:r>
            <a:endParaRPr lang="en-US" b="1" i="1" dirty="0" smtClean="0"/>
          </a:p>
          <a:p>
            <a:r>
              <a:rPr lang="en-US" dirty="0" smtClean="0"/>
              <a:t>Use a packet capture and monitoring software: </a:t>
            </a:r>
            <a:r>
              <a:rPr lang="en-US" b="1" i="1" dirty="0" err="1" smtClean="0"/>
              <a:t>tcpdump</a:t>
            </a:r>
            <a:r>
              <a:rPr lang="en-US" i="1" dirty="0" smtClean="0"/>
              <a:t> </a:t>
            </a:r>
            <a:r>
              <a:rPr lang="en-US" dirty="0" smtClean="0"/>
              <a:t> and </a:t>
            </a:r>
            <a:r>
              <a:rPr lang="en-US" b="1" i="1" dirty="0" err="1" smtClean="0"/>
              <a:t>wireshark</a:t>
            </a:r>
            <a:endParaRPr lang="en-US" b="1" i="1" dirty="0" smtClean="0"/>
          </a:p>
          <a:p>
            <a:r>
              <a:rPr lang="en-US" dirty="0" smtClean="0"/>
              <a:t>Your task would be to capture the packets at different scenarios as explained in the assignment statement and analyze various fields in the headers. 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1: Understand the Packet Structure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3429" y="3439886"/>
            <a:ext cx="4397828" cy="287382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85429" y="3439262"/>
            <a:ext cx="4397828" cy="287382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95829" y="3592286"/>
            <a:ext cx="3969657" cy="791028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wget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1157514" y="5387494"/>
            <a:ext cx="3969657" cy="791028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HTTP Server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6995887" y="3591662"/>
            <a:ext cx="3969657" cy="791028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Iperf</a:t>
            </a:r>
            <a:r>
              <a:rPr lang="en-US" sz="2800" dirty="0" smtClean="0"/>
              <a:t> Client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7057572" y="5386870"/>
            <a:ext cx="3969657" cy="791028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iperf</a:t>
            </a:r>
            <a:r>
              <a:rPr lang="en-US" sz="2800" dirty="0" smtClean="0"/>
              <a:t> Server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78743" y="4382690"/>
            <a:ext cx="0" cy="10041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091714" y="4382690"/>
            <a:ext cx="0" cy="10041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918857" y="4382690"/>
            <a:ext cx="0" cy="10041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9949542" y="4382690"/>
            <a:ext cx="0" cy="10041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13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Submission deadline: </a:t>
            </a:r>
            <a:r>
              <a:rPr lang="en-US" b="1" dirty="0" smtClean="0"/>
              <a:t>January 18, 2018 02:00 PM</a:t>
            </a:r>
          </a:p>
          <a:p>
            <a:endParaRPr lang="en-US" b="1" dirty="0"/>
          </a:p>
          <a:p>
            <a:r>
              <a:rPr lang="en-US" dirty="0" smtClean="0"/>
              <a:t>Prepare a report and submit it to Moodle by the deadline. One member of each group should submit. The report should clearly indicate the name and roll numbers of the group members.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Course Instructors: </a:t>
            </a:r>
          </a:p>
          <a:p>
            <a:pPr lvl="1"/>
            <a:r>
              <a:rPr lang="en-US" dirty="0" err="1" smtClean="0"/>
              <a:t>Sandip</a:t>
            </a:r>
            <a:r>
              <a:rPr lang="en-US" dirty="0" smtClean="0"/>
              <a:t> Chakraborty (Office: CSE 311, CSE Main Building)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sandipc@cse.iitkgp.ernet.in</a:t>
            </a:r>
            <a:endParaRPr lang="en-US" dirty="0" smtClean="0"/>
          </a:p>
          <a:p>
            <a:pPr lvl="1"/>
            <a:r>
              <a:rPr lang="en-US" dirty="0" smtClean="0"/>
              <a:t>K S Rao (Office: SIT Floor, </a:t>
            </a:r>
            <a:r>
              <a:rPr lang="en-US" dirty="0" err="1" smtClean="0"/>
              <a:t>Takshashila</a:t>
            </a:r>
            <a:r>
              <a:rPr lang="en-US" dirty="0" smtClean="0"/>
              <a:t> Building)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ksrao@cse.iitkgp.ernet.in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b="1" dirty="0" smtClean="0"/>
              <a:t>Teaching Assistants: </a:t>
            </a:r>
          </a:p>
          <a:p>
            <a:pPr lvl="1"/>
            <a:r>
              <a:rPr lang="en-US" dirty="0" smtClean="0"/>
              <a:t>Abhijit </a:t>
            </a:r>
            <a:r>
              <a:rPr lang="en-US" dirty="0" err="1" smtClean="0"/>
              <a:t>Mondal</a:t>
            </a:r>
            <a:r>
              <a:rPr lang="en-US" dirty="0" smtClean="0"/>
              <a:t> (PhD)</a:t>
            </a:r>
          </a:p>
          <a:p>
            <a:pPr lvl="1"/>
            <a:r>
              <a:rPr lang="en-US" dirty="0" err="1" smtClean="0"/>
              <a:t>Barnoprio</a:t>
            </a:r>
            <a:r>
              <a:rPr lang="en-US" dirty="0" smtClean="0"/>
              <a:t> </a:t>
            </a:r>
            <a:r>
              <a:rPr lang="en-US" dirty="0" err="1" smtClean="0"/>
              <a:t>Barua</a:t>
            </a:r>
            <a:r>
              <a:rPr lang="en-US" dirty="0" smtClean="0"/>
              <a:t> (Dual Degree)</a:t>
            </a:r>
          </a:p>
          <a:p>
            <a:pPr lvl="1"/>
            <a:r>
              <a:rPr lang="en-US" dirty="0" smtClean="0"/>
              <a:t>Ken Kumar (Dual Degree)</a:t>
            </a:r>
          </a:p>
          <a:p>
            <a:pPr lvl="1"/>
            <a:r>
              <a:rPr lang="en-US" dirty="0" smtClean="0"/>
              <a:t>Pradeep R (PhD)</a:t>
            </a:r>
          </a:p>
          <a:p>
            <a:pPr lvl="1"/>
            <a:r>
              <a:rPr lang="en-US" dirty="0" err="1" smtClean="0"/>
              <a:t>Saikat</a:t>
            </a:r>
            <a:r>
              <a:rPr lang="en-US" dirty="0" smtClean="0"/>
              <a:t> Biswas (PhD)</a:t>
            </a:r>
          </a:p>
          <a:p>
            <a:pPr lvl="1"/>
            <a:r>
              <a:rPr lang="en-US" dirty="0" err="1" smtClean="0"/>
              <a:t>Soumyajit</a:t>
            </a:r>
            <a:r>
              <a:rPr lang="en-US" dirty="0" smtClean="0"/>
              <a:t> Chatterjee (PhD)</a:t>
            </a:r>
          </a:p>
          <a:p>
            <a:pPr lvl="1"/>
            <a:r>
              <a:rPr lang="en-US" dirty="0" err="1" smtClean="0"/>
              <a:t>Sumitro</a:t>
            </a:r>
            <a:r>
              <a:rPr lang="en-US" dirty="0" smtClean="0"/>
              <a:t> </a:t>
            </a:r>
            <a:r>
              <a:rPr lang="en-US" dirty="0" err="1" smtClean="0"/>
              <a:t>Bhaumik</a:t>
            </a:r>
            <a:r>
              <a:rPr lang="en-US" dirty="0" smtClean="0"/>
              <a:t> (PhD)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Who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91315" y="5286933"/>
            <a:ext cx="6865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Website: </a:t>
            </a:r>
            <a:r>
              <a:rPr lang="en-US" sz="2400" b="1" dirty="0">
                <a:hlinkClick r:id="rId4"/>
              </a:rPr>
              <a:t>http://cse.iitkgp.ac.in/~</a:t>
            </a:r>
            <a:r>
              <a:rPr lang="en-US" sz="2400" b="1" dirty="0" smtClean="0">
                <a:hlinkClick r:id="rId4"/>
              </a:rPr>
              <a:t>sandipc/Courses/CS_39006_Spring_2018.html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0502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a group of two and share the group information with </a:t>
            </a:r>
            <a:r>
              <a:rPr lang="en-US" dirty="0" err="1" smtClean="0"/>
              <a:t>Soumyajit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sjituit@gmail.com)</a:t>
            </a:r>
            <a:r>
              <a:rPr lang="en-US" dirty="0" smtClean="0"/>
              <a:t> by today, latest by January 14, 2018. The assignments need to be solved in groups. </a:t>
            </a:r>
          </a:p>
          <a:p>
            <a:r>
              <a:rPr lang="en-US" dirty="0" smtClean="0"/>
              <a:t>You should be there in the lab within 2:10 pm. </a:t>
            </a:r>
          </a:p>
          <a:p>
            <a:r>
              <a:rPr lang="en-US" dirty="0" smtClean="0"/>
              <a:t>Use the Moodle submission page to submit your assignment by the deadline. One of the members from every group can submit. </a:t>
            </a:r>
            <a:r>
              <a:rPr lang="en-US" b="1" dirty="0" smtClean="0"/>
              <a:t>Student enrolment key: STU</a:t>
            </a:r>
            <a:endParaRPr lang="en-US" dirty="0" smtClean="0"/>
          </a:p>
          <a:p>
            <a:r>
              <a:rPr lang="en-US" dirty="0" smtClean="0"/>
              <a:t>If you face any difficulty, feel free to discuss with the instructors and the </a:t>
            </a:r>
            <a:r>
              <a:rPr lang="en-US" dirty="0" err="1" smtClean="0"/>
              <a:t>TAs.</a:t>
            </a:r>
            <a:endParaRPr lang="en-US" dirty="0" smtClean="0"/>
          </a:p>
          <a:p>
            <a:r>
              <a:rPr lang="en-US" dirty="0" smtClean="0"/>
              <a:t>You may discuss with others over Piazza as well. You may use Internet resources. </a:t>
            </a:r>
          </a:p>
          <a:p>
            <a:r>
              <a:rPr lang="en-US" dirty="0" smtClean="0"/>
              <a:t>Zero tolerance against plagiarism. Plagiarized submissions will not be evaluated. Be careful before sharing your codes with others !!!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mr-IN" dirty="0" smtClean="0"/>
              <a:t>–</a:t>
            </a:r>
            <a:r>
              <a:rPr lang="en-US" dirty="0" smtClean="0"/>
              <a:t> Dos and Don’ts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7033" y="1340478"/>
            <a:ext cx="3640348" cy="4853288"/>
            <a:chOff x="8609162" y="1739683"/>
            <a:chExt cx="3019246" cy="4329056"/>
          </a:xfrm>
        </p:grpSpPr>
        <p:sp>
          <p:nvSpPr>
            <p:cNvPr id="5" name="Rectangle 4"/>
            <p:cNvSpPr/>
            <p:nvPr/>
          </p:nvSpPr>
          <p:spPr>
            <a:xfrm>
              <a:off x="8609162" y="5206097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Physical</a:t>
              </a:r>
              <a:endParaRPr lang="en-US" sz="28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609162" y="4343455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Data Link</a:t>
              </a:r>
              <a:endParaRPr lang="en-US" sz="28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09162" y="3464967"/>
              <a:ext cx="3019246" cy="8626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Network</a:t>
              </a:r>
              <a:endParaRPr lang="en-US" sz="28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9162" y="2602325"/>
              <a:ext cx="3019246" cy="8626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smtClean="0"/>
                <a:t>Transport</a:t>
              </a:r>
              <a:endParaRPr lang="en-US" sz="28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609162" y="1739683"/>
              <a:ext cx="3019246" cy="8626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Application</a:t>
              </a:r>
              <a:endParaRPr lang="en-US" sz="2800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26233" y="1086548"/>
            <a:ext cx="3396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1. Network Traffic Capture and analysis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82855" y="1033744"/>
            <a:ext cx="3396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8</a:t>
            </a:r>
            <a:r>
              <a:rPr lang="en-US" sz="2000" b="1" dirty="0" smtClean="0"/>
              <a:t>. Implementation of an application layer service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982854" y="1915837"/>
            <a:ext cx="3396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  <a:r>
              <a:rPr lang="en-US" sz="2000" b="1" dirty="0" smtClean="0"/>
              <a:t>. Socket Programming </a:t>
            </a:r>
            <a:r>
              <a:rPr lang="mr-IN" sz="2000" b="1" dirty="0" smtClean="0"/>
              <a:t>–</a:t>
            </a:r>
            <a:r>
              <a:rPr lang="en-US" sz="2000" b="1" dirty="0" smtClean="0"/>
              <a:t> Basic client server implementation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33" y="1969496"/>
            <a:ext cx="3396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  <a:r>
              <a:rPr lang="en-US" sz="2000" b="1" dirty="0" smtClean="0"/>
              <a:t>. Network Traffic Capture and analysis </a:t>
            </a:r>
            <a:r>
              <a:rPr lang="mr-IN" sz="2000" b="1" dirty="0" smtClean="0"/>
              <a:t>–</a:t>
            </a:r>
            <a:r>
              <a:rPr lang="en-US" sz="2000" b="1" dirty="0" smtClean="0"/>
              <a:t> Go deep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126232" y="2791135"/>
            <a:ext cx="3396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4. Socket Programming </a:t>
            </a:r>
            <a:r>
              <a:rPr lang="mr-IN" sz="2000" b="1" dirty="0" smtClean="0"/>
              <a:t>–</a:t>
            </a:r>
            <a:r>
              <a:rPr lang="en-US" sz="2000" b="1" dirty="0" smtClean="0"/>
              <a:t> Network application parallelization 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982854" y="2715241"/>
            <a:ext cx="3396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5. Implementation of a Transport protocol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126232" y="3920551"/>
            <a:ext cx="3396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</a:t>
            </a:r>
            <a:r>
              <a:rPr lang="en-US" sz="2000" b="1" dirty="0" smtClean="0"/>
              <a:t>. Implementation of a simple Routing protocol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982854" y="3806798"/>
            <a:ext cx="3396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7. Implementation of Network management and Routing functionalities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638797" y="5555769"/>
            <a:ext cx="5929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Some additional assignments may be there depending on the requirements. 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assignments will be evaluated by the </a:t>
            </a:r>
            <a:r>
              <a:rPr lang="en-US" dirty="0" err="1" smtClean="0"/>
              <a:t>TAs.</a:t>
            </a:r>
            <a:r>
              <a:rPr lang="en-US" dirty="0" smtClean="0"/>
              <a:t> You may discussed with the assigned TA and the course instructors in case of any doubts. Marks distribution for each assignments will be shared. </a:t>
            </a:r>
          </a:p>
          <a:p>
            <a:endParaRPr lang="en-US" dirty="0"/>
          </a:p>
          <a:p>
            <a:r>
              <a:rPr lang="en-US" dirty="0" smtClean="0"/>
              <a:t>Grading policies: </a:t>
            </a:r>
          </a:p>
          <a:p>
            <a:pPr lvl="1"/>
            <a:r>
              <a:rPr lang="en-US" dirty="0" smtClean="0"/>
              <a:t>Assignments: 40%</a:t>
            </a:r>
          </a:p>
          <a:p>
            <a:pPr lvl="1"/>
            <a:r>
              <a:rPr lang="en-US" dirty="0" smtClean="0"/>
              <a:t>Lab test 1: 30% (Just before or after the mid-</a:t>
            </a:r>
            <a:r>
              <a:rPr lang="en-US" dirty="0" err="1" smtClean="0"/>
              <a:t>sem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Lab test 2: 30% (Just before the end-</a:t>
            </a:r>
            <a:r>
              <a:rPr lang="en-US" dirty="0" err="1" smtClean="0"/>
              <a:t>sem</a:t>
            </a:r>
            <a:r>
              <a:rPr lang="en-US" dirty="0" smtClean="0"/>
              <a:t>) </a:t>
            </a:r>
          </a:p>
          <a:p>
            <a:pPr lvl="1"/>
            <a:endParaRPr lang="en-US" dirty="0"/>
          </a:p>
          <a:p>
            <a:r>
              <a:rPr lang="en-US" dirty="0" smtClean="0"/>
              <a:t>All assignments do not carry equal weights. The weight distribution among the assignments will be fixed on the day of Lab test 2 based on relative complexity.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Evaluation and Grading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9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307583"/>
            <a:ext cx="9644332" cy="23506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                                   Software, Kernel  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4658264"/>
            <a:ext cx="9644332" cy="8453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smtClean="0"/>
              <a:t>                                                Firmware, Device Driver</a:t>
            </a:r>
            <a:endParaRPr lang="en-US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0" y="5503653"/>
            <a:ext cx="9644332" cy="8626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smtClean="0"/>
              <a:t>                      Hardware</a:t>
            </a:r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to Our Context </a:t>
            </a:r>
            <a:r>
              <a:rPr lang="mr-IN" dirty="0" smtClean="0"/>
              <a:t>…</a:t>
            </a:r>
            <a:r>
              <a:rPr lang="en-US" dirty="0" smtClean="0"/>
              <a:t>. Network Protocol Stack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7033" y="1340478"/>
            <a:ext cx="3640348" cy="4853288"/>
            <a:chOff x="8609162" y="1739683"/>
            <a:chExt cx="3019246" cy="4329056"/>
          </a:xfrm>
        </p:grpSpPr>
        <p:sp>
          <p:nvSpPr>
            <p:cNvPr id="5" name="Rectangle 4"/>
            <p:cNvSpPr/>
            <p:nvPr/>
          </p:nvSpPr>
          <p:spPr>
            <a:xfrm>
              <a:off x="8609162" y="5206097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Physical</a:t>
              </a:r>
              <a:endParaRPr lang="en-US" sz="28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609162" y="4343455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Data Link</a:t>
              </a:r>
              <a:endParaRPr lang="en-US" sz="28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09162" y="3464967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Network</a:t>
              </a:r>
              <a:endParaRPr lang="en-US" sz="28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9162" y="2602325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smtClean="0"/>
                <a:t>Transport</a:t>
              </a:r>
              <a:endParaRPr lang="en-US" sz="28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609162" y="1739683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Application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890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Application Data Passes Through Different Layers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7033" y="1340478"/>
            <a:ext cx="2087592" cy="4853288"/>
            <a:chOff x="8609162" y="1739683"/>
            <a:chExt cx="3019246" cy="4329056"/>
          </a:xfrm>
        </p:grpSpPr>
        <p:sp>
          <p:nvSpPr>
            <p:cNvPr id="5" name="Rectangle 4"/>
            <p:cNvSpPr/>
            <p:nvPr/>
          </p:nvSpPr>
          <p:spPr>
            <a:xfrm>
              <a:off x="8609162" y="5206097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Physical</a:t>
              </a:r>
              <a:endParaRPr lang="en-US" sz="28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609162" y="4343455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Data Link</a:t>
              </a:r>
              <a:endParaRPr lang="en-US" sz="28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09162" y="3464967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Network</a:t>
              </a:r>
              <a:endParaRPr lang="en-US" sz="28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9162" y="2602325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smtClean="0"/>
                <a:t>Transport</a:t>
              </a:r>
              <a:endParaRPr lang="en-US" sz="28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609162" y="1739683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Application</a:t>
              </a:r>
              <a:endParaRPr lang="en-US" sz="2800" b="1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7712015" y="1340478"/>
            <a:ext cx="2794959" cy="67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HTTP Data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6717102" y="1340478"/>
            <a:ext cx="994913" cy="678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HTTP Header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7712015" y="2364995"/>
            <a:ext cx="2794959" cy="67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HTTP Data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6717102" y="2364995"/>
            <a:ext cx="994913" cy="678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HTTP Header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5722189" y="2364994"/>
            <a:ext cx="994913" cy="6781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TCP Header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7712015" y="3472424"/>
            <a:ext cx="2794959" cy="67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HTTP Data</a:t>
            </a:r>
            <a:endParaRPr lang="en-US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6717102" y="3472424"/>
            <a:ext cx="994913" cy="678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HTTP Header</a:t>
            </a:r>
            <a:endParaRPr lang="en-US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5722189" y="3472423"/>
            <a:ext cx="994913" cy="6781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TCP Header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4715773" y="3472423"/>
            <a:ext cx="994913" cy="6781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IP Header</a:t>
            </a:r>
            <a:endParaRPr lang="en-US" sz="2000" b="1" dirty="0"/>
          </a:p>
        </p:txBody>
      </p:sp>
      <p:sp>
        <p:nvSpPr>
          <p:cNvPr id="19" name="Rectangle 18"/>
          <p:cNvSpPr/>
          <p:nvPr/>
        </p:nvSpPr>
        <p:spPr>
          <a:xfrm>
            <a:off x="7712015" y="4491696"/>
            <a:ext cx="2794959" cy="67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HTTP Data</a:t>
            </a:r>
            <a:endParaRPr lang="en-US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6717102" y="4491696"/>
            <a:ext cx="994913" cy="678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HTTP Header</a:t>
            </a:r>
            <a:endParaRPr lang="en-US" sz="2000" b="1" dirty="0"/>
          </a:p>
        </p:txBody>
      </p:sp>
      <p:sp>
        <p:nvSpPr>
          <p:cNvPr id="21" name="Rectangle 20"/>
          <p:cNvSpPr/>
          <p:nvPr/>
        </p:nvSpPr>
        <p:spPr>
          <a:xfrm>
            <a:off x="5722189" y="4491695"/>
            <a:ext cx="994913" cy="6781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TCP Header</a:t>
            </a:r>
            <a:endParaRPr lang="en-US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4715773" y="4491695"/>
            <a:ext cx="994913" cy="6781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IP Header</a:t>
            </a:r>
            <a:endParaRPr lang="en-US" sz="2000" b="1" dirty="0"/>
          </a:p>
        </p:txBody>
      </p:sp>
      <p:sp>
        <p:nvSpPr>
          <p:cNvPr id="23" name="Rectangle 22"/>
          <p:cNvSpPr/>
          <p:nvPr/>
        </p:nvSpPr>
        <p:spPr>
          <a:xfrm>
            <a:off x="3709357" y="4491694"/>
            <a:ext cx="994913" cy="6781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MAC </a:t>
            </a:r>
            <a:r>
              <a:rPr lang="en-US" sz="2000" b="1" dirty="0" smtClean="0"/>
              <a:t>Header</a:t>
            </a:r>
            <a:endParaRPr lang="en-US" sz="2000" b="1" dirty="0"/>
          </a:p>
        </p:txBody>
      </p:sp>
      <p:sp>
        <p:nvSpPr>
          <p:cNvPr id="24" name="Rectangle 23"/>
          <p:cNvSpPr/>
          <p:nvPr/>
        </p:nvSpPr>
        <p:spPr>
          <a:xfrm>
            <a:off x="7712015" y="5411199"/>
            <a:ext cx="2794959" cy="67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HTTP Data</a:t>
            </a:r>
            <a:endParaRPr lang="en-US" sz="2000" b="1" dirty="0"/>
          </a:p>
        </p:txBody>
      </p:sp>
      <p:sp>
        <p:nvSpPr>
          <p:cNvPr id="25" name="Rectangle 24"/>
          <p:cNvSpPr/>
          <p:nvPr/>
        </p:nvSpPr>
        <p:spPr>
          <a:xfrm>
            <a:off x="6717102" y="5411199"/>
            <a:ext cx="994913" cy="678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HTTP Header</a:t>
            </a:r>
            <a:endParaRPr lang="en-US" sz="2000" b="1" dirty="0"/>
          </a:p>
        </p:txBody>
      </p:sp>
      <p:sp>
        <p:nvSpPr>
          <p:cNvPr id="26" name="Rectangle 25"/>
          <p:cNvSpPr/>
          <p:nvPr/>
        </p:nvSpPr>
        <p:spPr>
          <a:xfrm>
            <a:off x="5722189" y="5411198"/>
            <a:ext cx="994913" cy="6781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TCP Header</a:t>
            </a:r>
            <a:endParaRPr lang="en-US" sz="2000" b="1" dirty="0"/>
          </a:p>
        </p:txBody>
      </p:sp>
      <p:sp>
        <p:nvSpPr>
          <p:cNvPr id="27" name="Rectangle 26"/>
          <p:cNvSpPr/>
          <p:nvPr/>
        </p:nvSpPr>
        <p:spPr>
          <a:xfrm>
            <a:off x="4715773" y="5411198"/>
            <a:ext cx="994913" cy="6781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IP Header</a:t>
            </a:r>
            <a:endParaRPr lang="en-US" sz="2000" b="1" dirty="0"/>
          </a:p>
        </p:txBody>
      </p:sp>
      <p:sp>
        <p:nvSpPr>
          <p:cNvPr id="28" name="Rectangle 27"/>
          <p:cNvSpPr/>
          <p:nvPr/>
        </p:nvSpPr>
        <p:spPr>
          <a:xfrm>
            <a:off x="3709357" y="5411197"/>
            <a:ext cx="994913" cy="6781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MAC </a:t>
            </a:r>
            <a:r>
              <a:rPr lang="en-US" sz="2000" b="1" dirty="0" smtClean="0"/>
              <a:t>Header</a:t>
            </a:r>
            <a:endParaRPr lang="en-US" sz="2000" b="1" dirty="0"/>
          </a:p>
        </p:txBody>
      </p:sp>
      <p:sp>
        <p:nvSpPr>
          <p:cNvPr id="29" name="Rectangle 28"/>
          <p:cNvSpPr/>
          <p:nvPr/>
        </p:nvSpPr>
        <p:spPr>
          <a:xfrm>
            <a:off x="2708692" y="5411196"/>
            <a:ext cx="994913" cy="6781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PHY </a:t>
            </a:r>
            <a:r>
              <a:rPr lang="en-US" sz="2000" b="1" dirty="0" smtClean="0"/>
              <a:t>Header</a:t>
            </a:r>
            <a:endParaRPr lang="en-US" sz="2000" b="1" dirty="0"/>
          </a:p>
        </p:txBody>
      </p:sp>
      <p:sp>
        <p:nvSpPr>
          <p:cNvPr id="30" name="Rectangle 29"/>
          <p:cNvSpPr/>
          <p:nvPr/>
        </p:nvSpPr>
        <p:spPr>
          <a:xfrm>
            <a:off x="10506974" y="5411196"/>
            <a:ext cx="994913" cy="6781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PHY Trailer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3364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Application Layer: </a:t>
            </a:r>
            <a:r>
              <a:rPr lang="en-US" dirty="0" smtClean="0"/>
              <a:t>Use DNS to get the IP address of the Google server - DNS returns </a:t>
            </a:r>
            <a:r>
              <a:rPr lang="hr-HR" dirty="0"/>
              <a:t>74.125.224.72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Application Layer: </a:t>
            </a:r>
            <a:r>
              <a:rPr lang="en-US" dirty="0" smtClean="0"/>
              <a:t>Construct an HTTP GET Request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GET 74.125.224.72/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index.html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HTTP/1.1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Construct an HTTP packet and forward it to the transport layer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access a page at </a:t>
            </a:r>
            <a:r>
              <a:rPr lang="en-US" dirty="0" err="1" smtClean="0"/>
              <a:t>www.google.com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3884" y="3371372"/>
            <a:ext cx="5896275" cy="348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smtClean="0"/>
              <a:t>Transport Layer: </a:t>
            </a:r>
            <a:r>
              <a:rPr lang="en-US" dirty="0" smtClean="0"/>
              <a:t>Construct the transport layer packet (TCP packet)</a:t>
            </a:r>
          </a:p>
          <a:p>
            <a:pPr lvl="1"/>
            <a:r>
              <a:rPr lang="en-US" dirty="0" smtClean="0"/>
              <a:t>Source port: 3324 (port address corresponding to your browser tab)</a:t>
            </a:r>
          </a:p>
          <a:p>
            <a:pPr lvl="1"/>
            <a:r>
              <a:rPr lang="en-US" dirty="0" smtClean="0"/>
              <a:t>Destination port: 80 (port for a HTTP server)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access a page at </a:t>
            </a:r>
            <a:r>
              <a:rPr lang="en-US" dirty="0" err="1" smtClean="0"/>
              <a:t>www.google.com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103" y="3483634"/>
            <a:ext cx="9655398" cy="283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6010</TotalTime>
  <Words>842</Words>
  <Application>Microsoft Macintosh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Andale Mono</vt:lpstr>
      <vt:lpstr>Arial Narrow</vt:lpstr>
      <vt:lpstr>Arial Rounded MT Bold</vt:lpstr>
      <vt:lpstr>Calibri</vt:lpstr>
      <vt:lpstr>Mangal</vt:lpstr>
      <vt:lpstr>Arial</vt:lpstr>
      <vt:lpstr>Office Theme</vt:lpstr>
      <vt:lpstr>CS 39006: Computer Networks Lab – Day 1</vt:lpstr>
      <vt:lpstr>Who’s Who</vt:lpstr>
      <vt:lpstr>Lab – Dos and Don’ts</vt:lpstr>
      <vt:lpstr>Assignments</vt:lpstr>
      <vt:lpstr>Lab Evaluation and Grading</vt:lpstr>
      <vt:lpstr>Coming to Our Context …. Network Protocol Stack</vt:lpstr>
      <vt:lpstr>How Application Data Passes Through Different Layers</vt:lpstr>
      <vt:lpstr>How do you access a page at www.google.com?</vt:lpstr>
      <vt:lpstr>How do you access a page at www.google.com?</vt:lpstr>
      <vt:lpstr>How do you access a page at www.google.com?</vt:lpstr>
      <vt:lpstr>How do you access a page at www.google.com?</vt:lpstr>
      <vt:lpstr>How do you access a page at www.google.com?</vt:lpstr>
      <vt:lpstr>How do you access a page at www.google.com?</vt:lpstr>
      <vt:lpstr>Assignment 1: Understand the Packet Structure </vt:lpstr>
      <vt:lpstr>Assignment 1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147</cp:revision>
  <dcterms:created xsi:type="dcterms:W3CDTF">2017-09-14T08:48:41Z</dcterms:created>
  <dcterms:modified xsi:type="dcterms:W3CDTF">2018-01-11T06:26:25Z</dcterms:modified>
</cp:coreProperties>
</file>