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5143500" cx="9144000"/>
  <p:notesSz cx="6858000" cy="9144000"/>
  <p:embeddedFontLst>
    <p:embeddedFont>
      <p:font typeface="Montserrat"/>
      <p:regular r:id="rId46"/>
      <p:bold r:id="rId47"/>
      <p:italic r:id="rId48"/>
      <p:boldItalic r:id="rId49"/>
    </p:embeddedFont>
    <p:embeddedFont>
      <p:font typeface="Arvo"/>
      <p:regular r:id="rId50"/>
      <p:bold r:id="rId51"/>
      <p:italic r:id="rId52"/>
      <p:boldItalic r:id="rId53"/>
    </p:embeddedFont>
    <p:embeddedFont>
      <p:font typeface="Roboto Condensed"/>
      <p:regular r:id="rId54"/>
      <p:bold r:id="rId55"/>
      <p:italic r:id="rId56"/>
      <p:boldItalic r:id="rId57"/>
    </p:embeddedFont>
    <p:embeddedFont>
      <p:font typeface="Roboto Condensed Light"/>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2" roundtripDataSignature="AMtx7miWtPbxOEdHGfD7hvcq2jq4eQoQ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font" Target="fonts/Montserrat-regular.fntdata"/><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Montserrat-italic.fntdata"/><Relationship Id="rId47" Type="http://schemas.openxmlformats.org/officeDocument/2006/relationships/font" Target="fonts/Montserrat-bold.fntdata"/><Relationship Id="rId49"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customschemas.google.com/relationships/presentationmetadata" Target="metadata"/><Relationship Id="rId61" Type="http://schemas.openxmlformats.org/officeDocument/2006/relationships/font" Target="fonts/RobotoCondensedLight-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RobotoCondensedLight-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Arvo-bold.fntdata"/><Relationship Id="rId50" Type="http://schemas.openxmlformats.org/officeDocument/2006/relationships/font" Target="fonts/Arvo-regular.fntdata"/><Relationship Id="rId53" Type="http://schemas.openxmlformats.org/officeDocument/2006/relationships/font" Target="fonts/Arvo-boldItalic.fntdata"/><Relationship Id="rId52" Type="http://schemas.openxmlformats.org/officeDocument/2006/relationships/font" Target="fonts/Arvo-italic.fntdata"/><Relationship Id="rId11" Type="http://schemas.openxmlformats.org/officeDocument/2006/relationships/slide" Target="slides/slide7.xml"/><Relationship Id="rId55" Type="http://schemas.openxmlformats.org/officeDocument/2006/relationships/font" Target="fonts/RobotoCondensed-bold.fntdata"/><Relationship Id="rId10" Type="http://schemas.openxmlformats.org/officeDocument/2006/relationships/slide" Target="slides/slide6.xml"/><Relationship Id="rId54" Type="http://schemas.openxmlformats.org/officeDocument/2006/relationships/font" Target="fonts/RobotoCondensed-regular.fntdata"/><Relationship Id="rId13" Type="http://schemas.openxmlformats.org/officeDocument/2006/relationships/slide" Target="slides/slide9.xml"/><Relationship Id="rId57" Type="http://schemas.openxmlformats.org/officeDocument/2006/relationships/font" Target="fonts/RobotoCondensed-boldItalic.fntdata"/><Relationship Id="rId12" Type="http://schemas.openxmlformats.org/officeDocument/2006/relationships/slide" Target="slides/slide8.xml"/><Relationship Id="rId56" Type="http://schemas.openxmlformats.org/officeDocument/2006/relationships/font" Target="fonts/RobotoCondensed-italic.fntdata"/><Relationship Id="rId15" Type="http://schemas.openxmlformats.org/officeDocument/2006/relationships/slide" Target="slides/slide11.xml"/><Relationship Id="rId59" Type="http://schemas.openxmlformats.org/officeDocument/2006/relationships/font" Target="fonts/RobotoCondensedLight-bold.fntdata"/><Relationship Id="rId14" Type="http://schemas.openxmlformats.org/officeDocument/2006/relationships/slide" Target="slides/slide10.xml"/><Relationship Id="rId58" Type="http://schemas.openxmlformats.org/officeDocument/2006/relationships/font" Target="fonts/RobotoCondensedLight-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US">
                <a:solidFill>
                  <a:schemeClr val="dk1"/>
                </a:solidFill>
              </a:rPr>
              <a:t>continue to next slide. many papers have seen various implementation techs and compared performance in terms of security, cold start latency, etc.</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Condensed Light"/>
              <a:buChar char="▰"/>
            </a:pPr>
            <a:r>
              <a:rPr lang="en-US" sz="2000">
                <a:solidFill>
                  <a:srgbClr val="263248"/>
                </a:solidFill>
                <a:latin typeface="Roboto Condensed Light"/>
                <a:ea typeface="Roboto Condensed Light"/>
                <a:cs typeface="Roboto Condensed Light"/>
                <a:sym typeface="Roboto Condensed Light"/>
              </a:rPr>
              <a:t>Determining optimal strategy for placement of lambda functions and database in applications using pipeline of lambda functions.</a:t>
            </a:r>
            <a:endParaRPr sz="2000">
              <a:solidFill>
                <a:srgbClr val="263248"/>
              </a:solidFill>
              <a:latin typeface="Roboto Condensed Light"/>
              <a:ea typeface="Roboto Condensed Light"/>
              <a:cs typeface="Roboto Condensed Light"/>
              <a:sym typeface="Roboto Condensed Light"/>
            </a:endParaRPr>
          </a:p>
          <a:p>
            <a:pPr indent="0" lvl="0" marL="0" rtl="0" algn="l">
              <a:lnSpc>
                <a:spcPct val="100000"/>
              </a:lnSpc>
              <a:spcBef>
                <a:spcPts val="100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chemeClr val="dk1"/>
              </a:buClr>
              <a:buSzPts val="1400"/>
              <a:buFont typeface="Roboto Condensed Light"/>
              <a:buChar char="▰"/>
            </a:pPr>
            <a:r>
              <a:rPr lang="en-US" sz="1400">
                <a:solidFill>
                  <a:srgbClr val="263248"/>
                </a:solidFill>
                <a:latin typeface="Roboto Condensed Light"/>
                <a:ea typeface="Roboto Condensed Light"/>
                <a:cs typeface="Roboto Condensed Light"/>
                <a:sym typeface="Roboto Condensed Light"/>
              </a:rPr>
              <a:t>Platform used : Amazon AWS Lambda (most popular)</a:t>
            </a:r>
            <a:endParaRPr sz="2400">
              <a:solidFill>
                <a:srgbClr val="263248"/>
              </a:solidFill>
              <a:latin typeface="Roboto Condensed Light"/>
              <a:ea typeface="Roboto Condensed Light"/>
              <a:cs typeface="Roboto Condensed Light"/>
              <a:sym typeface="Roboto Condensed Light"/>
            </a:endParaRPr>
          </a:p>
          <a:p>
            <a:pPr indent="-317500" lvl="0" marL="457200" rtl="0" algn="l">
              <a:spcBef>
                <a:spcPts val="1000"/>
              </a:spcBef>
              <a:spcAft>
                <a:spcPts val="0"/>
              </a:spcAft>
              <a:buClr>
                <a:schemeClr val="dk1"/>
              </a:buClr>
              <a:buSzPts val="1400"/>
              <a:buFont typeface="Roboto Condensed Light"/>
              <a:buChar char="▰"/>
            </a:pPr>
            <a:r>
              <a:rPr lang="en-US" sz="1400">
                <a:solidFill>
                  <a:srgbClr val="263248"/>
                </a:solidFill>
                <a:latin typeface="Roboto Condensed Light"/>
                <a:ea typeface="Roboto Condensed Light"/>
                <a:cs typeface="Roboto Condensed Light"/>
                <a:sym typeface="Roboto Condensed Light"/>
              </a:rPr>
              <a:t>Application studied : Web based DB read and write</a:t>
            </a:r>
            <a:endParaRPr sz="2400">
              <a:solidFill>
                <a:srgbClr val="263248"/>
              </a:solidFill>
              <a:latin typeface="Roboto Condensed Light"/>
              <a:ea typeface="Roboto Condensed Light"/>
              <a:cs typeface="Roboto Condensed Light"/>
              <a:sym typeface="Roboto Condensed Light"/>
            </a:endParaRPr>
          </a:p>
          <a:p>
            <a:pPr indent="-317500" lvl="0" marL="457200" rtl="0" algn="l">
              <a:spcBef>
                <a:spcPts val="1000"/>
              </a:spcBef>
              <a:spcAft>
                <a:spcPts val="0"/>
              </a:spcAft>
              <a:buClr>
                <a:schemeClr val="dk1"/>
              </a:buClr>
              <a:buSzPts val="1400"/>
              <a:buFont typeface="Roboto Condensed Light"/>
              <a:buChar char="▰"/>
            </a:pPr>
            <a:r>
              <a:rPr lang="en-US" sz="1400">
                <a:solidFill>
                  <a:srgbClr val="263248"/>
                </a:solidFill>
                <a:latin typeface="Roboto Condensed Light"/>
                <a:ea typeface="Roboto Condensed Light"/>
                <a:cs typeface="Roboto Condensed Light"/>
                <a:sym typeface="Roboto Condensed Light"/>
              </a:rPr>
              <a:t>Experiments :</a:t>
            </a:r>
            <a:endParaRPr sz="2400">
              <a:solidFill>
                <a:srgbClr val="263248"/>
              </a:solidFill>
              <a:latin typeface="Roboto Condensed Light"/>
              <a:ea typeface="Roboto Condensed Light"/>
              <a:cs typeface="Roboto Condensed Light"/>
              <a:sym typeface="Roboto Condensed Light"/>
            </a:endParaRPr>
          </a:p>
          <a:p>
            <a:pPr indent="-342900" lvl="1" marL="939800" rtl="0" algn="l">
              <a:spcBef>
                <a:spcPts val="1000"/>
              </a:spcBef>
              <a:spcAft>
                <a:spcPts val="0"/>
              </a:spcAft>
              <a:buClr>
                <a:schemeClr val="dk1"/>
              </a:buClr>
              <a:buSzPts val="1400"/>
              <a:buFont typeface="Arial"/>
              <a:buAutoNum type="arabicPeriod"/>
            </a:pPr>
            <a:r>
              <a:rPr lang="en-US" sz="1400">
                <a:solidFill>
                  <a:srgbClr val="263248"/>
                </a:solidFill>
                <a:latin typeface="Roboto Condensed Light"/>
                <a:ea typeface="Roboto Condensed Light"/>
                <a:cs typeface="Roboto Condensed Light"/>
                <a:sym typeface="Roboto Condensed Light"/>
              </a:rPr>
              <a:t>Traditional (IaaS) vs Serverless (FaaS)</a:t>
            </a:r>
            <a:endParaRPr sz="2400">
              <a:solidFill>
                <a:srgbClr val="263248"/>
              </a:solidFill>
              <a:latin typeface="Roboto Condensed Light"/>
              <a:ea typeface="Roboto Condensed Light"/>
              <a:cs typeface="Roboto Condensed Light"/>
              <a:sym typeface="Roboto Condensed Light"/>
            </a:endParaRPr>
          </a:p>
          <a:p>
            <a:pPr indent="-342900" lvl="1" marL="939800" rtl="0" algn="l">
              <a:spcBef>
                <a:spcPts val="1000"/>
              </a:spcBef>
              <a:spcAft>
                <a:spcPts val="0"/>
              </a:spcAft>
              <a:buClr>
                <a:schemeClr val="dk1"/>
              </a:buClr>
              <a:buSzPts val="1400"/>
              <a:buFont typeface="Arial"/>
              <a:buAutoNum type="arabicPeriod"/>
            </a:pPr>
            <a:r>
              <a:rPr lang="en-US" sz="1400">
                <a:solidFill>
                  <a:srgbClr val="263248"/>
                </a:solidFill>
                <a:latin typeface="Roboto Condensed Light"/>
                <a:ea typeface="Roboto Condensed Light"/>
                <a:cs typeface="Roboto Condensed Light"/>
                <a:sym typeface="Roboto Condensed Light"/>
              </a:rPr>
              <a:t>Serverless : clients spread across the globe</a:t>
            </a:r>
            <a:endParaRPr sz="2400">
              <a:solidFill>
                <a:srgbClr val="263248"/>
              </a:solidFill>
              <a:latin typeface="Roboto Condensed Light"/>
              <a:ea typeface="Roboto Condensed Light"/>
              <a:cs typeface="Roboto Condensed Light"/>
              <a:sym typeface="Roboto Condensed Light"/>
            </a:endParaRPr>
          </a:p>
          <a:p>
            <a:pPr indent="-342900" lvl="1" marL="939800" rtl="0" algn="l">
              <a:spcBef>
                <a:spcPts val="1000"/>
              </a:spcBef>
              <a:spcAft>
                <a:spcPts val="0"/>
              </a:spcAft>
              <a:buClr>
                <a:schemeClr val="dk1"/>
              </a:buClr>
              <a:buSzPts val="1400"/>
              <a:buFont typeface="Arial"/>
              <a:buAutoNum type="arabicPeriod"/>
            </a:pPr>
            <a:r>
              <a:rPr lang="en-US" sz="1400">
                <a:solidFill>
                  <a:srgbClr val="263248"/>
                </a:solidFill>
                <a:latin typeface="Roboto Condensed Light"/>
                <a:ea typeface="Roboto Condensed Light"/>
                <a:cs typeface="Roboto Condensed Light"/>
                <a:sym typeface="Roboto Condensed Light"/>
              </a:rPr>
              <a:t>Sharing variables across lambda calls</a:t>
            </a:r>
            <a:endParaRPr sz="2400">
              <a:solidFill>
                <a:srgbClr val="263248"/>
              </a:solidFill>
              <a:latin typeface="Roboto Condensed Light"/>
              <a:ea typeface="Roboto Condensed Light"/>
              <a:cs typeface="Roboto Condensed Light"/>
              <a:sym typeface="Roboto Condensed Light"/>
            </a:endParaRPr>
          </a:p>
          <a:p>
            <a:pPr indent="-342900" lvl="1" marL="939800" rtl="0" algn="l">
              <a:spcBef>
                <a:spcPts val="1000"/>
              </a:spcBef>
              <a:spcAft>
                <a:spcPts val="0"/>
              </a:spcAft>
              <a:buClr>
                <a:schemeClr val="dk1"/>
              </a:buClr>
              <a:buSzPts val="1400"/>
              <a:buFont typeface="Arial"/>
              <a:buAutoNum type="arabicPeriod"/>
            </a:pPr>
            <a:r>
              <a:rPr lang="en-US" sz="1400">
                <a:solidFill>
                  <a:srgbClr val="263248"/>
                </a:solidFill>
                <a:latin typeface="Roboto Condensed Light"/>
                <a:ea typeface="Roboto Condensed Light"/>
                <a:cs typeface="Roboto Condensed Light"/>
                <a:sym typeface="Roboto Condensed Light"/>
              </a:rPr>
              <a:t>Delegating to lambdas</a:t>
            </a:r>
            <a:endParaRPr sz="2400">
              <a:solidFill>
                <a:srgbClr val="263248"/>
              </a:solidFill>
              <a:latin typeface="Roboto Condensed Light"/>
              <a:ea typeface="Roboto Condensed Light"/>
              <a:cs typeface="Roboto Condensed Light"/>
              <a:sym typeface="Roboto Condensed Light"/>
            </a:endParaRPr>
          </a:p>
          <a:p>
            <a:pPr indent="-342900" lvl="1" marL="939800" rtl="0" algn="l">
              <a:spcBef>
                <a:spcPts val="1000"/>
              </a:spcBef>
              <a:spcAft>
                <a:spcPts val="0"/>
              </a:spcAft>
              <a:buClr>
                <a:schemeClr val="dk1"/>
              </a:buClr>
              <a:buSzPts val="1400"/>
              <a:buFont typeface="Arial"/>
              <a:buAutoNum type="arabicPeriod"/>
            </a:pPr>
            <a:r>
              <a:rPr lang="en-US" sz="1400">
                <a:solidFill>
                  <a:srgbClr val="263248"/>
                </a:solidFill>
                <a:latin typeface="Roboto Condensed Light"/>
                <a:ea typeface="Roboto Condensed Light"/>
                <a:cs typeface="Roboto Condensed Light"/>
                <a:sym typeface="Roboto Condensed Light"/>
              </a:rPr>
              <a:t>Nested lambda latency</a:t>
            </a:r>
            <a:endParaRPr sz="2400">
              <a:solidFill>
                <a:srgbClr val="263248"/>
              </a:solidFill>
              <a:latin typeface="Roboto Condensed Light"/>
              <a:ea typeface="Roboto Condensed Light"/>
              <a:cs typeface="Roboto Condensed Light"/>
              <a:sym typeface="Roboto Condensed Light"/>
            </a:endParaRPr>
          </a:p>
          <a:p>
            <a:pPr indent="-342900" lvl="1" marL="939800" rtl="0" algn="l">
              <a:spcBef>
                <a:spcPts val="1000"/>
              </a:spcBef>
              <a:spcAft>
                <a:spcPts val="0"/>
              </a:spcAft>
              <a:buClr>
                <a:schemeClr val="dk1"/>
              </a:buClr>
              <a:buSzPts val="1400"/>
              <a:buFont typeface="Arial"/>
              <a:buAutoNum type="arabicPeriod"/>
            </a:pPr>
            <a:r>
              <a:rPr lang="en-US" sz="1400">
                <a:solidFill>
                  <a:srgbClr val="263248"/>
                </a:solidFill>
                <a:latin typeface="Roboto Condensed Light"/>
                <a:ea typeface="Roboto Condensed Light"/>
                <a:cs typeface="Roboto Condensed Light"/>
                <a:sym typeface="Roboto Condensed Light"/>
              </a:rPr>
              <a:t>Nested lambda across globe</a:t>
            </a:r>
            <a:endParaRPr sz="2400">
              <a:solidFill>
                <a:srgbClr val="263248"/>
              </a:solidFill>
              <a:latin typeface="Roboto Condensed Light"/>
              <a:ea typeface="Roboto Condensed Light"/>
              <a:cs typeface="Roboto Condensed Light"/>
              <a:sym typeface="Roboto Condensed Light"/>
            </a:endParaRPr>
          </a:p>
          <a:p>
            <a:pPr indent="-342900" lvl="1" marL="939800" rtl="0" algn="l">
              <a:spcBef>
                <a:spcPts val="1000"/>
              </a:spcBef>
              <a:spcAft>
                <a:spcPts val="0"/>
              </a:spcAft>
              <a:buClr>
                <a:schemeClr val="dk1"/>
              </a:buClr>
              <a:buSzPts val="1400"/>
              <a:buFont typeface="Arial"/>
              <a:buAutoNum type="arabicPeriod"/>
            </a:pPr>
            <a:r>
              <a:rPr lang="en-US" sz="1400">
                <a:solidFill>
                  <a:srgbClr val="263248"/>
                </a:solidFill>
                <a:latin typeface="Roboto Condensed Light"/>
                <a:ea typeface="Roboto Condensed Light"/>
                <a:cs typeface="Roboto Condensed Light"/>
                <a:sym typeface="Roboto Condensed Light"/>
              </a:rPr>
              <a:t>Queuing in lambda invocations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 name="Google Shape;52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g743d935d5a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g743d935d5a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g743d935d5a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3" name="Google Shape;553;g743d935d5a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g743d935d5a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0" name="Google Shape;570;g743d935d5a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g743d935d5a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g743d935d5a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g743d935d5a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1" name="Google Shape;601;g743d935d5a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g743d935d5a_0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6" name="Google Shape;616;g743d935d5a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Google Shape;631;g743d935d5a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2" name="Google Shape;632;g743d935d5a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 name="Shape 645"/>
        <p:cNvGrpSpPr/>
        <p:nvPr/>
      </p:nvGrpSpPr>
      <p:grpSpPr>
        <a:xfrm>
          <a:off x="0" y="0"/>
          <a:ext cx="0" cy="0"/>
          <a:chOff x="0" y="0"/>
          <a:chExt cx="0" cy="0"/>
        </a:xfrm>
      </p:grpSpPr>
      <p:sp>
        <p:nvSpPr>
          <p:cNvPr id="646" name="Google Shape;646;g743d935d5a_0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7" name="Google Shape;647;g743d935d5a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Google Shape;661;g743d935d5a_0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2" name="Google Shape;662;g743d935d5a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Google Shape;677;g743d935d5a_0_1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8" name="Google Shape;678;g743d935d5a_0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Google Shape;693;g743d935d5a_0_1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4" name="Google Shape;694;g743d935d5a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7" name="Shape 707"/>
        <p:cNvGrpSpPr/>
        <p:nvPr/>
      </p:nvGrpSpPr>
      <p:grpSpPr>
        <a:xfrm>
          <a:off x="0" y="0"/>
          <a:ext cx="0" cy="0"/>
          <a:chOff x="0" y="0"/>
          <a:chExt cx="0" cy="0"/>
        </a:xfrm>
      </p:grpSpPr>
      <p:sp>
        <p:nvSpPr>
          <p:cNvPr id="708" name="Google Shape;708;g743d935d5a_0_2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9" name="Google Shape;709;g743d935d5a_0_2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g743d935d5a_0_2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4" name="Google Shape;724;g743d935d5a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Google Shape;738;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9" name="Google Shape;739;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6" name="Shape 756"/>
        <p:cNvGrpSpPr/>
        <p:nvPr/>
      </p:nvGrpSpPr>
      <p:grpSpPr>
        <a:xfrm>
          <a:off x="0" y="0"/>
          <a:ext cx="0" cy="0"/>
          <a:chOff x="0" y="0"/>
          <a:chExt cx="0" cy="0"/>
        </a:xfrm>
      </p:grpSpPr>
      <p:sp>
        <p:nvSpPr>
          <p:cNvPr id="757" name="Google Shape;757;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8" name="Google Shape;758;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6" name="Shape 766"/>
        <p:cNvGrpSpPr/>
        <p:nvPr/>
      </p:nvGrpSpPr>
      <p:grpSpPr>
        <a:xfrm>
          <a:off x="0" y="0"/>
          <a:ext cx="0" cy="0"/>
          <a:chOff x="0" y="0"/>
          <a:chExt cx="0" cy="0"/>
        </a:xfrm>
      </p:grpSpPr>
      <p:sp>
        <p:nvSpPr>
          <p:cNvPr id="767" name="Google Shape;767;g743d935d5a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8" name="Google Shape;768;g743d935d5a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43d935d5a_0_2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743d935d5a_0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For example runtimes supported by lambda : node js, python, java, etc.</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6" name="Shape 776"/>
        <p:cNvGrpSpPr/>
        <p:nvPr/>
      </p:nvGrpSpPr>
      <p:grpSpPr>
        <a:xfrm>
          <a:off x="0" y="0"/>
          <a:ext cx="0" cy="0"/>
          <a:chOff x="0" y="0"/>
          <a:chExt cx="0" cy="0"/>
        </a:xfrm>
      </p:grpSpPr>
      <p:sp>
        <p:nvSpPr>
          <p:cNvPr id="777" name="Google Shape;777;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8" name="Google Shape;778;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4" name="Shape 784"/>
        <p:cNvGrpSpPr/>
        <p:nvPr/>
      </p:nvGrpSpPr>
      <p:grpSpPr>
        <a:xfrm>
          <a:off x="0" y="0"/>
          <a:ext cx="0" cy="0"/>
          <a:chOff x="0" y="0"/>
          <a:chExt cx="0" cy="0"/>
        </a:xfrm>
      </p:grpSpPr>
      <p:sp>
        <p:nvSpPr>
          <p:cNvPr id="785" name="Google Shape;785;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6" name="Google Shape;786;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43d935d5a_0_3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743d935d5a_0_3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743d935d5a_0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743d935d5a_0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Roboto Condensed Light"/>
              <a:buChar char="▰"/>
            </a:pPr>
            <a:r>
              <a:rPr lang="en-US" sz="1600">
                <a:solidFill>
                  <a:srgbClr val="263248"/>
                </a:solidFill>
                <a:latin typeface="Roboto Condensed Light"/>
                <a:ea typeface="Roboto Condensed Light"/>
                <a:cs typeface="Roboto Condensed Light"/>
                <a:sym typeface="Roboto Condensed Light"/>
              </a:rPr>
              <a:t>Zimki (2006), first platform</a:t>
            </a:r>
            <a:endParaRPr sz="1600">
              <a:solidFill>
                <a:srgbClr val="263248"/>
              </a:solidFill>
              <a:latin typeface="Roboto Condensed Light"/>
              <a:ea typeface="Roboto Condensed Light"/>
              <a:cs typeface="Roboto Condensed Light"/>
              <a:sym typeface="Roboto Condensed Light"/>
            </a:endParaRPr>
          </a:p>
          <a:p>
            <a:pPr indent="-330200" lvl="0" marL="457200" rtl="0" algn="l">
              <a:spcBef>
                <a:spcPts val="1000"/>
              </a:spcBef>
              <a:spcAft>
                <a:spcPts val="0"/>
              </a:spcAft>
              <a:buClr>
                <a:schemeClr val="dk1"/>
              </a:buClr>
              <a:buSzPts val="1600"/>
              <a:buFont typeface="Roboto Condensed Light"/>
              <a:buChar char="▰"/>
            </a:pPr>
            <a:r>
              <a:rPr lang="en-US" sz="1600">
                <a:solidFill>
                  <a:srgbClr val="263248"/>
                </a:solidFill>
                <a:latin typeface="Roboto Condensed Light"/>
                <a:ea typeface="Roboto Condensed Light"/>
                <a:cs typeface="Roboto Condensed Light"/>
                <a:sym typeface="Roboto Condensed Light"/>
              </a:rPr>
              <a:t>AWS Lambda (2014), most popular</a:t>
            </a:r>
            <a:endParaRPr sz="1600">
              <a:solidFill>
                <a:srgbClr val="263248"/>
              </a:solidFill>
              <a:latin typeface="Roboto Condensed Light"/>
              <a:ea typeface="Roboto Condensed Light"/>
              <a:cs typeface="Roboto Condensed Light"/>
              <a:sym typeface="Roboto Condensed Light"/>
            </a:endParaRPr>
          </a:p>
          <a:p>
            <a:pPr indent="-330200" lvl="0" marL="457200" rtl="0" algn="l">
              <a:spcBef>
                <a:spcPts val="1000"/>
              </a:spcBef>
              <a:spcAft>
                <a:spcPts val="0"/>
              </a:spcAft>
              <a:buClr>
                <a:schemeClr val="dk1"/>
              </a:buClr>
              <a:buSzPts val="1600"/>
              <a:buFont typeface="Roboto Condensed Light"/>
              <a:buChar char="▰"/>
            </a:pPr>
            <a:r>
              <a:rPr lang="en-US" sz="1600">
                <a:solidFill>
                  <a:srgbClr val="263248"/>
                </a:solidFill>
                <a:latin typeface="Roboto Condensed Light"/>
                <a:ea typeface="Roboto Condensed Light"/>
                <a:cs typeface="Roboto Condensed Light"/>
                <a:sym typeface="Roboto Condensed Light"/>
              </a:rPr>
              <a:t>Google Cloud Functions (2016)</a:t>
            </a:r>
            <a:endParaRPr sz="1600">
              <a:solidFill>
                <a:srgbClr val="263248"/>
              </a:solidFill>
              <a:latin typeface="Roboto Condensed Light"/>
              <a:ea typeface="Roboto Condensed Light"/>
              <a:cs typeface="Roboto Condensed Light"/>
              <a:sym typeface="Roboto Condensed Light"/>
            </a:endParaRPr>
          </a:p>
          <a:p>
            <a:pPr indent="-330200" lvl="0" marL="457200" rtl="0" algn="l">
              <a:spcBef>
                <a:spcPts val="1000"/>
              </a:spcBef>
              <a:spcAft>
                <a:spcPts val="0"/>
              </a:spcAft>
              <a:buClr>
                <a:schemeClr val="dk1"/>
              </a:buClr>
              <a:buSzPts val="1600"/>
              <a:buFont typeface="Roboto Condensed Light"/>
              <a:buChar char="▰"/>
            </a:pPr>
            <a:r>
              <a:rPr lang="en-US" sz="1600">
                <a:solidFill>
                  <a:srgbClr val="263248"/>
                </a:solidFill>
                <a:latin typeface="Roboto Condensed Light"/>
                <a:ea typeface="Roboto Condensed Light"/>
                <a:cs typeface="Roboto Condensed Light"/>
                <a:sym typeface="Roboto Condensed Light"/>
              </a:rPr>
              <a:t>IBM Cloud Functions (2016), uses Apache OpenWhisk</a:t>
            </a:r>
            <a:endParaRPr sz="1600">
              <a:solidFill>
                <a:srgbClr val="263248"/>
              </a:solidFill>
              <a:latin typeface="Roboto Condensed Light"/>
              <a:ea typeface="Roboto Condensed Light"/>
              <a:cs typeface="Roboto Condensed Light"/>
              <a:sym typeface="Roboto Condensed Light"/>
            </a:endParaRPr>
          </a:p>
          <a:p>
            <a:pPr indent="-330200" lvl="0" marL="457200" rtl="0" algn="l">
              <a:spcBef>
                <a:spcPts val="1000"/>
              </a:spcBef>
              <a:spcAft>
                <a:spcPts val="0"/>
              </a:spcAft>
              <a:buClr>
                <a:schemeClr val="dk1"/>
              </a:buClr>
              <a:buSzPts val="1600"/>
              <a:buFont typeface="Roboto Condensed Light"/>
              <a:buChar char="▰"/>
            </a:pPr>
            <a:r>
              <a:rPr lang="en-US" sz="1600">
                <a:solidFill>
                  <a:srgbClr val="263248"/>
                </a:solidFill>
                <a:latin typeface="Roboto Condensed Light"/>
                <a:ea typeface="Roboto Condensed Light"/>
                <a:cs typeface="Roboto Condensed Light"/>
                <a:sym typeface="Roboto Condensed Light"/>
              </a:rPr>
              <a:t>Microsoft Azure Functions, provides on-premise services (Azure Stack)</a:t>
            </a:r>
            <a:endParaRPr sz="1600">
              <a:solidFill>
                <a:srgbClr val="263248"/>
              </a:solidFill>
              <a:latin typeface="Roboto Condensed Light"/>
              <a:ea typeface="Roboto Condensed Light"/>
              <a:cs typeface="Roboto Condensed Light"/>
              <a:sym typeface="Roboto Condensed Light"/>
            </a:endParaRPr>
          </a:p>
          <a:p>
            <a:pPr indent="-330200" lvl="0" marL="457200" rtl="0" algn="l">
              <a:spcBef>
                <a:spcPts val="1000"/>
              </a:spcBef>
              <a:spcAft>
                <a:spcPts val="0"/>
              </a:spcAft>
              <a:buClr>
                <a:schemeClr val="dk1"/>
              </a:buClr>
              <a:buSzPts val="1600"/>
              <a:buFont typeface="Roboto Condensed Light"/>
              <a:buChar char="▰"/>
            </a:pPr>
            <a:r>
              <a:rPr lang="en-US" sz="1600">
                <a:solidFill>
                  <a:srgbClr val="263248"/>
                </a:solidFill>
                <a:latin typeface="Roboto Condensed Light"/>
                <a:ea typeface="Roboto Condensed Light"/>
                <a:cs typeface="Roboto Condensed Light"/>
                <a:sym typeface="Roboto Condensed Light"/>
              </a:rPr>
              <a:t>Open Source : Apache OpenWhisk, OpenLambda, Greengrass, OpenFaaS</a:t>
            </a:r>
            <a:endParaRPr sz="1600">
              <a:solidFill>
                <a:srgbClr val="263248"/>
              </a:solidFill>
              <a:latin typeface="Roboto Condensed Light"/>
              <a:ea typeface="Roboto Condensed Light"/>
              <a:cs typeface="Roboto Condensed Light"/>
              <a:sym typeface="Roboto Condensed Light"/>
            </a:endParaRPr>
          </a:p>
          <a:p>
            <a:pPr indent="0" lvl="0" marL="0" rtl="0" algn="l">
              <a:lnSpc>
                <a:spcPct val="100000"/>
              </a:lnSpc>
              <a:spcBef>
                <a:spcPts val="100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developers only need to implement business logic. They do not need to setup servers, network config, etc.</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743d935d5a_0_2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743d935d5a_0_2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Roboto Condensed Light"/>
              <a:buChar char="▰"/>
            </a:pPr>
            <a:r>
              <a:rPr lang="en-US" sz="1600">
                <a:solidFill>
                  <a:srgbClr val="263248"/>
                </a:solidFill>
                <a:latin typeface="Roboto Condensed Light"/>
                <a:ea typeface="Roboto Condensed Light"/>
                <a:cs typeface="Roboto Condensed Light"/>
                <a:sym typeface="Roboto Condensed Light"/>
              </a:rPr>
              <a:t>Internet of Things applications</a:t>
            </a:r>
            <a:endParaRPr sz="1600">
              <a:solidFill>
                <a:srgbClr val="263248"/>
              </a:solidFill>
              <a:latin typeface="Roboto Condensed Light"/>
              <a:ea typeface="Roboto Condensed Light"/>
              <a:cs typeface="Roboto Condensed Light"/>
              <a:sym typeface="Roboto Condensed Light"/>
            </a:endParaRPr>
          </a:p>
          <a:p>
            <a:pPr indent="-330200" lvl="0" marL="457200" rtl="0" algn="l">
              <a:spcBef>
                <a:spcPts val="1000"/>
              </a:spcBef>
              <a:spcAft>
                <a:spcPts val="0"/>
              </a:spcAft>
              <a:buClr>
                <a:schemeClr val="dk1"/>
              </a:buClr>
              <a:buSzPts val="1600"/>
              <a:buFont typeface="Roboto Condensed Light"/>
              <a:buChar char="▰"/>
            </a:pPr>
            <a:r>
              <a:rPr lang="en-US" sz="1600">
                <a:solidFill>
                  <a:srgbClr val="263248"/>
                </a:solidFill>
                <a:latin typeface="Roboto Condensed Light"/>
                <a:ea typeface="Roboto Condensed Light"/>
                <a:cs typeface="Roboto Condensed Light"/>
                <a:sym typeface="Roboto Condensed Light"/>
              </a:rPr>
              <a:t>Virtual assistants and chat bots</a:t>
            </a:r>
            <a:endParaRPr sz="1600">
              <a:solidFill>
                <a:srgbClr val="263248"/>
              </a:solidFill>
              <a:latin typeface="Roboto Condensed Light"/>
              <a:ea typeface="Roboto Condensed Light"/>
              <a:cs typeface="Roboto Condensed Light"/>
              <a:sym typeface="Roboto Condensed Light"/>
            </a:endParaRPr>
          </a:p>
          <a:p>
            <a:pPr indent="-330200" lvl="0" marL="457200" rtl="0" algn="l">
              <a:spcBef>
                <a:spcPts val="1000"/>
              </a:spcBef>
              <a:spcAft>
                <a:spcPts val="0"/>
              </a:spcAft>
              <a:buClr>
                <a:schemeClr val="dk1"/>
              </a:buClr>
              <a:buSzPts val="1600"/>
              <a:buFont typeface="Roboto Condensed Light"/>
              <a:buChar char="▰"/>
            </a:pPr>
            <a:r>
              <a:rPr lang="en-US" sz="1600">
                <a:solidFill>
                  <a:srgbClr val="263248"/>
                </a:solidFill>
                <a:latin typeface="Roboto Condensed Light"/>
                <a:ea typeface="Roboto Condensed Light"/>
                <a:cs typeface="Roboto Condensed Light"/>
                <a:sym typeface="Roboto Condensed Light"/>
              </a:rPr>
              <a:t>Image rich applications</a:t>
            </a:r>
            <a:endParaRPr sz="1600">
              <a:solidFill>
                <a:srgbClr val="263248"/>
              </a:solidFill>
              <a:latin typeface="Roboto Condensed Light"/>
              <a:ea typeface="Roboto Condensed Light"/>
              <a:cs typeface="Roboto Condensed Light"/>
              <a:sym typeface="Roboto Condensed Light"/>
            </a:endParaRPr>
          </a:p>
          <a:p>
            <a:pPr indent="-330200" lvl="0" marL="457200" rtl="0" algn="l">
              <a:spcBef>
                <a:spcPts val="1000"/>
              </a:spcBef>
              <a:spcAft>
                <a:spcPts val="0"/>
              </a:spcAft>
              <a:buClr>
                <a:schemeClr val="dk1"/>
              </a:buClr>
              <a:buSzPts val="1600"/>
              <a:buFont typeface="Roboto Condensed Light"/>
              <a:buChar char="▰"/>
            </a:pPr>
            <a:r>
              <a:rPr lang="en-US" sz="1600">
                <a:solidFill>
                  <a:srgbClr val="263248"/>
                </a:solidFill>
                <a:latin typeface="Roboto Condensed Light"/>
                <a:ea typeface="Roboto Condensed Light"/>
                <a:cs typeface="Roboto Condensed Light"/>
                <a:sym typeface="Roboto Condensed Light"/>
              </a:rPr>
              <a:t>Agile and continuous integration pipelines</a:t>
            </a:r>
            <a:endParaRPr sz="1600">
              <a:solidFill>
                <a:srgbClr val="263248"/>
              </a:solidFill>
              <a:latin typeface="Roboto Condensed Light"/>
              <a:ea typeface="Roboto Condensed Light"/>
              <a:cs typeface="Roboto Condensed Light"/>
              <a:sym typeface="Roboto Condensed Light"/>
            </a:endParaRPr>
          </a:p>
          <a:p>
            <a:pPr indent="-330200" lvl="0" marL="457200" rtl="0" algn="l">
              <a:spcBef>
                <a:spcPts val="1000"/>
              </a:spcBef>
              <a:spcAft>
                <a:spcPts val="0"/>
              </a:spcAft>
              <a:buClr>
                <a:schemeClr val="dk1"/>
              </a:buClr>
              <a:buSzPts val="1600"/>
              <a:buFont typeface="Roboto Condensed Light"/>
              <a:buChar char="▰"/>
            </a:pPr>
            <a:r>
              <a:rPr lang="en-US" sz="1600">
                <a:solidFill>
                  <a:srgbClr val="263248"/>
                </a:solidFill>
                <a:latin typeface="Roboto Condensed Light"/>
                <a:ea typeface="Roboto Condensed Light"/>
                <a:cs typeface="Roboto Condensed Light"/>
                <a:sym typeface="Roboto Condensed Light"/>
              </a:rPr>
              <a:t>Serverless streaming analytics</a:t>
            </a:r>
            <a:endParaRPr sz="1600">
              <a:solidFill>
                <a:srgbClr val="263248"/>
              </a:solidFill>
              <a:latin typeface="Roboto Condensed Light"/>
              <a:ea typeface="Roboto Condensed Light"/>
              <a:cs typeface="Roboto Condensed Light"/>
              <a:sym typeface="Roboto Condensed Light"/>
            </a:endParaRPr>
          </a:p>
          <a:p>
            <a:pPr indent="-330200" lvl="0" marL="457200" rtl="0" algn="l">
              <a:spcBef>
                <a:spcPts val="1000"/>
              </a:spcBef>
              <a:spcAft>
                <a:spcPts val="0"/>
              </a:spcAft>
              <a:buClr>
                <a:schemeClr val="dk1"/>
              </a:buClr>
              <a:buSzPts val="1600"/>
              <a:buFont typeface="Roboto Condensed Light"/>
              <a:buChar char="▰"/>
            </a:pPr>
            <a:r>
              <a:rPr lang="en-US" sz="1600">
                <a:solidFill>
                  <a:srgbClr val="263248"/>
                </a:solidFill>
                <a:latin typeface="Roboto Condensed Light"/>
                <a:ea typeface="Roboto Condensed Light"/>
                <a:cs typeface="Roboto Condensed Light"/>
                <a:sym typeface="Roboto Condensed Light"/>
              </a:rPr>
              <a:t>Machine learning model training and deployment</a:t>
            </a:r>
            <a:endParaRPr sz="1600">
              <a:solidFill>
                <a:srgbClr val="263248"/>
              </a:solidFill>
              <a:latin typeface="Roboto Condensed Light"/>
              <a:ea typeface="Roboto Condensed Light"/>
              <a:cs typeface="Roboto Condensed Light"/>
              <a:sym typeface="Roboto Condensed Light"/>
            </a:endParaRPr>
          </a:p>
          <a:p>
            <a:pPr indent="0" lvl="0" marL="0" rtl="0" algn="l">
              <a:lnSpc>
                <a:spcPct val="100000"/>
              </a:lnSpc>
              <a:spcBef>
                <a:spcPts val="100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51"/>
          <p:cNvSpPr/>
          <p:nvPr/>
        </p:nvSpPr>
        <p:spPr>
          <a:xfrm>
            <a:off x="7544483" y="657775"/>
            <a:ext cx="1299300" cy="4329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1" name="Google Shape;11;p51"/>
          <p:cNvGrpSpPr/>
          <p:nvPr/>
        </p:nvGrpSpPr>
        <p:grpSpPr>
          <a:xfrm>
            <a:off x="0" y="-7088"/>
            <a:ext cx="8661398" cy="5150588"/>
            <a:chOff x="0" y="-7088"/>
            <a:chExt cx="8661398" cy="5150588"/>
          </a:xfrm>
        </p:grpSpPr>
        <p:sp>
          <p:nvSpPr>
            <p:cNvPr id="12" name="Google Shape;12;p51"/>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51"/>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4" name="Google Shape;14;p51"/>
          <p:cNvGrpSpPr/>
          <p:nvPr/>
        </p:nvGrpSpPr>
        <p:grpSpPr>
          <a:xfrm flipH="1" rot="10800000">
            <a:off x="1" y="1090763"/>
            <a:ext cx="8847502" cy="2961975"/>
            <a:chOff x="-8178042" y="-4493254"/>
            <a:chExt cx="19483597" cy="6522736"/>
          </a:xfrm>
        </p:grpSpPr>
        <p:sp>
          <p:nvSpPr>
            <p:cNvPr id="15" name="Google Shape;15;p51"/>
            <p:cNvSpPr/>
            <p:nvPr/>
          </p:nvSpPr>
          <p:spPr>
            <a:xfrm>
              <a:off x="-8178042" y="-4493118"/>
              <a:ext cx="129684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6" name="Google Shape;16;p51"/>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7" name="Google Shape;17;p51"/>
          <p:cNvGrpSpPr/>
          <p:nvPr/>
        </p:nvGrpSpPr>
        <p:grpSpPr>
          <a:xfrm>
            <a:off x="3677236" y="4278349"/>
            <a:ext cx="5480828" cy="432996"/>
            <a:chOff x="5582265" y="4646738"/>
            <a:chExt cx="5480828" cy="432996"/>
          </a:xfrm>
        </p:grpSpPr>
        <p:sp>
          <p:nvSpPr>
            <p:cNvPr id="18" name="Google Shape;18;p51"/>
            <p:cNvSpPr/>
            <p:nvPr/>
          </p:nvSpPr>
          <p:spPr>
            <a:xfrm rot="10800000">
              <a:off x="5582265"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51"/>
            <p:cNvGrpSpPr/>
            <p:nvPr/>
          </p:nvGrpSpPr>
          <p:grpSpPr>
            <a:xfrm flipH="1">
              <a:off x="5585232" y="4646738"/>
              <a:ext cx="5477861" cy="304551"/>
              <a:chOff x="-24158748" y="330075"/>
              <a:chExt cx="30568423" cy="1699506"/>
            </a:xfrm>
          </p:grpSpPr>
          <p:sp>
            <p:nvSpPr>
              <p:cNvPr id="20" name="Google Shape;20;p51"/>
              <p:cNvSpPr/>
              <p:nvPr/>
            </p:nvSpPr>
            <p:spPr>
              <a:xfrm>
                <a:off x="-24158748" y="330081"/>
                <a:ext cx="28907999"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51"/>
              <p:cNvSpPr/>
              <p:nvPr/>
            </p:nvSpPr>
            <p:spPr>
              <a:xfrm>
                <a:off x="4710175"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2" name="Google Shape;22;p51"/>
          <p:cNvSpPr txBox="1"/>
          <p:nvPr>
            <p:ph type="ctrTitle"/>
          </p:nvPr>
        </p:nvSpPr>
        <p:spPr>
          <a:xfrm>
            <a:off x="685800" y="1090750"/>
            <a:ext cx="5367900" cy="296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3" name="Shape 23"/>
        <p:cNvGrpSpPr/>
        <p:nvPr/>
      </p:nvGrpSpPr>
      <p:grpSpPr>
        <a:xfrm>
          <a:off x="0" y="0"/>
          <a:ext cx="0" cy="0"/>
          <a:chOff x="0" y="0"/>
          <a:chExt cx="0" cy="0"/>
        </a:xfrm>
      </p:grpSpPr>
      <p:sp>
        <p:nvSpPr>
          <p:cNvPr id="24" name="Google Shape;24;p52"/>
          <p:cNvSpPr/>
          <p:nvPr/>
        </p:nvSpPr>
        <p:spPr>
          <a:xfrm>
            <a:off x="7544483" y="657775"/>
            <a:ext cx="1299300" cy="4329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25" name="Google Shape;25;p52"/>
          <p:cNvGrpSpPr/>
          <p:nvPr/>
        </p:nvGrpSpPr>
        <p:grpSpPr>
          <a:xfrm>
            <a:off x="0" y="-7088"/>
            <a:ext cx="8661398" cy="5150588"/>
            <a:chOff x="0" y="-7088"/>
            <a:chExt cx="8661398" cy="5150588"/>
          </a:xfrm>
        </p:grpSpPr>
        <p:sp>
          <p:nvSpPr>
            <p:cNvPr id="26" name="Google Shape;26;p52"/>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2"/>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28" name="Google Shape;28;p52"/>
          <p:cNvGrpSpPr/>
          <p:nvPr/>
        </p:nvGrpSpPr>
        <p:grpSpPr>
          <a:xfrm flipH="1" rot="10800000">
            <a:off x="1" y="1090763"/>
            <a:ext cx="8847502" cy="2961975"/>
            <a:chOff x="-8178042" y="-4493254"/>
            <a:chExt cx="19483597" cy="6522736"/>
          </a:xfrm>
        </p:grpSpPr>
        <p:sp>
          <p:nvSpPr>
            <p:cNvPr id="29" name="Google Shape;29;p52"/>
            <p:cNvSpPr/>
            <p:nvPr/>
          </p:nvSpPr>
          <p:spPr>
            <a:xfrm>
              <a:off x="-8178042" y="-4493118"/>
              <a:ext cx="129684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30" name="Google Shape;30;p52"/>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sp>
        <p:nvSpPr>
          <p:cNvPr id="31" name="Google Shape;31;p52"/>
          <p:cNvSpPr txBox="1"/>
          <p:nvPr>
            <p:ph idx="1" type="body"/>
          </p:nvPr>
        </p:nvSpPr>
        <p:spPr>
          <a:xfrm>
            <a:off x="829775" y="1202000"/>
            <a:ext cx="5090700" cy="27450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Clr>
                <a:srgbClr val="FFFFFF"/>
              </a:buClr>
              <a:buSzPts val="3000"/>
              <a:buChar char="▰"/>
              <a:defRPr i="1" sz="3000">
                <a:solidFill>
                  <a:srgbClr val="FFFFFF"/>
                </a:solidFill>
              </a:defRPr>
            </a:lvl1pPr>
            <a:lvl2pPr indent="-419100" lvl="1" marL="914400" algn="l">
              <a:lnSpc>
                <a:spcPct val="100000"/>
              </a:lnSpc>
              <a:spcBef>
                <a:spcPts val="480"/>
              </a:spcBef>
              <a:spcAft>
                <a:spcPts val="0"/>
              </a:spcAft>
              <a:buClr>
                <a:srgbClr val="FFFFFF"/>
              </a:buClr>
              <a:buSzPts val="3000"/>
              <a:buChar char="▻"/>
              <a:defRPr i="1" sz="3000">
                <a:solidFill>
                  <a:srgbClr val="FFFFFF"/>
                </a:solidFill>
              </a:defRPr>
            </a:lvl2pPr>
            <a:lvl3pPr indent="-419100" lvl="2" marL="1371600" algn="l">
              <a:lnSpc>
                <a:spcPct val="100000"/>
              </a:lnSpc>
              <a:spcBef>
                <a:spcPts val="480"/>
              </a:spcBef>
              <a:spcAft>
                <a:spcPts val="0"/>
              </a:spcAft>
              <a:buClr>
                <a:srgbClr val="FFFFFF"/>
              </a:buClr>
              <a:buSzPts val="3000"/>
              <a:buChar char="▻"/>
              <a:defRPr i="1" sz="3000">
                <a:solidFill>
                  <a:srgbClr val="FFFFFF"/>
                </a:solidFill>
              </a:defRPr>
            </a:lvl3pPr>
            <a:lvl4pPr indent="-419100" lvl="3" marL="1828800" algn="l">
              <a:lnSpc>
                <a:spcPct val="100000"/>
              </a:lnSpc>
              <a:spcBef>
                <a:spcPts val="360"/>
              </a:spcBef>
              <a:spcAft>
                <a:spcPts val="0"/>
              </a:spcAft>
              <a:buClr>
                <a:srgbClr val="FFFFFF"/>
              </a:buClr>
              <a:buSzPts val="3000"/>
              <a:buChar char="▻"/>
              <a:defRPr i="1" sz="3000">
                <a:solidFill>
                  <a:srgbClr val="FFFFFF"/>
                </a:solidFill>
              </a:defRPr>
            </a:lvl4pPr>
            <a:lvl5pPr indent="-419100" lvl="4" marL="2286000" algn="l">
              <a:lnSpc>
                <a:spcPct val="100000"/>
              </a:lnSpc>
              <a:spcBef>
                <a:spcPts val="360"/>
              </a:spcBef>
              <a:spcAft>
                <a:spcPts val="0"/>
              </a:spcAft>
              <a:buClr>
                <a:srgbClr val="FFFFFF"/>
              </a:buClr>
              <a:buSzPts val="3000"/>
              <a:buChar char="▻"/>
              <a:defRPr i="1" sz="3000">
                <a:solidFill>
                  <a:srgbClr val="FFFFFF"/>
                </a:solidFill>
              </a:defRPr>
            </a:lvl5pPr>
            <a:lvl6pPr indent="-419100" lvl="5" marL="2743200" algn="l">
              <a:lnSpc>
                <a:spcPct val="100000"/>
              </a:lnSpc>
              <a:spcBef>
                <a:spcPts val="360"/>
              </a:spcBef>
              <a:spcAft>
                <a:spcPts val="0"/>
              </a:spcAft>
              <a:buClr>
                <a:srgbClr val="FFFFFF"/>
              </a:buClr>
              <a:buSzPts val="3000"/>
              <a:buChar char="▻"/>
              <a:defRPr i="1" sz="3000">
                <a:solidFill>
                  <a:srgbClr val="FFFFFF"/>
                </a:solidFill>
              </a:defRPr>
            </a:lvl6pPr>
            <a:lvl7pPr indent="-419100" lvl="6" marL="3200400" algn="l">
              <a:lnSpc>
                <a:spcPct val="100000"/>
              </a:lnSpc>
              <a:spcBef>
                <a:spcPts val="360"/>
              </a:spcBef>
              <a:spcAft>
                <a:spcPts val="0"/>
              </a:spcAft>
              <a:buClr>
                <a:srgbClr val="FFFFFF"/>
              </a:buClr>
              <a:buSzPts val="3000"/>
              <a:buChar char="▻"/>
              <a:defRPr i="1" sz="3000">
                <a:solidFill>
                  <a:srgbClr val="FFFFFF"/>
                </a:solidFill>
              </a:defRPr>
            </a:lvl7pPr>
            <a:lvl8pPr indent="-419100" lvl="7" marL="3657600" algn="l">
              <a:lnSpc>
                <a:spcPct val="100000"/>
              </a:lnSpc>
              <a:spcBef>
                <a:spcPts val="360"/>
              </a:spcBef>
              <a:spcAft>
                <a:spcPts val="0"/>
              </a:spcAft>
              <a:buClr>
                <a:srgbClr val="FFFFFF"/>
              </a:buClr>
              <a:buSzPts val="3000"/>
              <a:buChar char="▻"/>
              <a:defRPr i="1" sz="3000">
                <a:solidFill>
                  <a:srgbClr val="FFFFFF"/>
                </a:solidFill>
              </a:defRPr>
            </a:lvl8pPr>
            <a:lvl9pPr indent="-419100" lvl="8" marL="4114800" algn="l">
              <a:lnSpc>
                <a:spcPct val="100000"/>
              </a:lnSpc>
              <a:spcBef>
                <a:spcPts val="360"/>
              </a:spcBef>
              <a:spcAft>
                <a:spcPts val="0"/>
              </a:spcAft>
              <a:buClr>
                <a:srgbClr val="FFFFFF"/>
              </a:buClr>
              <a:buSzPts val="3000"/>
              <a:buChar char="▻"/>
              <a:defRPr i="1" sz="3000">
                <a:solidFill>
                  <a:srgbClr val="FFFFFF"/>
                </a:solidFill>
              </a:defRPr>
            </a:lvl9pPr>
          </a:lstStyle>
          <a:p/>
        </p:txBody>
      </p:sp>
      <p:sp>
        <p:nvSpPr>
          <p:cNvPr id="32" name="Google Shape;32;p52"/>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rgbClr val="FF9800"/>
                </a:solidFill>
                <a:latin typeface="Arial"/>
                <a:ea typeface="Arial"/>
                <a:cs typeface="Arial"/>
                <a:sym typeface="Arial"/>
              </a:rPr>
              <a:t>“</a:t>
            </a:r>
            <a:endParaRPr b="1" i="0" sz="7200" u="none" cap="none" strike="noStrike">
              <a:solidFill>
                <a:srgbClr val="FF9800"/>
              </a:solidFill>
              <a:latin typeface="Arial"/>
              <a:ea typeface="Arial"/>
              <a:cs typeface="Arial"/>
              <a:sym typeface="Arial"/>
            </a:endParaRPr>
          </a:p>
        </p:txBody>
      </p:sp>
      <p:grpSp>
        <p:nvGrpSpPr>
          <p:cNvPr id="33" name="Google Shape;33;p52"/>
          <p:cNvGrpSpPr/>
          <p:nvPr/>
        </p:nvGrpSpPr>
        <p:grpSpPr>
          <a:xfrm>
            <a:off x="6946842" y="4472723"/>
            <a:ext cx="2202830" cy="670795"/>
            <a:chOff x="5575242" y="4472723"/>
            <a:chExt cx="2202830" cy="670795"/>
          </a:xfrm>
        </p:grpSpPr>
        <p:sp>
          <p:nvSpPr>
            <p:cNvPr id="34" name="Google Shape;34;p52"/>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52"/>
            <p:cNvGrpSpPr/>
            <p:nvPr/>
          </p:nvGrpSpPr>
          <p:grpSpPr>
            <a:xfrm flipH="1">
              <a:off x="5734850" y="4472723"/>
              <a:ext cx="2040837" cy="670795"/>
              <a:chOff x="1297954" y="330075"/>
              <a:chExt cx="5169293" cy="1699506"/>
            </a:xfrm>
          </p:grpSpPr>
          <p:sp>
            <p:nvSpPr>
              <p:cNvPr id="36" name="Google Shape;36;p52"/>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2"/>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 name="Google Shape;38;p52"/>
            <p:cNvGrpSpPr/>
            <p:nvPr/>
          </p:nvGrpSpPr>
          <p:grpSpPr>
            <a:xfrm flipH="1">
              <a:off x="5578209" y="4646738"/>
              <a:ext cx="2199863" cy="304563"/>
              <a:chOff x="-5827153" y="330075"/>
              <a:chExt cx="12276019" cy="1699569"/>
            </a:xfrm>
          </p:grpSpPr>
          <p:sp>
            <p:nvSpPr>
              <p:cNvPr id="39" name="Google Shape;39;p52"/>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2"/>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1" name="Google Shape;41;p5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2" name="Shape 42"/>
        <p:cNvGrpSpPr/>
        <p:nvPr/>
      </p:nvGrpSpPr>
      <p:grpSpPr>
        <a:xfrm>
          <a:off x="0" y="0"/>
          <a:ext cx="0" cy="0"/>
          <a:chOff x="0" y="0"/>
          <a:chExt cx="0" cy="0"/>
        </a:xfrm>
      </p:grpSpPr>
      <p:grpSp>
        <p:nvGrpSpPr>
          <p:cNvPr id="43" name="Google Shape;43;p53"/>
          <p:cNvGrpSpPr/>
          <p:nvPr/>
        </p:nvGrpSpPr>
        <p:grpSpPr>
          <a:xfrm>
            <a:off x="-4" y="40"/>
            <a:ext cx="7072430" cy="1327315"/>
            <a:chOff x="-4" y="40"/>
            <a:chExt cx="7072430" cy="1327315"/>
          </a:xfrm>
        </p:grpSpPr>
        <p:sp>
          <p:nvSpPr>
            <p:cNvPr id="44" name="Google Shape;44;p53"/>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45" name="Google Shape;45;p53"/>
            <p:cNvGrpSpPr/>
            <p:nvPr/>
          </p:nvGrpSpPr>
          <p:grpSpPr>
            <a:xfrm flipH="1" rot="10800000">
              <a:off x="3" y="40"/>
              <a:ext cx="6756168" cy="1327315"/>
              <a:chOff x="-2168138" y="330075"/>
              <a:chExt cx="8650663" cy="1699506"/>
            </a:xfrm>
          </p:grpSpPr>
          <p:sp>
            <p:nvSpPr>
              <p:cNvPr id="46" name="Google Shape;46;p53"/>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7" name="Google Shape;47;p53"/>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48" name="Google Shape;48;p53"/>
            <p:cNvGrpSpPr/>
            <p:nvPr/>
          </p:nvGrpSpPr>
          <p:grpSpPr>
            <a:xfrm flipH="1" rot="10800000">
              <a:off x="-4" y="381007"/>
              <a:ext cx="7072430" cy="771744"/>
              <a:chOff x="-9092084" y="330075"/>
              <a:chExt cx="15574609" cy="1699501"/>
            </a:xfrm>
          </p:grpSpPr>
          <p:sp>
            <p:nvSpPr>
              <p:cNvPr id="49" name="Google Shape;49;p53"/>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50" name="Google Shape;50;p53"/>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grpSp>
        <p:nvGrpSpPr>
          <p:cNvPr id="51" name="Google Shape;51;p53"/>
          <p:cNvGrpSpPr/>
          <p:nvPr/>
        </p:nvGrpSpPr>
        <p:grpSpPr>
          <a:xfrm>
            <a:off x="6946842" y="4472723"/>
            <a:ext cx="2202830" cy="670795"/>
            <a:chOff x="5575242" y="4472723"/>
            <a:chExt cx="2202830" cy="670795"/>
          </a:xfrm>
        </p:grpSpPr>
        <p:sp>
          <p:nvSpPr>
            <p:cNvPr id="52" name="Google Shape;52;p53"/>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3"/>
            <p:cNvGrpSpPr/>
            <p:nvPr/>
          </p:nvGrpSpPr>
          <p:grpSpPr>
            <a:xfrm flipH="1">
              <a:off x="5734850" y="4472723"/>
              <a:ext cx="2040837" cy="670795"/>
              <a:chOff x="1297954" y="330075"/>
              <a:chExt cx="5169293" cy="1699506"/>
            </a:xfrm>
          </p:grpSpPr>
          <p:sp>
            <p:nvSpPr>
              <p:cNvPr id="54" name="Google Shape;54;p53"/>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3"/>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 name="Google Shape;56;p53"/>
            <p:cNvGrpSpPr/>
            <p:nvPr/>
          </p:nvGrpSpPr>
          <p:grpSpPr>
            <a:xfrm flipH="1">
              <a:off x="5578209" y="4646738"/>
              <a:ext cx="2199863" cy="304563"/>
              <a:chOff x="-5827153" y="330075"/>
              <a:chExt cx="12276019" cy="1699569"/>
            </a:xfrm>
          </p:grpSpPr>
          <p:sp>
            <p:nvSpPr>
              <p:cNvPr id="57" name="Google Shape;57;p53"/>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3"/>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9" name="Google Shape;59;p53"/>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60" name="Google Shape;60;p53"/>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1000"/>
              </a:spcBef>
              <a:spcAft>
                <a:spcPts val="0"/>
              </a:spcAft>
              <a:buSzPts val="2400"/>
              <a:buChar char="▻"/>
              <a:defRPr/>
            </a:lvl2pPr>
            <a:lvl3pPr indent="-381000" lvl="2" marL="1371600" algn="l">
              <a:lnSpc>
                <a:spcPct val="100000"/>
              </a:lnSpc>
              <a:spcBef>
                <a:spcPts val="1000"/>
              </a:spcBef>
              <a:spcAft>
                <a:spcPts val="0"/>
              </a:spcAft>
              <a:buSzPts val="2400"/>
              <a:buChar char="▻"/>
              <a:defRPr/>
            </a:lvl3pPr>
            <a:lvl4pPr indent="-381000" lvl="3" marL="1828800" algn="l">
              <a:lnSpc>
                <a:spcPct val="100000"/>
              </a:lnSpc>
              <a:spcBef>
                <a:spcPts val="1000"/>
              </a:spcBef>
              <a:spcAft>
                <a:spcPts val="0"/>
              </a:spcAft>
              <a:buSzPts val="2400"/>
              <a:buChar char="▻"/>
              <a:defRPr/>
            </a:lvl4pPr>
            <a:lvl5pPr indent="-381000" lvl="4" marL="2286000" algn="l">
              <a:lnSpc>
                <a:spcPct val="100000"/>
              </a:lnSpc>
              <a:spcBef>
                <a:spcPts val="1000"/>
              </a:spcBef>
              <a:spcAft>
                <a:spcPts val="0"/>
              </a:spcAft>
              <a:buSzPts val="2400"/>
              <a:buChar char="▻"/>
              <a:defRPr/>
            </a:lvl5pPr>
            <a:lvl6pPr indent="-381000" lvl="5" marL="2743200" algn="l">
              <a:lnSpc>
                <a:spcPct val="100000"/>
              </a:lnSpc>
              <a:spcBef>
                <a:spcPts val="1000"/>
              </a:spcBef>
              <a:spcAft>
                <a:spcPts val="0"/>
              </a:spcAft>
              <a:buSzPts val="2400"/>
              <a:buChar char="▻"/>
              <a:defRPr/>
            </a:lvl6pPr>
            <a:lvl7pPr indent="-381000" lvl="6" marL="3200400" algn="l">
              <a:lnSpc>
                <a:spcPct val="100000"/>
              </a:lnSpc>
              <a:spcBef>
                <a:spcPts val="1000"/>
              </a:spcBef>
              <a:spcAft>
                <a:spcPts val="0"/>
              </a:spcAft>
              <a:buSzPts val="2400"/>
              <a:buChar char="▻"/>
              <a:defRPr/>
            </a:lvl7pPr>
            <a:lvl8pPr indent="-381000" lvl="7" marL="3657600" algn="l">
              <a:lnSpc>
                <a:spcPct val="100000"/>
              </a:lnSpc>
              <a:spcBef>
                <a:spcPts val="1000"/>
              </a:spcBef>
              <a:spcAft>
                <a:spcPts val="0"/>
              </a:spcAft>
              <a:buSzPts val="2400"/>
              <a:buChar char="▻"/>
              <a:defRPr/>
            </a:lvl8pPr>
            <a:lvl9pPr indent="-381000" lvl="8" marL="4114800" algn="l">
              <a:lnSpc>
                <a:spcPct val="100000"/>
              </a:lnSpc>
              <a:spcBef>
                <a:spcPts val="1000"/>
              </a:spcBef>
              <a:spcAft>
                <a:spcPts val="1000"/>
              </a:spcAft>
              <a:buSzPts val="2400"/>
              <a:buChar char="▻"/>
              <a:defRPr/>
            </a:lvl9pPr>
          </a:lstStyle>
          <a:p/>
        </p:txBody>
      </p:sp>
      <p:sp>
        <p:nvSpPr>
          <p:cNvPr id="61" name="Google Shape;61;p5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5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grpSp>
        <p:nvGrpSpPr>
          <p:cNvPr id="64" name="Google Shape;64;p54"/>
          <p:cNvGrpSpPr/>
          <p:nvPr/>
        </p:nvGrpSpPr>
        <p:grpSpPr>
          <a:xfrm>
            <a:off x="6946842" y="4472723"/>
            <a:ext cx="2202830" cy="670795"/>
            <a:chOff x="5575242" y="4472723"/>
            <a:chExt cx="2202830" cy="670795"/>
          </a:xfrm>
        </p:grpSpPr>
        <p:sp>
          <p:nvSpPr>
            <p:cNvPr id="65" name="Google Shape;65;p54"/>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 name="Google Shape;66;p54"/>
            <p:cNvGrpSpPr/>
            <p:nvPr/>
          </p:nvGrpSpPr>
          <p:grpSpPr>
            <a:xfrm flipH="1">
              <a:off x="5734850" y="4472723"/>
              <a:ext cx="2040837" cy="670795"/>
              <a:chOff x="1297954" y="330075"/>
              <a:chExt cx="5169293" cy="1699506"/>
            </a:xfrm>
          </p:grpSpPr>
          <p:sp>
            <p:nvSpPr>
              <p:cNvPr id="67" name="Google Shape;67;p54"/>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4"/>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54"/>
            <p:cNvGrpSpPr/>
            <p:nvPr/>
          </p:nvGrpSpPr>
          <p:grpSpPr>
            <a:xfrm flipH="1">
              <a:off x="5578209" y="4646738"/>
              <a:ext cx="2199863" cy="304563"/>
              <a:chOff x="-5827153" y="330075"/>
              <a:chExt cx="12276019" cy="1699569"/>
            </a:xfrm>
          </p:grpSpPr>
          <p:sp>
            <p:nvSpPr>
              <p:cNvPr id="70" name="Google Shape;70;p54"/>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4"/>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2" name="Google Shape;72;p54"/>
          <p:cNvGrpSpPr/>
          <p:nvPr/>
        </p:nvGrpSpPr>
        <p:grpSpPr>
          <a:xfrm rot="10800000">
            <a:off x="-8" y="-2"/>
            <a:ext cx="2202830" cy="670795"/>
            <a:chOff x="5575242" y="4472723"/>
            <a:chExt cx="2202830" cy="670795"/>
          </a:xfrm>
        </p:grpSpPr>
        <p:sp>
          <p:nvSpPr>
            <p:cNvPr id="73" name="Google Shape;73;p54"/>
            <p:cNvSpPr/>
            <p:nvPr/>
          </p:nvSpPr>
          <p:spPr>
            <a:xfrm rot="10800000">
              <a:off x="5575242" y="4948334"/>
              <a:ext cx="394200" cy="131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 name="Google Shape;74;p54"/>
            <p:cNvGrpSpPr/>
            <p:nvPr/>
          </p:nvGrpSpPr>
          <p:grpSpPr>
            <a:xfrm flipH="1">
              <a:off x="5734850" y="4472723"/>
              <a:ext cx="2040837" cy="670795"/>
              <a:chOff x="1297954" y="330075"/>
              <a:chExt cx="5169293" cy="1699506"/>
            </a:xfrm>
          </p:grpSpPr>
          <p:sp>
            <p:nvSpPr>
              <p:cNvPr id="75" name="Google Shape;75;p54"/>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54"/>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 name="Google Shape;77;p54"/>
            <p:cNvGrpSpPr/>
            <p:nvPr/>
          </p:nvGrpSpPr>
          <p:grpSpPr>
            <a:xfrm flipH="1">
              <a:off x="5578209" y="4646738"/>
              <a:ext cx="2199863" cy="304563"/>
              <a:chOff x="-5827153" y="330075"/>
              <a:chExt cx="12276019" cy="1699569"/>
            </a:xfrm>
          </p:grpSpPr>
          <p:sp>
            <p:nvSpPr>
              <p:cNvPr id="78" name="Google Shape;78;p54"/>
              <p:cNvSpPr/>
              <p:nvPr/>
            </p:nvSpPr>
            <p:spPr>
              <a:xfrm>
                <a:off x="-5827153" y="330144"/>
                <a:ext cx="1061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4"/>
              <p:cNvSpPr/>
              <p:nvPr/>
            </p:nvSpPr>
            <p:spPr>
              <a:xfrm>
                <a:off x="4749366"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80" name="Shape 80"/>
        <p:cNvGrpSpPr/>
        <p:nvPr/>
      </p:nvGrpSpPr>
      <p:grpSpPr>
        <a:xfrm>
          <a:off x="0" y="0"/>
          <a:ext cx="0" cy="0"/>
          <a:chOff x="0" y="0"/>
          <a:chExt cx="0" cy="0"/>
        </a:xfrm>
      </p:grpSpPr>
      <p:grpSp>
        <p:nvGrpSpPr>
          <p:cNvPr id="81" name="Google Shape;81;p55"/>
          <p:cNvGrpSpPr/>
          <p:nvPr/>
        </p:nvGrpSpPr>
        <p:grpSpPr>
          <a:xfrm>
            <a:off x="-4" y="40"/>
            <a:ext cx="7072430" cy="1327315"/>
            <a:chOff x="-4" y="40"/>
            <a:chExt cx="7072430" cy="1327315"/>
          </a:xfrm>
        </p:grpSpPr>
        <p:sp>
          <p:nvSpPr>
            <p:cNvPr id="82" name="Google Shape;82;p55"/>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83" name="Google Shape;83;p55"/>
            <p:cNvGrpSpPr/>
            <p:nvPr/>
          </p:nvGrpSpPr>
          <p:grpSpPr>
            <a:xfrm flipH="1" rot="10800000">
              <a:off x="3" y="40"/>
              <a:ext cx="6756168" cy="1327315"/>
              <a:chOff x="-2168138" y="330075"/>
              <a:chExt cx="8650663" cy="1699506"/>
            </a:xfrm>
          </p:grpSpPr>
          <p:sp>
            <p:nvSpPr>
              <p:cNvPr id="84" name="Google Shape;84;p55"/>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85" name="Google Shape;85;p55"/>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86" name="Google Shape;86;p55"/>
            <p:cNvGrpSpPr/>
            <p:nvPr/>
          </p:nvGrpSpPr>
          <p:grpSpPr>
            <a:xfrm flipH="1" rot="10800000">
              <a:off x="-4" y="381007"/>
              <a:ext cx="7072430" cy="771744"/>
              <a:chOff x="-9092084" y="330075"/>
              <a:chExt cx="15574609" cy="1699501"/>
            </a:xfrm>
          </p:grpSpPr>
          <p:sp>
            <p:nvSpPr>
              <p:cNvPr id="87" name="Google Shape;87;p55"/>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88" name="Google Shape;88;p55"/>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grpSp>
        <p:nvGrpSpPr>
          <p:cNvPr id="89" name="Google Shape;89;p55"/>
          <p:cNvGrpSpPr/>
          <p:nvPr/>
        </p:nvGrpSpPr>
        <p:grpSpPr>
          <a:xfrm>
            <a:off x="6946842" y="4472723"/>
            <a:ext cx="2202830" cy="670795"/>
            <a:chOff x="5575242" y="4472723"/>
            <a:chExt cx="2202830" cy="670795"/>
          </a:xfrm>
        </p:grpSpPr>
        <p:sp>
          <p:nvSpPr>
            <p:cNvPr id="90" name="Google Shape;90;p55"/>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 name="Google Shape;91;p55"/>
            <p:cNvGrpSpPr/>
            <p:nvPr/>
          </p:nvGrpSpPr>
          <p:grpSpPr>
            <a:xfrm flipH="1">
              <a:off x="5734850" y="4472723"/>
              <a:ext cx="2040837" cy="670795"/>
              <a:chOff x="1297954" y="330075"/>
              <a:chExt cx="5169293" cy="1699506"/>
            </a:xfrm>
          </p:grpSpPr>
          <p:sp>
            <p:nvSpPr>
              <p:cNvPr id="92" name="Google Shape;92;p55"/>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5"/>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 name="Google Shape;94;p55"/>
            <p:cNvGrpSpPr/>
            <p:nvPr/>
          </p:nvGrpSpPr>
          <p:grpSpPr>
            <a:xfrm flipH="1">
              <a:off x="5578209" y="4646738"/>
              <a:ext cx="2199863" cy="304563"/>
              <a:chOff x="-5827153" y="330075"/>
              <a:chExt cx="12276019" cy="1699569"/>
            </a:xfrm>
          </p:grpSpPr>
          <p:sp>
            <p:nvSpPr>
              <p:cNvPr id="95" name="Google Shape;95;p55"/>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55"/>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7" name="Google Shape;97;p55"/>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98" name="Google Shape;98;p55"/>
          <p:cNvSpPr txBox="1"/>
          <p:nvPr>
            <p:ph idx="1" type="body"/>
          </p:nvPr>
        </p:nvSpPr>
        <p:spPr>
          <a:xfrm>
            <a:off x="870450" y="1545076"/>
            <a:ext cx="2247900" cy="27099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1000"/>
              </a:spcBef>
              <a:spcAft>
                <a:spcPts val="0"/>
              </a:spcAft>
              <a:buSzPts val="1800"/>
              <a:buChar char="▻"/>
              <a:defRPr sz="1800"/>
            </a:lvl2pPr>
            <a:lvl3pPr indent="-342900" lvl="2" marL="1371600" algn="l">
              <a:lnSpc>
                <a:spcPct val="100000"/>
              </a:lnSpc>
              <a:spcBef>
                <a:spcPts val="1000"/>
              </a:spcBef>
              <a:spcAft>
                <a:spcPts val="0"/>
              </a:spcAft>
              <a:buSzPts val="1800"/>
              <a:buChar char="▻"/>
              <a:defRPr sz="1800"/>
            </a:lvl3pPr>
            <a:lvl4pPr indent="-342900" lvl="3" marL="1828800" algn="l">
              <a:lnSpc>
                <a:spcPct val="100000"/>
              </a:lnSpc>
              <a:spcBef>
                <a:spcPts val="1000"/>
              </a:spcBef>
              <a:spcAft>
                <a:spcPts val="0"/>
              </a:spcAft>
              <a:buSzPts val="1800"/>
              <a:buChar char="▻"/>
              <a:defRPr sz="1800"/>
            </a:lvl4pPr>
            <a:lvl5pPr indent="-342900" lvl="4" marL="2286000" algn="l">
              <a:lnSpc>
                <a:spcPct val="100000"/>
              </a:lnSpc>
              <a:spcBef>
                <a:spcPts val="1000"/>
              </a:spcBef>
              <a:spcAft>
                <a:spcPts val="0"/>
              </a:spcAft>
              <a:buSzPts val="1800"/>
              <a:buChar char="▻"/>
              <a:defRPr sz="1800"/>
            </a:lvl5pPr>
            <a:lvl6pPr indent="-342900" lvl="5" marL="2743200" algn="l">
              <a:lnSpc>
                <a:spcPct val="100000"/>
              </a:lnSpc>
              <a:spcBef>
                <a:spcPts val="1000"/>
              </a:spcBef>
              <a:spcAft>
                <a:spcPts val="0"/>
              </a:spcAft>
              <a:buSzPts val="1800"/>
              <a:buChar char="▻"/>
              <a:defRPr sz="1800"/>
            </a:lvl6pPr>
            <a:lvl7pPr indent="-342900" lvl="6" marL="3200400" algn="l">
              <a:lnSpc>
                <a:spcPct val="100000"/>
              </a:lnSpc>
              <a:spcBef>
                <a:spcPts val="1000"/>
              </a:spcBef>
              <a:spcAft>
                <a:spcPts val="0"/>
              </a:spcAft>
              <a:buSzPts val="1800"/>
              <a:buChar char="▻"/>
              <a:defRPr sz="1800"/>
            </a:lvl7pPr>
            <a:lvl8pPr indent="-342900" lvl="7" marL="3657600" algn="l">
              <a:lnSpc>
                <a:spcPct val="100000"/>
              </a:lnSpc>
              <a:spcBef>
                <a:spcPts val="1000"/>
              </a:spcBef>
              <a:spcAft>
                <a:spcPts val="0"/>
              </a:spcAft>
              <a:buSzPts val="1800"/>
              <a:buChar char="▻"/>
              <a:defRPr sz="1800"/>
            </a:lvl8pPr>
            <a:lvl9pPr indent="-342900" lvl="8" marL="4114800" algn="l">
              <a:lnSpc>
                <a:spcPct val="100000"/>
              </a:lnSpc>
              <a:spcBef>
                <a:spcPts val="1000"/>
              </a:spcBef>
              <a:spcAft>
                <a:spcPts val="1000"/>
              </a:spcAft>
              <a:buSzPts val="1800"/>
              <a:buChar char="▻"/>
              <a:defRPr sz="1800"/>
            </a:lvl9pPr>
          </a:lstStyle>
          <a:p/>
        </p:txBody>
      </p:sp>
      <p:sp>
        <p:nvSpPr>
          <p:cNvPr id="99" name="Google Shape;99;p55"/>
          <p:cNvSpPr txBox="1"/>
          <p:nvPr>
            <p:ph idx="2" type="body"/>
          </p:nvPr>
        </p:nvSpPr>
        <p:spPr>
          <a:xfrm>
            <a:off x="3233637" y="1545076"/>
            <a:ext cx="2247900" cy="27099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1000"/>
              </a:spcBef>
              <a:spcAft>
                <a:spcPts val="0"/>
              </a:spcAft>
              <a:buSzPts val="1800"/>
              <a:buChar char="▻"/>
              <a:defRPr sz="1800"/>
            </a:lvl2pPr>
            <a:lvl3pPr indent="-342900" lvl="2" marL="1371600" algn="l">
              <a:lnSpc>
                <a:spcPct val="100000"/>
              </a:lnSpc>
              <a:spcBef>
                <a:spcPts val="1000"/>
              </a:spcBef>
              <a:spcAft>
                <a:spcPts val="0"/>
              </a:spcAft>
              <a:buSzPts val="1800"/>
              <a:buChar char="▻"/>
              <a:defRPr sz="1800"/>
            </a:lvl3pPr>
            <a:lvl4pPr indent="-342900" lvl="3" marL="1828800" algn="l">
              <a:lnSpc>
                <a:spcPct val="100000"/>
              </a:lnSpc>
              <a:spcBef>
                <a:spcPts val="1000"/>
              </a:spcBef>
              <a:spcAft>
                <a:spcPts val="0"/>
              </a:spcAft>
              <a:buSzPts val="1800"/>
              <a:buChar char="▻"/>
              <a:defRPr sz="1800"/>
            </a:lvl4pPr>
            <a:lvl5pPr indent="-342900" lvl="4" marL="2286000" algn="l">
              <a:lnSpc>
                <a:spcPct val="100000"/>
              </a:lnSpc>
              <a:spcBef>
                <a:spcPts val="1000"/>
              </a:spcBef>
              <a:spcAft>
                <a:spcPts val="0"/>
              </a:spcAft>
              <a:buSzPts val="1800"/>
              <a:buChar char="▻"/>
              <a:defRPr sz="1800"/>
            </a:lvl5pPr>
            <a:lvl6pPr indent="-342900" lvl="5" marL="2743200" algn="l">
              <a:lnSpc>
                <a:spcPct val="100000"/>
              </a:lnSpc>
              <a:spcBef>
                <a:spcPts val="1000"/>
              </a:spcBef>
              <a:spcAft>
                <a:spcPts val="0"/>
              </a:spcAft>
              <a:buSzPts val="1800"/>
              <a:buChar char="▻"/>
              <a:defRPr sz="1800"/>
            </a:lvl6pPr>
            <a:lvl7pPr indent="-342900" lvl="6" marL="3200400" algn="l">
              <a:lnSpc>
                <a:spcPct val="100000"/>
              </a:lnSpc>
              <a:spcBef>
                <a:spcPts val="1000"/>
              </a:spcBef>
              <a:spcAft>
                <a:spcPts val="0"/>
              </a:spcAft>
              <a:buSzPts val="1800"/>
              <a:buChar char="▻"/>
              <a:defRPr sz="1800"/>
            </a:lvl7pPr>
            <a:lvl8pPr indent="-342900" lvl="7" marL="3657600" algn="l">
              <a:lnSpc>
                <a:spcPct val="100000"/>
              </a:lnSpc>
              <a:spcBef>
                <a:spcPts val="1000"/>
              </a:spcBef>
              <a:spcAft>
                <a:spcPts val="0"/>
              </a:spcAft>
              <a:buSzPts val="1800"/>
              <a:buChar char="▻"/>
              <a:defRPr sz="1800"/>
            </a:lvl8pPr>
            <a:lvl9pPr indent="-342900" lvl="8" marL="4114800" algn="l">
              <a:lnSpc>
                <a:spcPct val="100000"/>
              </a:lnSpc>
              <a:spcBef>
                <a:spcPts val="1000"/>
              </a:spcBef>
              <a:spcAft>
                <a:spcPts val="1000"/>
              </a:spcAft>
              <a:buSzPts val="1800"/>
              <a:buChar char="▻"/>
              <a:defRPr sz="1800"/>
            </a:lvl9pPr>
          </a:lstStyle>
          <a:p/>
        </p:txBody>
      </p:sp>
      <p:sp>
        <p:nvSpPr>
          <p:cNvPr id="100" name="Google Shape;100;p55"/>
          <p:cNvSpPr txBox="1"/>
          <p:nvPr>
            <p:ph idx="3" type="body"/>
          </p:nvPr>
        </p:nvSpPr>
        <p:spPr>
          <a:xfrm>
            <a:off x="5540650" y="1545076"/>
            <a:ext cx="2247900" cy="27099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1000"/>
              </a:spcBef>
              <a:spcAft>
                <a:spcPts val="0"/>
              </a:spcAft>
              <a:buSzPts val="1800"/>
              <a:buChar char="▻"/>
              <a:defRPr sz="1800"/>
            </a:lvl2pPr>
            <a:lvl3pPr indent="-342900" lvl="2" marL="1371600" algn="l">
              <a:lnSpc>
                <a:spcPct val="100000"/>
              </a:lnSpc>
              <a:spcBef>
                <a:spcPts val="1000"/>
              </a:spcBef>
              <a:spcAft>
                <a:spcPts val="0"/>
              </a:spcAft>
              <a:buSzPts val="1800"/>
              <a:buChar char="▻"/>
              <a:defRPr sz="1800"/>
            </a:lvl3pPr>
            <a:lvl4pPr indent="-342900" lvl="3" marL="1828800" algn="l">
              <a:lnSpc>
                <a:spcPct val="100000"/>
              </a:lnSpc>
              <a:spcBef>
                <a:spcPts val="1000"/>
              </a:spcBef>
              <a:spcAft>
                <a:spcPts val="0"/>
              </a:spcAft>
              <a:buSzPts val="1800"/>
              <a:buChar char="▻"/>
              <a:defRPr sz="1800"/>
            </a:lvl4pPr>
            <a:lvl5pPr indent="-342900" lvl="4" marL="2286000" algn="l">
              <a:lnSpc>
                <a:spcPct val="100000"/>
              </a:lnSpc>
              <a:spcBef>
                <a:spcPts val="1000"/>
              </a:spcBef>
              <a:spcAft>
                <a:spcPts val="0"/>
              </a:spcAft>
              <a:buSzPts val="1800"/>
              <a:buChar char="▻"/>
              <a:defRPr sz="1800"/>
            </a:lvl5pPr>
            <a:lvl6pPr indent="-342900" lvl="5" marL="2743200" algn="l">
              <a:lnSpc>
                <a:spcPct val="100000"/>
              </a:lnSpc>
              <a:spcBef>
                <a:spcPts val="1000"/>
              </a:spcBef>
              <a:spcAft>
                <a:spcPts val="0"/>
              </a:spcAft>
              <a:buSzPts val="1800"/>
              <a:buChar char="▻"/>
              <a:defRPr sz="1800"/>
            </a:lvl6pPr>
            <a:lvl7pPr indent="-342900" lvl="6" marL="3200400" algn="l">
              <a:lnSpc>
                <a:spcPct val="100000"/>
              </a:lnSpc>
              <a:spcBef>
                <a:spcPts val="1000"/>
              </a:spcBef>
              <a:spcAft>
                <a:spcPts val="0"/>
              </a:spcAft>
              <a:buSzPts val="1800"/>
              <a:buChar char="▻"/>
              <a:defRPr sz="1800"/>
            </a:lvl7pPr>
            <a:lvl8pPr indent="-342900" lvl="7" marL="3657600" algn="l">
              <a:lnSpc>
                <a:spcPct val="100000"/>
              </a:lnSpc>
              <a:spcBef>
                <a:spcPts val="1000"/>
              </a:spcBef>
              <a:spcAft>
                <a:spcPts val="0"/>
              </a:spcAft>
              <a:buSzPts val="1800"/>
              <a:buChar char="▻"/>
              <a:defRPr sz="1800"/>
            </a:lvl8pPr>
            <a:lvl9pPr indent="-342900" lvl="8" marL="4114800" algn="l">
              <a:lnSpc>
                <a:spcPct val="100000"/>
              </a:lnSpc>
              <a:spcBef>
                <a:spcPts val="1000"/>
              </a:spcBef>
              <a:spcAft>
                <a:spcPts val="1000"/>
              </a:spcAft>
              <a:buSzPts val="1800"/>
              <a:buChar char="▻"/>
              <a:defRPr sz="1800"/>
            </a:lvl9pPr>
          </a:lstStyle>
          <a:p/>
        </p:txBody>
      </p:sp>
      <p:sp>
        <p:nvSpPr>
          <p:cNvPr id="101" name="Google Shape;101;p5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02" name="Shape 102"/>
        <p:cNvGrpSpPr/>
        <p:nvPr/>
      </p:nvGrpSpPr>
      <p:grpSpPr>
        <a:xfrm>
          <a:off x="0" y="0"/>
          <a:ext cx="0" cy="0"/>
          <a:chOff x="0" y="0"/>
          <a:chExt cx="0" cy="0"/>
        </a:xfrm>
      </p:grpSpPr>
      <p:sp>
        <p:nvSpPr>
          <p:cNvPr id="103" name="Google Shape;103;p56"/>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04" name="Google Shape;104;p56"/>
          <p:cNvGrpSpPr/>
          <p:nvPr/>
        </p:nvGrpSpPr>
        <p:grpSpPr>
          <a:xfrm>
            <a:off x="0" y="-7088"/>
            <a:ext cx="8661398" cy="5150588"/>
            <a:chOff x="0" y="-7088"/>
            <a:chExt cx="8661398" cy="5150588"/>
          </a:xfrm>
        </p:grpSpPr>
        <p:sp>
          <p:nvSpPr>
            <p:cNvPr id="105" name="Google Shape;105;p56"/>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6"/>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07" name="Google Shape;107;p56"/>
          <p:cNvGrpSpPr/>
          <p:nvPr/>
        </p:nvGrpSpPr>
        <p:grpSpPr>
          <a:xfrm flipH="1" rot="10800000">
            <a:off x="-2" y="2924826"/>
            <a:ext cx="6589087" cy="2027268"/>
            <a:chOff x="-9894852" y="-4493254"/>
            <a:chExt cx="21200408" cy="6522740"/>
          </a:xfrm>
        </p:grpSpPr>
        <p:sp>
          <p:nvSpPr>
            <p:cNvPr id="108" name="Google Shape;108;p56"/>
            <p:cNvSpPr/>
            <p:nvPr/>
          </p:nvSpPr>
          <p:spPr>
            <a:xfrm>
              <a:off x="-9894852" y="-4493114"/>
              <a:ext cx="146853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09" name="Google Shape;109;p56"/>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10" name="Google Shape;110;p56"/>
          <p:cNvGrpSpPr/>
          <p:nvPr/>
        </p:nvGrpSpPr>
        <p:grpSpPr>
          <a:xfrm>
            <a:off x="6946842" y="4472723"/>
            <a:ext cx="2202830" cy="670795"/>
            <a:chOff x="5575242" y="4472723"/>
            <a:chExt cx="2202830" cy="670795"/>
          </a:xfrm>
        </p:grpSpPr>
        <p:sp>
          <p:nvSpPr>
            <p:cNvPr id="111" name="Google Shape;111;p56"/>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 name="Google Shape;112;p56"/>
            <p:cNvGrpSpPr/>
            <p:nvPr/>
          </p:nvGrpSpPr>
          <p:grpSpPr>
            <a:xfrm flipH="1">
              <a:off x="5734850" y="4472723"/>
              <a:ext cx="2040837" cy="670795"/>
              <a:chOff x="1297954" y="330075"/>
              <a:chExt cx="5169293" cy="1699506"/>
            </a:xfrm>
          </p:grpSpPr>
          <p:sp>
            <p:nvSpPr>
              <p:cNvPr id="113" name="Google Shape;113;p56"/>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6"/>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56"/>
            <p:cNvGrpSpPr/>
            <p:nvPr/>
          </p:nvGrpSpPr>
          <p:grpSpPr>
            <a:xfrm flipH="1">
              <a:off x="5578209" y="4646738"/>
              <a:ext cx="2199863" cy="304563"/>
              <a:chOff x="-5827153" y="330075"/>
              <a:chExt cx="12276019" cy="1699569"/>
            </a:xfrm>
          </p:grpSpPr>
          <p:sp>
            <p:nvSpPr>
              <p:cNvPr id="116" name="Google Shape;116;p56"/>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6"/>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8" name="Google Shape;118;p56"/>
          <p:cNvSpPr txBox="1"/>
          <p:nvPr>
            <p:ph type="ctrTitle"/>
          </p:nvPr>
        </p:nvSpPr>
        <p:spPr>
          <a:xfrm>
            <a:off x="463525" y="2871148"/>
            <a:ext cx="4094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9" name="Google Shape;119;p56"/>
          <p:cNvSpPr txBox="1"/>
          <p:nvPr>
            <p:ph idx="1" type="subTitle"/>
          </p:nvPr>
        </p:nvSpPr>
        <p:spPr>
          <a:xfrm>
            <a:off x="463525" y="3975449"/>
            <a:ext cx="4094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9800"/>
              </a:buClr>
              <a:buSzPts val="2000"/>
              <a:buNone/>
              <a:defRPr sz="2000">
                <a:solidFill>
                  <a:srgbClr val="FF9800"/>
                </a:solidFill>
              </a:defRPr>
            </a:lvl1pPr>
            <a:lvl2pPr lvl="1" algn="l">
              <a:lnSpc>
                <a:spcPct val="100000"/>
              </a:lnSpc>
              <a:spcBef>
                <a:spcPts val="1000"/>
              </a:spcBef>
              <a:spcAft>
                <a:spcPts val="0"/>
              </a:spcAft>
              <a:buClr>
                <a:srgbClr val="FF9800"/>
              </a:buClr>
              <a:buSzPts val="2000"/>
              <a:buNone/>
              <a:defRPr sz="2000">
                <a:solidFill>
                  <a:srgbClr val="FF9800"/>
                </a:solidFill>
              </a:defRPr>
            </a:lvl2pPr>
            <a:lvl3pPr lvl="2" algn="l">
              <a:lnSpc>
                <a:spcPct val="100000"/>
              </a:lnSpc>
              <a:spcBef>
                <a:spcPts val="1000"/>
              </a:spcBef>
              <a:spcAft>
                <a:spcPts val="0"/>
              </a:spcAft>
              <a:buClr>
                <a:srgbClr val="FF9800"/>
              </a:buClr>
              <a:buSzPts val="2000"/>
              <a:buNone/>
              <a:defRPr sz="2000">
                <a:solidFill>
                  <a:srgbClr val="FF9800"/>
                </a:solidFill>
              </a:defRPr>
            </a:lvl3pPr>
            <a:lvl4pPr lvl="3" algn="l">
              <a:lnSpc>
                <a:spcPct val="100000"/>
              </a:lnSpc>
              <a:spcBef>
                <a:spcPts val="1000"/>
              </a:spcBef>
              <a:spcAft>
                <a:spcPts val="0"/>
              </a:spcAft>
              <a:buClr>
                <a:srgbClr val="FF9800"/>
              </a:buClr>
              <a:buSzPts val="2000"/>
              <a:buNone/>
              <a:defRPr sz="2000">
                <a:solidFill>
                  <a:srgbClr val="FF9800"/>
                </a:solidFill>
              </a:defRPr>
            </a:lvl4pPr>
            <a:lvl5pPr lvl="4" algn="l">
              <a:lnSpc>
                <a:spcPct val="100000"/>
              </a:lnSpc>
              <a:spcBef>
                <a:spcPts val="1000"/>
              </a:spcBef>
              <a:spcAft>
                <a:spcPts val="0"/>
              </a:spcAft>
              <a:buClr>
                <a:srgbClr val="FF9800"/>
              </a:buClr>
              <a:buSzPts val="2000"/>
              <a:buNone/>
              <a:defRPr sz="2000">
                <a:solidFill>
                  <a:srgbClr val="FF9800"/>
                </a:solidFill>
              </a:defRPr>
            </a:lvl5pPr>
            <a:lvl6pPr lvl="5" algn="l">
              <a:lnSpc>
                <a:spcPct val="100000"/>
              </a:lnSpc>
              <a:spcBef>
                <a:spcPts val="1000"/>
              </a:spcBef>
              <a:spcAft>
                <a:spcPts val="0"/>
              </a:spcAft>
              <a:buClr>
                <a:srgbClr val="FF9800"/>
              </a:buClr>
              <a:buSzPts val="2000"/>
              <a:buNone/>
              <a:defRPr sz="2000">
                <a:solidFill>
                  <a:srgbClr val="FF9800"/>
                </a:solidFill>
              </a:defRPr>
            </a:lvl6pPr>
            <a:lvl7pPr lvl="6" algn="l">
              <a:lnSpc>
                <a:spcPct val="100000"/>
              </a:lnSpc>
              <a:spcBef>
                <a:spcPts val="1000"/>
              </a:spcBef>
              <a:spcAft>
                <a:spcPts val="0"/>
              </a:spcAft>
              <a:buClr>
                <a:srgbClr val="FF9800"/>
              </a:buClr>
              <a:buSzPts val="2000"/>
              <a:buNone/>
              <a:defRPr sz="2000">
                <a:solidFill>
                  <a:srgbClr val="FF9800"/>
                </a:solidFill>
              </a:defRPr>
            </a:lvl7pPr>
            <a:lvl8pPr lvl="7" algn="l">
              <a:lnSpc>
                <a:spcPct val="100000"/>
              </a:lnSpc>
              <a:spcBef>
                <a:spcPts val="1000"/>
              </a:spcBef>
              <a:spcAft>
                <a:spcPts val="0"/>
              </a:spcAft>
              <a:buClr>
                <a:srgbClr val="FF9800"/>
              </a:buClr>
              <a:buSzPts val="2000"/>
              <a:buNone/>
              <a:defRPr sz="2000">
                <a:solidFill>
                  <a:srgbClr val="FF9800"/>
                </a:solidFill>
              </a:defRPr>
            </a:lvl8pPr>
            <a:lvl9pPr lvl="8" algn="l">
              <a:lnSpc>
                <a:spcPct val="100000"/>
              </a:lnSpc>
              <a:spcBef>
                <a:spcPts val="1000"/>
              </a:spcBef>
              <a:spcAft>
                <a:spcPts val="1000"/>
              </a:spcAft>
              <a:buClr>
                <a:srgbClr val="FF9800"/>
              </a:buClr>
              <a:buSzPts val="2000"/>
              <a:buNone/>
              <a:defRPr sz="2000">
                <a:solidFill>
                  <a:srgbClr val="FF9800"/>
                </a:solidFill>
              </a:defRPr>
            </a:lvl9pPr>
          </a:lstStyle>
          <a:p/>
        </p:txBody>
      </p:sp>
      <p:sp>
        <p:nvSpPr>
          <p:cNvPr id="120" name="Google Shape;120;p5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21" name="Shape 121"/>
        <p:cNvGrpSpPr/>
        <p:nvPr/>
      </p:nvGrpSpPr>
      <p:grpSpPr>
        <a:xfrm>
          <a:off x="0" y="0"/>
          <a:ext cx="0" cy="0"/>
          <a:chOff x="0" y="0"/>
          <a:chExt cx="0" cy="0"/>
        </a:xfrm>
      </p:grpSpPr>
      <p:grpSp>
        <p:nvGrpSpPr>
          <p:cNvPr id="122" name="Google Shape;122;p57"/>
          <p:cNvGrpSpPr/>
          <p:nvPr/>
        </p:nvGrpSpPr>
        <p:grpSpPr>
          <a:xfrm>
            <a:off x="-4" y="40"/>
            <a:ext cx="7072430" cy="1327315"/>
            <a:chOff x="-4" y="40"/>
            <a:chExt cx="7072430" cy="1327315"/>
          </a:xfrm>
        </p:grpSpPr>
        <p:sp>
          <p:nvSpPr>
            <p:cNvPr id="123" name="Google Shape;123;p57"/>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24" name="Google Shape;124;p57"/>
            <p:cNvGrpSpPr/>
            <p:nvPr/>
          </p:nvGrpSpPr>
          <p:grpSpPr>
            <a:xfrm flipH="1" rot="10800000">
              <a:off x="3" y="40"/>
              <a:ext cx="6756168" cy="1327315"/>
              <a:chOff x="-2168138" y="330075"/>
              <a:chExt cx="8650663" cy="1699506"/>
            </a:xfrm>
          </p:grpSpPr>
          <p:sp>
            <p:nvSpPr>
              <p:cNvPr id="125" name="Google Shape;125;p57"/>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26" name="Google Shape;126;p57"/>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27" name="Google Shape;127;p57"/>
            <p:cNvGrpSpPr/>
            <p:nvPr/>
          </p:nvGrpSpPr>
          <p:grpSpPr>
            <a:xfrm flipH="1" rot="10800000">
              <a:off x="-4" y="381007"/>
              <a:ext cx="7072430" cy="771744"/>
              <a:chOff x="-9092084" y="330075"/>
              <a:chExt cx="15574609" cy="1699501"/>
            </a:xfrm>
          </p:grpSpPr>
          <p:sp>
            <p:nvSpPr>
              <p:cNvPr id="128" name="Google Shape;128;p57"/>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29" name="Google Shape;129;p57"/>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grpSp>
        <p:nvGrpSpPr>
          <p:cNvPr id="130" name="Google Shape;130;p57"/>
          <p:cNvGrpSpPr/>
          <p:nvPr/>
        </p:nvGrpSpPr>
        <p:grpSpPr>
          <a:xfrm>
            <a:off x="6946842" y="4472723"/>
            <a:ext cx="2202830" cy="670795"/>
            <a:chOff x="5575242" y="4472723"/>
            <a:chExt cx="2202830" cy="670795"/>
          </a:xfrm>
        </p:grpSpPr>
        <p:sp>
          <p:nvSpPr>
            <p:cNvPr id="131" name="Google Shape;131;p57"/>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 name="Google Shape;132;p57"/>
            <p:cNvGrpSpPr/>
            <p:nvPr/>
          </p:nvGrpSpPr>
          <p:grpSpPr>
            <a:xfrm flipH="1">
              <a:off x="5734850" y="4472723"/>
              <a:ext cx="2040837" cy="670795"/>
              <a:chOff x="1297954" y="330075"/>
              <a:chExt cx="5169293" cy="1699506"/>
            </a:xfrm>
          </p:grpSpPr>
          <p:sp>
            <p:nvSpPr>
              <p:cNvPr id="133" name="Google Shape;133;p57"/>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7"/>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 name="Google Shape;135;p57"/>
            <p:cNvGrpSpPr/>
            <p:nvPr/>
          </p:nvGrpSpPr>
          <p:grpSpPr>
            <a:xfrm flipH="1">
              <a:off x="5578209" y="4646738"/>
              <a:ext cx="2199863" cy="304563"/>
              <a:chOff x="-5827153" y="330075"/>
              <a:chExt cx="12276019" cy="1699569"/>
            </a:xfrm>
          </p:grpSpPr>
          <p:sp>
            <p:nvSpPr>
              <p:cNvPr id="136" name="Google Shape;136;p57"/>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7"/>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8" name="Google Shape;138;p57"/>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39" name="Google Shape;139;p57"/>
          <p:cNvSpPr txBox="1"/>
          <p:nvPr>
            <p:ph idx="1" type="body"/>
          </p:nvPr>
        </p:nvSpPr>
        <p:spPr>
          <a:xfrm>
            <a:off x="814275" y="1537988"/>
            <a:ext cx="3378300" cy="27243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1000"/>
              </a:spcBef>
              <a:spcAft>
                <a:spcPts val="0"/>
              </a:spcAft>
              <a:buSzPts val="2000"/>
              <a:buChar char="▻"/>
              <a:defRPr sz="2000"/>
            </a:lvl2pPr>
            <a:lvl3pPr indent="-355600" lvl="2" marL="1371600" algn="l">
              <a:lnSpc>
                <a:spcPct val="100000"/>
              </a:lnSpc>
              <a:spcBef>
                <a:spcPts val="1000"/>
              </a:spcBef>
              <a:spcAft>
                <a:spcPts val="0"/>
              </a:spcAft>
              <a:buSzPts val="2000"/>
              <a:buChar char="▻"/>
              <a:defRPr sz="2000"/>
            </a:lvl3pPr>
            <a:lvl4pPr indent="-355600" lvl="3" marL="1828800" algn="l">
              <a:lnSpc>
                <a:spcPct val="100000"/>
              </a:lnSpc>
              <a:spcBef>
                <a:spcPts val="1000"/>
              </a:spcBef>
              <a:spcAft>
                <a:spcPts val="0"/>
              </a:spcAft>
              <a:buSzPts val="2000"/>
              <a:buChar char="▻"/>
              <a:defRPr sz="2000"/>
            </a:lvl4pPr>
            <a:lvl5pPr indent="-355600" lvl="4" marL="2286000" algn="l">
              <a:lnSpc>
                <a:spcPct val="100000"/>
              </a:lnSpc>
              <a:spcBef>
                <a:spcPts val="1000"/>
              </a:spcBef>
              <a:spcAft>
                <a:spcPts val="0"/>
              </a:spcAft>
              <a:buSzPts val="2000"/>
              <a:buChar char="▻"/>
              <a:defRPr sz="2000"/>
            </a:lvl5pPr>
            <a:lvl6pPr indent="-355600" lvl="5" marL="2743200" algn="l">
              <a:lnSpc>
                <a:spcPct val="100000"/>
              </a:lnSpc>
              <a:spcBef>
                <a:spcPts val="1000"/>
              </a:spcBef>
              <a:spcAft>
                <a:spcPts val="0"/>
              </a:spcAft>
              <a:buSzPts val="2000"/>
              <a:buChar char="▻"/>
              <a:defRPr sz="2000"/>
            </a:lvl6pPr>
            <a:lvl7pPr indent="-355600" lvl="6" marL="3200400" algn="l">
              <a:lnSpc>
                <a:spcPct val="100000"/>
              </a:lnSpc>
              <a:spcBef>
                <a:spcPts val="1000"/>
              </a:spcBef>
              <a:spcAft>
                <a:spcPts val="0"/>
              </a:spcAft>
              <a:buSzPts val="2000"/>
              <a:buChar char="▻"/>
              <a:defRPr sz="2000"/>
            </a:lvl7pPr>
            <a:lvl8pPr indent="-355600" lvl="7" marL="3657600" algn="l">
              <a:lnSpc>
                <a:spcPct val="100000"/>
              </a:lnSpc>
              <a:spcBef>
                <a:spcPts val="1000"/>
              </a:spcBef>
              <a:spcAft>
                <a:spcPts val="0"/>
              </a:spcAft>
              <a:buSzPts val="2000"/>
              <a:buChar char="▻"/>
              <a:defRPr sz="2000"/>
            </a:lvl8pPr>
            <a:lvl9pPr indent="-355600" lvl="8" marL="4114800" algn="l">
              <a:lnSpc>
                <a:spcPct val="100000"/>
              </a:lnSpc>
              <a:spcBef>
                <a:spcPts val="1000"/>
              </a:spcBef>
              <a:spcAft>
                <a:spcPts val="1000"/>
              </a:spcAft>
              <a:buSzPts val="2000"/>
              <a:buChar char="▻"/>
              <a:defRPr sz="2000"/>
            </a:lvl9pPr>
          </a:lstStyle>
          <a:p/>
        </p:txBody>
      </p:sp>
      <p:sp>
        <p:nvSpPr>
          <p:cNvPr id="140" name="Google Shape;140;p57"/>
          <p:cNvSpPr txBox="1"/>
          <p:nvPr>
            <p:ph idx="2" type="body"/>
          </p:nvPr>
        </p:nvSpPr>
        <p:spPr>
          <a:xfrm>
            <a:off x="4396123" y="1537988"/>
            <a:ext cx="3378300" cy="27243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1000"/>
              </a:spcBef>
              <a:spcAft>
                <a:spcPts val="0"/>
              </a:spcAft>
              <a:buSzPts val="2000"/>
              <a:buChar char="▻"/>
              <a:defRPr sz="2000"/>
            </a:lvl2pPr>
            <a:lvl3pPr indent="-355600" lvl="2" marL="1371600" algn="l">
              <a:lnSpc>
                <a:spcPct val="100000"/>
              </a:lnSpc>
              <a:spcBef>
                <a:spcPts val="1000"/>
              </a:spcBef>
              <a:spcAft>
                <a:spcPts val="0"/>
              </a:spcAft>
              <a:buSzPts val="2000"/>
              <a:buChar char="▻"/>
              <a:defRPr sz="2000"/>
            </a:lvl3pPr>
            <a:lvl4pPr indent="-355600" lvl="3" marL="1828800" algn="l">
              <a:lnSpc>
                <a:spcPct val="100000"/>
              </a:lnSpc>
              <a:spcBef>
                <a:spcPts val="1000"/>
              </a:spcBef>
              <a:spcAft>
                <a:spcPts val="0"/>
              </a:spcAft>
              <a:buSzPts val="2000"/>
              <a:buChar char="▻"/>
              <a:defRPr sz="2000"/>
            </a:lvl4pPr>
            <a:lvl5pPr indent="-355600" lvl="4" marL="2286000" algn="l">
              <a:lnSpc>
                <a:spcPct val="100000"/>
              </a:lnSpc>
              <a:spcBef>
                <a:spcPts val="1000"/>
              </a:spcBef>
              <a:spcAft>
                <a:spcPts val="0"/>
              </a:spcAft>
              <a:buSzPts val="2000"/>
              <a:buChar char="▻"/>
              <a:defRPr sz="2000"/>
            </a:lvl5pPr>
            <a:lvl6pPr indent="-355600" lvl="5" marL="2743200" algn="l">
              <a:lnSpc>
                <a:spcPct val="100000"/>
              </a:lnSpc>
              <a:spcBef>
                <a:spcPts val="1000"/>
              </a:spcBef>
              <a:spcAft>
                <a:spcPts val="0"/>
              </a:spcAft>
              <a:buSzPts val="2000"/>
              <a:buChar char="▻"/>
              <a:defRPr sz="2000"/>
            </a:lvl6pPr>
            <a:lvl7pPr indent="-355600" lvl="6" marL="3200400" algn="l">
              <a:lnSpc>
                <a:spcPct val="100000"/>
              </a:lnSpc>
              <a:spcBef>
                <a:spcPts val="1000"/>
              </a:spcBef>
              <a:spcAft>
                <a:spcPts val="0"/>
              </a:spcAft>
              <a:buSzPts val="2000"/>
              <a:buChar char="▻"/>
              <a:defRPr sz="2000"/>
            </a:lvl7pPr>
            <a:lvl8pPr indent="-355600" lvl="7" marL="3657600" algn="l">
              <a:lnSpc>
                <a:spcPct val="100000"/>
              </a:lnSpc>
              <a:spcBef>
                <a:spcPts val="1000"/>
              </a:spcBef>
              <a:spcAft>
                <a:spcPts val="0"/>
              </a:spcAft>
              <a:buSzPts val="2000"/>
              <a:buChar char="▻"/>
              <a:defRPr sz="2000"/>
            </a:lvl8pPr>
            <a:lvl9pPr indent="-355600" lvl="8" marL="4114800" algn="l">
              <a:lnSpc>
                <a:spcPct val="100000"/>
              </a:lnSpc>
              <a:spcBef>
                <a:spcPts val="1000"/>
              </a:spcBef>
              <a:spcAft>
                <a:spcPts val="1000"/>
              </a:spcAft>
              <a:buSzPts val="2000"/>
              <a:buChar char="▻"/>
              <a:defRPr sz="2000"/>
            </a:lvl9pPr>
          </a:lstStyle>
          <a:p/>
        </p:txBody>
      </p:sp>
      <p:sp>
        <p:nvSpPr>
          <p:cNvPr id="141" name="Google Shape;141;p57"/>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2" name="Shape 142"/>
        <p:cNvGrpSpPr/>
        <p:nvPr/>
      </p:nvGrpSpPr>
      <p:grpSpPr>
        <a:xfrm>
          <a:off x="0" y="0"/>
          <a:ext cx="0" cy="0"/>
          <a:chOff x="0" y="0"/>
          <a:chExt cx="0" cy="0"/>
        </a:xfrm>
      </p:grpSpPr>
      <p:grpSp>
        <p:nvGrpSpPr>
          <p:cNvPr id="143" name="Google Shape;143;p58"/>
          <p:cNvGrpSpPr/>
          <p:nvPr/>
        </p:nvGrpSpPr>
        <p:grpSpPr>
          <a:xfrm>
            <a:off x="-4" y="40"/>
            <a:ext cx="7072430" cy="1327315"/>
            <a:chOff x="-4" y="40"/>
            <a:chExt cx="7072430" cy="1327315"/>
          </a:xfrm>
        </p:grpSpPr>
        <p:sp>
          <p:nvSpPr>
            <p:cNvPr id="144" name="Google Shape;144;p58"/>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45" name="Google Shape;145;p58"/>
            <p:cNvGrpSpPr/>
            <p:nvPr/>
          </p:nvGrpSpPr>
          <p:grpSpPr>
            <a:xfrm flipH="1" rot="10800000">
              <a:off x="3" y="40"/>
              <a:ext cx="6756168" cy="1327315"/>
              <a:chOff x="-2168138" y="330075"/>
              <a:chExt cx="8650663" cy="1699506"/>
            </a:xfrm>
          </p:grpSpPr>
          <p:sp>
            <p:nvSpPr>
              <p:cNvPr id="146" name="Google Shape;146;p58"/>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47" name="Google Shape;147;p58"/>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48" name="Google Shape;148;p58"/>
            <p:cNvGrpSpPr/>
            <p:nvPr/>
          </p:nvGrpSpPr>
          <p:grpSpPr>
            <a:xfrm flipH="1" rot="10800000">
              <a:off x="-4" y="381007"/>
              <a:ext cx="7072430" cy="771744"/>
              <a:chOff x="-9092084" y="330075"/>
              <a:chExt cx="15574609" cy="1699501"/>
            </a:xfrm>
          </p:grpSpPr>
          <p:sp>
            <p:nvSpPr>
              <p:cNvPr id="149" name="Google Shape;149;p58"/>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50" name="Google Shape;150;p58"/>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grpSp>
        <p:nvGrpSpPr>
          <p:cNvPr id="151" name="Google Shape;151;p58"/>
          <p:cNvGrpSpPr/>
          <p:nvPr/>
        </p:nvGrpSpPr>
        <p:grpSpPr>
          <a:xfrm>
            <a:off x="6946842" y="4472723"/>
            <a:ext cx="2202830" cy="670795"/>
            <a:chOff x="5575242" y="4472723"/>
            <a:chExt cx="2202830" cy="670795"/>
          </a:xfrm>
        </p:grpSpPr>
        <p:sp>
          <p:nvSpPr>
            <p:cNvPr id="152" name="Google Shape;152;p58"/>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 name="Google Shape;153;p58"/>
            <p:cNvGrpSpPr/>
            <p:nvPr/>
          </p:nvGrpSpPr>
          <p:grpSpPr>
            <a:xfrm flipH="1">
              <a:off x="5734850" y="4472723"/>
              <a:ext cx="2040837" cy="670795"/>
              <a:chOff x="1297954" y="330075"/>
              <a:chExt cx="5169293" cy="1699506"/>
            </a:xfrm>
          </p:grpSpPr>
          <p:sp>
            <p:nvSpPr>
              <p:cNvPr id="154" name="Google Shape;154;p58"/>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8"/>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 name="Google Shape;156;p58"/>
            <p:cNvGrpSpPr/>
            <p:nvPr/>
          </p:nvGrpSpPr>
          <p:grpSpPr>
            <a:xfrm flipH="1">
              <a:off x="5578209" y="4646738"/>
              <a:ext cx="2199863" cy="304563"/>
              <a:chOff x="-5827153" y="330075"/>
              <a:chExt cx="12276019" cy="1699569"/>
            </a:xfrm>
          </p:grpSpPr>
          <p:sp>
            <p:nvSpPr>
              <p:cNvPr id="157" name="Google Shape;157;p58"/>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8"/>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9" name="Google Shape;159;p58"/>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60" name="Google Shape;160;p58"/>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61" name="Shape 161"/>
        <p:cNvGrpSpPr/>
        <p:nvPr/>
      </p:nvGrpSpPr>
      <p:grpSpPr>
        <a:xfrm>
          <a:off x="0" y="0"/>
          <a:ext cx="0" cy="0"/>
          <a:chOff x="0" y="0"/>
          <a:chExt cx="0" cy="0"/>
        </a:xfrm>
      </p:grpSpPr>
      <p:grpSp>
        <p:nvGrpSpPr>
          <p:cNvPr id="162" name="Google Shape;162;p59"/>
          <p:cNvGrpSpPr/>
          <p:nvPr/>
        </p:nvGrpSpPr>
        <p:grpSpPr>
          <a:xfrm>
            <a:off x="2466138" y="4472723"/>
            <a:ext cx="6686825" cy="670795"/>
            <a:chOff x="5589288" y="4472723"/>
            <a:chExt cx="6686825" cy="670795"/>
          </a:xfrm>
        </p:grpSpPr>
        <p:sp>
          <p:nvSpPr>
            <p:cNvPr id="163" name="Google Shape;163;p59"/>
            <p:cNvSpPr/>
            <p:nvPr/>
          </p:nvSpPr>
          <p:spPr>
            <a:xfrm rot="10800000">
              <a:off x="5589288"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4" name="Google Shape;164;p59"/>
            <p:cNvGrpSpPr/>
            <p:nvPr/>
          </p:nvGrpSpPr>
          <p:grpSpPr>
            <a:xfrm flipH="1">
              <a:off x="5748896" y="4472723"/>
              <a:ext cx="6527217" cy="670795"/>
              <a:chOff x="-10101302" y="330075"/>
              <a:chExt cx="16532972" cy="1699506"/>
            </a:xfrm>
          </p:grpSpPr>
          <p:sp>
            <p:nvSpPr>
              <p:cNvPr id="165" name="Google Shape;165;p59"/>
              <p:cNvSpPr/>
              <p:nvPr/>
            </p:nvSpPr>
            <p:spPr>
              <a:xfrm>
                <a:off x="-10101302" y="330081"/>
                <a:ext cx="148464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9"/>
              <p:cNvSpPr/>
              <p:nvPr/>
            </p:nvSpPr>
            <p:spPr>
              <a:xfrm>
                <a:off x="4732169"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 name="Google Shape;167;p59"/>
            <p:cNvGrpSpPr/>
            <p:nvPr/>
          </p:nvGrpSpPr>
          <p:grpSpPr>
            <a:xfrm flipH="1">
              <a:off x="5592255" y="4646738"/>
              <a:ext cx="6682918" cy="304563"/>
              <a:chOff x="-30922587" y="330075"/>
              <a:chExt cx="37293072" cy="1699569"/>
            </a:xfrm>
          </p:grpSpPr>
          <p:sp>
            <p:nvSpPr>
              <p:cNvPr id="168" name="Google Shape;168;p59"/>
              <p:cNvSpPr/>
              <p:nvPr/>
            </p:nvSpPr>
            <p:spPr>
              <a:xfrm>
                <a:off x="-30922587" y="330144"/>
                <a:ext cx="35588101"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9"/>
              <p:cNvSpPr/>
              <p:nvPr/>
            </p:nvSpPr>
            <p:spPr>
              <a:xfrm>
                <a:off x="4670984"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70" name="Google Shape;170;p59"/>
          <p:cNvSpPr txBox="1"/>
          <p:nvPr>
            <p:ph idx="1" type="body"/>
          </p:nvPr>
        </p:nvSpPr>
        <p:spPr>
          <a:xfrm>
            <a:off x="2682800" y="4636500"/>
            <a:ext cx="6004200" cy="3156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sz="1300"/>
            </a:lvl1pPr>
          </a:lstStyle>
          <a:p/>
        </p:txBody>
      </p:sp>
      <p:sp>
        <p:nvSpPr>
          <p:cNvPr id="171" name="Google Shape;171;p59"/>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grpSp>
        <p:nvGrpSpPr>
          <p:cNvPr id="172" name="Google Shape;172;p59"/>
          <p:cNvGrpSpPr/>
          <p:nvPr/>
        </p:nvGrpSpPr>
        <p:grpSpPr>
          <a:xfrm rot="10800000">
            <a:off x="-8" y="-2"/>
            <a:ext cx="2202830" cy="670795"/>
            <a:chOff x="5575242" y="4472723"/>
            <a:chExt cx="2202830" cy="670795"/>
          </a:xfrm>
        </p:grpSpPr>
        <p:sp>
          <p:nvSpPr>
            <p:cNvPr id="173" name="Google Shape;173;p59"/>
            <p:cNvSpPr/>
            <p:nvPr/>
          </p:nvSpPr>
          <p:spPr>
            <a:xfrm rot="10800000">
              <a:off x="5575242" y="4948334"/>
              <a:ext cx="394200" cy="131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4" name="Google Shape;174;p59"/>
            <p:cNvGrpSpPr/>
            <p:nvPr/>
          </p:nvGrpSpPr>
          <p:grpSpPr>
            <a:xfrm flipH="1">
              <a:off x="5734850" y="4472723"/>
              <a:ext cx="2040837" cy="670795"/>
              <a:chOff x="1297954" y="330075"/>
              <a:chExt cx="5169293" cy="1699506"/>
            </a:xfrm>
          </p:grpSpPr>
          <p:sp>
            <p:nvSpPr>
              <p:cNvPr id="175" name="Google Shape;175;p59"/>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59"/>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 name="Google Shape;177;p59"/>
            <p:cNvGrpSpPr/>
            <p:nvPr/>
          </p:nvGrpSpPr>
          <p:grpSpPr>
            <a:xfrm flipH="1">
              <a:off x="5578209" y="4646738"/>
              <a:ext cx="2199863" cy="304563"/>
              <a:chOff x="-5827153" y="330075"/>
              <a:chExt cx="12276019" cy="1699569"/>
            </a:xfrm>
          </p:grpSpPr>
          <p:sp>
            <p:nvSpPr>
              <p:cNvPr id="178" name="Google Shape;178;p59"/>
              <p:cNvSpPr/>
              <p:nvPr/>
            </p:nvSpPr>
            <p:spPr>
              <a:xfrm>
                <a:off x="-5827153" y="330144"/>
                <a:ext cx="1061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9"/>
              <p:cNvSpPr/>
              <p:nvPr/>
            </p:nvSpPr>
            <p:spPr>
              <a:xfrm>
                <a:off x="4749366"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50"/>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1pPr>
            <a:lvl2pPr lvl="1"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2pPr>
            <a:lvl3pPr lvl="2"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3pPr>
            <a:lvl4pPr lvl="3"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4pPr>
            <a:lvl5pPr lvl="4"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5pPr>
            <a:lvl6pPr lvl="5"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6pPr>
            <a:lvl7pPr lvl="6"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7pPr>
            <a:lvl8pPr lvl="7"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8pPr>
            <a:lvl9pPr lvl="8"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9pPr>
          </a:lstStyle>
          <a:p/>
        </p:txBody>
      </p:sp>
      <p:sp>
        <p:nvSpPr>
          <p:cNvPr id="7" name="Google Shape;7;p50"/>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marR="0" rtl="0" algn="l">
              <a:lnSpc>
                <a:spcPct val="100000"/>
              </a:lnSpc>
              <a:spcBef>
                <a:spcPts val="6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1pPr>
            <a:lvl2pPr indent="-381000" lvl="1" marL="9144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2pPr>
            <a:lvl3pPr indent="-381000" lvl="2" marL="13716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3pPr>
            <a:lvl4pPr indent="-381000" lvl="3" marL="18288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4pPr>
            <a:lvl5pPr indent="-381000" lvl="4" marL="22860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5pPr>
            <a:lvl6pPr indent="-381000" lvl="5" marL="27432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6pPr>
            <a:lvl7pPr indent="-381000" lvl="6" marL="32004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7pPr>
            <a:lvl8pPr indent="-381000" lvl="7" marL="36576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8pPr>
            <a:lvl9pPr indent="-381000" lvl="8" marL="4114800" marR="0" rtl="0" algn="l">
              <a:lnSpc>
                <a:spcPct val="100000"/>
              </a:lnSpc>
              <a:spcBef>
                <a:spcPts val="1000"/>
              </a:spcBef>
              <a:spcAft>
                <a:spcPts val="100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9pPr>
          </a:lstStyle>
          <a:p/>
        </p:txBody>
      </p:sp>
      <p:sp>
        <p:nvSpPr>
          <p:cNvPr id="8" name="Google Shape;8;p50"/>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hyperlink" Target="https://www.infoq.com/articles/serverless-performance-cos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1"/>
          <p:cNvSpPr txBox="1"/>
          <p:nvPr>
            <p:ph type="ctrTitle"/>
          </p:nvPr>
        </p:nvSpPr>
        <p:spPr>
          <a:xfrm>
            <a:off x="685800" y="1090750"/>
            <a:ext cx="5055600" cy="2222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lt1"/>
              </a:buClr>
              <a:buSzPts val="4000"/>
              <a:buFont typeface="Montserrat"/>
              <a:buNone/>
            </a:pPr>
            <a:r>
              <a:rPr b="0" lang="en-US" sz="2800">
                <a:solidFill>
                  <a:schemeClr val="lt1"/>
                </a:solidFill>
                <a:latin typeface="Montserrat"/>
                <a:ea typeface="Montserrat"/>
                <a:cs typeface="Montserrat"/>
                <a:sym typeface="Montserrat"/>
              </a:rPr>
              <a:t>MTP Seminar</a:t>
            </a:r>
            <a:endParaRPr b="0" sz="28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SzPts val="4800"/>
              <a:buNone/>
            </a:pPr>
            <a:r>
              <a:rPr lang="en-US" sz="2800"/>
              <a:t>Latency Analysis in Serverless Architectures</a:t>
            </a:r>
            <a:endParaRPr sz="2800"/>
          </a:p>
        </p:txBody>
      </p:sp>
      <p:sp>
        <p:nvSpPr>
          <p:cNvPr id="185" name="Google Shape;185;p1"/>
          <p:cNvSpPr txBox="1"/>
          <p:nvPr/>
        </p:nvSpPr>
        <p:spPr>
          <a:xfrm>
            <a:off x="4670612" y="4181459"/>
            <a:ext cx="4052100" cy="43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Nishant Baranwal Somy (15CS30044)</a:t>
            </a:r>
            <a:endParaRPr b="0" i="0" sz="1800" u="none" cap="none" strike="noStrike">
              <a:solidFill>
                <a:srgbClr val="000000"/>
              </a:solidFill>
              <a:latin typeface="Arial"/>
              <a:ea typeface="Arial"/>
              <a:cs typeface="Arial"/>
              <a:sym typeface="Arial"/>
            </a:endParaRPr>
          </a:p>
        </p:txBody>
      </p:sp>
      <p:sp>
        <p:nvSpPr>
          <p:cNvPr id="186" name="Google Shape;186;p1"/>
          <p:cNvSpPr txBox="1"/>
          <p:nvPr/>
        </p:nvSpPr>
        <p:spPr>
          <a:xfrm>
            <a:off x="4687975" y="4697475"/>
            <a:ext cx="4033200" cy="37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latin typeface="Roboto Condensed"/>
                <a:ea typeface="Roboto Condensed"/>
                <a:cs typeface="Roboto Condensed"/>
                <a:sym typeface="Roboto Condensed"/>
              </a:rPr>
              <a:t>Supervisor : Professor Sandip Chakraborty</a:t>
            </a:r>
            <a:endParaRPr b="1">
              <a:latin typeface="Roboto Condensed"/>
              <a:ea typeface="Roboto Condensed"/>
              <a:cs typeface="Roboto Condensed"/>
              <a:sym typeface="Roboto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3"/>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3200"/>
              <a:t>Problem Motivation</a:t>
            </a:r>
            <a:endParaRPr sz="3200"/>
          </a:p>
        </p:txBody>
      </p:sp>
      <p:sp>
        <p:nvSpPr>
          <p:cNvPr id="330" name="Google Shape;330;p3"/>
          <p:cNvSpPr txBox="1"/>
          <p:nvPr>
            <p:ph idx="1" type="body"/>
          </p:nvPr>
        </p:nvSpPr>
        <p:spPr>
          <a:xfrm>
            <a:off x="651725" y="1423275"/>
            <a:ext cx="7887300" cy="33393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US" sz="1800"/>
              <a:t>Serverless platforms isolate and execute functions in separate containers, and do not exploit the interactions among functions for performance. These practices lead to high startup delays for function executions and inefficient resource usage.</a:t>
            </a:r>
            <a:endParaRPr sz="1800"/>
          </a:p>
          <a:p>
            <a:pPr indent="-342900" lvl="0" marL="457200" rtl="0" algn="l">
              <a:lnSpc>
                <a:spcPct val="115000"/>
              </a:lnSpc>
              <a:spcBef>
                <a:spcPts val="1000"/>
              </a:spcBef>
              <a:spcAft>
                <a:spcPts val="0"/>
              </a:spcAft>
              <a:buClr>
                <a:srgbClr val="000000"/>
              </a:buClr>
              <a:buSzPts val="1800"/>
              <a:buChar char="▰"/>
            </a:pPr>
            <a:r>
              <a:rPr lang="en-US" sz="1800"/>
              <a:t>Many of such applications interact with a database in the backend. Even if we ignore the startup delays, in the normal executions also when the container is warm, the delay is 5 times more as compared to a dedicated server.</a:t>
            </a:r>
            <a:endParaRPr sz="1800"/>
          </a:p>
          <a:p>
            <a:pPr indent="-342900" lvl="0" marL="457200" rtl="0" algn="l">
              <a:lnSpc>
                <a:spcPct val="115000"/>
              </a:lnSpc>
              <a:spcBef>
                <a:spcPts val="1000"/>
              </a:spcBef>
              <a:spcAft>
                <a:spcPts val="1000"/>
              </a:spcAft>
              <a:buClr>
                <a:srgbClr val="000000"/>
              </a:buClr>
              <a:buSzPts val="1800"/>
              <a:buChar char="▰"/>
            </a:pPr>
            <a:r>
              <a:rPr lang="en-US" sz="1800"/>
              <a:t>This delay increases even more when the database and the lambda function is not placed in the same location.</a:t>
            </a:r>
            <a:endParaRPr sz="1800"/>
          </a:p>
        </p:txBody>
      </p:sp>
      <p:sp>
        <p:nvSpPr>
          <p:cNvPr id="331" name="Google Shape;331;p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332" name="Google Shape;332;p3"/>
          <p:cNvGrpSpPr/>
          <p:nvPr/>
        </p:nvGrpSpPr>
        <p:grpSpPr>
          <a:xfrm>
            <a:off x="282216" y="590918"/>
            <a:ext cx="369505" cy="369505"/>
            <a:chOff x="2594050" y="1631825"/>
            <a:chExt cx="439625" cy="439625"/>
          </a:xfrm>
        </p:grpSpPr>
        <p:sp>
          <p:nvSpPr>
            <p:cNvPr id="333" name="Google Shape;333;p3"/>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4"/>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3200"/>
              <a:t>Contributions</a:t>
            </a:r>
            <a:endParaRPr sz="3200"/>
          </a:p>
        </p:txBody>
      </p:sp>
      <p:sp>
        <p:nvSpPr>
          <p:cNvPr id="342" name="Google Shape;342;p4"/>
          <p:cNvSpPr txBox="1"/>
          <p:nvPr>
            <p:ph idx="1" type="body"/>
          </p:nvPr>
        </p:nvSpPr>
        <p:spPr>
          <a:xfrm>
            <a:off x="789375" y="1158775"/>
            <a:ext cx="6803700" cy="347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US" sz="1800"/>
              <a:t>Latency analysis</a:t>
            </a:r>
            <a:endParaRPr sz="1800"/>
          </a:p>
          <a:p>
            <a:pPr indent="-342900" lvl="0" marL="457200" rtl="0" algn="l">
              <a:lnSpc>
                <a:spcPct val="100000"/>
              </a:lnSpc>
              <a:spcBef>
                <a:spcPts val="1000"/>
              </a:spcBef>
              <a:spcAft>
                <a:spcPts val="0"/>
              </a:spcAft>
              <a:buClr>
                <a:srgbClr val="000000"/>
              </a:buClr>
              <a:buSzPts val="1800"/>
              <a:buChar char="▰"/>
            </a:pPr>
            <a:r>
              <a:rPr lang="en-US" sz="1800"/>
              <a:t>B</a:t>
            </a:r>
            <a:r>
              <a:rPr lang="en-US" sz="1800"/>
              <a:t>etween IaaS and FaaS.</a:t>
            </a:r>
            <a:endParaRPr sz="1800"/>
          </a:p>
          <a:p>
            <a:pPr indent="-342900" lvl="0" marL="457200" rtl="0" algn="l">
              <a:lnSpc>
                <a:spcPct val="100000"/>
              </a:lnSpc>
              <a:spcBef>
                <a:spcPts val="1000"/>
              </a:spcBef>
              <a:spcAft>
                <a:spcPts val="0"/>
              </a:spcAft>
              <a:buClr>
                <a:srgbClr val="000000"/>
              </a:buClr>
              <a:buSzPts val="1800"/>
              <a:buChar char="▰"/>
            </a:pPr>
            <a:r>
              <a:rPr lang="en-US" sz="1800"/>
              <a:t>When same lambda function is accessed from multiple locations.</a:t>
            </a:r>
            <a:endParaRPr sz="1800"/>
          </a:p>
          <a:p>
            <a:pPr indent="-342900" lvl="0" marL="457200" rtl="0" algn="l">
              <a:lnSpc>
                <a:spcPct val="100000"/>
              </a:lnSpc>
              <a:spcBef>
                <a:spcPts val="1000"/>
              </a:spcBef>
              <a:spcAft>
                <a:spcPts val="0"/>
              </a:spcAft>
              <a:buClr>
                <a:srgbClr val="000000"/>
              </a:buClr>
              <a:buSzPts val="1800"/>
              <a:buChar char="▰"/>
            </a:pPr>
            <a:r>
              <a:rPr lang="en-US" sz="1800"/>
              <a:t>Between GET requests and POST requests when deployed using lambda.</a:t>
            </a:r>
            <a:endParaRPr sz="1800"/>
          </a:p>
          <a:p>
            <a:pPr indent="-342900" lvl="0" marL="457200" rtl="0" algn="l">
              <a:lnSpc>
                <a:spcPct val="100000"/>
              </a:lnSpc>
              <a:spcBef>
                <a:spcPts val="1000"/>
              </a:spcBef>
              <a:spcAft>
                <a:spcPts val="0"/>
              </a:spcAft>
              <a:buClr>
                <a:srgbClr val="000000"/>
              </a:buClr>
              <a:buSzPts val="1800"/>
              <a:buChar char="▰"/>
            </a:pPr>
            <a:r>
              <a:rPr lang="en-US" sz="1800"/>
              <a:t>When one lambda calls another lambda (Nested lambda).</a:t>
            </a:r>
            <a:endParaRPr sz="1800"/>
          </a:p>
          <a:p>
            <a:pPr indent="-342900" lvl="0" marL="457200" rtl="0" algn="l">
              <a:lnSpc>
                <a:spcPct val="100000"/>
              </a:lnSpc>
              <a:spcBef>
                <a:spcPts val="1000"/>
              </a:spcBef>
              <a:spcAft>
                <a:spcPts val="0"/>
              </a:spcAft>
              <a:buClr>
                <a:srgbClr val="000000"/>
              </a:buClr>
              <a:buSzPts val="1800"/>
              <a:buChar char="▰"/>
            </a:pPr>
            <a:r>
              <a:rPr lang="en-US" sz="1800"/>
              <a:t>Between in-memory caching and external caching.</a:t>
            </a:r>
            <a:endParaRPr sz="1800"/>
          </a:p>
          <a:p>
            <a:pPr indent="-342900" lvl="0" marL="457200" rtl="0" algn="l">
              <a:lnSpc>
                <a:spcPct val="100000"/>
              </a:lnSpc>
              <a:spcBef>
                <a:spcPts val="1000"/>
              </a:spcBef>
              <a:spcAft>
                <a:spcPts val="1000"/>
              </a:spcAft>
              <a:buClr>
                <a:srgbClr val="000000"/>
              </a:buClr>
              <a:buSzPts val="1800"/>
              <a:buChar char="▰"/>
            </a:pPr>
            <a:r>
              <a:rPr lang="en-US" sz="1800"/>
              <a:t>When multiple lambda functions are cascaded at different depths.</a:t>
            </a:r>
            <a:endParaRPr sz="1800"/>
          </a:p>
        </p:txBody>
      </p:sp>
      <p:sp>
        <p:nvSpPr>
          <p:cNvPr id="343" name="Google Shape;343;p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344" name="Google Shape;344;p4"/>
          <p:cNvGrpSpPr/>
          <p:nvPr/>
        </p:nvGrpSpPr>
        <p:grpSpPr>
          <a:xfrm>
            <a:off x="282216" y="590918"/>
            <a:ext cx="369505" cy="369505"/>
            <a:chOff x="2594050" y="1631825"/>
            <a:chExt cx="439625" cy="439625"/>
          </a:xfrm>
        </p:grpSpPr>
        <p:sp>
          <p:nvSpPr>
            <p:cNvPr id="345" name="Google Shape;345;p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4"/>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3200">
                <a:solidFill>
                  <a:schemeClr val="lt1"/>
                </a:solidFill>
              </a:rPr>
              <a:t>Literature Survey</a:t>
            </a:r>
            <a:endParaRPr sz="3200"/>
          </a:p>
        </p:txBody>
      </p:sp>
      <p:sp>
        <p:nvSpPr>
          <p:cNvPr id="354" name="Google Shape;354;p5"/>
          <p:cNvSpPr txBox="1"/>
          <p:nvPr>
            <p:ph idx="1" type="body"/>
          </p:nvPr>
        </p:nvSpPr>
        <p:spPr>
          <a:xfrm>
            <a:off x="814275" y="1327350"/>
            <a:ext cx="7413600" cy="34890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1000"/>
              </a:spcBef>
              <a:spcAft>
                <a:spcPts val="0"/>
              </a:spcAft>
              <a:buClr>
                <a:srgbClr val="000000"/>
              </a:buClr>
              <a:buSzPts val="1600"/>
              <a:buChar char="▰"/>
            </a:pPr>
            <a:r>
              <a:rPr lang="en-US" sz="1600"/>
              <a:t>Scott Hendrickson et al </a:t>
            </a:r>
            <a:r>
              <a:rPr lang="en-US" sz="1600">
                <a:extLst>
                  <a:ext uri="http://customooxmlschemas.google.com/">
                    <go:slidesCustomData xmlns:go="http://customooxmlschemas.google.com/" textRoundtripDataId="0"/>
                  </a:ext>
                </a:extLst>
              </a:rPr>
              <a:t>[1</a:t>
            </a:r>
            <a:r>
              <a:rPr lang="en-US" sz="1600"/>
              <a:t>] (HotCloud, 2016), have created OpenLambda, an open source serverless platform to promote building of next-generation web services and applications using serverless computation.</a:t>
            </a:r>
            <a:endParaRPr sz="1600"/>
          </a:p>
          <a:p>
            <a:pPr indent="-330200" lvl="0" marL="457200" rtl="0" algn="l">
              <a:lnSpc>
                <a:spcPct val="100000"/>
              </a:lnSpc>
              <a:spcBef>
                <a:spcPts val="1000"/>
              </a:spcBef>
              <a:spcAft>
                <a:spcPts val="0"/>
              </a:spcAft>
              <a:buClr>
                <a:srgbClr val="000000"/>
              </a:buClr>
              <a:buSzPts val="1600"/>
              <a:buChar char="▰"/>
            </a:pPr>
            <a:r>
              <a:rPr lang="en-US" sz="1600"/>
              <a:t>Istemi et al [2] (ATC, 2018), have created SAND which introduces two key techniques: application-level sandboxing and hierarchical message bus which achieves 43% speedup in image-processing applications.</a:t>
            </a:r>
            <a:endParaRPr sz="1600"/>
          </a:p>
          <a:p>
            <a:pPr indent="-330200" lvl="0" marL="457200" rtl="0" algn="l">
              <a:lnSpc>
                <a:spcPct val="100000"/>
              </a:lnSpc>
              <a:spcBef>
                <a:spcPts val="1000"/>
              </a:spcBef>
              <a:spcAft>
                <a:spcPts val="0"/>
              </a:spcAft>
              <a:buClr>
                <a:srgbClr val="000000"/>
              </a:buClr>
              <a:buSzPts val="1600"/>
              <a:buChar char="▰"/>
            </a:pPr>
            <a:r>
              <a:rPr lang="en-US" sz="1600"/>
              <a:t>Ana Klimovic et al [3] </a:t>
            </a:r>
            <a:r>
              <a:rPr lang="en-US" sz="1600"/>
              <a:t>(ATC, 2018)</a:t>
            </a:r>
            <a:r>
              <a:rPr lang="en-US" sz="1600"/>
              <a:t>, explore the suitability of different cloud storage services (e.g., object stores and distributed caches) as remote storage for serverless analytics.</a:t>
            </a:r>
            <a:endParaRPr sz="1600"/>
          </a:p>
          <a:p>
            <a:pPr indent="-330200" lvl="0" marL="457200" rtl="0" algn="l">
              <a:lnSpc>
                <a:spcPct val="100000"/>
              </a:lnSpc>
              <a:spcBef>
                <a:spcPts val="1000"/>
              </a:spcBef>
              <a:spcAft>
                <a:spcPts val="1000"/>
              </a:spcAft>
              <a:buClr>
                <a:srgbClr val="000000"/>
              </a:buClr>
              <a:buSzPts val="1600"/>
              <a:buChar char="▰"/>
            </a:pPr>
            <a:r>
              <a:rPr lang="en-US" sz="1600"/>
              <a:t>Liang Wang et al [4] </a:t>
            </a:r>
            <a:r>
              <a:rPr lang="en-US" sz="1600"/>
              <a:t>(ATC, 2018)</a:t>
            </a:r>
            <a:r>
              <a:rPr lang="en-US" sz="1600"/>
              <a:t>, have studied different serverless platforms and characterized their performance in terms of security, scalability, cold start latency and resource efficiency.</a:t>
            </a:r>
            <a:endParaRPr sz="1600"/>
          </a:p>
        </p:txBody>
      </p:sp>
      <p:sp>
        <p:nvSpPr>
          <p:cNvPr id="355" name="Google Shape;355;p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356" name="Google Shape;356;p5"/>
          <p:cNvGrpSpPr/>
          <p:nvPr/>
        </p:nvGrpSpPr>
        <p:grpSpPr>
          <a:xfrm>
            <a:off x="307628" y="587260"/>
            <a:ext cx="309022" cy="376837"/>
            <a:chOff x="596350" y="929175"/>
            <a:chExt cx="407950" cy="497475"/>
          </a:xfrm>
        </p:grpSpPr>
        <p:sp>
          <p:nvSpPr>
            <p:cNvPr id="357" name="Google Shape;357;p5"/>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5"/>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5"/>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5"/>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5"/>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5"/>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5"/>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6"/>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3200">
                <a:solidFill>
                  <a:schemeClr val="lt1"/>
                </a:solidFill>
              </a:rPr>
              <a:t>Gap Analysis</a:t>
            </a:r>
            <a:endParaRPr sz="3200"/>
          </a:p>
        </p:txBody>
      </p:sp>
      <p:sp>
        <p:nvSpPr>
          <p:cNvPr id="369" name="Google Shape;369;p6"/>
          <p:cNvSpPr txBox="1"/>
          <p:nvPr>
            <p:ph idx="1" type="body"/>
          </p:nvPr>
        </p:nvSpPr>
        <p:spPr>
          <a:xfrm>
            <a:off x="814275" y="1327350"/>
            <a:ext cx="7197300" cy="3524700"/>
          </a:xfrm>
          <a:prstGeom prst="rect">
            <a:avLst/>
          </a:prstGeom>
          <a:noFill/>
          <a:ln>
            <a:noFill/>
          </a:ln>
        </p:spPr>
        <p:txBody>
          <a:bodyPr anchorCtr="0" anchor="ctr" bIns="91425" lIns="91425" spcFirstLastPara="1" rIns="91425" wrap="square" tIns="91425">
            <a:noAutofit/>
          </a:bodyPr>
          <a:lstStyle/>
          <a:p>
            <a:pPr indent="-349250" lvl="0" marL="457200" rtl="0" algn="l">
              <a:lnSpc>
                <a:spcPct val="100000"/>
              </a:lnSpc>
              <a:spcBef>
                <a:spcPts val="0"/>
              </a:spcBef>
              <a:spcAft>
                <a:spcPts val="0"/>
              </a:spcAft>
              <a:buClr>
                <a:srgbClr val="000000"/>
              </a:buClr>
              <a:buSzPts val="1900"/>
              <a:buChar char="▰"/>
            </a:pPr>
            <a:r>
              <a:rPr lang="en-US" sz="1900"/>
              <a:t>None of the works so far have compared serverless architecture to serverful architecture on the basis of performance.</a:t>
            </a:r>
            <a:endParaRPr sz="1900"/>
          </a:p>
          <a:p>
            <a:pPr indent="-349250" lvl="0" marL="457200" rtl="0" algn="l">
              <a:lnSpc>
                <a:spcPct val="100000"/>
              </a:lnSpc>
              <a:spcBef>
                <a:spcPts val="1000"/>
              </a:spcBef>
              <a:spcAft>
                <a:spcPts val="0"/>
              </a:spcAft>
              <a:buClr>
                <a:srgbClr val="000000"/>
              </a:buClr>
              <a:buSzPts val="1900"/>
              <a:buChar char="▰"/>
            </a:pPr>
            <a:r>
              <a:rPr lang="en-US" sz="1900"/>
              <a:t>Even though most of the serverless applications are web applications that involve interaction with database in the backend, none of the existing works focus on studying latency for interactive applications in serverless architecture.</a:t>
            </a:r>
            <a:endParaRPr sz="1900"/>
          </a:p>
          <a:p>
            <a:pPr indent="-349250" lvl="0" marL="457200" rtl="0" algn="l">
              <a:lnSpc>
                <a:spcPct val="100000"/>
              </a:lnSpc>
              <a:spcBef>
                <a:spcPts val="1000"/>
              </a:spcBef>
              <a:spcAft>
                <a:spcPts val="1000"/>
              </a:spcAft>
              <a:buClr>
                <a:srgbClr val="000000"/>
              </a:buClr>
              <a:buSzPts val="1900"/>
              <a:buChar char="▰"/>
            </a:pPr>
            <a:r>
              <a:rPr lang="en-US" sz="1900"/>
              <a:t>Today, many of the serverless platforms have server farms in various parts of the world, hence, strategic placement of lambda functions and databases becomes an important case study for increasing performance of these applications.</a:t>
            </a:r>
            <a:endParaRPr sz="1900"/>
          </a:p>
        </p:txBody>
      </p:sp>
      <p:sp>
        <p:nvSpPr>
          <p:cNvPr id="370" name="Google Shape;370;p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371" name="Google Shape;371;p6"/>
          <p:cNvGrpSpPr/>
          <p:nvPr/>
        </p:nvGrpSpPr>
        <p:grpSpPr>
          <a:xfrm>
            <a:off x="307628" y="587260"/>
            <a:ext cx="309022" cy="376837"/>
            <a:chOff x="596350" y="929175"/>
            <a:chExt cx="407950" cy="497475"/>
          </a:xfrm>
        </p:grpSpPr>
        <p:sp>
          <p:nvSpPr>
            <p:cNvPr id="372" name="Google Shape;372;p6"/>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6"/>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6"/>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6"/>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6"/>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6"/>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6"/>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7"/>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3200">
                <a:solidFill>
                  <a:schemeClr val="lt1"/>
                </a:solidFill>
              </a:rPr>
              <a:t>Problem Statement</a:t>
            </a:r>
            <a:endParaRPr sz="3200"/>
          </a:p>
        </p:txBody>
      </p:sp>
      <p:sp>
        <p:nvSpPr>
          <p:cNvPr id="384" name="Google Shape;384;p7"/>
          <p:cNvSpPr txBox="1"/>
          <p:nvPr>
            <p:ph idx="1" type="body"/>
          </p:nvPr>
        </p:nvSpPr>
        <p:spPr>
          <a:xfrm>
            <a:off x="814275" y="1714625"/>
            <a:ext cx="7370100" cy="2310000"/>
          </a:xfrm>
          <a:prstGeom prst="rect">
            <a:avLst/>
          </a:prstGeom>
          <a:noFill/>
          <a:ln>
            <a:noFill/>
          </a:ln>
        </p:spPr>
        <p:txBody>
          <a:bodyPr anchorCtr="0" anchor="ctr" bIns="91425" lIns="91425" spcFirstLastPara="1" rIns="91425" wrap="square" tIns="91425">
            <a:noAutofit/>
          </a:bodyPr>
          <a:lstStyle/>
          <a:p>
            <a:pPr indent="-381000" lvl="0" marL="457200" rtl="0" algn="l">
              <a:lnSpc>
                <a:spcPct val="100000"/>
              </a:lnSpc>
              <a:spcBef>
                <a:spcPts val="0"/>
              </a:spcBef>
              <a:spcAft>
                <a:spcPts val="0"/>
              </a:spcAft>
              <a:buClr>
                <a:srgbClr val="000000"/>
              </a:buClr>
              <a:buSzPts val="2400"/>
              <a:buChar char="▰"/>
            </a:pPr>
            <a:r>
              <a:rPr lang="en-US"/>
              <a:t>Characterizing latency in serverless architectures with respect to database applications and strategies to improve it.</a:t>
            </a:r>
            <a:endParaRPr/>
          </a:p>
          <a:p>
            <a:pPr indent="-381000" lvl="0" marL="457200" rtl="0" algn="l">
              <a:lnSpc>
                <a:spcPct val="100000"/>
              </a:lnSpc>
              <a:spcBef>
                <a:spcPts val="1000"/>
              </a:spcBef>
              <a:spcAft>
                <a:spcPts val="0"/>
              </a:spcAft>
              <a:buClr>
                <a:srgbClr val="000000"/>
              </a:buClr>
              <a:buSzPts val="2400"/>
              <a:buChar char="▰"/>
            </a:pPr>
            <a:r>
              <a:rPr lang="en-US"/>
              <a:t>Studying latency between components with increasing levels of dependency.</a:t>
            </a:r>
            <a:endParaRPr/>
          </a:p>
          <a:p>
            <a:pPr indent="-381000" lvl="0" marL="457200" rtl="0" algn="l">
              <a:lnSpc>
                <a:spcPct val="100000"/>
              </a:lnSpc>
              <a:spcBef>
                <a:spcPts val="1000"/>
              </a:spcBef>
              <a:spcAft>
                <a:spcPts val="1000"/>
              </a:spcAft>
              <a:buClr>
                <a:srgbClr val="000000"/>
              </a:buClr>
              <a:buSzPts val="2400"/>
              <a:buChar char="▰"/>
            </a:pPr>
            <a:r>
              <a:rPr lang="en-US"/>
              <a:t>Improving performance by placing cache optimally across lambda.</a:t>
            </a:r>
            <a:endParaRPr/>
          </a:p>
        </p:txBody>
      </p:sp>
      <p:sp>
        <p:nvSpPr>
          <p:cNvPr id="385" name="Google Shape;385;p7"/>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386" name="Google Shape;386;p7"/>
          <p:cNvGrpSpPr/>
          <p:nvPr/>
        </p:nvGrpSpPr>
        <p:grpSpPr>
          <a:xfrm>
            <a:off x="307628" y="587260"/>
            <a:ext cx="309022" cy="376837"/>
            <a:chOff x="596350" y="929175"/>
            <a:chExt cx="407950" cy="497475"/>
          </a:xfrm>
        </p:grpSpPr>
        <p:sp>
          <p:nvSpPr>
            <p:cNvPr id="387" name="Google Shape;387;p7"/>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7"/>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7"/>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7"/>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7"/>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7"/>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7"/>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15"/>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800">
                <a:solidFill>
                  <a:schemeClr val="lt1"/>
                </a:solidFill>
              </a:rPr>
              <a:t>Experiments and Results</a:t>
            </a:r>
            <a:endParaRPr sz="2800"/>
          </a:p>
        </p:txBody>
      </p:sp>
      <p:sp>
        <p:nvSpPr>
          <p:cNvPr id="399" name="Google Shape;399;p15"/>
          <p:cNvSpPr txBox="1"/>
          <p:nvPr>
            <p:ph idx="1" type="body"/>
          </p:nvPr>
        </p:nvSpPr>
        <p:spPr>
          <a:xfrm>
            <a:off x="814275" y="1322300"/>
            <a:ext cx="6132600" cy="35748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Char char="▰"/>
            </a:pPr>
            <a:r>
              <a:rPr lang="en-US" sz="1800"/>
              <a:t>Platform used : Amazon AWS Lambda (most popular)</a:t>
            </a:r>
            <a:endParaRPr sz="1800"/>
          </a:p>
          <a:p>
            <a:pPr indent="-342900" lvl="0" marL="457200" rtl="0" algn="l">
              <a:lnSpc>
                <a:spcPct val="100000"/>
              </a:lnSpc>
              <a:spcBef>
                <a:spcPts val="1000"/>
              </a:spcBef>
              <a:spcAft>
                <a:spcPts val="0"/>
              </a:spcAft>
              <a:buClr>
                <a:srgbClr val="000000"/>
              </a:buClr>
              <a:buSzPts val="1800"/>
              <a:buChar char="▰"/>
            </a:pPr>
            <a:r>
              <a:rPr lang="en-US" sz="1800"/>
              <a:t>Application studied : Web based DB read and write</a:t>
            </a:r>
            <a:endParaRPr sz="1800"/>
          </a:p>
          <a:p>
            <a:pPr indent="-342900" lvl="0" marL="457200" rtl="0" algn="l">
              <a:lnSpc>
                <a:spcPct val="100000"/>
              </a:lnSpc>
              <a:spcBef>
                <a:spcPts val="1000"/>
              </a:spcBef>
              <a:spcAft>
                <a:spcPts val="0"/>
              </a:spcAft>
              <a:buClr>
                <a:srgbClr val="000000"/>
              </a:buClr>
              <a:buSzPts val="1800"/>
              <a:buChar char="▰"/>
            </a:pPr>
            <a:r>
              <a:rPr lang="en-US" sz="1800"/>
              <a:t>Experiments :</a:t>
            </a:r>
            <a:endParaRPr sz="1800"/>
          </a:p>
          <a:p>
            <a:pPr indent="-368300" lvl="1" marL="939800" rtl="0" algn="l">
              <a:lnSpc>
                <a:spcPct val="100000"/>
              </a:lnSpc>
              <a:spcBef>
                <a:spcPts val="1000"/>
              </a:spcBef>
              <a:spcAft>
                <a:spcPts val="0"/>
              </a:spcAft>
              <a:buClr>
                <a:srgbClr val="000000"/>
              </a:buClr>
              <a:buSzPts val="1800"/>
              <a:buFont typeface="Arial"/>
              <a:buAutoNum type="arabicPeriod"/>
            </a:pPr>
            <a:r>
              <a:rPr lang="en-US" sz="1800"/>
              <a:t>Traditional (IaaS) vs Serverless (FaaS)</a:t>
            </a:r>
            <a:endParaRPr sz="1800"/>
          </a:p>
          <a:p>
            <a:pPr indent="-368300" lvl="1" marL="939800" rtl="0" algn="l">
              <a:lnSpc>
                <a:spcPct val="100000"/>
              </a:lnSpc>
              <a:spcBef>
                <a:spcPts val="1000"/>
              </a:spcBef>
              <a:spcAft>
                <a:spcPts val="0"/>
              </a:spcAft>
              <a:buClr>
                <a:srgbClr val="000000"/>
              </a:buClr>
              <a:buSzPts val="1800"/>
              <a:buFont typeface="Arial"/>
              <a:buAutoNum type="arabicPeriod"/>
            </a:pPr>
            <a:r>
              <a:rPr lang="en-US" sz="1800"/>
              <a:t>Serverless : clients spread across the globe</a:t>
            </a:r>
            <a:endParaRPr sz="1800"/>
          </a:p>
          <a:p>
            <a:pPr indent="-368300" lvl="1" marL="939800" rtl="0" algn="l">
              <a:lnSpc>
                <a:spcPct val="100000"/>
              </a:lnSpc>
              <a:spcBef>
                <a:spcPts val="1000"/>
              </a:spcBef>
              <a:spcAft>
                <a:spcPts val="0"/>
              </a:spcAft>
              <a:buClr>
                <a:srgbClr val="000000"/>
              </a:buClr>
              <a:buSzPts val="1800"/>
              <a:buFont typeface="Arial"/>
              <a:buAutoNum type="arabicPeriod"/>
            </a:pPr>
            <a:r>
              <a:rPr lang="en-US" sz="1800"/>
              <a:t>Using cache between lambda and database</a:t>
            </a:r>
            <a:endParaRPr sz="1800"/>
          </a:p>
          <a:p>
            <a:pPr indent="-368300" lvl="1" marL="939800" rtl="0" algn="l">
              <a:lnSpc>
                <a:spcPct val="100000"/>
              </a:lnSpc>
              <a:spcBef>
                <a:spcPts val="1000"/>
              </a:spcBef>
              <a:spcAft>
                <a:spcPts val="0"/>
              </a:spcAft>
              <a:buClr>
                <a:srgbClr val="000000"/>
              </a:buClr>
              <a:buSzPts val="1800"/>
              <a:buFont typeface="Arial"/>
              <a:buAutoNum type="arabicPeriod"/>
            </a:pPr>
            <a:r>
              <a:rPr lang="en-US" sz="1800"/>
              <a:t>Nested lambda latency</a:t>
            </a:r>
            <a:endParaRPr sz="1800"/>
          </a:p>
          <a:p>
            <a:pPr indent="-368300" lvl="1" marL="939800" rtl="0" algn="l">
              <a:lnSpc>
                <a:spcPct val="100000"/>
              </a:lnSpc>
              <a:spcBef>
                <a:spcPts val="1000"/>
              </a:spcBef>
              <a:spcAft>
                <a:spcPts val="1000"/>
              </a:spcAft>
              <a:buClr>
                <a:srgbClr val="000000"/>
              </a:buClr>
              <a:buSzPts val="1800"/>
              <a:buFont typeface="Arial"/>
              <a:buAutoNum type="arabicPeriod"/>
            </a:pPr>
            <a:r>
              <a:rPr lang="en-US" sz="1800"/>
              <a:t>Cascading lambda with different levels</a:t>
            </a:r>
            <a:endParaRPr sz="1800"/>
          </a:p>
        </p:txBody>
      </p:sp>
      <p:sp>
        <p:nvSpPr>
          <p:cNvPr id="400" name="Google Shape;400;p1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401" name="Google Shape;401;p15"/>
          <p:cNvGrpSpPr/>
          <p:nvPr/>
        </p:nvGrpSpPr>
        <p:grpSpPr>
          <a:xfrm>
            <a:off x="307628" y="587260"/>
            <a:ext cx="309022" cy="376837"/>
            <a:chOff x="596350" y="929175"/>
            <a:chExt cx="407950" cy="497475"/>
          </a:xfrm>
        </p:grpSpPr>
        <p:sp>
          <p:nvSpPr>
            <p:cNvPr id="402" name="Google Shape;402;p15"/>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5"/>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5"/>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5"/>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5"/>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5"/>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5"/>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16"/>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800">
                <a:solidFill>
                  <a:schemeClr val="lt1"/>
                </a:solidFill>
              </a:rPr>
              <a:t>1. Traditional vs Serverless</a:t>
            </a:r>
            <a:endParaRPr sz="2800"/>
          </a:p>
        </p:txBody>
      </p:sp>
      <p:sp>
        <p:nvSpPr>
          <p:cNvPr id="414" name="Google Shape;414;p16"/>
          <p:cNvSpPr txBox="1"/>
          <p:nvPr>
            <p:ph idx="1" type="body"/>
          </p:nvPr>
        </p:nvSpPr>
        <p:spPr>
          <a:xfrm>
            <a:off x="21675" y="1462117"/>
            <a:ext cx="6132600" cy="33075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1000"/>
              </a:spcBef>
              <a:spcAft>
                <a:spcPts val="0"/>
              </a:spcAft>
              <a:buClr>
                <a:srgbClr val="000000"/>
              </a:buClr>
              <a:buSzPts val="1600"/>
              <a:buChar char="▰"/>
            </a:pPr>
            <a:r>
              <a:rPr lang="en-US" sz="1600"/>
              <a:t>Studied latency differences of deploying a web application on dedicated servers and that with lambda functions.</a:t>
            </a:r>
            <a:endParaRPr sz="1600"/>
          </a:p>
          <a:p>
            <a:pPr indent="-330200" lvl="0" marL="457200" rtl="0" algn="l">
              <a:lnSpc>
                <a:spcPct val="100000"/>
              </a:lnSpc>
              <a:spcBef>
                <a:spcPts val="1000"/>
              </a:spcBef>
              <a:spcAft>
                <a:spcPts val="0"/>
              </a:spcAft>
              <a:buClr>
                <a:srgbClr val="000000"/>
              </a:buClr>
              <a:buSzPts val="1600"/>
              <a:buChar char="▰"/>
            </a:pPr>
            <a:r>
              <a:rPr lang="en-US" sz="1600"/>
              <a:t>Experimental Setup :</a:t>
            </a:r>
            <a:endParaRPr sz="1600"/>
          </a:p>
          <a:p>
            <a:pPr indent="-330200" lvl="1" marL="914400" rtl="0" algn="l">
              <a:lnSpc>
                <a:spcPct val="100000"/>
              </a:lnSpc>
              <a:spcBef>
                <a:spcPts val="1000"/>
              </a:spcBef>
              <a:spcAft>
                <a:spcPts val="0"/>
              </a:spcAft>
              <a:buClr>
                <a:srgbClr val="000000"/>
              </a:buClr>
              <a:buSzPts val="1600"/>
              <a:buChar char="▻"/>
            </a:pPr>
            <a:r>
              <a:rPr lang="en-US" sz="1600"/>
              <a:t>Traditional : EC2 instances with MongoDB on backend</a:t>
            </a:r>
            <a:endParaRPr sz="1600"/>
          </a:p>
          <a:p>
            <a:pPr indent="-330200" lvl="1" marL="914400" rtl="0" algn="l">
              <a:lnSpc>
                <a:spcPct val="100000"/>
              </a:lnSpc>
              <a:spcBef>
                <a:spcPts val="1000"/>
              </a:spcBef>
              <a:spcAft>
                <a:spcPts val="0"/>
              </a:spcAft>
              <a:buClr>
                <a:srgbClr val="000000"/>
              </a:buClr>
              <a:buSzPts val="1600"/>
              <a:buChar char="▻"/>
            </a:pPr>
            <a:r>
              <a:rPr lang="en-US" sz="1600"/>
              <a:t>Serverless : AWS lambda with AWS DynamoDB on backend</a:t>
            </a:r>
            <a:endParaRPr sz="1600"/>
          </a:p>
          <a:p>
            <a:pPr indent="-330200" lvl="1" marL="914400" rtl="0" algn="l">
              <a:lnSpc>
                <a:spcPct val="100000"/>
              </a:lnSpc>
              <a:spcBef>
                <a:spcPts val="1000"/>
              </a:spcBef>
              <a:spcAft>
                <a:spcPts val="0"/>
              </a:spcAft>
              <a:buClr>
                <a:srgbClr val="000000"/>
              </a:buClr>
              <a:buSzPts val="1600"/>
              <a:buChar char="▻"/>
            </a:pPr>
            <a:r>
              <a:rPr lang="en-US" sz="1600"/>
              <a:t>Both lambda and DynamoDB placed at same location</a:t>
            </a:r>
            <a:endParaRPr sz="1600"/>
          </a:p>
          <a:p>
            <a:pPr indent="-330200" lvl="1" marL="914400" rtl="0" algn="l">
              <a:lnSpc>
                <a:spcPct val="100000"/>
              </a:lnSpc>
              <a:spcBef>
                <a:spcPts val="1000"/>
              </a:spcBef>
              <a:spcAft>
                <a:spcPts val="0"/>
              </a:spcAft>
              <a:buClr>
                <a:srgbClr val="000000"/>
              </a:buClr>
              <a:buSzPts val="1600"/>
              <a:buChar char="▻"/>
            </a:pPr>
            <a:r>
              <a:rPr lang="en-US" sz="1600"/>
              <a:t>Locations studied : Mumbai, London, California, Canada Central, Singapore</a:t>
            </a:r>
            <a:endParaRPr sz="1600"/>
          </a:p>
          <a:p>
            <a:pPr indent="-330200" lvl="0" marL="457200" rtl="0" algn="l">
              <a:lnSpc>
                <a:spcPct val="100000"/>
              </a:lnSpc>
              <a:spcBef>
                <a:spcPts val="600"/>
              </a:spcBef>
              <a:spcAft>
                <a:spcPts val="0"/>
              </a:spcAft>
              <a:buClr>
                <a:srgbClr val="000000"/>
              </a:buClr>
              <a:buSzPts val="1600"/>
              <a:buChar char="▰"/>
            </a:pPr>
            <a:r>
              <a:rPr lang="en-US" sz="1600"/>
              <a:t>Hypothesis : It should be same as DB and lambda deployed in the same location as EC2.</a:t>
            </a:r>
            <a:endParaRPr sz="1600"/>
          </a:p>
        </p:txBody>
      </p:sp>
      <p:sp>
        <p:nvSpPr>
          <p:cNvPr id="415" name="Google Shape;415;p1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416" name="Google Shape;416;p16"/>
          <p:cNvGrpSpPr/>
          <p:nvPr/>
        </p:nvGrpSpPr>
        <p:grpSpPr>
          <a:xfrm>
            <a:off x="307628" y="587260"/>
            <a:ext cx="309022" cy="376837"/>
            <a:chOff x="596350" y="929175"/>
            <a:chExt cx="407950" cy="497475"/>
          </a:xfrm>
        </p:grpSpPr>
        <p:sp>
          <p:nvSpPr>
            <p:cNvPr id="417" name="Google Shape;417;p16"/>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6"/>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6"/>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6"/>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6"/>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6"/>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6"/>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24" name="Google Shape;424;p16"/>
          <p:cNvPicPr preferRelativeResize="0"/>
          <p:nvPr/>
        </p:nvPicPr>
        <p:blipFill>
          <a:blip r:embed="rId3">
            <a:alphaModFix/>
          </a:blip>
          <a:stretch>
            <a:fillRect/>
          </a:stretch>
        </p:blipFill>
        <p:spPr>
          <a:xfrm>
            <a:off x="5921676" y="2548875"/>
            <a:ext cx="2998800" cy="1247225"/>
          </a:xfrm>
          <a:prstGeom prst="rect">
            <a:avLst/>
          </a:prstGeom>
          <a:noFill/>
          <a:ln>
            <a:noFill/>
          </a:ln>
        </p:spPr>
      </p:pic>
      <p:pic>
        <p:nvPicPr>
          <p:cNvPr id="425" name="Google Shape;425;p16"/>
          <p:cNvPicPr preferRelativeResize="0"/>
          <p:nvPr/>
        </p:nvPicPr>
        <p:blipFill>
          <a:blip r:embed="rId4">
            <a:alphaModFix/>
          </a:blip>
          <a:stretch>
            <a:fillRect/>
          </a:stretch>
        </p:blipFill>
        <p:spPr>
          <a:xfrm>
            <a:off x="5746650" y="1462125"/>
            <a:ext cx="3116851" cy="831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17"/>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800">
                <a:solidFill>
                  <a:schemeClr val="lt1"/>
                </a:solidFill>
              </a:rPr>
              <a:t>Results</a:t>
            </a:r>
            <a:endParaRPr sz="2800"/>
          </a:p>
        </p:txBody>
      </p:sp>
      <p:sp>
        <p:nvSpPr>
          <p:cNvPr id="431" name="Google Shape;431;p17"/>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432" name="Google Shape;432;p17"/>
          <p:cNvGrpSpPr/>
          <p:nvPr/>
        </p:nvGrpSpPr>
        <p:grpSpPr>
          <a:xfrm>
            <a:off x="307628" y="587260"/>
            <a:ext cx="309022" cy="376837"/>
            <a:chOff x="596350" y="929175"/>
            <a:chExt cx="407950" cy="497475"/>
          </a:xfrm>
        </p:grpSpPr>
        <p:sp>
          <p:nvSpPr>
            <p:cNvPr id="433" name="Google Shape;433;p17"/>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7"/>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7"/>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7"/>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7"/>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7"/>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7"/>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40" name="Google Shape;440;p17"/>
          <p:cNvPicPr preferRelativeResize="0"/>
          <p:nvPr/>
        </p:nvPicPr>
        <p:blipFill rotWithShape="1">
          <a:blip r:embed="rId3">
            <a:alphaModFix/>
          </a:blip>
          <a:srcRect b="0" l="0" r="0" t="0"/>
          <a:stretch/>
        </p:blipFill>
        <p:spPr>
          <a:xfrm>
            <a:off x="2074583" y="1339668"/>
            <a:ext cx="4577229" cy="3296832"/>
          </a:xfrm>
          <a:prstGeom prst="rect">
            <a:avLst/>
          </a:prstGeom>
          <a:noFill/>
          <a:ln>
            <a:noFill/>
          </a:ln>
        </p:spPr>
      </p:pic>
      <p:sp>
        <p:nvSpPr>
          <p:cNvPr id="441" name="Google Shape;441;p17"/>
          <p:cNvSpPr txBox="1"/>
          <p:nvPr/>
        </p:nvSpPr>
        <p:spPr>
          <a:xfrm>
            <a:off x="600975" y="1936373"/>
            <a:ext cx="1353300" cy="135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Huge difference</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lang="en-US"/>
              <a:t>between</a:t>
            </a:r>
            <a:endParaRPr b="1"/>
          </a:p>
          <a:p>
            <a:pPr indent="0" lvl="0" marL="0" marR="0" rtl="0" algn="l">
              <a:lnSpc>
                <a:spcPct val="100000"/>
              </a:lnSpc>
              <a:spcBef>
                <a:spcPts val="0"/>
              </a:spcBef>
              <a:spcAft>
                <a:spcPts val="0"/>
              </a:spcAft>
              <a:buNone/>
            </a:pPr>
            <a:r>
              <a:rPr b="1" lang="en-US"/>
              <a:t>lambda</a:t>
            </a:r>
            <a:endParaRPr b="1"/>
          </a:p>
          <a:p>
            <a:pPr indent="0" lvl="0" marL="0" marR="0" rtl="0" algn="l">
              <a:lnSpc>
                <a:spcPct val="100000"/>
              </a:lnSpc>
              <a:spcBef>
                <a:spcPts val="0"/>
              </a:spcBef>
              <a:spcAft>
                <a:spcPts val="0"/>
              </a:spcAft>
              <a:buNone/>
            </a:pPr>
            <a:r>
              <a:rPr b="1" lang="en-US"/>
              <a:t>and</a:t>
            </a:r>
            <a:endParaRPr b="1"/>
          </a:p>
          <a:p>
            <a:pPr indent="0" lvl="0" marL="0" marR="0" rtl="0" algn="l">
              <a:lnSpc>
                <a:spcPct val="100000"/>
              </a:lnSpc>
              <a:spcBef>
                <a:spcPts val="0"/>
              </a:spcBef>
              <a:spcAft>
                <a:spcPts val="0"/>
              </a:spcAft>
              <a:buNone/>
            </a:pPr>
            <a:r>
              <a:rPr b="1" lang="en-US"/>
              <a:t>mongoDB</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18"/>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800"/>
              <a:t>Observations</a:t>
            </a:r>
            <a:endParaRPr sz="2800"/>
          </a:p>
        </p:txBody>
      </p:sp>
      <p:sp>
        <p:nvSpPr>
          <p:cNvPr id="447" name="Google Shape;447;p18"/>
          <p:cNvSpPr txBox="1"/>
          <p:nvPr>
            <p:ph idx="1" type="body"/>
          </p:nvPr>
        </p:nvSpPr>
        <p:spPr>
          <a:xfrm>
            <a:off x="814275" y="1329100"/>
            <a:ext cx="6581700" cy="29682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Char char="▰"/>
            </a:pPr>
            <a:r>
              <a:rPr lang="en-US" sz="1800"/>
              <a:t>The latency seen in </a:t>
            </a:r>
            <a:r>
              <a:rPr b="1" lang="en-US" sz="1800">
                <a:latin typeface="Roboto Condensed"/>
                <a:ea typeface="Roboto Condensed"/>
                <a:cs typeface="Roboto Condensed"/>
                <a:sym typeface="Roboto Condensed"/>
              </a:rPr>
              <a:t>Serverless is much greater than that in Traditional (approximately 6 times larger).</a:t>
            </a:r>
            <a:endParaRPr b="1" sz="1800">
              <a:latin typeface="Roboto Condensed"/>
              <a:ea typeface="Roboto Condensed"/>
              <a:cs typeface="Roboto Condensed"/>
              <a:sym typeface="Roboto Condensed"/>
            </a:endParaRPr>
          </a:p>
          <a:p>
            <a:pPr indent="-342900" lvl="0" marL="457200" rtl="0" algn="l">
              <a:lnSpc>
                <a:spcPct val="100000"/>
              </a:lnSpc>
              <a:spcBef>
                <a:spcPts val="1000"/>
              </a:spcBef>
              <a:spcAft>
                <a:spcPts val="0"/>
              </a:spcAft>
              <a:buClr>
                <a:srgbClr val="000000"/>
              </a:buClr>
              <a:buSzPts val="1800"/>
              <a:buChar char="▰"/>
            </a:pPr>
            <a:r>
              <a:rPr lang="en-US" sz="1800"/>
              <a:t>This latency is too large (&gt; 60 ms). Usually 50 ms is tolerable (Ex: in AR/VR applications)</a:t>
            </a:r>
            <a:endParaRPr sz="1800"/>
          </a:p>
          <a:p>
            <a:pPr indent="-342900" lvl="0" marL="457200" rtl="0" algn="l">
              <a:lnSpc>
                <a:spcPct val="100000"/>
              </a:lnSpc>
              <a:spcBef>
                <a:spcPts val="1000"/>
              </a:spcBef>
              <a:spcAft>
                <a:spcPts val="0"/>
              </a:spcAft>
              <a:buClr>
                <a:srgbClr val="000000"/>
              </a:buClr>
              <a:buSzPts val="1800"/>
              <a:buChar char="▰"/>
            </a:pPr>
            <a:r>
              <a:rPr lang="en-US" sz="1800"/>
              <a:t>This is just a vanilla setup, the latencies are bound to increase when lambda and database are in different locations.</a:t>
            </a:r>
            <a:endParaRPr sz="1800"/>
          </a:p>
          <a:p>
            <a:pPr indent="-342900" lvl="0" marL="457200" rtl="0" algn="l">
              <a:lnSpc>
                <a:spcPct val="100000"/>
              </a:lnSpc>
              <a:spcBef>
                <a:spcPts val="1000"/>
              </a:spcBef>
              <a:spcAft>
                <a:spcPts val="1000"/>
              </a:spcAft>
              <a:buClr>
                <a:srgbClr val="000000"/>
              </a:buClr>
              <a:buSzPts val="1800"/>
              <a:buChar char="▰"/>
            </a:pPr>
            <a:r>
              <a:rPr lang="en-US" sz="1800"/>
              <a:t>This calls for some kind of caching mechanism which is going to be the heart of subsequent experiments.</a:t>
            </a:r>
            <a:endParaRPr sz="1800"/>
          </a:p>
        </p:txBody>
      </p:sp>
      <p:sp>
        <p:nvSpPr>
          <p:cNvPr id="448" name="Google Shape;448;p18"/>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449" name="Google Shape;449;p18"/>
          <p:cNvGrpSpPr/>
          <p:nvPr/>
        </p:nvGrpSpPr>
        <p:grpSpPr>
          <a:xfrm>
            <a:off x="307628" y="587260"/>
            <a:ext cx="309022" cy="376837"/>
            <a:chOff x="596350" y="929175"/>
            <a:chExt cx="407950" cy="497475"/>
          </a:xfrm>
        </p:grpSpPr>
        <p:sp>
          <p:nvSpPr>
            <p:cNvPr id="450" name="Google Shape;450;p18"/>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8"/>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8"/>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8"/>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8"/>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8"/>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8"/>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19"/>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800"/>
              <a:t>2. Clients spread across globe</a:t>
            </a:r>
            <a:endParaRPr sz="2800"/>
          </a:p>
        </p:txBody>
      </p:sp>
      <p:sp>
        <p:nvSpPr>
          <p:cNvPr id="462" name="Google Shape;462;p19"/>
          <p:cNvSpPr txBox="1"/>
          <p:nvPr>
            <p:ph idx="1" type="body"/>
          </p:nvPr>
        </p:nvSpPr>
        <p:spPr>
          <a:xfrm>
            <a:off x="814275" y="1230493"/>
            <a:ext cx="6132600" cy="3814396"/>
          </a:xfrm>
          <a:prstGeom prst="rect">
            <a:avLst/>
          </a:prstGeom>
          <a:noFill/>
          <a:ln>
            <a:noFill/>
          </a:ln>
        </p:spPr>
        <p:txBody>
          <a:bodyPr anchorCtr="0" anchor="ctr" bIns="91425" lIns="91425" spcFirstLastPara="1" rIns="91425" wrap="square" tIns="91425">
            <a:noAutofit/>
          </a:bodyPr>
          <a:lstStyle/>
          <a:p>
            <a:pPr indent="-317500" lvl="0" marL="457200" rtl="0" algn="l">
              <a:lnSpc>
                <a:spcPct val="100000"/>
              </a:lnSpc>
              <a:spcBef>
                <a:spcPts val="1000"/>
              </a:spcBef>
              <a:spcAft>
                <a:spcPts val="0"/>
              </a:spcAft>
              <a:buClr>
                <a:srgbClr val="000000"/>
              </a:buClr>
              <a:buSzPts val="1400"/>
              <a:buChar char="▰"/>
            </a:pPr>
            <a:r>
              <a:rPr lang="en-US" sz="1400"/>
              <a:t>Studied latency and billing differences in invoking lambda functions when clients are present in different locations.</a:t>
            </a:r>
            <a:endParaRPr/>
          </a:p>
          <a:p>
            <a:pPr indent="-317500" lvl="0" marL="457200" rtl="0" algn="l">
              <a:lnSpc>
                <a:spcPct val="100000"/>
              </a:lnSpc>
              <a:spcBef>
                <a:spcPts val="1000"/>
              </a:spcBef>
              <a:spcAft>
                <a:spcPts val="0"/>
              </a:spcAft>
              <a:buClr>
                <a:srgbClr val="000000"/>
              </a:buClr>
              <a:buSzPts val="1400"/>
              <a:buChar char="▰"/>
            </a:pPr>
            <a:r>
              <a:rPr lang="en-US" sz="1400"/>
              <a:t>Experimental Setup :</a:t>
            </a:r>
            <a:endParaRPr/>
          </a:p>
          <a:p>
            <a:pPr indent="-317500" lvl="1" marL="914400" rtl="0" algn="l">
              <a:lnSpc>
                <a:spcPct val="100000"/>
              </a:lnSpc>
              <a:spcBef>
                <a:spcPts val="1000"/>
              </a:spcBef>
              <a:spcAft>
                <a:spcPts val="0"/>
              </a:spcAft>
              <a:buClr>
                <a:srgbClr val="000000"/>
              </a:buClr>
              <a:buSzPts val="1400"/>
              <a:buChar char="▻"/>
            </a:pPr>
            <a:r>
              <a:rPr lang="en-US" sz="1400"/>
              <a:t>Lambda function location : Mumbai</a:t>
            </a:r>
            <a:endParaRPr/>
          </a:p>
          <a:p>
            <a:pPr indent="-317500" lvl="1" marL="914400" rtl="0" algn="l">
              <a:lnSpc>
                <a:spcPct val="100000"/>
              </a:lnSpc>
              <a:spcBef>
                <a:spcPts val="1000"/>
              </a:spcBef>
              <a:spcAft>
                <a:spcPts val="0"/>
              </a:spcAft>
              <a:buClr>
                <a:srgbClr val="000000"/>
              </a:buClr>
              <a:buSzPts val="1400"/>
              <a:buChar char="▻"/>
            </a:pPr>
            <a:r>
              <a:rPr lang="en-US" sz="1400"/>
              <a:t>Application is simple web application using DynamoDB in the backend</a:t>
            </a:r>
            <a:endParaRPr/>
          </a:p>
          <a:p>
            <a:pPr indent="-317500" lvl="1" marL="914400" rtl="0" algn="l">
              <a:lnSpc>
                <a:spcPct val="100000"/>
              </a:lnSpc>
              <a:spcBef>
                <a:spcPts val="1000"/>
              </a:spcBef>
              <a:spcAft>
                <a:spcPts val="0"/>
              </a:spcAft>
              <a:buClr>
                <a:srgbClr val="000000"/>
              </a:buClr>
              <a:buSzPts val="1400"/>
              <a:buChar char="▻"/>
            </a:pPr>
            <a:r>
              <a:rPr lang="en-US" sz="1400"/>
              <a:t>Clients located at India : Mumbai, USA : North California, Europe : London, Australia : Sidney, Japan : Tokyo.</a:t>
            </a:r>
            <a:endParaRPr/>
          </a:p>
          <a:p>
            <a:pPr indent="-317500" lvl="1" marL="914400" rtl="0" algn="l">
              <a:lnSpc>
                <a:spcPct val="100000"/>
              </a:lnSpc>
              <a:spcBef>
                <a:spcPts val="1000"/>
              </a:spcBef>
              <a:spcAft>
                <a:spcPts val="0"/>
              </a:spcAft>
              <a:buClr>
                <a:srgbClr val="000000"/>
              </a:buClr>
              <a:buSzPts val="1400"/>
              <a:buChar char="▻"/>
            </a:pPr>
            <a:r>
              <a:rPr lang="en-US" sz="1400"/>
              <a:t>Used EC2 instances at different locations to emulate clients.</a:t>
            </a:r>
            <a:endParaRPr/>
          </a:p>
          <a:p>
            <a:pPr indent="-317500" lvl="1" marL="914400" rtl="0" algn="l">
              <a:lnSpc>
                <a:spcPct val="100000"/>
              </a:lnSpc>
              <a:spcBef>
                <a:spcPts val="1000"/>
              </a:spcBef>
              <a:spcAft>
                <a:spcPts val="0"/>
              </a:spcAft>
              <a:buClr>
                <a:srgbClr val="000000"/>
              </a:buClr>
              <a:buSzPts val="1400"/>
              <a:buChar char="▻"/>
            </a:pPr>
            <a:r>
              <a:rPr lang="en-US" sz="1400"/>
              <a:t>Used AWS API gateway to expose lambda function URLs</a:t>
            </a:r>
            <a:endParaRPr/>
          </a:p>
          <a:p>
            <a:pPr indent="-317500" lvl="1" marL="914400" rtl="0" algn="l">
              <a:lnSpc>
                <a:spcPct val="100000"/>
              </a:lnSpc>
              <a:spcBef>
                <a:spcPts val="1000"/>
              </a:spcBef>
              <a:spcAft>
                <a:spcPts val="0"/>
              </a:spcAft>
              <a:buClr>
                <a:srgbClr val="000000"/>
              </a:buClr>
              <a:buSzPts val="1400"/>
              <a:buChar char="▻"/>
            </a:pPr>
            <a:r>
              <a:rPr lang="en-US" sz="1400"/>
              <a:t>Compared 2 types of requests : POST and GET</a:t>
            </a:r>
            <a:endParaRPr/>
          </a:p>
          <a:p>
            <a:pPr indent="-317500" lvl="0" marL="457200" rtl="0" algn="l">
              <a:lnSpc>
                <a:spcPct val="100000"/>
              </a:lnSpc>
              <a:spcBef>
                <a:spcPts val="600"/>
              </a:spcBef>
              <a:spcAft>
                <a:spcPts val="0"/>
              </a:spcAft>
              <a:buClr>
                <a:srgbClr val="000000"/>
              </a:buClr>
              <a:buSzPts val="1400"/>
              <a:buChar char="▰"/>
            </a:pPr>
            <a:r>
              <a:rPr lang="en-US" sz="1400"/>
              <a:t>Hypothesis : It should be different across locations due to different number of hops be across locations.</a:t>
            </a:r>
            <a:endParaRPr/>
          </a:p>
        </p:txBody>
      </p:sp>
      <p:sp>
        <p:nvSpPr>
          <p:cNvPr id="463" name="Google Shape;463;p19"/>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464" name="Google Shape;464;p19"/>
          <p:cNvGrpSpPr/>
          <p:nvPr/>
        </p:nvGrpSpPr>
        <p:grpSpPr>
          <a:xfrm>
            <a:off x="307628" y="587260"/>
            <a:ext cx="309022" cy="376837"/>
            <a:chOff x="596350" y="929175"/>
            <a:chExt cx="407950" cy="497475"/>
          </a:xfrm>
        </p:grpSpPr>
        <p:sp>
          <p:nvSpPr>
            <p:cNvPr id="465" name="Google Shape;465;p19"/>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9"/>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9"/>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9"/>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9"/>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9"/>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9"/>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
          <p:cNvSpPr txBox="1"/>
          <p:nvPr>
            <p:ph idx="1" type="body"/>
          </p:nvPr>
        </p:nvSpPr>
        <p:spPr>
          <a:xfrm>
            <a:off x="829800" y="1082325"/>
            <a:ext cx="5090700" cy="2979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AutoNum type="arabicPeriod"/>
            </a:pPr>
            <a:r>
              <a:rPr lang="en-US" sz="1800"/>
              <a:t>Background</a:t>
            </a:r>
            <a:endParaRPr sz="1800"/>
          </a:p>
          <a:p>
            <a:pPr indent="-342900" lvl="0" marL="457200" rtl="0" algn="l">
              <a:lnSpc>
                <a:spcPct val="100000"/>
              </a:lnSpc>
              <a:spcBef>
                <a:spcPts val="0"/>
              </a:spcBef>
              <a:spcAft>
                <a:spcPts val="0"/>
              </a:spcAft>
              <a:buSzPts val="1800"/>
              <a:buAutoNum type="arabicPeriod"/>
            </a:pPr>
            <a:r>
              <a:rPr lang="en-US" sz="1800"/>
              <a:t>Problem Motivation</a:t>
            </a:r>
            <a:endParaRPr sz="1800"/>
          </a:p>
          <a:p>
            <a:pPr indent="-342900" lvl="0" marL="457200" rtl="0" algn="l">
              <a:lnSpc>
                <a:spcPct val="100000"/>
              </a:lnSpc>
              <a:spcBef>
                <a:spcPts val="0"/>
              </a:spcBef>
              <a:spcAft>
                <a:spcPts val="0"/>
              </a:spcAft>
              <a:buSzPts val="1800"/>
              <a:buAutoNum type="arabicPeriod"/>
            </a:pPr>
            <a:r>
              <a:rPr lang="en-US" sz="1800">
                <a:solidFill>
                  <a:schemeClr val="lt1"/>
                </a:solidFill>
              </a:rPr>
              <a:t>Contributions</a:t>
            </a:r>
            <a:endParaRPr sz="1800">
              <a:solidFill>
                <a:schemeClr val="lt1"/>
              </a:solidFill>
            </a:endParaRPr>
          </a:p>
          <a:p>
            <a:pPr indent="-342900" lvl="0" marL="457200" rtl="0" algn="l">
              <a:lnSpc>
                <a:spcPct val="100000"/>
              </a:lnSpc>
              <a:spcBef>
                <a:spcPts val="0"/>
              </a:spcBef>
              <a:spcAft>
                <a:spcPts val="0"/>
              </a:spcAft>
              <a:buClr>
                <a:schemeClr val="lt1"/>
              </a:buClr>
              <a:buSzPts val="1800"/>
              <a:buAutoNum type="arabicPeriod"/>
            </a:pPr>
            <a:r>
              <a:rPr lang="en-US" sz="1800">
                <a:solidFill>
                  <a:schemeClr val="lt1"/>
                </a:solidFill>
              </a:rPr>
              <a:t>Literature Survey</a:t>
            </a:r>
            <a:endParaRPr sz="1800">
              <a:solidFill>
                <a:schemeClr val="lt1"/>
              </a:solidFill>
            </a:endParaRPr>
          </a:p>
          <a:p>
            <a:pPr indent="-342900" lvl="0" marL="457200" rtl="0" algn="l">
              <a:lnSpc>
                <a:spcPct val="100000"/>
              </a:lnSpc>
              <a:spcBef>
                <a:spcPts val="0"/>
              </a:spcBef>
              <a:spcAft>
                <a:spcPts val="0"/>
              </a:spcAft>
              <a:buClr>
                <a:schemeClr val="lt1"/>
              </a:buClr>
              <a:buSzPts val="1800"/>
              <a:buAutoNum type="arabicPeriod"/>
            </a:pPr>
            <a:r>
              <a:rPr lang="en-US" sz="1800">
                <a:solidFill>
                  <a:schemeClr val="lt1"/>
                </a:solidFill>
              </a:rPr>
              <a:t>Gap Analysis</a:t>
            </a:r>
            <a:endParaRPr sz="1800">
              <a:solidFill>
                <a:schemeClr val="lt1"/>
              </a:solidFill>
            </a:endParaRPr>
          </a:p>
          <a:p>
            <a:pPr indent="-342900" lvl="0" marL="457200" rtl="0" algn="l">
              <a:lnSpc>
                <a:spcPct val="100000"/>
              </a:lnSpc>
              <a:spcBef>
                <a:spcPts val="0"/>
              </a:spcBef>
              <a:spcAft>
                <a:spcPts val="0"/>
              </a:spcAft>
              <a:buSzPts val="1800"/>
              <a:buAutoNum type="arabicPeriod"/>
            </a:pPr>
            <a:r>
              <a:rPr lang="en-US" sz="1800"/>
              <a:t>Problem Statement</a:t>
            </a:r>
            <a:endParaRPr sz="1800"/>
          </a:p>
          <a:p>
            <a:pPr indent="-342900" lvl="0" marL="457200" rtl="0" algn="l">
              <a:lnSpc>
                <a:spcPct val="100000"/>
              </a:lnSpc>
              <a:spcBef>
                <a:spcPts val="0"/>
              </a:spcBef>
              <a:spcAft>
                <a:spcPts val="0"/>
              </a:spcAft>
              <a:buSzPts val="1800"/>
              <a:buAutoNum type="arabicPeriod"/>
            </a:pPr>
            <a:r>
              <a:rPr lang="en-US" sz="1800"/>
              <a:t>Experiments and Results</a:t>
            </a:r>
            <a:endParaRPr sz="1800"/>
          </a:p>
          <a:p>
            <a:pPr indent="-342900" lvl="0" marL="457200" rtl="0" algn="l">
              <a:lnSpc>
                <a:spcPct val="100000"/>
              </a:lnSpc>
              <a:spcBef>
                <a:spcPts val="0"/>
              </a:spcBef>
              <a:spcAft>
                <a:spcPts val="0"/>
              </a:spcAft>
              <a:buSzPts val="1800"/>
              <a:buAutoNum type="arabicPeriod"/>
            </a:pPr>
            <a:r>
              <a:rPr lang="en-US" sz="1800"/>
              <a:t>Conclusion</a:t>
            </a:r>
            <a:endParaRPr sz="1800"/>
          </a:p>
          <a:p>
            <a:pPr indent="-342900" lvl="0" marL="457200" rtl="0" algn="l">
              <a:lnSpc>
                <a:spcPct val="100000"/>
              </a:lnSpc>
              <a:spcBef>
                <a:spcPts val="0"/>
              </a:spcBef>
              <a:spcAft>
                <a:spcPts val="0"/>
              </a:spcAft>
              <a:buSzPts val="1800"/>
              <a:buAutoNum type="arabicPeriod"/>
            </a:pPr>
            <a:r>
              <a:rPr lang="en-US" sz="1800"/>
              <a:t>Future Work</a:t>
            </a:r>
            <a:endParaRPr sz="1800"/>
          </a:p>
          <a:p>
            <a:pPr indent="-342900" lvl="0" marL="457200" rtl="0" algn="l">
              <a:lnSpc>
                <a:spcPct val="100000"/>
              </a:lnSpc>
              <a:spcBef>
                <a:spcPts val="0"/>
              </a:spcBef>
              <a:spcAft>
                <a:spcPts val="0"/>
              </a:spcAft>
              <a:buSzPts val="1800"/>
              <a:buAutoNum type="arabicPeriod"/>
            </a:pPr>
            <a:r>
              <a:rPr lang="en-US" sz="1800"/>
              <a:t>References</a:t>
            </a:r>
            <a:endParaRPr sz="1800"/>
          </a:p>
        </p:txBody>
      </p:sp>
      <p:sp>
        <p:nvSpPr>
          <p:cNvPr id="192" name="Google Shape;192;p2"/>
          <p:cNvSpPr txBox="1"/>
          <p:nvPr>
            <p:ph idx="4294967295"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3" name="Google Shape;193;p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4" name="Google Shape;194;p2"/>
          <p:cNvSpPr txBox="1"/>
          <p:nvPr/>
        </p:nvSpPr>
        <p:spPr>
          <a:xfrm>
            <a:off x="914450" y="250275"/>
            <a:ext cx="3487200" cy="55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lang="en-US" sz="3000">
                <a:latin typeface="Roboto Condensed Light"/>
                <a:ea typeface="Roboto Condensed Light"/>
                <a:cs typeface="Roboto Condensed Light"/>
                <a:sym typeface="Roboto Condensed Light"/>
              </a:rPr>
              <a:t>Table of Contents</a:t>
            </a:r>
            <a:endParaRPr sz="3000" u="none" cap="none" strike="noStrike"/>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20"/>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800">
                <a:solidFill>
                  <a:schemeClr val="lt1"/>
                </a:solidFill>
              </a:rPr>
              <a:t>Results</a:t>
            </a:r>
            <a:endParaRPr sz="2800"/>
          </a:p>
        </p:txBody>
      </p:sp>
      <p:sp>
        <p:nvSpPr>
          <p:cNvPr id="477" name="Google Shape;477;p20"/>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478" name="Google Shape;478;p20"/>
          <p:cNvGrpSpPr/>
          <p:nvPr/>
        </p:nvGrpSpPr>
        <p:grpSpPr>
          <a:xfrm>
            <a:off x="307628" y="587260"/>
            <a:ext cx="309022" cy="376837"/>
            <a:chOff x="596350" y="929175"/>
            <a:chExt cx="407950" cy="497475"/>
          </a:xfrm>
        </p:grpSpPr>
        <p:sp>
          <p:nvSpPr>
            <p:cNvPr id="479" name="Google Shape;479;p20"/>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0"/>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0"/>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0"/>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0"/>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0"/>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0"/>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6" name="Google Shape;486;p20"/>
          <p:cNvSpPr txBox="1"/>
          <p:nvPr/>
        </p:nvSpPr>
        <p:spPr>
          <a:xfrm>
            <a:off x="600975" y="1936375"/>
            <a:ext cx="1353900" cy="15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Uniform</a:t>
            </a:r>
            <a:r>
              <a:rPr b="1" lang="en-US"/>
              <a:t> </a:t>
            </a:r>
            <a:r>
              <a:rPr b="1" i="0" lang="en-US" sz="1400" u="none" cap="none" strike="noStrike">
                <a:solidFill>
                  <a:srgbClr val="000000"/>
                </a:solidFill>
                <a:latin typeface="Arial"/>
                <a:ea typeface="Arial"/>
                <a:cs typeface="Arial"/>
                <a:sym typeface="Arial"/>
              </a:rPr>
              <a:t>difference</a:t>
            </a:r>
            <a:r>
              <a:rPr b="1" lang="en-US"/>
              <a:t> between actual duration and billed duration</a:t>
            </a:r>
            <a:endParaRPr b="1"/>
          </a:p>
        </p:txBody>
      </p:sp>
      <p:pic>
        <p:nvPicPr>
          <p:cNvPr id="487" name="Google Shape;487;p20"/>
          <p:cNvPicPr preferRelativeResize="0"/>
          <p:nvPr/>
        </p:nvPicPr>
        <p:blipFill rotWithShape="1">
          <a:blip r:embed="rId3">
            <a:alphaModFix/>
          </a:blip>
          <a:srcRect b="0" l="0" r="0" t="0"/>
          <a:stretch/>
        </p:blipFill>
        <p:spPr>
          <a:xfrm>
            <a:off x="2577350" y="1326425"/>
            <a:ext cx="5040650" cy="3310075"/>
          </a:xfrm>
          <a:prstGeom prst="rect">
            <a:avLst/>
          </a:prstGeom>
          <a:noFill/>
          <a:ln>
            <a:noFill/>
          </a:ln>
        </p:spPr>
      </p:pic>
      <p:sp>
        <p:nvSpPr>
          <p:cNvPr id="488" name="Google Shape;488;p20"/>
          <p:cNvSpPr txBox="1"/>
          <p:nvPr/>
        </p:nvSpPr>
        <p:spPr>
          <a:xfrm>
            <a:off x="600975" y="3573900"/>
            <a:ext cx="1441500" cy="106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Almost Similar</a:t>
            </a:r>
            <a:r>
              <a:rPr b="1" lang="en-US"/>
              <a:t> lambda runtimes across clients</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21"/>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800">
                <a:solidFill>
                  <a:schemeClr val="lt1"/>
                </a:solidFill>
              </a:rPr>
              <a:t>Results</a:t>
            </a:r>
            <a:endParaRPr sz="2800"/>
          </a:p>
        </p:txBody>
      </p:sp>
      <p:sp>
        <p:nvSpPr>
          <p:cNvPr id="494" name="Google Shape;494;p2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495" name="Google Shape;495;p21"/>
          <p:cNvGrpSpPr/>
          <p:nvPr/>
        </p:nvGrpSpPr>
        <p:grpSpPr>
          <a:xfrm>
            <a:off x="307628" y="587260"/>
            <a:ext cx="309022" cy="376837"/>
            <a:chOff x="596350" y="929175"/>
            <a:chExt cx="407950" cy="497475"/>
          </a:xfrm>
        </p:grpSpPr>
        <p:sp>
          <p:nvSpPr>
            <p:cNvPr id="496" name="Google Shape;496;p21"/>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1"/>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1"/>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1"/>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1"/>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21"/>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21"/>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03" name="Google Shape;503;p21"/>
          <p:cNvPicPr preferRelativeResize="0"/>
          <p:nvPr/>
        </p:nvPicPr>
        <p:blipFill rotWithShape="1">
          <a:blip r:embed="rId3">
            <a:alphaModFix/>
          </a:blip>
          <a:srcRect b="0" l="0" r="0" t="0"/>
          <a:stretch/>
        </p:blipFill>
        <p:spPr>
          <a:xfrm>
            <a:off x="2588550" y="1355425"/>
            <a:ext cx="5029450" cy="3281076"/>
          </a:xfrm>
          <a:prstGeom prst="rect">
            <a:avLst/>
          </a:prstGeom>
          <a:noFill/>
          <a:ln>
            <a:noFill/>
          </a:ln>
        </p:spPr>
      </p:pic>
      <p:sp>
        <p:nvSpPr>
          <p:cNvPr id="504" name="Google Shape;504;p21"/>
          <p:cNvSpPr txBox="1"/>
          <p:nvPr/>
        </p:nvSpPr>
        <p:spPr>
          <a:xfrm>
            <a:off x="600975" y="1936375"/>
            <a:ext cx="1353900" cy="15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Uniform</a:t>
            </a:r>
            <a:r>
              <a:rPr b="1" lang="en-US"/>
              <a:t> </a:t>
            </a:r>
            <a:r>
              <a:rPr b="1" i="0" lang="en-US" sz="1400" u="none" cap="none" strike="noStrike">
                <a:solidFill>
                  <a:srgbClr val="000000"/>
                </a:solidFill>
                <a:latin typeface="Arial"/>
                <a:ea typeface="Arial"/>
                <a:cs typeface="Arial"/>
                <a:sym typeface="Arial"/>
              </a:rPr>
              <a:t>difference</a:t>
            </a:r>
            <a:r>
              <a:rPr b="1" lang="en-US"/>
              <a:t> between actual duration and billed duration</a:t>
            </a:r>
            <a:endParaRPr b="1"/>
          </a:p>
        </p:txBody>
      </p:sp>
      <p:sp>
        <p:nvSpPr>
          <p:cNvPr id="505" name="Google Shape;505;p21"/>
          <p:cNvSpPr txBox="1"/>
          <p:nvPr/>
        </p:nvSpPr>
        <p:spPr>
          <a:xfrm>
            <a:off x="600975" y="3573900"/>
            <a:ext cx="1441500" cy="106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Almost Similar</a:t>
            </a:r>
            <a:r>
              <a:rPr b="1" lang="en-US"/>
              <a:t> lambda runtimes across clients</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22"/>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800"/>
              <a:t>Observations</a:t>
            </a:r>
            <a:endParaRPr sz="2800"/>
          </a:p>
        </p:txBody>
      </p:sp>
      <p:sp>
        <p:nvSpPr>
          <p:cNvPr id="511" name="Google Shape;511;p22"/>
          <p:cNvSpPr txBox="1"/>
          <p:nvPr>
            <p:ph idx="1" type="body"/>
          </p:nvPr>
        </p:nvSpPr>
        <p:spPr>
          <a:xfrm>
            <a:off x="383966" y="1463575"/>
            <a:ext cx="7630479" cy="3144284"/>
          </a:xfrm>
          <a:prstGeom prst="rect">
            <a:avLst/>
          </a:prstGeom>
          <a:noFill/>
          <a:ln>
            <a:noFill/>
          </a:ln>
        </p:spPr>
        <p:txBody>
          <a:bodyPr anchorCtr="0" anchor="ctr" bIns="91425" lIns="91425" spcFirstLastPara="1" rIns="91425" wrap="square" tIns="91425">
            <a:noAutofit/>
          </a:bodyPr>
          <a:lstStyle/>
          <a:p>
            <a:pPr indent="-317500" lvl="0" marL="457200" rtl="0" algn="l">
              <a:lnSpc>
                <a:spcPct val="100000"/>
              </a:lnSpc>
              <a:spcBef>
                <a:spcPts val="1000"/>
              </a:spcBef>
              <a:spcAft>
                <a:spcPts val="0"/>
              </a:spcAft>
              <a:buClr>
                <a:srgbClr val="000000"/>
              </a:buClr>
              <a:buSzPts val="1400"/>
              <a:buChar char="▰"/>
            </a:pPr>
            <a:r>
              <a:rPr lang="en-US" sz="1800"/>
              <a:t>The locations of client don’t affect the running time of lambda functions.</a:t>
            </a:r>
            <a:endParaRPr/>
          </a:p>
          <a:p>
            <a:pPr indent="-317500" lvl="0" marL="457200" rtl="0" algn="l">
              <a:lnSpc>
                <a:spcPct val="100000"/>
              </a:lnSpc>
              <a:spcBef>
                <a:spcPts val="1000"/>
              </a:spcBef>
              <a:spcAft>
                <a:spcPts val="0"/>
              </a:spcAft>
              <a:buClr>
                <a:srgbClr val="000000"/>
              </a:buClr>
              <a:buSzPts val="1400"/>
              <a:buChar char="▰"/>
            </a:pPr>
            <a:r>
              <a:rPr lang="en-US" sz="1800"/>
              <a:t>The billed durations and actual duration of making a DB call is uniform across different client locations.</a:t>
            </a:r>
            <a:endParaRPr/>
          </a:p>
          <a:p>
            <a:pPr indent="-317500" lvl="0" marL="457200" rtl="0" algn="l">
              <a:lnSpc>
                <a:spcPct val="100000"/>
              </a:lnSpc>
              <a:spcBef>
                <a:spcPts val="1000"/>
              </a:spcBef>
              <a:spcAft>
                <a:spcPts val="0"/>
              </a:spcAft>
              <a:buClr>
                <a:srgbClr val="000000"/>
              </a:buClr>
              <a:buSzPts val="1400"/>
              <a:buChar char="▰"/>
            </a:pPr>
            <a:r>
              <a:rPr lang="en-US" sz="1800"/>
              <a:t>The billed durations and actual duration do not differ much for GET and POST requests.</a:t>
            </a:r>
            <a:endParaRPr/>
          </a:p>
          <a:p>
            <a:pPr indent="-317500" lvl="0" marL="457200" rtl="0" algn="l">
              <a:lnSpc>
                <a:spcPct val="100000"/>
              </a:lnSpc>
              <a:spcBef>
                <a:spcPts val="1000"/>
              </a:spcBef>
              <a:spcAft>
                <a:spcPts val="0"/>
              </a:spcAft>
              <a:buClr>
                <a:srgbClr val="000000"/>
              </a:buClr>
              <a:buSzPts val="1400"/>
              <a:buChar char="▰"/>
            </a:pPr>
            <a:r>
              <a:rPr lang="en-US" sz="1800"/>
              <a:t>This suggests that the client TCP connections are actually handled by API gateway exposing the lambda functions through URLs.</a:t>
            </a:r>
            <a:endParaRPr/>
          </a:p>
          <a:p>
            <a:pPr indent="-317500" lvl="0" marL="457200" rtl="0" algn="l">
              <a:lnSpc>
                <a:spcPct val="100000"/>
              </a:lnSpc>
              <a:spcBef>
                <a:spcPts val="1000"/>
              </a:spcBef>
              <a:spcAft>
                <a:spcPts val="1000"/>
              </a:spcAft>
              <a:buClr>
                <a:srgbClr val="000000"/>
              </a:buClr>
              <a:buSzPts val="1400"/>
              <a:buChar char="▰"/>
            </a:pPr>
            <a:r>
              <a:rPr lang="en-US" sz="1800"/>
              <a:t>The lambda function only receives the parameters, executes and returns the result. The client location is unknown to it.</a:t>
            </a:r>
            <a:endParaRPr/>
          </a:p>
        </p:txBody>
      </p:sp>
      <p:sp>
        <p:nvSpPr>
          <p:cNvPr id="512" name="Google Shape;512;p2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513" name="Google Shape;513;p22"/>
          <p:cNvGrpSpPr/>
          <p:nvPr/>
        </p:nvGrpSpPr>
        <p:grpSpPr>
          <a:xfrm>
            <a:off x="307628" y="587260"/>
            <a:ext cx="309022" cy="376837"/>
            <a:chOff x="596350" y="929175"/>
            <a:chExt cx="407950" cy="497475"/>
          </a:xfrm>
        </p:grpSpPr>
        <p:sp>
          <p:nvSpPr>
            <p:cNvPr id="514" name="Google Shape;514;p22"/>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2"/>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2"/>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2"/>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2"/>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2"/>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2"/>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23"/>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800"/>
              <a:t>Observations</a:t>
            </a:r>
            <a:endParaRPr sz="2800"/>
          </a:p>
        </p:txBody>
      </p:sp>
      <p:sp>
        <p:nvSpPr>
          <p:cNvPr id="526" name="Google Shape;526;p23"/>
          <p:cNvSpPr txBox="1"/>
          <p:nvPr>
            <p:ph idx="1" type="body"/>
          </p:nvPr>
        </p:nvSpPr>
        <p:spPr>
          <a:xfrm>
            <a:off x="814275" y="1476300"/>
            <a:ext cx="6200400" cy="2939100"/>
          </a:xfrm>
          <a:prstGeom prst="rect">
            <a:avLst/>
          </a:prstGeom>
          <a:noFill/>
          <a:ln>
            <a:noFill/>
          </a:ln>
        </p:spPr>
        <p:txBody>
          <a:bodyPr anchorCtr="0" anchor="ctr" bIns="91425" lIns="91425" spcFirstLastPara="1" rIns="91425" wrap="square" tIns="91425">
            <a:noAutofit/>
          </a:bodyPr>
          <a:lstStyle/>
          <a:p>
            <a:pPr indent="-342900" lvl="0" marL="457200" rtl="0" algn="l">
              <a:spcBef>
                <a:spcPts val="600"/>
              </a:spcBef>
              <a:spcAft>
                <a:spcPts val="0"/>
              </a:spcAft>
              <a:buClr>
                <a:schemeClr val="dk1"/>
              </a:buClr>
              <a:buSzPts val="1800"/>
              <a:buChar char="▰"/>
            </a:pPr>
            <a:r>
              <a:rPr lang="en-US" sz="1800"/>
              <a:t>We also observe that the latency is uniformly high across different client locations.</a:t>
            </a:r>
            <a:endParaRPr sz="1800"/>
          </a:p>
          <a:p>
            <a:pPr indent="-342900" lvl="0" marL="457200" rtl="0" algn="l">
              <a:lnSpc>
                <a:spcPct val="100000"/>
              </a:lnSpc>
              <a:spcBef>
                <a:spcPts val="1000"/>
              </a:spcBef>
              <a:spcAft>
                <a:spcPts val="0"/>
              </a:spcAft>
              <a:buClr>
                <a:srgbClr val="000000"/>
              </a:buClr>
              <a:buSzPts val="1800"/>
              <a:buChar char="▰"/>
            </a:pPr>
            <a:r>
              <a:rPr lang="en-US" sz="1800"/>
              <a:t>The difference between billed duration and actual DB call duration is very low compared to actual DB call duration, meaning that major portion of runtime is wasted while waiting for DB calls to return.</a:t>
            </a:r>
            <a:endParaRPr sz="1800"/>
          </a:p>
          <a:p>
            <a:pPr indent="-342900" lvl="0" marL="457200" rtl="0" algn="l">
              <a:lnSpc>
                <a:spcPct val="100000"/>
              </a:lnSpc>
              <a:spcBef>
                <a:spcPts val="1000"/>
              </a:spcBef>
              <a:spcAft>
                <a:spcPts val="1000"/>
              </a:spcAft>
              <a:buClr>
                <a:srgbClr val="000000"/>
              </a:buClr>
              <a:buSzPts val="1800"/>
              <a:buChar char="▰"/>
            </a:pPr>
            <a:r>
              <a:rPr lang="en-US" sz="1800"/>
              <a:t>This suggests that we can make the DB calls faster by placing some cache in between for read (GET) requests or delegating it to other lambda functions for write (POST) requests.</a:t>
            </a:r>
            <a:endParaRPr sz="1800"/>
          </a:p>
        </p:txBody>
      </p:sp>
      <p:sp>
        <p:nvSpPr>
          <p:cNvPr id="527" name="Google Shape;527;p2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528" name="Google Shape;528;p23"/>
          <p:cNvGrpSpPr/>
          <p:nvPr/>
        </p:nvGrpSpPr>
        <p:grpSpPr>
          <a:xfrm>
            <a:off x="307628" y="587260"/>
            <a:ext cx="309022" cy="376837"/>
            <a:chOff x="596350" y="929175"/>
            <a:chExt cx="407950" cy="497475"/>
          </a:xfrm>
        </p:grpSpPr>
        <p:sp>
          <p:nvSpPr>
            <p:cNvPr id="529" name="Google Shape;529;p23"/>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3"/>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23"/>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23"/>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3"/>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3"/>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3"/>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g743d935d5a_0_48"/>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800"/>
              <a:t>Approach</a:t>
            </a:r>
            <a:endParaRPr sz="2800"/>
          </a:p>
        </p:txBody>
      </p:sp>
      <p:sp>
        <p:nvSpPr>
          <p:cNvPr id="541" name="Google Shape;541;g743d935d5a_0_48"/>
          <p:cNvSpPr txBox="1"/>
          <p:nvPr>
            <p:ph idx="1" type="body"/>
          </p:nvPr>
        </p:nvSpPr>
        <p:spPr>
          <a:xfrm>
            <a:off x="814275" y="1476300"/>
            <a:ext cx="6200400" cy="32628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Char char="▰"/>
            </a:pPr>
            <a:r>
              <a:rPr lang="en-US" sz="1800"/>
              <a:t>For write calls, we delegate the responsibility to another lambda function whose only job is to write data to DB.</a:t>
            </a:r>
            <a:endParaRPr sz="1800"/>
          </a:p>
          <a:p>
            <a:pPr indent="-342900" lvl="0" marL="457200" rtl="0" algn="l">
              <a:lnSpc>
                <a:spcPct val="100000"/>
              </a:lnSpc>
              <a:spcBef>
                <a:spcPts val="1000"/>
              </a:spcBef>
              <a:spcAft>
                <a:spcPts val="0"/>
              </a:spcAft>
              <a:buClr>
                <a:srgbClr val="000000"/>
              </a:buClr>
              <a:buSzPts val="1800"/>
              <a:buChar char="▰"/>
            </a:pPr>
            <a:r>
              <a:rPr lang="en-US" sz="1800"/>
              <a:t>For read calls, we store the records in some cache. It can be done by using :</a:t>
            </a:r>
            <a:endParaRPr sz="1800"/>
          </a:p>
          <a:p>
            <a:pPr indent="-342900" lvl="1" marL="914400" rtl="0" algn="l">
              <a:lnSpc>
                <a:spcPct val="100000"/>
              </a:lnSpc>
              <a:spcBef>
                <a:spcPts val="1000"/>
              </a:spcBef>
              <a:spcAft>
                <a:spcPts val="0"/>
              </a:spcAft>
              <a:buClr>
                <a:srgbClr val="000000"/>
              </a:buClr>
              <a:buSzPts val="1800"/>
              <a:buChar char="▻"/>
            </a:pPr>
            <a:r>
              <a:rPr lang="en-US" sz="1800"/>
              <a:t>external cache</a:t>
            </a:r>
            <a:endParaRPr sz="1800"/>
          </a:p>
          <a:p>
            <a:pPr indent="-342900" lvl="1" marL="914400" rtl="0" algn="l">
              <a:lnSpc>
                <a:spcPct val="100000"/>
              </a:lnSpc>
              <a:spcBef>
                <a:spcPts val="1000"/>
              </a:spcBef>
              <a:spcAft>
                <a:spcPts val="0"/>
              </a:spcAft>
              <a:buClr>
                <a:srgbClr val="000000"/>
              </a:buClr>
              <a:buSzPts val="1800"/>
              <a:buChar char="▻"/>
            </a:pPr>
            <a:r>
              <a:rPr lang="en-US" sz="1800"/>
              <a:t>using global variables as cache</a:t>
            </a:r>
            <a:endParaRPr sz="1800"/>
          </a:p>
          <a:p>
            <a:pPr indent="-342900" lvl="0" marL="457200" rtl="0" algn="l">
              <a:lnSpc>
                <a:spcPct val="100000"/>
              </a:lnSpc>
              <a:spcBef>
                <a:spcPts val="1000"/>
              </a:spcBef>
              <a:spcAft>
                <a:spcPts val="1000"/>
              </a:spcAft>
              <a:buClr>
                <a:srgbClr val="000000"/>
              </a:buClr>
              <a:buSzPts val="1800"/>
              <a:buChar char="▰"/>
            </a:pPr>
            <a:r>
              <a:rPr lang="en-US" sz="1800"/>
              <a:t>For the next set of experiments, we will be analysing the latency in using these approaches.</a:t>
            </a:r>
            <a:endParaRPr sz="1800"/>
          </a:p>
        </p:txBody>
      </p:sp>
      <p:sp>
        <p:nvSpPr>
          <p:cNvPr id="542" name="Google Shape;542;g743d935d5a_0_48"/>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543" name="Google Shape;543;g743d935d5a_0_48"/>
          <p:cNvGrpSpPr/>
          <p:nvPr/>
        </p:nvGrpSpPr>
        <p:grpSpPr>
          <a:xfrm>
            <a:off x="307628" y="587261"/>
            <a:ext cx="309022" cy="376837"/>
            <a:chOff x="596350" y="929175"/>
            <a:chExt cx="407950" cy="497475"/>
          </a:xfrm>
        </p:grpSpPr>
        <p:sp>
          <p:nvSpPr>
            <p:cNvPr id="544" name="Google Shape;544;g743d935d5a_0_48"/>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g743d935d5a_0_48"/>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g743d935d5a_0_48"/>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g743d935d5a_0_48"/>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g743d935d5a_0_48"/>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g743d935d5a_0_48"/>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g743d935d5a_0_48"/>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g743d935d5a_0_62"/>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800">
                <a:solidFill>
                  <a:schemeClr val="lt1"/>
                </a:solidFill>
              </a:rPr>
              <a:t>3</a:t>
            </a:r>
            <a:r>
              <a:rPr lang="en-US" sz="2800">
                <a:solidFill>
                  <a:schemeClr val="lt1"/>
                </a:solidFill>
              </a:rPr>
              <a:t>. C</a:t>
            </a:r>
            <a:r>
              <a:rPr lang="en-US" sz="2800">
                <a:solidFill>
                  <a:schemeClr val="lt1"/>
                </a:solidFill>
              </a:rPr>
              <a:t>ache between lambda and DB</a:t>
            </a:r>
            <a:endParaRPr sz="2800"/>
          </a:p>
        </p:txBody>
      </p:sp>
      <p:sp>
        <p:nvSpPr>
          <p:cNvPr id="556" name="Google Shape;556;g743d935d5a_0_62"/>
          <p:cNvSpPr txBox="1"/>
          <p:nvPr>
            <p:ph idx="1" type="body"/>
          </p:nvPr>
        </p:nvSpPr>
        <p:spPr>
          <a:xfrm>
            <a:off x="-23925" y="1329104"/>
            <a:ext cx="6132600" cy="33075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1000"/>
              </a:spcBef>
              <a:spcAft>
                <a:spcPts val="0"/>
              </a:spcAft>
              <a:buClr>
                <a:srgbClr val="000000"/>
              </a:buClr>
              <a:buSzPts val="1800"/>
              <a:buChar char="▰"/>
            </a:pPr>
            <a:r>
              <a:rPr lang="en-US" sz="1800"/>
              <a:t>Studied latency differences of using various cache between lambda and DB</a:t>
            </a:r>
            <a:endParaRPr sz="1800"/>
          </a:p>
          <a:p>
            <a:pPr indent="-342900" lvl="0" marL="457200" rtl="0" algn="l">
              <a:lnSpc>
                <a:spcPct val="100000"/>
              </a:lnSpc>
              <a:spcBef>
                <a:spcPts val="1000"/>
              </a:spcBef>
              <a:spcAft>
                <a:spcPts val="0"/>
              </a:spcAft>
              <a:buClr>
                <a:srgbClr val="000000"/>
              </a:buClr>
              <a:buSzPts val="1800"/>
              <a:buChar char="▰"/>
            </a:pPr>
            <a:r>
              <a:rPr lang="en-US" sz="1800"/>
              <a:t>Experimental Setup :</a:t>
            </a:r>
            <a:endParaRPr sz="1800"/>
          </a:p>
          <a:p>
            <a:pPr indent="-342900" lvl="1" marL="914400" rtl="0" algn="l">
              <a:lnSpc>
                <a:spcPct val="100000"/>
              </a:lnSpc>
              <a:spcBef>
                <a:spcPts val="1000"/>
              </a:spcBef>
              <a:spcAft>
                <a:spcPts val="0"/>
              </a:spcAft>
              <a:buClr>
                <a:srgbClr val="000000"/>
              </a:buClr>
              <a:buSzPts val="1800"/>
              <a:buChar char="▻"/>
            </a:pPr>
            <a:r>
              <a:rPr lang="en-US" sz="1800"/>
              <a:t>AWS lambda</a:t>
            </a:r>
            <a:endParaRPr sz="1800"/>
          </a:p>
          <a:p>
            <a:pPr indent="-342900" lvl="1" marL="914400" rtl="0" algn="l">
              <a:lnSpc>
                <a:spcPct val="100000"/>
              </a:lnSpc>
              <a:spcBef>
                <a:spcPts val="1000"/>
              </a:spcBef>
              <a:spcAft>
                <a:spcPts val="0"/>
              </a:spcAft>
              <a:buClr>
                <a:srgbClr val="000000"/>
              </a:buClr>
              <a:buSzPts val="1800"/>
              <a:buChar char="▻"/>
            </a:pPr>
            <a:r>
              <a:rPr lang="en-US" sz="1800"/>
              <a:t>For comparisons used DynamoDB directly, used Global variables as cache, used redis cache as cache</a:t>
            </a:r>
            <a:endParaRPr sz="1800"/>
          </a:p>
          <a:p>
            <a:pPr indent="-342900" lvl="0" marL="457200" rtl="0" algn="l">
              <a:lnSpc>
                <a:spcPct val="100000"/>
              </a:lnSpc>
              <a:spcBef>
                <a:spcPts val="1000"/>
              </a:spcBef>
              <a:spcAft>
                <a:spcPts val="1000"/>
              </a:spcAft>
              <a:buClr>
                <a:srgbClr val="000000"/>
              </a:buClr>
              <a:buSzPts val="1800"/>
              <a:buChar char="▰"/>
            </a:pPr>
            <a:r>
              <a:rPr lang="en-US" sz="1800"/>
              <a:t>Hypothesis : Using global variables should give least latency as the variables would be stored nearest to lambda.</a:t>
            </a:r>
            <a:endParaRPr sz="1800"/>
          </a:p>
        </p:txBody>
      </p:sp>
      <p:sp>
        <p:nvSpPr>
          <p:cNvPr id="557" name="Google Shape;557;g743d935d5a_0_6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558" name="Google Shape;558;g743d935d5a_0_62"/>
          <p:cNvGrpSpPr/>
          <p:nvPr/>
        </p:nvGrpSpPr>
        <p:grpSpPr>
          <a:xfrm>
            <a:off x="307628" y="587261"/>
            <a:ext cx="309022" cy="376837"/>
            <a:chOff x="596350" y="929175"/>
            <a:chExt cx="407950" cy="497475"/>
          </a:xfrm>
        </p:grpSpPr>
        <p:sp>
          <p:nvSpPr>
            <p:cNvPr id="559" name="Google Shape;559;g743d935d5a_0_62"/>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g743d935d5a_0_62"/>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g743d935d5a_0_62"/>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g743d935d5a_0_62"/>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g743d935d5a_0_62"/>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g743d935d5a_0_62"/>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g743d935d5a_0_62"/>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66" name="Google Shape;566;g743d935d5a_0_62"/>
          <p:cNvPicPr preferRelativeResize="0"/>
          <p:nvPr/>
        </p:nvPicPr>
        <p:blipFill>
          <a:blip r:embed="rId3">
            <a:alphaModFix/>
          </a:blip>
          <a:stretch>
            <a:fillRect/>
          </a:stretch>
        </p:blipFill>
        <p:spPr>
          <a:xfrm>
            <a:off x="6108675" y="1505126"/>
            <a:ext cx="2815925" cy="1297224"/>
          </a:xfrm>
          <a:prstGeom prst="rect">
            <a:avLst/>
          </a:prstGeom>
          <a:noFill/>
          <a:ln>
            <a:noFill/>
          </a:ln>
        </p:spPr>
      </p:pic>
      <p:pic>
        <p:nvPicPr>
          <p:cNvPr id="567" name="Google Shape;567;g743d935d5a_0_62"/>
          <p:cNvPicPr preferRelativeResize="0"/>
          <p:nvPr/>
        </p:nvPicPr>
        <p:blipFill>
          <a:blip r:embed="rId4">
            <a:alphaModFix/>
          </a:blip>
          <a:stretch>
            <a:fillRect/>
          </a:stretch>
        </p:blipFill>
        <p:spPr>
          <a:xfrm>
            <a:off x="6108675" y="3108633"/>
            <a:ext cx="2815925" cy="83574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g743d935d5a_0_76"/>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800">
                <a:solidFill>
                  <a:schemeClr val="lt1"/>
                </a:solidFill>
              </a:rPr>
              <a:t>Results</a:t>
            </a:r>
            <a:endParaRPr sz="2800"/>
          </a:p>
        </p:txBody>
      </p:sp>
      <p:sp>
        <p:nvSpPr>
          <p:cNvPr id="573" name="Google Shape;573;g743d935d5a_0_7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574" name="Google Shape;574;g743d935d5a_0_76"/>
          <p:cNvGrpSpPr/>
          <p:nvPr/>
        </p:nvGrpSpPr>
        <p:grpSpPr>
          <a:xfrm>
            <a:off x="307628" y="587261"/>
            <a:ext cx="309022" cy="376837"/>
            <a:chOff x="596350" y="929175"/>
            <a:chExt cx="407950" cy="497475"/>
          </a:xfrm>
        </p:grpSpPr>
        <p:sp>
          <p:nvSpPr>
            <p:cNvPr id="575" name="Google Shape;575;g743d935d5a_0_76"/>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g743d935d5a_0_76"/>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g743d935d5a_0_76"/>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g743d935d5a_0_76"/>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g743d935d5a_0_76"/>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g743d935d5a_0_76"/>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g743d935d5a_0_76"/>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2" name="Google Shape;582;g743d935d5a_0_76"/>
          <p:cNvSpPr txBox="1"/>
          <p:nvPr/>
        </p:nvSpPr>
        <p:spPr>
          <a:xfrm>
            <a:off x="600975" y="1936373"/>
            <a:ext cx="1353300" cy="135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a:t>Global variable cache hit latency is negligible</a:t>
            </a:r>
            <a:endParaRPr b="1"/>
          </a:p>
        </p:txBody>
      </p:sp>
      <p:pic>
        <p:nvPicPr>
          <p:cNvPr id="583" name="Google Shape;583;g743d935d5a_0_76"/>
          <p:cNvPicPr preferRelativeResize="0"/>
          <p:nvPr/>
        </p:nvPicPr>
        <p:blipFill>
          <a:blip r:embed="rId3">
            <a:alphaModFix/>
          </a:blip>
          <a:stretch>
            <a:fillRect/>
          </a:stretch>
        </p:blipFill>
        <p:spPr>
          <a:xfrm>
            <a:off x="2067325" y="1342075"/>
            <a:ext cx="6009133" cy="3610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g743d935d5a_0_91"/>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800"/>
              <a:t>Observations</a:t>
            </a:r>
            <a:endParaRPr sz="2800"/>
          </a:p>
        </p:txBody>
      </p:sp>
      <p:sp>
        <p:nvSpPr>
          <p:cNvPr id="589" name="Google Shape;589;g743d935d5a_0_91"/>
          <p:cNvSpPr txBox="1"/>
          <p:nvPr>
            <p:ph idx="1" type="body"/>
          </p:nvPr>
        </p:nvSpPr>
        <p:spPr>
          <a:xfrm>
            <a:off x="814275" y="1329100"/>
            <a:ext cx="7702200" cy="36231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Clr>
                <a:srgbClr val="000000"/>
              </a:buClr>
              <a:buSzPts val="1600"/>
              <a:buChar char="▰"/>
            </a:pPr>
            <a:r>
              <a:rPr lang="en-US" sz="1600"/>
              <a:t>The latency seen with global variable cache is negligible.</a:t>
            </a:r>
            <a:endParaRPr sz="1600"/>
          </a:p>
          <a:p>
            <a:pPr indent="-330200" lvl="0" marL="457200" rtl="0" algn="l">
              <a:lnSpc>
                <a:spcPct val="100000"/>
              </a:lnSpc>
              <a:spcBef>
                <a:spcPts val="1000"/>
              </a:spcBef>
              <a:spcAft>
                <a:spcPts val="0"/>
              </a:spcAft>
              <a:buClr>
                <a:srgbClr val="000000"/>
              </a:buClr>
              <a:buSzPts val="1600"/>
              <a:buChar char="▰"/>
            </a:pPr>
            <a:r>
              <a:rPr lang="en-US" sz="1600"/>
              <a:t>The latency in order from best to worst is global cache hit, redis cache hit, global cache miss, direct DynamoDB access and then redis cache miss.</a:t>
            </a:r>
            <a:endParaRPr sz="1600"/>
          </a:p>
          <a:p>
            <a:pPr indent="-330200" lvl="0" marL="457200" rtl="0" algn="l">
              <a:lnSpc>
                <a:spcPct val="100000"/>
              </a:lnSpc>
              <a:spcBef>
                <a:spcPts val="1000"/>
              </a:spcBef>
              <a:spcAft>
                <a:spcPts val="0"/>
              </a:spcAft>
              <a:buClr>
                <a:srgbClr val="000000"/>
              </a:buClr>
              <a:buSzPts val="1600"/>
              <a:buChar char="▰"/>
            </a:pPr>
            <a:r>
              <a:rPr lang="en-US" sz="1600"/>
              <a:t>The global variables works best but it comes with a constraint. We observed that the global variables are shared only across lambda invocations within same sessions. After a cold start, the global variables are reset.</a:t>
            </a:r>
            <a:endParaRPr sz="1600"/>
          </a:p>
          <a:p>
            <a:pPr indent="-330200" lvl="0" marL="457200" rtl="0" algn="l">
              <a:lnSpc>
                <a:spcPct val="100000"/>
              </a:lnSpc>
              <a:spcBef>
                <a:spcPts val="1000"/>
              </a:spcBef>
              <a:spcAft>
                <a:spcPts val="0"/>
              </a:spcAft>
              <a:buClr>
                <a:srgbClr val="000000"/>
              </a:buClr>
              <a:buSzPts val="1600"/>
              <a:buChar char="▰"/>
            </a:pPr>
            <a:r>
              <a:rPr lang="en-US" sz="1600"/>
              <a:t>Also, this problem would come when load is high and multiple containers are running at the same time. The lambda invocations in 2 different containers would be unknown to each other.</a:t>
            </a:r>
            <a:endParaRPr sz="1600"/>
          </a:p>
          <a:p>
            <a:pPr indent="-330200" lvl="0" marL="457200" rtl="0" algn="l">
              <a:lnSpc>
                <a:spcPct val="100000"/>
              </a:lnSpc>
              <a:spcBef>
                <a:spcPts val="1000"/>
              </a:spcBef>
              <a:spcAft>
                <a:spcPts val="1000"/>
              </a:spcAft>
              <a:buClr>
                <a:srgbClr val="000000"/>
              </a:buClr>
              <a:buSzPts val="1600"/>
              <a:buChar char="▰"/>
            </a:pPr>
            <a:r>
              <a:rPr lang="en-US" sz="1600"/>
              <a:t>Hence, it makes sense to delegate read calls for lambda too.</a:t>
            </a:r>
            <a:endParaRPr sz="1600"/>
          </a:p>
        </p:txBody>
      </p:sp>
      <p:sp>
        <p:nvSpPr>
          <p:cNvPr id="590" name="Google Shape;590;g743d935d5a_0_9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591" name="Google Shape;591;g743d935d5a_0_91"/>
          <p:cNvGrpSpPr/>
          <p:nvPr/>
        </p:nvGrpSpPr>
        <p:grpSpPr>
          <a:xfrm>
            <a:off x="307628" y="587261"/>
            <a:ext cx="309022" cy="376837"/>
            <a:chOff x="596350" y="929175"/>
            <a:chExt cx="407950" cy="497475"/>
          </a:xfrm>
        </p:grpSpPr>
        <p:sp>
          <p:nvSpPr>
            <p:cNvPr id="592" name="Google Shape;592;g743d935d5a_0_91"/>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g743d935d5a_0_91"/>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g743d935d5a_0_91"/>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g743d935d5a_0_91"/>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g743d935d5a_0_91"/>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g743d935d5a_0_91"/>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g743d935d5a_0_91"/>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g743d935d5a_0_106"/>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800">
                <a:solidFill>
                  <a:schemeClr val="lt1"/>
                </a:solidFill>
              </a:rPr>
              <a:t>4</a:t>
            </a:r>
            <a:r>
              <a:rPr lang="en-US" sz="2800">
                <a:solidFill>
                  <a:schemeClr val="lt1"/>
                </a:solidFill>
              </a:rPr>
              <a:t>. Nested Lambda</a:t>
            </a:r>
            <a:endParaRPr sz="2800"/>
          </a:p>
        </p:txBody>
      </p:sp>
      <p:sp>
        <p:nvSpPr>
          <p:cNvPr id="604" name="Google Shape;604;g743d935d5a_0_106"/>
          <p:cNvSpPr txBox="1"/>
          <p:nvPr>
            <p:ph idx="1" type="body"/>
          </p:nvPr>
        </p:nvSpPr>
        <p:spPr>
          <a:xfrm>
            <a:off x="814275" y="1329100"/>
            <a:ext cx="6132600" cy="36231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1000"/>
              </a:spcBef>
              <a:spcAft>
                <a:spcPts val="0"/>
              </a:spcAft>
              <a:buClr>
                <a:srgbClr val="000000"/>
              </a:buClr>
              <a:buSzPts val="1800"/>
              <a:buChar char="▰"/>
            </a:pPr>
            <a:r>
              <a:rPr lang="en-US" sz="1800"/>
              <a:t>Here, we analyse the latency incurred when calling one lambda from another lambda</a:t>
            </a:r>
            <a:endParaRPr sz="1800"/>
          </a:p>
          <a:p>
            <a:pPr indent="-342900" lvl="0" marL="457200" rtl="0" algn="l">
              <a:lnSpc>
                <a:spcPct val="100000"/>
              </a:lnSpc>
              <a:spcBef>
                <a:spcPts val="1000"/>
              </a:spcBef>
              <a:spcAft>
                <a:spcPts val="0"/>
              </a:spcAft>
              <a:buClr>
                <a:srgbClr val="000000"/>
              </a:buClr>
              <a:buSzPts val="1800"/>
              <a:buChar char="▰"/>
            </a:pPr>
            <a:r>
              <a:rPr lang="en-US" sz="1800"/>
              <a:t>Experimental Setup :</a:t>
            </a:r>
            <a:endParaRPr sz="1800"/>
          </a:p>
          <a:p>
            <a:pPr indent="-342900" lvl="1" marL="914400" rtl="0" algn="l">
              <a:lnSpc>
                <a:spcPct val="100000"/>
              </a:lnSpc>
              <a:spcBef>
                <a:spcPts val="1000"/>
              </a:spcBef>
              <a:spcAft>
                <a:spcPts val="0"/>
              </a:spcAft>
              <a:buClr>
                <a:srgbClr val="000000"/>
              </a:buClr>
              <a:buSzPts val="1800"/>
              <a:buChar char="▻"/>
            </a:pPr>
            <a:r>
              <a:rPr lang="en-US" sz="1800"/>
              <a:t>AWS lambda</a:t>
            </a:r>
            <a:endParaRPr sz="1800"/>
          </a:p>
          <a:p>
            <a:pPr indent="-342900" lvl="1" marL="914400" rtl="0" algn="l">
              <a:lnSpc>
                <a:spcPct val="100000"/>
              </a:lnSpc>
              <a:spcBef>
                <a:spcPts val="1000"/>
              </a:spcBef>
              <a:spcAft>
                <a:spcPts val="0"/>
              </a:spcAft>
              <a:buClr>
                <a:srgbClr val="000000"/>
              </a:buClr>
              <a:buSzPts val="1800"/>
              <a:buChar char="▻"/>
            </a:pPr>
            <a:r>
              <a:rPr lang="en-US" sz="1800"/>
              <a:t>Used a vanilla function for inner lambda</a:t>
            </a:r>
            <a:endParaRPr sz="1800"/>
          </a:p>
          <a:p>
            <a:pPr indent="-342900" lvl="1" marL="914400" rtl="0" algn="l">
              <a:lnSpc>
                <a:spcPct val="100000"/>
              </a:lnSpc>
              <a:spcBef>
                <a:spcPts val="1000"/>
              </a:spcBef>
              <a:spcAft>
                <a:spcPts val="0"/>
              </a:spcAft>
              <a:buClr>
                <a:srgbClr val="000000"/>
              </a:buClr>
              <a:buSzPts val="1800"/>
              <a:buChar char="▻"/>
            </a:pPr>
            <a:r>
              <a:rPr lang="en-US" sz="1800"/>
              <a:t>Outer lambda invokes inner lambda synchronously</a:t>
            </a:r>
            <a:endParaRPr sz="1800"/>
          </a:p>
          <a:p>
            <a:pPr indent="-342900" lvl="1" marL="914400" rtl="0" algn="l">
              <a:lnSpc>
                <a:spcPct val="100000"/>
              </a:lnSpc>
              <a:spcBef>
                <a:spcPts val="1000"/>
              </a:spcBef>
              <a:spcAft>
                <a:spcPts val="0"/>
              </a:spcAft>
              <a:buClr>
                <a:srgbClr val="000000"/>
              </a:buClr>
              <a:buSzPts val="1800"/>
              <a:buChar char="▻"/>
            </a:pPr>
            <a:r>
              <a:rPr lang="en-US" sz="1800"/>
              <a:t>Both lambda functions deployed at same location</a:t>
            </a:r>
            <a:endParaRPr sz="1800"/>
          </a:p>
          <a:p>
            <a:pPr indent="-342900" lvl="0" marL="457200" rtl="0" algn="l">
              <a:lnSpc>
                <a:spcPct val="100000"/>
              </a:lnSpc>
              <a:spcBef>
                <a:spcPts val="1000"/>
              </a:spcBef>
              <a:spcAft>
                <a:spcPts val="1000"/>
              </a:spcAft>
              <a:buClr>
                <a:srgbClr val="000000"/>
              </a:buClr>
              <a:buSzPts val="1800"/>
              <a:buChar char="▰"/>
            </a:pPr>
            <a:r>
              <a:rPr lang="en-US" sz="1800"/>
              <a:t>Hypothesis : As the lambda functions are deployed at same location, the latency between calling one lambda from another should be negligible</a:t>
            </a:r>
            <a:endParaRPr sz="1800"/>
          </a:p>
        </p:txBody>
      </p:sp>
      <p:sp>
        <p:nvSpPr>
          <p:cNvPr id="605" name="Google Shape;605;g743d935d5a_0_10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606" name="Google Shape;606;g743d935d5a_0_106"/>
          <p:cNvGrpSpPr/>
          <p:nvPr/>
        </p:nvGrpSpPr>
        <p:grpSpPr>
          <a:xfrm>
            <a:off x="307628" y="587261"/>
            <a:ext cx="309022" cy="376837"/>
            <a:chOff x="596350" y="929175"/>
            <a:chExt cx="407950" cy="497475"/>
          </a:xfrm>
        </p:grpSpPr>
        <p:sp>
          <p:nvSpPr>
            <p:cNvPr id="607" name="Google Shape;607;g743d935d5a_0_106"/>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g743d935d5a_0_106"/>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g743d935d5a_0_106"/>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g743d935d5a_0_106"/>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g743d935d5a_0_106"/>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g743d935d5a_0_106"/>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g743d935d5a_0_106"/>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g743d935d5a_0_120"/>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800">
                <a:solidFill>
                  <a:schemeClr val="lt1"/>
                </a:solidFill>
              </a:rPr>
              <a:t>Results</a:t>
            </a:r>
            <a:endParaRPr sz="2800"/>
          </a:p>
        </p:txBody>
      </p:sp>
      <p:sp>
        <p:nvSpPr>
          <p:cNvPr id="619" name="Google Shape;619;g743d935d5a_0_120"/>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620" name="Google Shape;620;g743d935d5a_0_120"/>
          <p:cNvGrpSpPr/>
          <p:nvPr/>
        </p:nvGrpSpPr>
        <p:grpSpPr>
          <a:xfrm>
            <a:off x="307628" y="587261"/>
            <a:ext cx="309022" cy="376837"/>
            <a:chOff x="596350" y="929175"/>
            <a:chExt cx="407950" cy="497475"/>
          </a:xfrm>
        </p:grpSpPr>
        <p:sp>
          <p:nvSpPr>
            <p:cNvPr id="621" name="Google Shape;621;g743d935d5a_0_120"/>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g743d935d5a_0_120"/>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g743d935d5a_0_120"/>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g743d935d5a_0_120"/>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g743d935d5a_0_120"/>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g743d935d5a_0_120"/>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g743d935d5a_0_120"/>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8" name="Google Shape;628;g743d935d5a_0_120"/>
          <p:cNvSpPr txBox="1"/>
          <p:nvPr/>
        </p:nvSpPr>
        <p:spPr>
          <a:xfrm>
            <a:off x="365900" y="1936376"/>
            <a:ext cx="1353300" cy="253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a:t>The billed duration of inner function is negligible but the actual duration of function call inside outer function is very high</a:t>
            </a:r>
            <a:endParaRPr b="1"/>
          </a:p>
        </p:txBody>
      </p:sp>
      <p:pic>
        <p:nvPicPr>
          <p:cNvPr id="629" name="Google Shape;629;g743d935d5a_0_120"/>
          <p:cNvPicPr preferRelativeResize="0"/>
          <p:nvPr/>
        </p:nvPicPr>
        <p:blipFill>
          <a:blip r:embed="rId3">
            <a:alphaModFix/>
          </a:blip>
          <a:stretch>
            <a:fillRect/>
          </a:stretch>
        </p:blipFill>
        <p:spPr>
          <a:xfrm>
            <a:off x="1758375" y="1338000"/>
            <a:ext cx="7299401" cy="31285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8"/>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800">
                <a:solidFill>
                  <a:schemeClr val="lt1"/>
                </a:solidFill>
              </a:rPr>
              <a:t>Serverless Computing</a:t>
            </a:r>
            <a:endParaRPr sz="2800"/>
          </a:p>
        </p:txBody>
      </p:sp>
      <p:sp>
        <p:nvSpPr>
          <p:cNvPr id="200" name="Google Shape;200;p8"/>
          <p:cNvSpPr txBox="1"/>
          <p:nvPr>
            <p:ph idx="1" type="body"/>
          </p:nvPr>
        </p:nvSpPr>
        <p:spPr>
          <a:xfrm>
            <a:off x="814275" y="1326225"/>
            <a:ext cx="6132600" cy="31104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Clr>
                <a:srgbClr val="000000"/>
              </a:buClr>
              <a:buSzPts val="1600"/>
              <a:buChar char="▰"/>
            </a:pPr>
            <a:r>
              <a:rPr lang="en-US" sz="1600"/>
              <a:t>Function as a Service (FaaS) model.</a:t>
            </a:r>
            <a:endParaRPr sz="1600"/>
          </a:p>
          <a:p>
            <a:pPr indent="-330200" lvl="0" marL="457200" rtl="0" algn="l">
              <a:lnSpc>
                <a:spcPct val="100000"/>
              </a:lnSpc>
              <a:spcBef>
                <a:spcPts val="1000"/>
              </a:spcBef>
              <a:spcAft>
                <a:spcPts val="0"/>
              </a:spcAft>
              <a:buClr>
                <a:srgbClr val="000000"/>
              </a:buClr>
              <a:buSzPts val="1600"/>
              <a:buChar char="▰"/>
            </a:pPr>
            <a:r>
              <a:rPr lang="en-US" sz="1600"/>
              <a:t>Allows users to write and deploy code without the hassle of worrying about the underlying infrastructure.</a:t>
            </a:r>
            <a:endParaRPr sz="1600"/>
          </a:p>
          <a:p>
            <a:pPr indent="-330200" lvl="0" marL="457200" rtl="0" algn="l">
              <a:lnSpc>
                <a:spcPct val="100000"/>
              </a:lnSpc>
              <a:spcBef>
                <a:spcPts val="1000"/>
              </a:spcBef>
              <a:spcAft>
                <a:spcPts val="0"/>
              </a:spcAft>
              <a:buClr>
                <a:srgbClr val="000000"/>
              </a:buClr>
              <a:buSzPts val="1600"/>
              <a:buChar char="▰"/>
            </a:pPr>
            <a:r>
              <a:rPr lang="en-US" sz="1600"/>
              <a:t>Pricing is based on the actual amount of resources consumed by an application, rather than on pre-purchased units of capacity.</a:t>
            </a:r>
            <a:endParaRPr sz="1600"/>
          </a:p>
          <a:p>
            <a:pPr indent="-330200" lvl="0" marL="457200" rtl="0" algn="l">
              <a:lnSpc>
                <a:spcPct val="100000"/>
              </a:lnSpc>
              <a:spcBef>
                <a:spcPts val="1000"/>
              </a:spcBef>
              <a:spcAft>
                <a:spcPts val="0"/>
              </a:spcAft>
              <a:buClr>
                <a:srgbClr val="000000"/>
              </a:buClr>
              <a:buSzPts val="1600"/>
              <a:buChar char="▰"/>
            </a:pPr>
            <a:r>
              <a:rPr lang="en-US" sz="1600"/>
              <a:t>Although called serverless, physical servers are still used but developers do not need to be aware of them.</a:t>
            </a:r>
            <a:endParaRPr sz="1600"/>
          </a:p>
          <a:p>
            <a:pPr indent="-330200" lvl="0" marL="457200" rtl="0" algn="l">
              <a:lnSpc>
                <a:spcPct val="100000"/>
              </a:lnSpc>
              <a:spcBef>
                <a:spcPts val="1000"/>
              </a:spcBef>
              <a:spcAft>
                <a:spcPts val="1000"/>
              </a:spcAft>
              <a:buClr>
                <a:srgbClr val="000000"/>
              </a:buClr>
              <a:buSzPts val="1600"/>
              <a:buChar char="▰"/>
            </a:pPr>
            <a:r>
              <a:rPr lang="en-US" sz="1600"/>
              <a:t>Cloud provider runs the server, and dynamically manages the allocation of machine resources.</a:t>
            </a:r>
            <a:endParaRPr sz="1600"/>
          </a:p>
        </p:txBody>
      </p:sp>
      <p:sp>
        <p:nvSpPr>
          <p:cNvPr id="201" name="Google Shape;201;p8"/>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202" name="Google Shape;202;p8"/>
          <p:cNvGrpSpPr/>
          <p:nvPr/>
        </p:nvGrpSpPr>
        <p:grpSpPr>
          <a:xfrm>
            <a:off x="307628" y="587260"/>
            <a:ext cx="309022" cy="376837"/>
            <a:chOff x="596350" y="929175"/>
            <a:chExt cx="407950" cy="497475"/>
          </a:xfrm>
        </p:grpSpPr>
        <p:sp>
          <p:nvSpPr>
            <p:cNvPr id="203" name="Google Shape;203;p8"/>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8"/>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8"/>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8"/>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8"/>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8"/>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8"/>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0" name="Google Shape;210;p8"/>
          <p:cNvSpPr txBox="1"/>
          <p:nvPr/>
        </p:nvSpPr>
        <p:spPr>
          <a:xfrm>
            <a:off x="1260400" y="4436625"/>
            <a:ext cx="57768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Roboto Condensed Light"/>
                <a:ea typeface="Roboto Condensed Light"/>
                <a:cs typeface="Roboto Condensed Light"/>
                <a:sym typeface="Roboto Condensed Light"/>
              </a:rPr>
              <a:t>Source : </a:t>
            </a:r>
            <a:r>
              <a:rPr lang="en-US">
                <a:solidFill>
                  <a:schemeClr val="dk1"/>
                </a:solidFill>
                <a:latin typeface="Roboto Condensed Light"/>
                <a:ea typeface="Roboto Condensed Light"/>
                <a:cs typeface="Roboto Condensed Light"/>
                <a:sym typeface="Roboto Condensed Light"/>
              </a:rPr>
              <a:t>https://www.cloudflare.com/learning/serverless/what-is-serverless/</a:t>
            </a:r>
            <a:endParaRPr>
              <a:latin typeface="Roboto Condensed Light"/>
              <a:ea typeface="Roboto Condensed Light"/>
              <a:cs typeface="Roboto Condensed Light"/>
              <a:sym typeface="Roboto Condensed Light"/>
            </a:endParaRPr>
          </a:p>
        </p:txBody>
      </p:sp>
      <p:pic>
        <p:nvPicPr>
          <p:cNvPr id="211" name="Google Shape;211;p8"/>
          <p:cNvPicPr preferRelativeResize="0"/>
          <p:nvPr/>
        </p:nvPicPr>
        <p:blipFill>
          <a:blip r:embed="rId3">
            <a:alphaModFix/>
          </a:blip>
          <a:stretch>
            <a:fillRect/>
          </a:stretch>
        </p:blipFill>
        <p:spPr>
          <a:xfrm>
            <a:off x="7099275" y="683825"/>
            <a:ext cx="1892325" cy="340618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g743d935d5a_0_135"/>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800"/>
              <a:t>Observations</a:t>
            </a:r>
            <a:endParaRPr sz="2800"/>
          </a:p>
        </p:txBody>
      </p:sp>
      <p:sp>
        <p:nvSpPr>
          <p:cNvPr id="635" name="Google Shape;635;g743d935d5a_0_135"/>
          <p:cNvSpPr txBox="1"/>
          <p:nvPr>
            <p:ph idx="1" type="body"/>
          </p:nvPr>
        </p:nvSpPr>
        <p:spPr>
          <a:xfrm>
            <a:off x="814275" y="1329100"/>
            <a:ext cx="7410900" cy="3623100"/>
          </a:xfrm>
          <a:prstGeom prst="rect">
            <a:avLst/>
          </a:prstGeom>
          <a:noFill/>
          <a:ln>
            <a:noFill/>
          </a:ln>
        </p:spPr>
        <p:txBody>
          <a:bodyPr anchorCtr="0" anchor="ctr" bIns="91425" lIns="91425" spcFirstLastPara="1" rIns="91425" wrap="square" tIns="91425">
            <a:noAutofit/>
          </a:bodyPr>
          <a:lstStyle/>
          <a:p>
            <a:pPr indent="-349250" lvl="0" marL="457200" rtl="0" algn="l">
              <a:lnSpc>
                <a:spcPct val="100000"/>
              </a:lnSpc>
              <a:spcBef>
                <a:spcPts val="0"/>
              </a:spcBef>
              <a:spcAft>
                <a:spcPts val="0"/>
              </a:spcAft>
              <a:buClr>
                <a:srgbClr val="000000"/>
              </a:buClr>
              <a:buSzPts val="1900"/>
              <a:buChar char="▰"/>
            </a:pPr>
            <a:r>
              <a:rPr lang="en-US" sz="1900"/>
              <a:t>Billed duration of inner function is negligible as it is a vanilla function.</a:t>
            </a:r>
            <a:endParaRPr sz="1900"/>
          </a:p>
          <a:p>
            <a:pPr indent="-349250" lvl="0" marL="457200" rtl="0" algn="l">
              <a:lnSpc>
                <a:spcPct val="100000"/>
              </a:lnSpc>
              <a:spcBef>
                <a:spcPts val="1000"/>
              </a:spcBef>
              <a:spcAft>
                <a:spcPts val="0"/>
              </a:spcAft>
              <a:buClr>
                <a:srgbClr val="000000"/>
              </a:buClr>
              <a:buSzPts val="1900"/>
              <a:buChar char="▰"/>
            </a:pPr>
            <a:r>
              <a:rPr lang="en-US" sz="1900"/>
              <a:t>The actual duration of function call seen inside outer function is very large. </a:t>
            </a:r>
            <a:endParaRPr sz="1900"/>
          </a:p>
          <a:p>
            <a:pPr indent="-349250" lvl="0" marL="457200" rtl="0" algn="l">
              <a:lnSpc>
                <a:spcPct val="100000"/>
              </a:lnSpc>
              <a:spcBef>
                <a:spcPts val="1000"/>
              </a:spcBef>
              <a:spcAft>
                <a:spcPts val="0"/>
              </a:spcAft>
              <a:buClr>
                <a:srgbClr val="000000"/>
              </a:buClr>
              <a:buSzPts val="1900"/>
              <a:buChar char="▰"/>
            </a:pPr>
            <a:r>
              <a:rPr lang="en-US" sz="1900"/>
              <a:t>Note that this duration will increase if there is a cache miss inside inner function during read operations.</a:t>
            </a:r>
            <a:endParaRPr sz="1900"/>
          </a:p>
          <a:p>
            <a:pPr indent="-349250" lvl="0" marL="457200" rtl="0" algn="l">
              <a:lnSpc>
                <a:spcPct val="100000"/>
              </a:lnSpc>
              <a:spcBef>
                <a:spcPts val="1000"/>
              </a:spcBef>
              <a:spcAft>
                <a:spcPts val="0"/>
              </a:spcAft>
              <a:buClr>
                <a:srgbClr val="000000"/>
              </a:buClr>
              <a:buSzPts val="1900"/>
              <a:buChar char="▰"/>
            </a:pPr>
            <a:r>
              <a:rPr lang="en-US" sz="1900"/>
              <a:t>The actual duration is comparable to that of a DB call (approx 60 ms). </a:t>
            </a:r>
            <a:endParaRPr sz="1900"/>
          </a:p>
          <a:p>
            <a:pPr indent="-349250" lvl="0" marL="457200" rtl="0" algn="l">
              <a:lnSpc>
                <a:spcPct val="100000"/>
              </a:lnSpc>
              <a:spcBef>
                <a:spcPts val="1000"/>
              </a:spcBef>
              <a:spcAft>
                <a:spcPts val="1000"/>
              </a:spcAft>
              <a:buClr>
                <a:srgbClr val="000000"/>
              </a:buClr>
              <a:buSzPts val="1900"/>
              <a:buChar char="▰"/>
            </a:pPr>
            <a:r>
              <a:rPr lang="en-US" sz="1900"/>
              <a:t>This suggests that some kind of queuing of requests is taking place with these invocations. </a:t>
            </a:r>
            <a:endParaRPr sz="1900"/>
          </a:p>
        </p:txBody>
      </p:sp>
      <p:sp>
        <p:nvSpPr>
          <p:cNvPr id="636" name="Google Shape;636;g743d935d5a_0_13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637" name="Google Shape;637;g743d935d5a_0_135"/>
          <p:cNvGrpSpPr/>
          <p:nvPr/>
        </p:nvGrpSpPr>
        <p:grpSpPr>
          <a:xfrm>
            <a:off x="307628" y="587261"/>
            <a:ext cx="309022" cy="376837"/>
            <a:chOff x="596350" y="929175"/>
            <a:chExt cx="407950" cy="497475"/>
          </a:xfrm>
        </p:grpSpPr>
        <p:sp>
          <p:nvSpPr>
            <p:cNvPr id="638" name="Google Shape;638;g743d935d5a_0_135"/>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g743d935d5a_0_135"/>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g743d935d5a_0_135"/>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g743d935d5a_0_135"/>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g743d935d5a_0_135"/>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g743d935d5a_0_135"/>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g743d935d5a_0_135"/>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8" name="Shape 648"/>
        <p:cNvGrpSpPr/>
        <p:nvPr/>
      </p:nvGrpSpPr>
      <p:grpSpPr>
        <a:xfrm>
          <a:off x="0" y="0"/>
          <a:ext cx="0" cy="0"/>
          <a:chOff x="0" y="0"/>
          <a:chExt cx="0" cy="0"/>
        </a:xfrm>
      </p:grpSpPr>
      <p:sp>
        <p:nvSpPr>
          <p:cNvPr id="649" name="Google Shape;649;g743d935d5a_0_150"/>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800"/>
              <a:t>Observations</a:t>
            </a:r>
            <a:endParaRPr sz="2800"/>
          </a:p>
        </p:txBody>
      </p:sp>
      <p:sp>
        <p:nvSpPr>
          <p:cNvPr id="650" name="Google Shape;650;g743d935d5a_0_150"/>
          <p:cNvSpPr txBox="1"/>
          <p:nvPr>
            <p:ph idx="1" type="body"/>
          </p:nvPr>
        </p:nvSpPr>
        <p:spPr>
          <a:xfrm>
            <a:off x="814275" y="1333500"/>
            <a:ext cx="7242900" cy="34737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US" sz="2000"/>
              <a:t>This also says that nested lambda doesn’t yield much benefit for read operations.</a:t>
            </a:r>
            <a:endParaRPr sz="2000"/>
          </a:p>
          <a:p>
            <a:pPr indent="-355600" lvl="0" marL="457200" rtl="0" algn="l">
              <a:spcBef>
                <a:spcPts val="1000"/>
              </a:spcBef>
              <a:spcAft>
                <a:spcPts val="0"/>
              </a:spcAft>
              <a:buClr>
                <a:srgbClr val="000000"/>
              </a:buClr>
              <a:buSzPts val="2000"/>
              <a:buChar char="▰"/>
            </a:pPr>
            <a:r>
              <a:rPr lang="en-US" sz="2000"/>
              <a:t>Even though this is not beneficial for DB read operations, nested lambda is beneficial for write operations, when outer function can call inner function asynchronously and doesn’t have to wait for it to return.</a:t>
            </a:r>
            <a:endParaRPr sz="2000"/>
          </a:p>
          <a:p>
            <a:pPr indent="-355600" lvl="0" marL="457200" rtl="0" algn="l">
              <a:spcBef>
                <a:spcPts val="1000"/>
              </a:spcBef>
              <a:spcAft>
                <a:spcPts val="1000"/>
              </a:spcAft>
              <a:buClr>
                <a:srgbClr val="000000"/>
              </a:buClr>
              <a:buSzPts val="2000"/>
              <a:buChar char="▰"/>
            </a:pPr>
            <a:r>
              <a:rPr lang="en-US" sz="2000"/>
              <a:t>In the next experiment we will be seeing how latency is affected on cascading multiple lambdas at different levels.</a:t>
            </a:r>
            <a:endParaRPr sz="2000"/>
          </a:p>
        </p:txBody>
      </p:sp>
      <p:sp>
        <p:nvSpPr>
          <p:cNvPr id="651" name="Google Shape;651;g743d935d5a_0_150"/>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652" name="Google Shape;652;g743d935d5a_0_150"/>
          <p:cNvGrpSpPr/>
          <p:nvPr/>
        </p:nvGrpSpPr>
        <p:grpSpPr>
          <a:xfrm>
            <a:off x="307628" y="587261"/>
            <a:ext cx="309022" cy="376837"/>
            <a:chOff x="596350" y="929175"/>
            <a:chExt cx="407950" cy="497475"/>
          </a:xfrm>
        </p:grpSpPr>
        <p:sp>
          <p:nvSpPr>
            <p:cNvPr id="653" name="Google Shape;653;g743d935d5a_0_150"/>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g743d935d5a_0_150"/>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g743d935d5a_0_150"/>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g743d935d5a_0_150"/>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g743d935d5a_0_150"/>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g743d935d5a_0_150"/>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g743d935d5a_0_150"/>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Google Shape;664;g743d935d5a_0_164"/>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800">
                <a:solidFill>
                  <a:schemeClr val="lt1"/>
                </a:solidFill>
              </a:rPr>
              <a:t>5</a:t>
            </a:r>
            <a:r>
              <a:rPr lang="en-US" sz="2800">
                <a:solidFill>
                  <a:schemeClr val="lt1"/>
                </a:solidFill>
              </a:rPr>
              <a:t>. Cascaded Lambda</a:t>
            </a:r>
            <a:endParaRPr sz="2800"/>
          </a:p>
        </p:txBody>
      </p:sp>
      <p:sp>
        <p:nvSpPr>
          <p:cNvPr id="665" name="Google Shape;665;g743d935d5a_0_164"/>
          <p:cNvSpPr txBox="1"/>
          <p:nvPr>
            <p:ph idx="1" type="body"/>
          </p:nvPr>
        </p:nvSpPr>
        <p:spPr>
          <a:xfrm>
            <a:off x="-23925" y="1329100"/>
            <a:ext cx="6132600" cy="36231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1000"/>
              </a:spcBef>
              <a:spcAft>
                <a:spcPts val="0"/>
              </a:spcAft>
              <a:buClr>
                <a:srgbClr val="000000"/>
              </a:buClr>
              <a:buSzPts val="1800"/>
              <a:buChar char="▰"/>
            </a:pPr>
            <a:r>
              <a:rPr lang="en-US" sz="1800"/>
              <a:t>Here, we analyse the latency incurred when calling nested lambda at multiple levels</a:t>
            </a:r>
            <a:endParaRPr sz="1800"/>
          </a:p>
          <a:p>
            <a:pPr indent="-342900" lvl="0" marL="457200" rtl="0" algn="l">
              <a:lnSpc>
                <a:spcPct val="100000"/>
              </a:lnSpc>
              <a:spcBef>
                <a:spcPts val="1000"/>
              </a:spcBef>
              <a:spcAft>
                <a:spcPts val="0"/>
              </a:spcAft>
              <a:buClr>
                <a:srgbClr val="000000"/>
              </a:buClr>
              <a:buSzPts val="1800"/>
              <a:buChar char="▰"/>
            </a:pPr>
            <a:r>
              <a:rPr lang="en-US" sz="1800"/>
              <a:t>Experimental Setup :</a:t>
            </a:r>
            <a:endParaRPr sz="1800"/>
          </a:p>
          <a:p>
            <a:pPr indent="-342900" lvl="1" marL="914400" rtl="0" algn="l">
              <a:lnSpc>
                <a:spcPct val="100000"/>
              </a:lnSpc>
              <a:spcBef>
                <a:spcPts val="1000"/>
              </a:spcBef>
              <a:spcAft>
                <a:spcPts val="0"/>
              </a:spcAft>
              <a:buClr>
                <a:srgbClr val="000000"/>
              </a:buClr>
              <a:buSzPts val="1800"/>
              <a:buChar char="▻"/>
            </a:pPr>
            <a:r>
              <a:rPr lang="en-US" sz="1800"/>
              <a:t>AWS lambda</a:t>
            </a:r>
            <a:endParaRPr sz="1800"/>
          </a:p>
          <a:p>
            <a:pPr indent="-342900" lvl="1" marL="914400" rtl="0" algn="l">
              <a:lnSpc>
                <a:spcPct val="100000"/>
              </a:lnSpc>
              <a:spcBef>
                <a:spcPts val="1000"/>
              </a:spcBef>
              <a:spcAft>
                <a:spcPts val="0"/>
              </a:spcAft>
              <a:buClr>
                <a:srgbClr val="000000"/>
              </a:buClr>
              <a:buSzPts val="1800"/>
              <a:buChar char="▻"/>
            </a:pPr>
            <a:r>
              <a:rPr lang="en-US" sz="1800"/>
              <a:t>Used DB write at the innermost lambda</a:t>
            </a:r>
            <a:endParaRPr sz="1800"/>
          </a:p>
          <a:p>
            <a:pPr indent="-342900" lvl="1" marL="914400" rtl="0" algn="l">
              <a:lnSpc>
                <a:spcPct val="100000"/>
              </a:lnSpc>
              <a:spcBef>
                <a:spcPts val="1000"/>
              </a:spcBef>
              <a:spcAft>
                <a:spcPts val="0"/>
              </a:spcAft>
              <a:buClr>
                <a:srgbClr val="000000"/>
              </a:buClr>
              <a:buSzPts val="1800"/>
              <a:buChar char="▻"/>
            </a:pPr>
            <a:r>
              <a:rPr lang="en-US" sz="1800"/>
              <a:t>Outer lambda invokes inner lambda synchronously</a:t>
            </a:r>
            <a:endParaRPr sz="1800"/>
          </a:p>
          <a:p>
            <a:pPr indent="-342900" lvl="1" marL="914400" rtl="0" algn="l">
              <a:lnSpc>
                <a:spcPct val="100000"/>
              </a:lnSpc>
              <a:spcBef>
                <a:spcPts val="1000"/>
              </a:spcBef>
              <a:spcAft>
                <a:spcPts val="0"/>
              </a:spcAft>
              <a:buClr>
                <a:srgbClr val="000000"/>
              </a:buClr>
              <a:buSzPts val="1800"/>
              <a:buChar char="▻"/>
            </a:pPr>
            <a:r>
              <a:rPr lang="en-US" sz="1800"/>
              <a:t>All lambda functions deployed at same location</a:t>
            </a:r>
            <a:endParaRPr sz="1800"/>
          </a:p>
          <a:p>
            <a:pPr indent="-342900" lvl="0" marL="457200" rtl="0" algn="l">
              <a:lnSpc>
                <a:spcPct val="100000"/>
              </a:lnSpc>
              <a:spcBef>
                <a:spcPts val="1000"/>
              </a:spcBef>
              <a:spcAft>
                <a:spcPts val="1000"/>
              </a:spcAft>
              <a:buClr>
                <a:srgbClr val="000000"/>
              </a:buClr>
              <a:buSzPts val="1800"/>
              <a:buChar char="▰"/>
            </a:pPr>
            <a:r>
              <a:rPr lang="en-US" sz="1800"/>
              <a:t>Hypothesis : As the lambda functions are deployed at same location, the latency between calling one lambda from another should be uniform</a:t>
            </a:r>
            <a:endParaRPr sz="1800"/>
          </a:p>
        </p:txBody>
      </p:sp>
      <p:sp>
        <p:nvSpPr>
          <p:cNvPr id="666" name="Google Shape;666;g743d935d5a_0_16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667" name="Google Shape;667;g743d935d5a_0_164"/>
          <p:cNvGrpSpPr/>
          <p:nvPr/>
        </p:nvGrpSpPr>
        <p:grpSpPr>
          <a:xfrm>
            <a:off x="307628" y="587261"/>
            <a:ext cx="309022" cy="376837"/>
            <a:chOff x="596350" y="929175"/>
            <a:chExt cx="407950" cy="497475"/>
          </a:xfrm>
        </p:grpSpPr>
        <p:sp>
          <p:nvSpPr>
            <p:cNvPr id="668" name="Google Shape;668;g743d935d5a_0_164"/>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g743d935d5a_0_164"/>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g743d935d5a_0_164"/>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g743d935d5a_0_164"/>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g743d935d5a_0_164"/>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g743d935d5a_0_164"/>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g743d935d5a_0_164"/>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75" name="Google Shape;675;g743d935d5a_0_164"/>
          <p:cNvPicPr preferRelativeResize="0"/>
          <p:nvPr/>
        </p:nvPicPr>
        <p:blipFill>
          <a:blip r:embed="rId3">
            <a:alphaModFix/>
          </a:blip>
          <a:stretch>
            <a:fillRect/>
          </a:stretch>
        </p:blipFill>
        <p:spPr>
          <a:xfrm>
            <a:off x="4080625" y="1682150"/>
            <a:ext cx="4965575" cy="1784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9" name="Shape 679"/>
        <p:cNvGrpSpPr/>
        <p:nvPr/>
      </p:nvGrpSpPr>
      <p:grpSpPr>
        <a:xfrm>
          <a:off x="0" y="0"/>
          <a:ext cx="0" cy="0"/>
          <a:chOff x="0" y="0"/>
          <a:chExt cx="0" cy="0"/>
        </a:xfrm>
      </p:grpSpPr>
      <p:sp>
        <p:nvSpPr>
          <p:cNvPr id="680" name="Google Shape;680;g743d935d5a_0_178"/>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800">
                <a:solidFill>
                  <a:schemeClr val="lt1"/>
                </a:solidFill>
              </a:rPr>
              <a:t>Results</a:t>
            </a:r>
            <a:endParaRPr sz="2800"/>
          </a:p>
        </p:txBody>
      </p:sp>
      <p:sp>
        <p:nvSpPr>
          <p:cNvPr id="681" name="Google Shape;681;g743d935d5a_0_178"/>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682" name="Google Shape;682;g743d935d5a_0_178"/>
          <p:cNvGrpSpPr/>
          <p:nvPr/>
        </p:nvGrpSpPr>
        <p:grpSpPr>
          <a:xfrm>
            <a:off x="307628" y="587261"/>
            <a:ext cx="309022" cy="376837"/>
            <a:chOff x="596350" y="929175"/>
            <a:chExt cx="407950" cy="497475"/>
          </a:xfrm>
        </p:grpSpPr>
        <p:sp>
          <p:nvSpPr>
            <p:cNvPr id="683" name="Google Shape;683;g743d935d5a_0_178"/>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g743d935d5a_0_178"/>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g743d935d5a_0_178"/>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g743d935d5a_0_178"/>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g743d935d5a_0_178"/>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g743d935d5a_0_178"/>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g743d935d5a_0_178"/>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0" name="Google Shape;690;g743d935d5a_0_178"/>
          <p:cNvSpPr txBox="1"/>
          <p:nvPr/>
        </p:nvSpPr>
        <p:spPr>
          <a:xfrm>
            <a:off x="365900" y="1936376"/>
            <a:ext cx="1353300" cy="147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a:t>The latency of nested functions increases linearly with levels</a:t>
            </a:r>
            <a:endParaRPr b="1"/>
          </a:p>
        </p:txBody>
      </p:sp>
      <p:pic>
        <p:nvPicPr>
          <p:cNvPr id="691" name="Google Shape;691;g743d935d5a_0_178"/>
          <p:cNvPicPr preferRelativeResize="0"/>
          <p:nvPr/>
        </p:nvPicPr>
        <p:blipFill>
          <a:blip r:embed="rId3">
            <a:alphaModFix/>
          </a:blip>
          <a:stretch>
            <a:fillRect/>
          </a:stretch>
        </p:blipFill>
        <p:spPr>
          <a:xfrm>
            <a:off x="1871600" y="1359650"/>
            <a:ext cx="6892099" cy="3075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sp>
        <p:nvSpPr>
          <p:cNvPr id="696" name="Google Shape;696;g743d935d5a_0_193"/>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800"/>
              <a:t>Observations</a:t>
            </a:r>
            <a:endParaRPr sz="2800"/>
          </a:p>
        </p:txBody>
      </p:sp>
      <p:sp>
        <p:nvSpPr>
          <p:cNvPr id="697" name="Google Shape;697;g743d935d5a_0_193"/>
          <p:cNvSpPr txBox="1"/>
          <p:nvPr>
            <p:ph idx="1" type="body"/>
          </p:nvPr>
        </p:nvSpPr>
        <p:spPr>
          <a:xfrm>
            <a:off x="814275" y="1329100"/>
            <a:ext cx="7526400" cy="35568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Char char="▰"/>
            </a:pPr>
            <a:r>
              <a:rPr lang="en-US" sz="1800"/>
              <a:t>As we can see the nested lambda latency increases linearly across the levels.</a:t>
            </a:r>
            <a:endParaRPr sz="1800"/>
          </a:p>
          <a:p>
            <a:pPr indent="-342900" lvl="0" marL="457200" rtl="0" algn="l">
              <a:lnSpc>
                <a:spcPct val="100000"/>
              </a:lnSpc>
              <a:spcBef>
                <a:spcPts val="1000"/>
              </a:spcBef>
              <a:spcAft>
                <a:spcPts val="0"/>
              </a:spcAft>
              <a:buClr>
                <a:srgbClr val="000000"/>
              </a:buClr>
              <a:buSzPts val="1800"/>
              <a:buChar char="▰"/>
            </a:pPr>
            <a:r>
              <a:rPr lang="en-US" sz="1800"/>
              <a:t>Using this information, we can increase the performance of an application using cascaded lambda by running a single lambda with all its components instead of running them one after the other.</a:t>
            </a:r>
            <a:endParaRPr sz="1800"/>
          </a:p>
          <a:p>
            <a:pPr indent="-342900" lvl="0" marL="457200" rtl="0" algn="l">
              <a:lnSpc>
                <a:spcPct val="100000"/>
              </a:lnSpc>
              <a:spcBef>
                <a:spcPts val="1000"/>
              </a:spcBef>
              <a:spcAft>
                <a:spcPts val="0"/>
              </a:spcAft>
              <a:buClr>
                <a:srgbClr val="000000"/>
              </a:buClr>
              <a:buSzPts val="1800"/>
              <a:buChar char="▰"/>
            </a:pPr>
            <a:r>
              <a:rPr lang="en-US" sz="1800"/>
              <a:t>The uniform difference across different levels of lambda also strengthens the hypothesis that this latency is governed by the queuing delay at the location of deployment. </a:t>
            </a:r>
            <a:endParaRPr sz="1800"/>
          </a:p>
          <a:p>
            <a:pPr indent="-342900" lvl="0" marL="457200" rtl="0" algn="l">
              <a:lnSpc>
                <a:spcPct val="100000"/>
              </a:lnSpc>
              <a:spcBef>
                <a:spcPts val="1000"/>
              </a:spcBef>
              <a:spcAft>
                <a:spcPts val="0"/>
              </a:spcAft>
              <a:buClr>
                <a:srgbClr val="000000"/>
              </a:buClr>
              <a:buSzPts val="1800"/>
              <a:buChar char="▰"/>
            </a:pPr>
            <a:r>
              <a:rPr lang="en-US" sz="1800"/>
              <a:t>Hence, </a:t>
            </a:r>
            <a:r>
              <a:rPr lang="en-US" sz="1800"/>
              <a:t>it's</a:t>
            </a:r>
            <a:r>
              <a:rPr lang="en-US" sz="1800"/>
              <a:t> important to know what kind of queuing mechanism is in use.</a:t>
            </a:r>
            <a:endParaRPr sz="1800"/>
          </a:p>
          <a:p>
            <a:pPr indent="-330200" lvl="0" marL="457200" rtl="0" algn="l">
              <a:lnSpc>
                <a:spcPct val="100000"/>
              </a:lnSpc>
              <a:spcBef>
                <a:spcPts val="1000"/>
              </a:spcBef>
              <a:spcAft>
                <a:spcPts val="1000"/>
              </a:spcAft>
              <a:buClr>
                <a:srgbClr val="000000"/>
              </a:buClr>
              <a:buSzPts val="1600"/>
              <a:buChar char="▰"/>
            </a:pPr>
            <a:r>
              <a:rPr lang="en-US" sz="1800"/>
              <a:t>By calling same function recursively, we may be able to overcome the constraint of limited running time</a:t>
            </a:r>
            <a:r>
              <a:rPr lang="en-US" sz="1600"/>
              <a:t>.</a:t>
            </a:r>
            <a:endParaRPr sz="1600"/>
          </a:p>
        </p:txBody>
      </p:sp>
      <p:sp>
        <p:nvSpPr>
          <p:cNvPr id="698" name="Google Shape;698;g743d935d5a_0_19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699" name="Google Shape;699;g743d935d5a_0_193"/>
          <p:cNvGrpSpPr/>
          <p:nvPr/>
        </p:nvGrpSpPr>
        <p:grpSpPr>
          <a:xfrm>
            <a:off x="307628" y="587261"/>
            <a:ext cx="309022" cy="376837"/>
            <a:chOff x="596350" y="929175"/>
            <a:chExt cx="407950" cy="497475"/>
          </a:xfrm>
        </p:grpSpPr>
        <p:sp>
          <p:nvSpPr>
            <p:cNvPr id="700" name="Google Shape;700;g743d935d5a_0_193"/>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g743d935d5a_0_193"/>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g743d935d5a_0_193"/>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g743d935d5a_0_193"/>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g743d935d5a_0_193"/>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g743d935d5a_0_193"/>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g743d935d5a_0_193"/>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Google Shape;711;g743d935d5a_0_222"/>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800"/>
              <a:t>Conclusion</a:t>
            </a:r>
            <a:endParaRPr sz="2800"/>
          </a:p>
        </p:txBody>
      </p:sp>
      <p:sp>
        <p:nvSpPr>
          <p:cNvPr id="712" name="Google Shape;712;g743d935d5a_0_222"/>
          <p:cNvSpPr txBox="1"/>
          <p:nvPr>
            <p:ph idx="1" type="body"/>
          </p:nvPr>
        </p:nvSpPr>
        <p:spPr>
          <a:xfrm>
            <a:off x="814275" y="1329100"/>
            <a:ext cx="6803700" cy="3415800"/>
          </a:xfrm>
          <a:prstGeom prst="rect">
            <a:avLst/>
          </a:prstGeom>
          <a:noFill/>
          <a:ln>
            <a:noFill/>
          </a:ln>
        </p:spPr>
        <p:txBody>
          <a:bodyPr anchorCtr="0" anchor="ctr" bIns="91425" lIns="91425" spcFirstLastPara="1" rIns="91425" wrap="square" tIns="91425">
            <a:noAutofit/>
          </a:bodyPr>
          <a:lstStyle/>
          <a:p>
            <a:pPr indent="-355600" lvl="0" marL="457200" rtl="0" algn="l">
              <a:lnSpc>
                <a:spcPct val="100000"/>
              </a:lnSpc>
              <a:spcBef>
                <a:spcPts val="0"/>
              </a:spcBef>
              <a:spcAft>
                <a:spcPts val="0"/>
              </a:spcAft>
              <a:buClr>
                <a:srgbClr val="000000"/>
              </a:buClr>
              <a:buSzPts val="2000"/>
              <a:buChar char="▰"/>
            </a:pPr>
            <a:r>
              <a:rPr lang="en-US" sz="2000"/>
              <a:t>Even though serverless has so many benefits, performance wise it still lags behind traditional approaches.</a:t>
            </a:r>
            <a:endParaRPr sz="2000"/>
          </a:p>
          <a:p>
            <a:pPr indent="-355600" lvl="0" marL="457200" rtl="0" algn="l">
              <a:lnSpc>
                <a:spcPct val="100000"/>
              </a:lnSpc>
              <a:spcBef>
                <a:spcPts val="1000"/>
              </a:spcBef>
              <a:spcAft>
                <a:spcPts val="0"/>
              </a:spcAft>
              <a:buClr>
                <a:srgbClr val="000000"/>
              </a:buClr>
              <a:buSzPts val="2000"/>
              <a:buChar char="▰"/>
            </a:pPr>
            <a:r>
              <a:rPr lang="en-US" sz="2000"/>
              <a:t>Experiments done in this project give us important insights on working of serverless platforms, specifically AWS lambda.</a:t>
            </a:r>
            <a:endParaRPr sz="2000"/>
          </a:p>
          <a:p>
            <a:pPr indent="-355600" lvl="0" marL="457200" rtl="0" algn="l">
              <a:lnSpc>
                <a:spcPct val="100000"/>
              </a:lnSpc>
              <a:spcBef>
                <a:spcPts val="1000"/>
              </a:spcBef>
              <a:spcAft>
                <a:spcPts val="0"/>
              </a:spcAft>
              <a:buClr>
                <a:srgbClr val="000000"/>
              </a:buClr>
              <a:buSzPts val="2000"/>
              <a:buChar char="▰"/>
            </a:pPr>
            <a:r>
              <a:rPr lang="en-US" sz="2000"/>
              <a:t>Shared global variables provide an easy way of caching but we need to find some turnaround for sharing these variables across runtimes.</a:t>
            </a:r>
            <a:endParaRPr sz="2000"/>
          </a:p>
          <a:p>
            <a:pPr indent="-355600" lvl="0" marL="457200" rtl="0" algn="l">
              <a:lnSpc>
                <a:spcPct val="100000"/>
              </a:lnSpc>
              <a:spcBef>
                <a:spcPts val="1000"/>
              </a:spcBef>
              <a:spcAft>
                <a:spcPts val="1000"/>
              </a:spcAft>
              <a:buClr>
                <a:srgbClr val="000000"/>
              </a:buClr>
              <a:buSzPts val="2000"/>
              <a:buChar char="▰"/>
            </a:pPr>
            <a:r>
              <a:rPr lang="en-US" sz="2000"/>
              <a:t>We also observe that the 2 functions had individual cold starts, this implies that they are running in separate runtimes.</a:t>
            </a:r>
            <a:endParaRPr sz="2000"/>
          </a:p>
        </p:txBody>
      </p:sp>
      <p:sp>
        <p:nvSpPr>
          <p:cNvPr id="713" name="Google Shape;713;g743d935d5a_0_22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714" name="Google Shape;714;g743d935d5a_0_222"/>
          <p:cNvGrpSpPr/>
          <p:nvPr/>
        </p:nvGrpSpPr>
        <p:grpSpPr>
          <a:xfrm>
            <a:off x="307628" y="587261"/>
            <a:ext cx="309022" cy="376837"/>
            <a:chOff x="596350" y="929175"/>
            <a:chExt cx="407950" cy="497475"/>
          </a:xfrm>
        </p:grpSpPr>
        <p:sp>
          <p:nvSpPr>
            <p:cNvPr id="715" name="Google Shape;715;g743d935d5a_0_222"/>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g743d935d5a_0_222"/>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g743d935d5a_0_222"/>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g743d935d5a_0_222"/>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g743d935d5a_0_222"/>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g743d935d5a_0_222"/>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g743d935d5a_0_222"/>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Google Shape;726;g743d935d5a_0_236"/>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800"/>
              <a:t>Conclusion</a:t>
            </a:r>
            <a:endParaRPr sz="2800"/>
          </a:p>
        </p:txBody>
      </p:sp>
      <p:sp>
        <p:nvSpPr>
          <p:cNvPr id="727" name="Google Shape;727;g743d935d5a_0_236"/>
          <p:cNvSpPr txBox="1"/>
          <p:nvPr>
            <p:ph idx="1" type="body"/>
          </p:nvPr>
        </p:nvSpPr>
        <p:spPr>
          <a:xfrm>
            <a:off x="814275" y="1329100"/>
            <a:ext cx="7052100" cy="3094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US" sz="2000"/>
              <a:t>Multiple lambda functions can be cascaded to overcome time constraints for time-intensive applications.</a:t>
            </a:r>
            <a:endParaRPr sz="2000"/>
          </a:p>
          <a:p>
            <a:pPr indent="-355600" lvl="0" marL="457200" rtl="0" algn="l">
              <a:spcBef>
                <a:spcPts val="1000"/>
              </a:spcBef>
              <a:spcAft>
                <a:spcPts val="0"/>
              </a:spcAft>
              <a:buClr>
                <a:schemeClr val="dk1"/>
              </a:buClr>
              <a:buSzPts val="2000"/>
              <a:buChar char="▰"/>
            </a:pPr>
            <a:r>
              <a:rPr lang="en-US" sz="2000"/>
              <a:t>Multiple lambda functions can be combined if the series of lambda functions to be used is known beforehand to reduce response time.</a:t>
            </a:r>
            <a:endParaRPr sz="2000"/>
          </a:p>
          <a:p>
            <a:pPr indent="-355600" lvl="0" marL="457200" rtl="0" algn="l">
              <a:spcBef>
                <a:spcPts val="1000"/>
              </a:spcBef>
              <a:spcAft>
                <a:spcPts val="1000"/>
              </a:spcAft>
              <a:buClr>
                <a:schemeClr val="dk1"/>
              </a:buClr>
              <a:buSzPts val="2000"/>
              <a:buChar char="▰"/>
            </a:pPr>
            <a:r>
              <a:rPr lang="en-US" sz="2000"/>
              <a:t>There is scope for further evolution of serverless architectures by sharing runtimes.</a:t>
            </a:r>
            <a:endParaRPr sz="2000"/>
          </a:p>
        </p:txBody>
      </p:sp>
      <p:sp>
        <p:nvSpPr>
          <p:cNvPr id="728" name="Google Shape;728;g743d935d5a_0_23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729" name="Google Shape;729;g743d935d5a_0_236"/>
          <p:cNvGrpSpPr/>
          <p:nvPr/>
        </p:nvGrpSpPr>
        <p:grpSpPr>
          <a:xfrm>
            <a:off x="307628" y="587261"/>
            <a:ext cx="309022" cy="376837"/>
            <a:chOff x="596350" y="929175"/>
            <a:chExt cx="407950" cy="497475"/>
          </a:xfrm>
        </p:grpSpPr>
        <p:sp>
          <p:nvSpPr>
            <p:cNvPr id="730" name="Google Shape;730;g743d935d5a_0_236"/>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g743d935d5a_0_236"/>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g743d935d5a_0_236"/>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g743d935d5a_0_236"/>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g743d935d5a_0_236"/>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g743d935d5a_0_236"/>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g743d935d5a_0_236"/>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0" name="Shape 740"/>
        <p:cNvGrpSpPr/>
        <p:nvPr/>
      </p:nvGrpSpPr>
      <p:grpSpPr>
        <a:xfrm>
          <a:off x="0" y="0"/>
          <a:ext cx="0" cy="0"/>
          <a:chOff x="0" y="0"/>
          <a:chExt cx="0" cy="0"/>
        </a:xfrm>
      </p:grpSpPr>
      <p:sp>
        <p:nvSpPr>
          <p:cNvPr id="741" name="Google Shape;741;p43"/>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2000"/>
              <a:buNone/>
            </a:pPr>
            <a:r>
              <a:rPr lang="en-US" sz="2800">
                <a:solidFill>
                  <a:schemeClr val="lt1"/>
                </a:solidFill>
              </a:rPr>
              <a:t>Future Work :</a:t>
            </a:r>
            <a:endParaRPr/>
          </a:p>
        </p:txBody>
      </p:sp>
      <p:sp>
        <p:nvSpPr>
          <p:cNvPr id="742" name="Google Shape;742;p43"/>
          <p:cNvSpPr txBox="1"/>
          <p:nvPr>
            <p:ph idx="1" type="body"/>
          </p:nvPr>
        </p:nvSpPr>
        <p:spPr>
          <a:xfrm>
            <a:off x="814275" y="1327350"/>
            <a:ext cx="7752000" cy="3145500"/>
          </a:xfrm>
          <a:prstGeom prst="rect">
            <a:avLst/>
          </a:prstGeom>
          <a:noFill/>
          <a:ln>
            <a:noFill/>
          </a:ln>
        </p:spPr>
        <p:txBody>
          <a:bodyPr anchorCtr="0" anchor="ctr" bIns="91425" lIns="91425" spcFirstLastPara="1" rIns="91425" wrap="square" tIns="91425">
            <a:noAutofit/>
          </a:bodyPr>
          <a:lstStyle/>
          <a:p>
            <a:pPr indent="-381000" lvl="0" marL="457200" rtl="0" algn="l">
              <a:lnSpc>
                <a:spcPct val="100000"/>
              </a:lnSpc>
              <a:spcBef>
                <a:spcPts val="0"/>
              </a:spcBef>
              <a:spcAft>
                <a:spcPts val="0"/>
              </a:spcAft>
              <a:buClr>
                <a:srgbClr val="000000"/>
              </a:buClr>
              <a:buSzPts val="2400"/>
              <a:buChar char="▰"/>
            </a:pPr>
            <a:r>
              <a:rPr lang="en-US"/>
              <a:t>We would like to study what kind of queuing mechanisms is being used for these invocations and suggest methods to improve latency.</a:t>
            </a:r>
            <a:endParaRPr/>
          </a:p>
          <a:p>
            <a:pPr indent="-381000" lvl="0" marL="457200" rtl="0" algn="l">
              <a:lnSpc>
                <a:spcPct val="100000"/>
              </a:lnSpc>
              <a:spcBef>
                <a:spcPts val="1000"/>
              </a:spcBef>
              <a:spcAft>
                <a:spcPts val="1000"/>
              </a:spcAft>
              <a:buClr>
                <a:srgbClr val="000000"/>
              </a:buClr>
              <a:buSzPts val="2400"/>
              <a:buChar char="▰"/>
            </a:pPr>
            <a:r>
              <a:rPr lang="en-US"/>
              <a:t>Current platforms use separate runtimes for individual functions. We would like to explore whether we can share this runtime across separate functions. This would also mitigate the problem of cold start and the increased response time due to queuing.</a:t>
            </a:r>
            <a:endParaRPr/>
          </a:p>
        </p:txBody>
      </p:sp>
      <p:sp>
        <p:nvSpPr>
          <p:cNvPr id="743" name="Google Shape;743;p4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744" name="Google Shape;744;p43"/>
          <p:cNvGrpSpPr/>
          <p:nvPr/>
        </p:nvGrpSpPr>
        <p:grpSpPr>
          <a:xfrm>
            <a:off x="263101" y="580106"/>
            <a:ext cx="407743" cy="391135"/>
            <a:chOff x="5233525" y="4954450"/>
            <a:chExt cx="538275" cy="516350"/>
          </a:xfrm>
        </p:grpSpPr>
        <p:sp>
          <p:nvSpPr>
            <p:cNvPr id="745" name="Google Shape;745;p43"/>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43"/>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43"/>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43"/>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43"/>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43"/>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43"/>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43"/>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43"/>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43"/>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43"/>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sp>
        <p:nvSpPr>
          <p:cNvPr id="760" name="Google Shape;760;p44"/>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1000"/>
              </a:spcAft>
              <a:buSzPts val="2000"/>
              <a:buNone/>
            </a:pPr>
            <a:r>
              <a:rPr lang="en-US" sz="2400">
                <a:solidFill>
                  <a:schemeClr val="lt1"/>
                </a:solidFill>
              </a:rPr>
              <a:t>References</a:t>
            </a:r>
            <a:endParaRPr sz="2400">
              <a:solidFill>
                <a:schemeClr val="lt1"/>
              </a:solidFill>
            </a:endParaRPr>
          </a:p>
        </p:txBody>
      </p:sp>
      <p:sp>
        <p:nvSpPr>
          <p:cNvPr id="761" name="Google Shape;761;p4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762" name="Google Shape;762;p44"/>
          <p:cNvGrpSpPr/>
          <p:nvPr/>
        </p:nvGrpSpPr>
        <p:grpSpPr>
          <a:xfrm>
            <a:off x="262432" y="612860"/>
            <a:ext cx="321956" cy="325630"/>
            <a:chOff x="5290150" y="1636700"/>
            <a:chExt cx="425025" cy="429875"/>
          </a:xfrm>
        </p:grpSpPr>
        <p:sp>
          <p:nvSpPr>
            <p:cNvPr id="763" name="Google Shape;763;p44"/>
            <p:cNvSpPr/>
            <p:nvPr/>
          </p:nvSpPr>
          <p:spPr>
            <a:xfrm>
              <a:off x="5396700" y="1939925"/>
              <a:ext cx="211900" cy="126650"/>
            </a:xfrm>
            <a:custGeom>
              <a:rect b="b" l="l" r="r" t="t"/>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44"/>
            <p:cNvSpPr/>
            <p:nvPr/>
          </p:nvSpPr>
          <p:spPr>
            <a:xfrm>
              <a:off x="5290150" y="1636700"/>
              <a:ext cx="425025" cy="294100"/>
            </a:xfrm>
            <a:custGeom>
              <a:rect b="b" l="l" r="r" t="t"/>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5" name="Google Shape;765;p44"/>
          <p:cNvSpPr txBox="1"/>
          <p:nvPr/>
        </p:nvSpPr>
        <p:spPr>
          <a:xfrm>
            <a:off x="814275" y="1551525"/>
            <a:ext cx="6803700" cy="2703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222222"/>
              </a:buClr>
              <a:buSzPts val="1400"/>
              <a:buAutoNum type="arabicPeriod"/>
            </a:pPr>
            <a:r>
              <a:rPr lang="en-US">
                <a:solidFill>
                  <a:srgbClr val="222222"/>
                </a:solidFill>
                <a:highlight>
                  <a:srgbClr val="FFFFFF"/>
                </a:highlight>
              </a:rPr>
              <a:t>Hendrickson, Scott, et al. "Serverless computation with openlambda." </a:t>
            </a:r>
            <a:r>
              <a:rPr i="1" lang="en-US">
                <a:solidFill>
                  <a:srgbClr val="222222"/>
                </a:solidFill>
                <a:highlight>
                  <a:srgbClr val="FFFFFF"/>
                </a:highlight>
              </a:rPr>
              <a:t>8th {USENIX} Workshop on Hot Topics in Cloud Computing (HotCloud 16)</a:t>
            </a:r>
            <a:r>
              <a:rPr lang="en-US">
                <a:solidFill>
                  <a:srgbClr val="222222"/>
                </a:solidFill>
                <a:highlight>
                  <a:srgbClr val="FFFFFF"/>
                </a:highlight>
              </a:rPr>
              <a:t>. 2016.</a:t>
            </a:r>
            <a:endParaRPr>
              <a:solidFill>
                <a:srgbClr val="222222"/>
              </a:solidFill>
              <a:highlight>
                <a:srgbClr val="FFFFFF"/>
              </a:highlight>
            </a:endParaRPr>
          </a:p>
          <a:p>
            <a:pPr indent="-317500" lvl="0" marL="457200" rtl="0" algn="l">
              <a:lnSpc>
                <a:spcPct val="115000"/>
              </a:lnSpc>
              <a:spcBef>
                <a:spcPts val="1000"/>
              </a:spcBef>
              <a:spcAft>
                <a:spcPts val="0"/>
              </a:spcAft>
              <a:buClr>
                <a:srgbClr val="222222"/>
              </a:buClr>
              <a:buSzPts val="1400"/>
              <a:buAutoNum type="arabicPeriod"/>
            </a:pPr>
            <a:r>
              <a:rPr lang="en-US">
                <a:solidFill>
                  <a:srgbClr val="222222"/>
                </a:solidFill>
                <a:highlight>
                  <a:srgbClr val="FFFFFF"/>
                </a:highlight>
              </a:rPr>
              <a:t>Akkus, Istemi Ekin, et al. "{SAND}: Towards High-Performance Serverless Computing." </a:t>
            </a:r>
            <a:r>
              <a:rPr i="1" lang="en-US">
                <a:solidFill>
                  <a:srgbClr val="222222"/>
                </a:solidFill>
                <a:highlight>
                  <a:srgbClr val="FFFFFF"/>
                </a:highlight>
              </a:rPr>
              <a:t>2018 {USENIX} Annual Technical Conference ({USENIX}{ATC} 18)</a:t>
            </a:r>
            <a:r>
              <a:rPr lang="en-US">
                <a:solidFill>
                  <a:srgbClr val="222222"/>
                </a:solidFill>
                <a:highlight>
                  <a:srgbClr val="FFFFFF"/>
                </a:highlight>
              </a:rPr>
              <a:t>. 2018.</a:t>
            </a:r>
            <a:endParaRPr>
              <a:solidFill>
                <a:srgbClr val="222222"/>
              </a:solidFill>
              <a:highlight>
                <a:srgbClr val="FFFFFF"/>
              </a:highlight>
            </a:endParaRPr>
          </a:p>
          <a:p>
            <a:pPr indent="-317500" lvl="0" marL="457200" rtl="0" algn="l">
              <a:lnSpc>
                <a:spcPct val="115000"/>
              </a:lnSpc>
              <a:spcBef>
                <a:spcPts val="1000"/>
              </a:spcBef>
              <a:spcAft>
                <a:spcPts val="0"/>
              </a:spcAft>
              <a:buClr>
                <a:srgbClr val="222222"/>
              </a:buClr>
              <a:buSzPts val="1400"/>
              <a:buAutoNum type="arabicPeriod"/>
            </a:pPr>
            <a:r>
              <a:rPr lang="en-US">
                <a:solidFill>
                  <a:srgbClr val="222222"/>
                </a:solidFill>
                <a:highlight>
                  <a:srgbClr val="FFFFFF"/>
                </a:highlight>
              </a:rPr>
              <a:t>Klimovic, Ana, et al. "Understanding ephemeral storage for serverless analytics." </a:t>
            </a:r>
            <a:r>
              <a:rPr i="1" lang="en-US">
                <a:solidFill>
                  <a:srgbClr val="222222"/>
                </a:solidFill>
                <a:highlight>
                  <a:srgbClr val="FFFFFF"/>
                </a:highlight>
              </a:rPr>
              <a:t>2018 {USENIX} Annual Technical Conference ({USENIX}{ATC} 18)</a:t>
            </a:r>
            <a:r>
              <a:rPr lang="en-US">
                <a:solidFill>
                  <a:srgbClr val="222222"/>
                </a:solidFill>
                <a:highlight>
                  <a:srgbClr val="FFFFFF"/>
                </a:highlight>
              </a:rPr>
              <a:t>. 2018.</a:t>
            </a:r>
            <a:endParaRPr>
              <a:solidFill>
                <a:srgbClr val="222222"/>
              </a:solidFill>
              <a:highlight>
                <a:srgbClr val="FFFFFF"/>
              </a:highlight>
            </a:endParaRPr>
          </a:p>
          <a:p>
            <a:pPr indent="-317500" lvl="0" marL="457200" rtl="0" algn="l">
              <a:lnSpc>
                <a:spcPct val="115000"/>
              </a:lnSpc>
              <a:spcBef>
                <a:spcPts val="1000"/>
              </a:spcBef>
              <a:spcAft>
                <a:spcPts val="1000"/>
              </a:spcAft>
              <a:buClr>
                <a:srgbClr val="222222"/>
              </a:buClr>
              <a:buSzPts val="1400"/>
              <a:buAutoNum type="arabicPeriod"/>
            </a:pPr>
            <a:r>
              <a:rPr lang="en-US">
                <a:solidFill>
                  <a:srgbClr val="222222"/>
                </a:solidFill>
                <a:highlight>
                  <a:srgbClr val="FFFFFF"/>
                </a:highlight>
              </a:rPr>
              <a:t>Wang, Liang, et al. "Peeking behind the curtains of serverless platforms." </a:t>
            </a:r>
            <a:r>
              <a:rPr i="1" lang="en-US">
                <a:solidFill>
                  <a:srgbClr val="222222"/>
                </a:solidFill>
                <a:highlight>
                  <a:srgbClr val="FFFFFF"/>
                </a:highlight>
              </a:rPr>
              <a:t>2018 {USENIX} Annual Technical Conference ({USENIX}{ATC} 18)</a:t>
            </a:r>
            <a:r>
              <a:rPr lang="en-US">
                <a:solidFill>
                  <a:srgbClr val="222222"/>
                </a:solidFill>
                <a:highlight>
                  <a:srgbClr val="FFFFFF"/>
                </a:highlight>
              </a:rPr>
              <a:t>. 2018.</a:t>
            </a:r>
            <a:endParaRPr>
              <a:solidFill>
                <a:srgbClr val="222222"/>
              </a:solidFill>
              <a:highlight>
                <a:srgbClr val="FFFFFF"/>
              </a:high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9" name="Shape 769"/>
        <p:cNvGrpSpPr/>
        <p:nvPr/>
      </p:nvGrpSpPr>
      <p:grpSpPr>
        <a:xfrm>
          <a:off x="0" y="0"/>
          <a:ext cx="0" cy="0"/>
          <a:chOff x="0" y="0"/>
          <a:chExt cx="0" cy="0"/>
        </a:xfrm>
      </p:grpSpPr>
      <p:sp>
        <p:nvSpPr>
          <p:cNvPr id="770" name="Google Shape;770;g743d935d5a_0_7"/>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1000"/>
              </a:spcAft>
              <a:buSzPts val="2000"/>
              <a:buNone/>
            </a:pPr>
            <a:r>
              <a:rPr lang="en-US" sz="2400">
                <a:solidFill>
                  <a:schemeClr val="lt1"/>
                </a:solidFill>
              </a:rPr>
              <a:t>References</a:t>
            </a:r>
            <a:endParaRPr sz="2400">
              <a:solidFill>
                <a:schemeClr val="lt1"/>
              </a:solidFill>
            </a:endParaRPr>
          </a:p>
        </p:txBody>
      </p:sp>
      <p:sp>
        <p:nvSpPr>
          <p:cNvPr id="771" name="Google Shape;771;g743d935d5a_0_7"/>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772" name="Google Shape;772;g743d935d5a_0_7"/>
          <p:cNvGrpSpPr/>
          <p:nvPr/>
        </p:nvGrpSpPr>
        <p:grpSpPr>
          <a:xfrm>
            <a:off x="262437" y="612861"/>
            <a:ext cx="321956" cy="325630"/>
            <a:chOff x="5290150" y="1636700"/>
            <a:chExt cx="425025" cy="429875"/>
          </a:xfrm>
        </p:grpSpPr>
        <p:sp>
          <p:nvSpPr>
            <p:cNvPr id="773" name="Google Shape;773;g743d935d5a_0_7"/>
            <p:cNvSpPr/>
            <p:nvPr/>
          </p:nvSpPr>
          <p:spPr>
            <a:xfrm>
              <a:off x="5396700" y="1939925"/>
              <a:ext cx="211900" cy="126650"/>
            </a:xfrm>
            <a:custGeom>
              <a:rect b="b" l="l" r="r" t="t"/>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g743d935d5a_0_7"/>
            <p:cNvSpPr/>
            <p:nvPr/>
          </p:nvSpPr>
          <p:spPr>
            <a:xfrm>
              <a:off x="5290150" y="1636700"/>
              <a:ext cx="425025" cy="294100"/>
            </a:xfrm>
            <a:custGeom>
              <a:rect b="b" l="l" r="r" t="t"/>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5" name="Google Shape;775;g743d935d5a_0_7"/>
          <p:cNvSpPr txBox="1"/>
          <p:nvPr/>
        </p:nvSpPr>
        <p:spPr>
          <a:xfrm>
            <a:off x="814275" y="1551525"/>
            <a:ext cx="6803700" cy="2703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222222"/>
              </a:buClr>
              <a:buSzPts val="1400"/>
              <a:buAutoNum type="arabicPeriod" startAt="5"/>
            </a:pPr>
            <a:r>
              <a:rPr lang="en-US">
                <a:solidFill>
                  <a:srgbClr val="222222"/>
                </a:solidFill>
                <a:highlight>
                  <a:srgbClr val="FFFFFF"/>
                </a:highlight>
              </a:rPr>
              <a:t>Lloyd, Wes, et al. "Improving Application Migration to Serverless Computing Platforms: Latency Mitigation with Keep-Alive Workloads." </a:t>
            </a:r>
            <a:r>
              <a:rPr i="1" lang="en-US">
                <a:solidFill>
                  <a:srgbClr val="222222"/>
                </a:solidFill>
                <a:highlight>
                  <a:srgbClr val="FFFFFF"/>
                </a:highlight>
              </a:rPr>
              <a:t>2018 IEEE/ACM International Conference on Utility and Cloud Computing Companion (UCC Companion)</a:t>
            </a:r>
            <a:r>
              <a:rPr lang="en-US">
                <a:solidFill>
                  <a:srgbClr val="222222"/>
                </a:solidFill>
                <a:highlight>
                  <a:srgbClr val="FFFFFF"/>
                </a:highlight>
              </a:rPr>
              <a:t>. IEEE, 2018.</a:t>
            </a:r>
            <a:endParaRPr>
              <a:solidFill>
                <a:srgbClr val="222222"/>
              </a:solidFill>
              <a:highlight>
                <a:srgbClr val="FFFFFF"/>
              </a:highlight>
            </a:endParaRPr>
          </a:p>
          <a:p>
            <a:pPr indent="-317500" lvl="0" marL="457200" rtl="0" algn="l">
              <a:lnSpc>
                <a:spcPct val="115000"/>
              </a:lnSpc>
              <a:spcBef>
                <a:spcPts val="1000"/>
              </a:spcBef>
              <a:spcAft>
                <a:spcPts val="0"/>
              </a:spcAft>
              <a:buClr>
                <a:srgbClr val="222222"/>
              </a:buClr>
              <a:buSzPts val="1400"/>
              <a:buAutoNum type="arabicPeriod" startAt="5"/>
            </a:pPr>
            <a:r>
              <a:rPr lang="en-US">
                <a:solidFill>
                  <a:srgbClr val="222222"/>
                </a:solidFill>
                <a:highlight>
                  <a:srgbClr val="FFFFFF"/>
                </a:highlight>
              </a:rPr>
              <a:t>Oakes, Edward, et al. "{SOCK}: Rapid Task Provisioning with Serverless-Optimized Containers." </a:t>
            </a:r>
            <a:r>
              <a:rPr i="1" lang="en-US">
                <a:solidFill>
                  <a:srgbClr val="222222"/>
                </a:solidFill>
                <a:highlight>
                  <a:srgbClr val="FFFFFF"/>
                </a:highlight>
              </a:rPr>
              <a:t>2018 {USENIX} Annual Technical Conference ({USENIX}{ATC} 18)</a:t>
            </a:r>
            <a:r>
              <a:rPr lang="en-US">
                <a:solidFill>
                  <a:srgbClr val="222222"/>
                </a:solidFill>
                <a:highlight>
                  <a:srgbClr val="FFFFFF"/>
                </a:highlight>
              </a:rPr>
              <a:t>. 2018.</a:t>
            </a:r>
            <a:endParaRPr>
              <a:solidFill>
                <a:srgbClr val="222222"/>
              </a:solidFill>
              <a:highlight>
                <a:srgbClr val="FFFFFF"/>
              </a:highlight>
            </a:endParaRPr>
          </a:p>
          <a:p>
            <a:pPr indent="-317500" lvl="0" marL="457200" rtl="0" algn="l">
              <a:lnSpc>
                <a:spcPct val="115000"/>
              </a:lnSpc>
              <a:spcBef>
                <a:spcPts val="1000"/>
              </a:spcBef>
              <a:spcAft>
                <a:spcPts val="1000"/>
              </a:spcAft>
              <a:buClr>
                <a:srgbClr val="222222"/>
              </a:buClr>
              <a:buSzPts val="1400"/>
              <a:buAutoNum type="arabicPeriod" startAt="5"/>
            </a:pPr>
            <a:r>
              <a:rPr lang="en-US">
                <a:solidFill>
                  <a:srgbClr val="222222"/>
                </a:solidFill>
                <a:highlight>
                  <a:srgbClr val="FFFFFF"/>
                </a:highlight>
              </a:rPr>
              <a:t>Ishakian, Vatche, Vinod Muthusamy, and Aleksander Slominski. "Serving deep learning models in a serverless platform." </a:t>
            </a:r>
            <a:r>
              <a:rPr i="1" lang="en-US">
                <a:solidFill>
                  <a:srgbClr val="222222"/>
                </a:solidFill>
                <a:highlight>
                  <a:srgbClr val="FFFFFF"/>
                </a:highlight>
              </a:rPr>
              <a:t>2018 IEEE International Conference on Cloud Engineering (IC2E)</a:t>
            </a:r>
            <a:r>
              <a:rPr lang="en-US">
                <a:solidFill>
                  <a:srgbClr val="222222"/>
                </a:solidFill>
                <a:highlight>
                  <a:srgbClr val="FFFFFF"/>
                </a:highlight>
              </a:rPr>
              <a:t>. IEEE, 2018.</a:t>
            </a:r>
            <a:endParaRPr>
              <a:solidFill>
                <a:srgbClr val="222222"/>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g743d935d5a_0_250"/>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800"/>
              <a:t>Evolution of Serverless</a:t>
            </a:r>
            <a:endParaRPr sz="2800"/>
          </a:p>
        </p:txBody>
      </p:sp>
      <p:sp>
        <p:nvSpPr>
          <p:cNvPr id="217" name="Google Shape;217;g743d935d5a_0_250"/>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218" name="Google Shape;218;g743d935d5a_0_250"/>
          <p:cNvGrpSpPr/>
          <p:nvPr/>
        </p:nvGrpSpPr>
        <p:grpSpPr>
          <a:xfrm>
            <a:off x="307628" y="587261"/>
            <a:ext cx="309022" cy="376837"/>
            <a:chOff x="596350" y="929175"/>
            <a:chExt cx="407950" cy="497475"/>
          </a:xfrm>
        </p:grpSpPr>
        <p:sp>
          <p:nvSpPr>
            <p:cNvPr id="219" name="Google Shape;219;g743d935d5a_0_250"/>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g743d935d5a_0_250"/>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743d935d5a_0_250"/>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743d935d5a_0_250"/>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743d935d5a_0_250"/>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743d935d5a_0_250"/>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743d935d5a_0_250"/>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26" name="Google Shape;226;g743d935d5a_0_250"/>
          <p:cNvPicPr preferRelativeResize="0"/>
          <p:nvPr/>
        </p:nvPicPr>
        <p:blipFill rotWithShape="1">
          <a:blip r:embed="rId3">
            <a:alphaModFix/>
          </a:blip>
          <a:srcRect b="0" l="0" r="0" t="0"/>
          <a:stretch/>
        </p:blipFill>
        <p:spPr>
          <a:xfrm>
            <a:off x="184004" y="1497081"/>
            <a:ext cx="6660776" cy="2759108"/>
          </a:xfrm>
          <a:prstGeom prst="rect">
            <a:avLst/>
          </a:prstGeom>
          <a:noFill/>
          <a:ln>
            <a:noFill/>
          </a:ln>
        </p:spPr>
      </p:pic>
      <p:sp>
        <p:nvSpPr>
          <p:cNvPr id="227" name="Google Shape;227;g743d935d5a_0_250"/>
          <p:cNvSpPr/>
          <p:nvPr/>
        </p:nvSpPr>
        <p:spPr>
          <a:xfrm>
            <a:off x="7042925" y="1513900"/>
            <a:ext cx="1899300" cy="26328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743d935d5a_0_250"/>
          <p:cNvSpPr txBox="1"/>
          <p:nvPr/>
        </p:nvSpPr>
        <p:spPr>
          <a:xfrm>
            <a:off x="7447250" y="1955850"/>
            <a:ext cx="1090800" cy="19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Roboto Condensed Light"/>
                <a:ea typeface="Roboto Condensed Light"/>
                <a:cs typeface="Roboto Condensed Light"/>
                <a:sym typeface="Roboto Condensed Light"/>
              </a:rPr>
              <a:t>AWS lambda supports runtimes </a:t>
            </a:r>
            <a:r>
              <a:rPr b="1" lang="en-US">
                <a:latin typeface="Roboto Condensed"/>
                <a:ea typeface="Roboto Condensed"/>
                <a:cs typeface="Roboto Condensed"/>
                <a:sym typeface="Roboto Condensed"/>
              </a:rPr>
              <a:t>Node.js, Python,</a:t>
            </a:r>
            <a:endParaRPr b="1">
              <a:latin typeface="Roboto Condensed"/>
              <a:ea typeface="Roboto Condensed"/>
              <a:cs typeface="Roboto Condensed"/>
              <a:sym typeface="Roboto Condensed"/>
            </a:endParaRPr>
          </a:p>
          <a:p>
            <a:pPr indent="0" lvl="0" marL="0" rtl="0" algn="l">
              <a:spcBef>
                <a:spcPts val="0"/>
              </a:spcBef>
              <a:spcAft>
                <a:spcPts val="0"/>
              </a:spcAft>
              <a:buNone/>
            </a:pPr>
            <a:r>
              <a:rPr b="1" lang="en-US">
                <a:latin typeface="Roboto Condensed"/>
                <a:ea typeface="Roboto Condensed"/>
                <a:cs typeface="Roboto Condensed"/>
                <a:sym typeface="Roboto Condensed"/>
              </a:rPr>
              <a:t>Ruby, Java,</a:t>
            </a:r>
            <a:endParaRPr b="1">
              <a:latin typeface="Roboto Condensed"/>
              <a:ea typeface="Roboto Condensed"/>
              <a:cs typeface="Roboto Condensed"/>
              <a:sym typeface="Roboto Condensed"/>
            </a:endParaRPr>
          </a:p>
          <a:p>
            <a:pPr indent="0" lvl="0" marL="0" rtl="0" algn="l">
              <a:spcBef>
                <a:spcPts val="0"/>
              </a:spcBef>
              <a:spcAft>
                <a:spcPts val="0"/>
              </a:spcAft>
              <a:buNone/>
            </a:pPr>
            <a:r>
              <a:rPr b="1" lang="en-US">
                <a:latin typeface="Roboto Condensed"/>
                <a:ea typeface="Roboto Condensed"/>
                <a:cs typeface="Roboto Condensed"/>
                <a:sym typeface="Roboto Condensed"/>
              </a:rPr>
              <a:t>Go, .NET, etc.</a:t>
            </a:r>
            <a:endParaRPr b="1">
              <a:latin typeface="Roboto Condensed"/>
              <a:ea typeface="Roboto Condensed"/>
              <a:cs typeface="Roboto Condensed"/>
              <a:sym typeface="Roboto Condensed"/>
            </a:endParaRPr>
          </a:p>
        </p:txBody>
      </p:sp>
      <p:sp>
        <p:nvSpPr>
          <p:cNvPr id="229" name="Google Shape;229;g743d935d5a_0_250"/>
          <p:cNvSpPr/>
          <p:nvPr/>
        </p:nvSpPr>
        <p:spPr>
          <a:xfrm>
            <a:off x="6469350" y="2360175"/>
            <a:ext cx="930900" cy="150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743d935d5a_0_250"/>
          <p:cNvSpPr txBox="1"/>
          <p:nvPr/>
        </p:nvSpPr>
        <p:spPr>
          <a:xfrm>
            <a:off x="3518625" y="4370300"/>
            <a:ext cx="1487400" cy="41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Roboto Condensed Light"/>
                <a:ea typeface="Roboto Condensed Light"/>
                <a:cs typeface="Roboto Condensed Light"/>
                <a:sym typeface="Roboto Condensed Light"/>
              </a:rPr>
              <a:t>Source : [1]</a:t>
            </a:r>
            <a:endParaRPr>
              <a:latin typeface="Roboto Condensed Light"/>
              <a:ea typeface="Roboto Condensed Light"/>
              <a:cs typeface="Roboto Condensed Light"/>
              <a:sym typeface="Roboto Condensed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9" name="Shape 779"/>
        <p:cNvGrpSpPr/>
        <p:nvPr/>
      </p:nvGrpSpPr>
      <p:grpSpPr>
        <a:xfrm>
          <a:off x="0" y="0"/>
          <a:ext cx="0" cy="0"/>
          <a:chOff x="0" y="0"/>
          <a:chExt cx="0" cy="0"/>
        </a:xfrm>
      </p:grpSpPr>
      <p:sp>
        <p:nvSpPr>
          <p:cNvPr id="780" name="Google Shape;780;p48"/>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a:t>CREDITS</a:t>
            </a:r>
            <a:endParaRPr/>
          </a:p>
        </p:txBody>
      </p:sp>
      <p:sp>
        <p:nvSpPr>
          <p:cNvPr id="781" name="Google Shape;781;p48"/>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2400"/>
              <a:buNone/>
            </a:pPr>
            <a:r>
              <a:rPr lang="en-US" sz="2400"/>
              <a:t>Special thanks to </a:t>
            </a:r>
            <a:endParaRPr sz="2400"/>
          </a:p>
          <a:p>
            <a:pPr indent="-381000" lvl="0" marL="457200" rtl="0" algn="l">
              <a:lnSpc>
                <a:spcPct val="100000"/>
              </a:lnSpc>
              <a:spcBef>
                <a:spcPts val="1000"/>
              </a:spcBef>
              <a:spcAft>
                <a:spcPts val="0"/>
              </a:spcAft>
              <a:buClr>
                <a:srgbClr val="000000"/>
              </a:buClr>
              <a:buSzPts val="2400"/>
              <a:buChar char="▰"/>
            </a:pPr>
            <a:r>
              <a:rPr lang="en-US"/>
              <a:t>Professor Sandip Chakraborty</a:t>
            </a:r>
            <a:endParaRPr/>
          </a:p>
          <a:p>
            <a:pPr indent="-381000" lvl="0" marL="457200" rtl="0" algn="l">
              <a:lnSpc>
                <a:spcPct val="100000"/>
              </a:lnSpc>
              <a:spcBef>
                <a:spcPts val="1000"/>
              </a:spcBef>
              <a:spcAft>
                <a:spcPts val="0"/>
              </a:spcAft>
              <a:buClr>
                <a:srgbClr val="000000"/>
              </a:buClr>
              <a:buSzPts val="2400"/>
              <a:buChar char="▰"/>
            </a:pPr>
            <a:r>
              <a:rPr lang="en-US"/>
              <a:t>Professor Soumya Kanti Ghosh</a:t>
            </a:r>
            <a:endParaRPr/>
          </a:p>
          <a:p>
            <a:pPr indent="-381000" lvl="0" marL="457200" rtl="0" algn="l">
              <a:lnSpc>
                <a:spcPct val="100000"/>
              </a:lnSpc>
              <a:spcBef>
                <a:spcPts val="1000"/>
              </a:spcBef>
              <a:spcAft>
                <a:spcPts val="0"/>
              </a:spcAft>
              <a:buClr>
                <a:srgbClr val="000000"/>
              </a:buClr>
              <a:buSzPts val="2400"/>
              <a:buChar char="▰"/>
            </a:pPr>
            <a:r>
              <a:rPr lang="en-US"/>
              <a:t>Dr. Sourav Kanti Addya</a:t>
            </a:r>
            <a:endParaRPr/>
          </a:p>
          <a:p>
            <a:pPr indent="-381000" lvl="0" marL="457200" rtl="0" algn="l">
              <a:lnSpc>
                <a:spcPct val="100000"/>
              </a:lnSpc>
              <a:spcBef>
                <a:spcPts val="1000"/>
              </a:spcBef>
              <a:spcAft>
                <a:spcPts val="0"/>
              </a:spcAft>
              <a:buClr>
                <a:srgbClr val="000000"/>
              </a:buClr>
              <a:buSzPts val="2400"/>
              <a:buChar char="▰"/>
            </a:pPr>
            <a:r>
              <a:rPr lang="en-US"/>
              <a:t>Bishakh Chandra Ghosh</a:t>
            </a:r>
            <a:endParaRPr/>
          </a:p>
        </p:txBody>
      </p:sp>
      <p:sp>
        <p:nvSpPr>
          <p:cNvPr id="782" name="Google Shape;782;p48"/>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83" name="Google Shape;783;p48"/>
          <p:cNvSpPr/>
          <p:nvPr/>
        </p:nvSpPr>
        <p:spPr>
          <a:xfrm>
            <a:off x="309226" y="634068"/>
            <a:ext cx="315499" cy="283210"/>
          </a:xfrm>
          <a:custGeom>
            <a:rect b="b" l="l" r="r" t="t"/>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7" name="Shape 787"/>
        <p:cNvGrpSpPr/>
        <p:nvPr/>
      </p:nvGrpSpPr>
      <p:grpSpPr>
        <a:xfrm>
          <a:off x="0" y="0"/>
          <a:ext cx="0" cy="0"/>
          <a:chOff x="0" y="0"/>
          <a:chExt cx="0" cy="0"/>
        </a:xfrm>
      </p:grpSpPr>
      <p:sp>
        <p:nvSpPr>
          <p:cNvPr id="788" name="Google Shape;788;p49"/>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89" name="Google Shape;789;p49"/>
          <p:cNvSpPr txBox="1"/>
          <p:nvPr>
            <p:ph idx="4294967295" type="ctrTitle"/>
          </p:nvPr>
        </p:nvSpPr>
        <p:spPr>
          <a:xfrm>
            <a:off x="1275150" y="1665025"/>
            <a:ext cx="6593700" cy="115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000"/>
              <a:buFont typeface="Roboto Condensed"/>
              <a:buNone/>
            </a:pPr>
            <a:r>
              <a:rPr b="1" i="0" lang="en-US" sz="6000" u="none" cap="none" strike="noStrike">
                <a:solidFill>
                  <a:srgbClr val="FF9800"/>
                </a:solidFill>
                <a:latin typeface="Roboto Condensed"/>
                <a:ea typeface="Roboto Condensed"/>
                <a:cs typeface="Roboto Condensed"/>
                <a:sym typeface="Roboto Condensed"/>
              </a:rPr>
              <a:t>THANKS!</a:t>
            </a:r>
            <a:endParaRPr b="1" i="0" sz="6000" u="none" cap="none" strike="noStrike">
              <a:solidFill>
                <a:srgbClr val="FF9800"/>
              </a:solidFill>
              <a:latin typeface="Roboto Condensed"/>
              <a:ea typeface="Roboto Condensed"/>
              <a:cs typeface="Roboto Condensed"/>
              <a:sym typeface="Roboto Condensed"/>
            </a:endParaRPr>
          </a:p>
        </p:txBody>
      </p:sp>
      <p:sp>
        <p:nvSpPr>
          <p:cNvPr id="790" name="Google Shape;790;p49"/>
          <p:cNvSpPr txBox="1"/>
          <p:nvPr>
            <p:ph idx="4294967295" type="subTitle"/>
          </p:nvPr>
        </p:nvSpPr>
        <p:spPr>
          <a:xfrm>
            <a:off x="1275150" y="2409975"/>
            <a:ext cx="6593700" cy="134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C7D3E6"/>
              </a:buClr>
              <a:buSzPts val="2400"/>
              <a:buFont typeface="Roboto Condensed Light"/>
              <a:buNone/>
            </a:pPr>
            <a:r>
              <a:rPr b="1" i="0" lang="en-US" sz="2000" u="none" cap="none" strike="noStrike">
                <a:solidFill>
                  <a:srgbClr val="263248"/>
                </a:solidFill>
                <a:latin typeface="Roboto Condensed Light"/>
                <a:ea typeface="Roboto Condensed Light"/>
                <a:cs typeface="Roboto Condensed Light"/>
                <a:sym typeface="Roboto Condensed Light"/>
              </a:rPr>
              <a:t>Any questions?</a:t>
            </a:r>
            <a:endParaRPr b="1" i="0" sz="2000" u="none" cap="none" strike="noStrike">
              <a:solidFill>
                <a:srgbClr val="263248"/>
              </a:solidFill>
              <a:latin typeface="Roboto Condensed Light"/>
              <a:ea typeface="Roboto Condensed Light"/>
              <a:cs typeface="Roboto Condensed Light"/>
              <a:sym typeface="Roboto Condensed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g743d935d5a_0_322"/>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800"/>
              <a:t>How Serverless platforms work?</a:t>
            </a:r>
            <a:endParaRPr sz="2800"/>
          </a:p>
        </p:txBody>
      </p:sp>
      <p:sp>
        <p:nvSpPr>
          <p:cNvPr id="236" name="Google Shape;236;g743d935d5a_0_32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237" name="Google Shape;237;g743d935d5a_0_322"/>
          <p:cNvGrpSpPr/>
          <p:nvPr/>
        </p:nvGrpSpPr>
        <p:grpSpPr>
          <a:xfrm>
            <a:off x="307628" y="587261"/>
            <a:ext cx="309022" cy="376837"/>
            <a:chOff x="596350" y="929175"/>
            <a:chExt cx="407950" cy="497475"/>
          </a:xfrm>
        </p:grpSpPr>
        <p:sp>
          <p:nvSpPr>
            <p:cNvPr id="238" name="Google Shape;238;g743d935d5a_0_322"/>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743d935d5a_0_322"/>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743d935d5a_0_322"/>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743d935d5a_0_322"/>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g743d935d5a_0_322"/>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g743d935d5a_0_322"/>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g743d935d5a_0_322"/>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https://res.infoq.com/articles/serverless-performance-cost/en/resources/1Figure-1-The-anatomy-of-the-runtime-of-FaaS-platform-1-1550005539195.jpg" id="245" name="Google Shape;245;g743d935d5a_0_322"/>
          <p:cNvPicPr preferRelativeResize="0"/>
          <p:nvPr/>
        </p:nvPicPr>
        <p:blipFill rotWithShape="1">
          <a:blip r:embed="rId3">
            <a:alphaModFix/>
          </a:blip>
          <a:srcRect b="0" l="0" r="0" t="0"/>
          <a:stretch/>
        </p:blipFill>
        <p:spPr>
          <a:xfrm>
            <a:off x="701450" y="1408150"/>
            <a:ext cx="6868076" cy="3228350"/>
          </a:xfrm>
          <a:prstGeom prst="rect">
            <a:avLst/>
          </a:prstGeom>
          <a:noFill/>
          <a:ln>
            <a:noFill/>
          </a:ln>
        </p:spPr>
      </p:pic>
      <p:sp>
        <p:nvSpPr>
          <p:cNvPr id="246" name="Google Shape;246;g743d935d5a_0_322"/>
          <p:cNvSpPr txBox="1"/>
          <p:nvPr/>
        </p:nvSpPr>
        <p:spPr>
          <a:xfrm>
            <a:off x="4975413" y="2554942"/>
            <a:ext cx="995100" cy="25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Orchestrator</a:t>
            </a:r>
            <a:endParaRPr b="0" i="0" sz="1050" u="none" cap="none" strike="noStrike">
              <a:solidFill>
                <a:srgbClr val="000000"/>
              </a:solidFill>
              <a:latin typeface="Arial"/>
              <a:ea typeface="Arial"/>
              <a:cs typeface="Arial"/>
              <a:sym typeface="Arial"/>
            </a:endParaRPr>
          </a:p>
        </p:txBody>
      </p:sp>
      <p:sp>
        <p:nvSpPr>
          <p:cNvPr id="247" name="Google Shape;247;g743d935d5a_0_322"/>
          <p:cNvSpPr txBox="1"/>
          <p:nvPr/>
        </p:nvSpPr>
        <p:spPr>
          <a:xfrm>
            <a:off x="1658475" y="4695275"/>
            <a:ext cx="4807200" cy="31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Roboto Condensed Light"/>
                <a:ea typeface="Roboto Condensed Light"/>
                <a:cs typeface="Roboto Condensed Light"/>
                <a:sym typeface="Roboto Condensed Light"/>
              </a:rPr>
              <a:t>Source : </a:t>
            </a:r>
            <a:r>
              <a:rPr lang="en-US" sz="1100" u="sng">
                <a:solidFill>
                  <a:schemeClr val="hlink"/>
                </a:solidFill>
                <a:hlinkClick r:id="rId4"/>
              </a:rPr>
              <a:t>https://www.infoq.com/articles/serverless-performance-cost/</a:t>
            </a:r>
            <a:endParaRPr>
              <a:latin typeface="Roboto Condensed Light"/>
              <a:ea typeface="Roboto Condensed Light"/>
              <a:cs typeface="Roboto Condensed Light"/>
              <a:sym typeface="Roboto Condensed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g743d935d5a_0_297"/>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800"/>
              <a:t>Platforms</a:t>
            </a:r>
            <a:endParaRPr sz="2800"/>
          </a:p>
        </p:txBody>
      </p:sp>
      <p:sp>
        <p:nvSpPr>
          <p:cNvPr id="253" name="Google Shape;253;g743d935d5a_0_297"/>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254" name="Google Shape;254;g743d935d5a_0_297"/>
          <p:cNvGrpSpPr/>
          <p:nvPr/>
        </p:nvGrpSpPr>
        <p:grpSpPr>
          <a:xfrm>
            <a:off x="307628" y="587261"/>
            <a:ext cx="309022" cy="376837"/>
            <a:chOff x="596350" y="929175"/>
            <a:chExt cx="407950" cy="497475"/>
          </a:xfrm>
        </p:grpSpPr>
        <p:sp>
          <p:nvSpPr>
            <p:cNvPr id="255" name="Google Shape;255;g743d935d5a_0_297"/>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743d935d5a_0_297"/>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g743d935d5a_0_297"/>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743d935d5a_0_297"/>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743d935d5a_0_297"/>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743d935d5a_0_297"/>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743d935d5a_0_297"/>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62" name="Google Shape;262;g743d935d5a_0_297"/>
          <p:cNvPicPr preferRelativeResize="0"/>
          <p:nvPr/>
        </p:nvPicPr>
        <p:blipFill>
          <a:blip r:embed="rId3">
            <a:alphaModFix/>
          </a:blip>
          <a:stretch>
            <a:fillRect/>
          </a:stretch>
        </p:blipFill>
        <p:spPr>
          <a:xfrm>
            <a:off x="370623" y="1697104"/>
            <a:ext cx="1487400" cy="1487421"/>
          </a:xfrm>
          <a:prstGeom prst="rect">
            <a:avLst/>
          </a:prstGeom>
          <a:noFill/>
          <a:ln>
            <a:noFill/>
          </a:ln>
        </p:spPr>
      </p:pic>
      <p:sp>
        <p:nvSpPr>
          <p:cNvPr id="263" name="Google Shape;263;g743d935d5a_0_297"/>
          <p:cNvSpPr txBox="1"/>
          <p:nvPr/>
        </p:nvSpPr>
        <p:spPr>
          <a:xfrm>
            <a:off x="206975" y="3566175"/>
            <a:ext cx="1814700" cy="69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Roboto Condensed"/>
                <a:ea typeface="Roboto Condensed"/>
                <a:cs typeface="Roboto Condensed"/>
                <a:sym typeface="Roboto Condensed"/>
              </a:rPr>
              <a:t>AWS Lambda </a:t>
            </a:r>
            <a:endParaRPr b="1">
              <a:latin typeface="Roboto Condensed"/>
              <a:ea typeface="Roboto Condensed"/>
              <a:cs typeface="Roboto Condensed"/>
              <a:sym typeface="Roboto Condensed"/>
            </a:endParaRPr>
          </a:p>
          <a:p>
            <a:pPr indent="0" lvl="0" marL="0" rtl="0" algn="ctr">
              <a:spcBef>
                <a:spcPts val="0"/>
              </a:spcBef>
              <a:spcAft>
                <a:spcPts val="0"/>
              </a:spcAft>
              <a:buNone/>
            </a:pPr>
            <a:r>
              <a:rPr b="1" lang="en-US">
                <a:latin typeface="Roboto Condensed"/>
                <a:ea typeface="Roboto Condensed"/>
                <a:cs typeface="Roboto Condensed"/>
                <a:sym typeface="Roboto Condensed"/>
              </a:rPr>
              <a:t>(most popular)</a:t>
            </a:r>
            <a:endParaRPr b="1">
              <a:latin typeface="Roboto Condensed"/>
              <a:ea typeface="Roboto Condensed"/>
              <a:cs typeface="Roboto Condensed"/>
              <a:sym typeface="Roboto Condensed"/>
            </a:endParaRPr>
          </a:p>
          <a:p>
            <a:pPr indent="0" lvl="0" marL="0" rtl="0" algn="ctr">
              <a:spcBef>
                <a:spcPts val="0"/>
              </a:spcBef>
              <a:spcAft>
                <a:spcPts val="0"/>
              </a:spcAft>
              <a:buNone/>
            </a:pPr>
            <a:r>
              <a:rPr b="1" lang="en-US">
                <a:latin typeface="Roboto Condensed"/>
                <a:ea typeface="Roboto Condensed"/>
                <a:cs typeface="Roboto Condensed"/>
                <a:sym typeface="Roboto Condensed"/>
              </a:rPr>
              <a:t>(2014)</a:t>
            </a:r>
            <a:endParaRPr b="1">
              <a:latin typeface="Roboto Condensed"/>
              <a:ea typeface="Roboto Condensed"/>
              <a:cs typeface="Roboto Condensed"/>
              <a:sym typeface="Roboto Condensed"/>
            </a:endParaRPr>
          </a:p>
          <a:p>
            <a:pPr indent="0" lvl="0" marL="0" rtl="0" algn="ctr">
              <a:spcBef>
                <a:spcPts val="0"/>
              </a:spcBef>
              <a:spcAft>
                <a:spcPts val="0"/>
              </a:spcAft>
              <a:buNone/>
            </a:pPr>
            <a:r>
              <a:rPr b="1" lang="en-US">
                <a:latin typeface="Roboto Condensed"/>
                <a:ea typeface="Roboto Condensed"/>
                <a:cs typeface="Roboto Condensed"/>
                <a:sym typeface="Roboto Condensed"/>
              </a:rPr>
              <a:t>“Focus of this project”</a:t>
            </a:r>
            <a:endParaRPr b="1">
              <a:latin typeface="Roboto Condensed"/>
              <a:ea typeface="Roboto Condensed"/>
              <a:cs typeface="Roboto Condensed"/>
              <a:sym typeface="Roboto Condensed"/>
            </a:endParaRPr>
          </a:p>
        </p:txBody>
      </p:sp>
      <p:pic>
        <p:nvPicPr>
          <p:cNvPr id="264" name="Google Shape;264;g743d935d5a_0_297"/>
          <p:cNvPicPr preferRelativeResize="0"/>
          <p:nvPr/>
        </p:nvPicPr>
        <p:blipFill>
          <a:blip r:embed="rId4">
            <a:alphaModFix/>
          </a:blip>
          <a:stretch>
            <a:fillRect/>
          </a:stretch>
        </p:blipFill>
        <p:spPr>
          <a:xfrm>
            <a:off x="2172813" y="1804409"/>
            <a:ext cx="1656425" cy="1534666"/>
          </a:xfrm>
          <a:prstGeom prst="rect">
            <a:avLst/>
          </a:prstGeom>
          <a:noFill/>
          <a:ln>
            <a:noFill/>
          </a:ln>
        </p:spPr>
      </p:pic>
      <p:sp>
        <p:nvSpPr>
          <p:cNvPr id="265" name="Google Shape;265;g743d935d5a_0_297"/>
          <p:cNvSpPr txBox="1"/>
          <p:nvPr/>
        </p:nvSpPr>
        <p:spPr>
          <a:xfrm>
            <a:off x="2323925" y="3488175"/>
            <a:ext cx="1354200" cy="85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latin typeface="Roboto Condensed"/>
                <a:ea typeface="Roboto Condensed"/>
                <a:cs typeface="Roboto Condensed"/>
                <a:sym typeface="Roboto Condensed"/>
              </a:rPr>
              <a:t>Microsoft Azure Functions</a:t>
            </a:r>
            <a:endParaRPr b="1">
              <a:latin typeface="Roboto Condensed"/>
              <a:ea typeface="Roboto Condensed"/>
              <a:cs typeface="Roboto Condensed"/>
              <a:sym typeface="Roboto Condensed"/>
            </a:endParaRPr>
          </a:p>
          <a:p>
            <a:pPr indent="0" lvl="0" marL="0" rtl="0" algn="ctr">
              <a:spcBef>
                <a:spcPts val="0"/>
              </a:spcBef>
              <a:spcAft>
                <a:spcPts val="0"/>
              </a:spcAft>
              <a:buNone/>
            </a:pPr>
            <a:r>
              <a:rPr b="1" lang="en-US">
                <a:latin typeface="Roboto Condensed"/>
                <a:ea typeface="Roboto Condensed"/>
                <a:cs typeface="Roboto Condensed"/>
                <a:sym typeface="Roboto Condensed"/>
              </a:rPr>
              <a:t>(2016)</a:t>
            </a:r>
            <a:endParaRPr b="1">
              <a:latin typeface="Roboto Condensed"/>
              <a:ea typeface="Roboto Condensed"/>
              <a:cs typeface="Roboto Condensed"/>
              <a:sym typeface="Roboto Condensed"/>
            </a:endParaRPr>
          </a:p>
        </p:txBody>
      </p:sp>
      <p:pic>
        <p:nvPicPr>
          <p:cNvPr id="266" name="Google Shape;266;g743d935d5a_0_297"/>
          <p:cNvPicPr preferRelativeResize="0"/>
          <p:nvPr/>
        </p:nvPicPr>
        <p:blipFill>
          <a:blip r:embed="rId5">
            <a:alphaModFix/>
          </a:blip>
          <a:stretch>
            <a:fillRect/>
          </a:stretch>
        </p:blipFill>
        <p:spPr>
          <a:xfrm>
            <a:off x="4275250" y="1758785"/>
            <a:ext cx="1487401" cy="1487380"/>
          </a:xfrm>
          <a:prstGeom prst="rect">
            <a:avLst/>
          </a:prstGeom>
          <a:noFill/>
          <a:ln>
            <a:noFill/>
          </a:ln>
        </p:spPr>
      </p:pic>
      <p:sp>
        <p:nvSpPr>
          <p:cNvPr id="267" name="Google Shape;267;g743d935d5a_0_297"/>
          <p:cNvSpPr txBox="1"/>
          <p:nvPr/>
        </p:nvSpPr>
        <p:spPr>
          <a:xfrm>
            <a:off x="4053050" y="3530925"/>
            <a:ext cx="1918200" cy="76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latin typeface="Roboto Condensed"/>
                <a:ea typeface="Roboto Condensed"/>
                <a:cs typeface="Roboto Condensed"/>
                <a:sym typeface="Roboto Condensed"/>
              </a:rPr>
              <a:t>Google Cloud </a:t>
            </a:r>
            <a:endParaRPr b="1">
              <a:latin typeface="Roboto Condensed"/>
              <a:ea typeface="Roboto Condensed"/>
              <a:cs typeface="Roboto Condensed"/>
              <a:sym typeface="Roboto Condensed"/>
            </a:endParaRPr>
          </a:p>
          <a:p>
            <a:pPr indent="0" lvl="0" marL="0" rtl="0" algn="ctr">
              <a:spcBef>
                <a:spcPts val="0"/>
              </a:spcBef>
              <a:spcAft>
                <a:spcPts val="0"/>
              </a:spcAft>
              <a:buNone/>
            </a:pPr>
            <a:r>
              <a:rPr b="1" lang="en-US">
                <a:latin typeface="Roboto Condensed"/>
                <a:ea typeface="Roboto Condensed"/>
                <a:cs typeface="Roboto Condensed"/>
                <a:sym typeface="Roboto Condensed"/>
              </a:rPr>
              <a:t>Functions</a:t>
            </a:r>
            <a:endParaRPr b="1">
              <a:latin typeface="Roboto Condensed"/>
              <a:ea typeface="Roboto Condensed"/>
              <a:cs typeface="Roboto Condensed"/>
              <a:sym typeface="Roboto Condensed"/>
            </a:endParaRPr>
          </a:p>
          <a:p>
            <a:pPr indent="0" lvl="0" marL="0" rtl="0" algn="ctr">
              <a:spcBef>
                <a:spcPts val="0"/>
              </a:spcBef>
              <a:spcAft>
                <a:spcPts val="0"/>
              </a:spcAft>
              <a:buNone/>
            </a:pPr>
            <a:r>
              <a:rPr b="1" lang="en-US">
                <a:latin typeface="Roboto Condensed"/>
                <a:ea typeface="Roboto Condensed"/>
                <a:cs typeface="Roboto Condensed"/>
                <a:sym typeface="Roboto Condensed"/>
              </a:rPr>
              <a:t>(2016)</a:t>
            </a:r>
            <a:endParaRPr b="1">
              <a:latin typeface="Roboto Condensed"/>
              <a:ea typeface="Roboto Condensed"/>
              <a:cs typeface="Roboto Condensed"/>
              <a:sym typeface="Roboto Condensed"/>
            </a:endParaRPr>
          </a:p>
        </p:txBody>
      </p:sp>
      <p:pic>
        <p:nvPicPr>
          <p:cNvPr id="268" name="Google Shape;268;g743d935d5a_0_297"/>
          <p:cNvPicPr preferRelativeResize="0"/>
          <p:nvPr/>
        </p:nvPicPr>
        <p:blipFill>
          <a:blip r:embed="rId6">
            <a:alphaModFix/>
          </a:blip>
          <a:stretch>
            <a:fillRect/>
          </a:stretch>
        </p:blipFill>
        <p:spPr>
          <a:xfrm>
            <a:off x="7669265" y="1600508"/>
            <a:ext cx="1135935" cy="777556"/>
          </a:xfrm>
          <a:prstGeom prst="rect">
            <a:avLst/>
          </a:prstGeom>
          <a:noFill/>
          <a:ln>
            <a:noFill/>
          </a:ln>
        </p:spPr>
      </p:pic>
      <p:pic>
        <p:nvPicPr>
          <p:cNvPr id="269" name="Google Shape;269;g743d935d5a_0_297"/>
          <p:cNvPicPr preferRelativeResize="0"/>
          <p:nvPr/>
        </p:nvPicPr>
        <p:blipFill>
          <a:blip r:embed="rId7">
            <a:alphaModFix/>
          </a:blip>
          <a:stretch>
            <a:fillRect/>
          </a:stretch>
        </p:blipFill>
        <p:spPr>
          <a:xfrm>
            <a:off x="6628809" y="2042444"/>
            <a:ext cx="876026" cy="846055"/>
          </a:xfrm>
          <a:prstGeom prst="rect">
            <a:avLst/>
          </a:prstGeom>
          <a:noFill/>
          <a:ln>
            <a:noFill/>
          </a:ln>
        </p:spPr>
      </p:pic>
      <p:pic>
        <p:nvPicPr>
          <p:cNvPr id="270" name="Google Shape;270;g743d935d5a_0_297"/>
          <p:cNvPicPr preferRelativeResize="0"/>
          <p:nvPr/>
        </p:nvPicPr>
        <p:blipFill>
          <a:blip r:embed="rId8">
            <a:alphaModFix/>
          </a:blip>
          <a:stretch>
            <a:fillRect/>
          </a:stretch>
        </p:blipFill>
        <p:spPr>
          <a:xfrm>
            <a:off x="7748031" y="2496014"/>
            <a:ext cx="978404" cy="1019303"/>
          </a:xfrm>
          <a:prstGeom prst="rect">
            <a:avLst/>
          </a:prstGeom>
          <a:noFill/>
          <a:ln>
            <a:noFill/>
          </a:ln>
        </p:spPr>
      </p:pic>
      <p:sp>
        <p:nvSpPr>
          <p:cNvPr id="271" name="Google Shape;271;g743d935d5a_0_297"/>
          <p:cNvSpPr/>
          <p:nvPr/>
        </p:nvSpPr>
        <p:spPr>
          <a:xfrm>
            <a:off x="6513450" y="1480600"/>
            <a:ext cx="2291700" cy="2210400"/>
          </a:xfrm>
          <a:prstGeom prst="roundRect">
            <a:avLst>
              <a:gd fmla="val 16667"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743d935d5a_0_297"/>
          <p:cNvSpPr txBox="1"/>
          <p:nvPr/>
        </p:nvSpPr>
        <p:spPr>
          <a:xfrm>
            <a:off x="6540300" y="3846175"/>
            <a:ext cx="2068800" cy="57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latin typeface="Roboto Condensed"/>
                <a:ea typeface="Roboto Condensed"/>
                <a:cs typeface="Roboto Condensed"/>
                <a:sym typeface="Roboto Condensed"/>
              </a:rPr>
              <a:t>Open Source Platforms</a:t>
            </a:r>
            <a:endParaRPr b="1">
              <a:latin typeface="Roboto Condensed"/>
              <a:ea typeface="Roboto Condensed"/>
              <a:cs typeface="Roboto Condensed"/>
              <a:sym typeface="Roboto Condensed"/>
            </a:endParaRPr>
          </a:p>
        </p:txBody>
      </p:sp>
      <p:sp>
        <p:nvSpPr>
          <p:cNvPr id="273" name="Google Shape;273;g743d935d5a_0_297"/>
          <p:cNvSpPr txBox="1"/>
          <p:nvPr/>
        </p:nvSpPr>
        <p:spPr>
          <a:xfrm>
            <a:off x="2286000" y="4762500"/>
            <a:ext cx="3642000" cy="31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Roboto Condensed Light"/>
                <a:ea typeface="Roboto Condensed Light"/>
                <a:cs typeface="Roboto Condensed Light"/>
                <a:sym typeface="Roboto Condensed Light"/>
              </a:rPr>
              <a:t>Source : Google Images</a:t>
            </a:r>
            <a:endParaRPr>
              <a:latin typeface="Roboto Condensed Light"/>
              <a:ea typeface="Roboto Condensed Light"/>
              <a:cs typeface="Roboto Condensed Light"/>
              <a:sym typeface="Roboto Condensed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9"/>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800">
                <a:solidFill>
                  <a:schemeClr val="lt1"/>
                </a:solidFill>
              </a:rPr>
              <a:t>Pros of Serverless</a:t>
            </a:r>
            <a:endParaRPr sz="2800"/>
          </a:p>
        </p:txBody>
      </p:sp>
      <p:sp>
        <p:nvSpPr>
          <p:cNvPr id="279" name="Google Shape;279;p9"/>
          <p:cNvSpPr txBox="1"/>
          <p:nvPr>
            <p:ph idx="1" type="body"/>
          </p:nvPr>
        </p:nvSpPr>
        <p:spPr>
          <a:xfrm>
            <a:off x="814275" y="1724029"/>
            <a:ext cx="6132600" cy="22926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Char char="▰"/>
            </a:pPr>
            <a:r>
              <a:rPr b="1" lang="en-US" sz="1800">
                <a:latin typeface="Roboto Condensed"/>
                <a:ea typeface="Roboto Condensed"/>
                <a:cs typeface="Roboto Condensed"/>
                <a:sym typeface="Roboto Condensed"/>
              </a:rPr>
              <a:t>Cheaper</a:t>
            </a:r>
            <a:r>
              <a:rPr lang="en-US" sz="1800"/>
              <a:t> than the traditional cloud.</a:t>
            </a:r>
            <a:endParaRPr sz="1800"/>
          </a:p>
          <a:p>
            <a:pPr indent="-342900" lvl="0" marL="457200" rtl="0" algn="l">
              <a:lnSpc>
                <a:spcPct val="100000"/>
              </a:lnSpc>
              <a:spcBef>
                <a:spcPts val="1000"/>
              </a:spcBef>
              <a:spcAft>
                <a:spcPts val="0"/>
              </a:spcAft>
              <a:buClr>
                <a:srgbClr val="000000"/>
              </a:buClr>
              <a:buSzPts val="1800"/>
              <a:buChar char="▰"/>
            </a:pPr>
            <a:r>
              <a:rPr b="1" lang="en-US" sz="1800">
                <a:latin typeface="Roboto Condensed"/>
                <a:ea typeface="Roboto Condensed"/>
                <a:cs typeface="Roboto Condensed"/>
                <a:sym typeface="Roboto Condensed"/>
              </a:rPr>
              <a:t>Resource efficient</a:t>
            </a:r>
            <a:r>
              <a:rPr lang="en-US" sz="1800"/>
              <a:t>. No idle time.</a:t>
            </a:r>
            <a:endParaRPr sz="1800"/>
          </a:p>
          <a:p>
            <a:pPr indent="-342900" lvl="0" marL="457200" rtl="0" algn="l">
              <a:lnSpc>
                <a:spcPct val="100000"/>
              </a:lnSpc>
              <a:spcBef>
                <a:spcPts val="1000"/>
              </a:spcBef>
              <a:spcAft>
                <a:spcPts val="0"/>
              </a:spcAft>
              <a:buClr>
                <a:srgbClr val="000000"/>
              </a:buClr>
              <a:buSzPts val="1800"/>
              <a:buChar char="▰"/>
            </a:pPr>
            <a:r>
              <a:rPr lang="en-US" sz="1800"/>
              <a:t>Easily scalable thanks to </a:t>
            </a:r>
            <a:r>
              <a:rPr b="1" lang="en-US" sz="1800">
                <a:latin typeface="Roboto Condensed"/>
                <a:ea typeface="Roboto Condensed"/>
                <a:cs typeface="Roboto Condensed"/>
                <a:sym typeface="Roboto Condensed"/>
              </a:rPr>
              <a:t>autoscaling</a:t>
            </a:r>
            <a:r>
              <a:rPr lang="en-US" sz="1800"/>
              <a:t> feature.</a:t>
            </a:r>
            <a:endParaRPr sz="1800"/>
          </a:p>
          <a:p>
            <a:pPr indent="-342900" lvl="0" marL="457200" rtl="0" algn="l">
              <a:lnSpc>
                <a:spcPct val="100000"/>
              </a:lnSpc>
              <a:spcBef>
                <a:spcPts val="1000"/>
              </a:spcBef>
              <a:spcAft>
                <a:spcPts val="0"/>
              </a:spcAft>
              <a:buClr>
                <a:srgbClr val="000000"/>
              </a:buClr>
              <a:buSzPts val="1800"/>
              <a:buChar char="▰"/>
            </a:pPr>
            <a:r>
              <a:rPr lang="en-US" sz="1800"/>
              <a:t>Higher productivity! Servers headache of cloud providers.</a:t>
            </a:r>
            <a:endParaRPr sz="1800"/>
          </a:p>
          <a:p>
            <a:pPr indent="-342900" lvl="0" marL="457200" rtl="0" algn="l">
              <a:lnSpc>
                <a:spcPct val="100000"/>
              </a:lnSpc>
              <a:spcBef>
                <a:spcPts val="1000"/>
              </a:spcBef>
              <a:spcAft>
                <a:spcPts val="1000"/>
              </a:spcAft>
              <a:buClr>
                <a:srgbClr val="000000"/>
              </a:buClr>
              <a:buSzPts val="1800"/>
              <a:buChar char="▰"/>
            </a:pPr>
            <a:r>
              <a:rPr b="1" lang="en-US" sz="1800">
                <a:latin typeface="Roboto Condensed"/>
                <a:ea typeface="Roboto Condensed"/>
                <a:cs typeface="Roboto Condensed"/>
                <a:sym typeface="Roboto Condensed"/>
              </a:rPr>
              <a:t>Fine grained billing</a:t>
            </a:r>
            <a:r>
              <a:rPr lang="en-US" sz="1800"/>
              <a:t>. “Pay as you go computing”</a:t>
            </a:r>
            <a:endParaRPr sz="1800"/>
          </a:p>
        </p:txBody>
      </p:sp>
      <p:sp>
        <p:nvSpPr>
          <p:cNvPr id="280" name="Google Shape;280;p9"/>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281" name="Google Shape;281;p9"/>
          <p:cNvGrpSpPr/>
          <p:nvPr/>
        </p:nvGrpSpPr>
        <p:grpSpPr>
          <a:xfrm>
            <a:off x="307628" y="587260"/>
            <a:ext cx="309022" cy="376837"/>
            <a:chOff x="596350" y="929175"/>
            <a:chExt cx="407950" cy="497475"/>
          </a:xfrm>
        </p:grpSpPr>
        <p:sp>
          <p:nvSpPr>
            <p:cNvPr id="282" name="Google Shape;282;p9"/>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9"/>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9"/>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9"/>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9"/>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9"/>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9"/>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10"/>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800">
                <a:solidFill>
                  <a:schemeClr val="lt1"/>
                </a:solidFill>
              </a:rPr>
              <a:t>Cons of Serverless</a:t>
            </a:r>
            <a:endParaRPr sz="2800"/>
          </a:p>
        </p:txBody>
      </p:sp>
      <p:sp>
        <p:nvSpPr>
          <p:cNvPr id="294" name="Google Shape;294;p10"/>
          <p:cNvSpPr txBox="1"/>
          <p:nvPr>
            <p:ph idx="1" type="body"/>
          </p:nvPr>
        </p:nvSpPr>
        <p:spPr>
          <a:xfrm>
            <a:off x="814275" y="1645550"/>
            <a:ext cx="6132600" cy="25764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Char char="▰"/>
            </a:pPr>
            <a:r>
              <a:rPr b="1" lang="en-US" sz="1800">
                <a:latin typeface="Roboto Condensed"/>
                <a:ea typeface="Roboto Condensed"/>
                <a:cs typeface="Roboto Condensed"/>
                <a:sym typeface="Roboto Condensed"/>
              </a:rPr>
              <a:t>Vendor lock-in</a:t>
            </a:r>
            <a:r>
              <a:rPr lang="en-US" sz="1800"/>
              <a:t>. Migration problems.</a:t>
            </a:r>
            <a:endParaRPr sz="1800"/>
          </a:p>
          <a:p>
            <a:pPr indent="-342900" lvl="0" marL="457200" rtl="0" algn="l">
              <a:lnSpc>
                <a:spcPct val="100000"/>
              </a:lnSpc>
              <a:spcBef>
                <a:spcPts val="1000"/>
              </a:spcBef>
              <a:spcAft>
                <a:spcPts val="0"/>
              </a:spcAft>
              <a:buClr>
                <a:srgbClr val="000000"/>
              </a:buClr>
              <a:buSzPts val="1800"/>
              <a:buChar char="▰"/>
            </a:pPr>
            <a:r>
              <a:rPr lang="en-US" sz="1800"/>
              <a:t>Bad performance for infrequently used applications thanks to cold starts.</a:t>
            </a:r>
            <a:endParaRPr sz="1800"/>
          </a:p>
          <a:p>
            <a:pPr indent="-342900" lvl="0" marL="457200" rtl="0" algn="l">
              <a:lnSpc>
                <a:spcPct val="100000"/>
              </a:lnSpc>
              <a:spcBef>
                <a:spcPts val="1000"/>
              </a:spcBef>
              <a:spcAft>
                <a:spcPts val="0"/>
              </a:spcAft>
              <a:buClr>
                <a:srgbClr val="000000"/>
              </a:buClr>
              <a:buSzPts val="1800"/>
              <a:buChar char="▰"/>
            </a:pPr>
            <a:r>
              <a:rPr lang="en-US" sz="1800"/>
              <a:t>Resource constraints like </a:t>
            </a:r>
            <a:r>
              <a:rPr b="1" lang="en-US" sz="1800">
                <a:latin typeface="Roboto Condensed"/>
                <a:ea typeface="Roboto Condensed"/>
                <a:cs typeface="Roboto Condensed"/>
                <a:sym typeface="Roboto Condensed"/>
              </a:rPr>
              <a:t>compute time</a:t>
            </a:r>
            <a:r>
              <a:rPr lang="en-US" sz="1800"/>
              <a:t> and memory.</a:t>
            </a:r>
            <a:endParaRPr sz="1800"/>
          </a:p>
          <a:p>
            <a:pPr indent="-342900" lvl="0" marL="457200" rtl="0" algn="l">
              <a:lnSpc>
                <a:spcPct val="100000"/>
              </a:lnSpc>
              <a:spcBef>
                <a:spcPts val="1000"/>
              </a:spcBef>
              <a:spcAft>
                <a:spcPts val="0"/>
              </a:spcAft>
              <a:buClr>
                <a:srgbClr val="000000"/>
              </a:buClr>
              <a:buSzPts val="1800"/>
              <a:buChar char="▰"/>
            </a:pPr>
            <a:r>
              <a:rPr lang="en-US" sz="1800"/>
              <a:t>Custom </a:t>
            </a:r>
            <a:r>
              <a:rPr b="1" lang="en-US" sz="1800">
                <a:latin typeface="Roboto Condensed"/>
                <a:ea typeface="Roboto Condensed"/>
                <a:cs typeface="Roboto Condensed"/>
                <a:sym typeface="Roboto Condensed"/>
              </a:rPr>
              <a:t>monitoring and debugging</a:t>
            </a:r>
            <a:r>
              <a:rPr lang="en-US" sz="1800"/>
              <a:t> not possible.</a:t>
            </a:r>
            <a:endParaRPr sz="1800"/>
          </a:p>
          <a:p>
            <a:pPr indent="-342900" lvl="0" marL="457200" rtl="0" algn="l">
              <a:lnSpc>
                <a:spcPct val="100000"/>
              </a:lnSpc>
              <a:spcBef>
                <a:spcPts val="1000"/>
              </a:spcBef>
              <a:spcAft>
                <a:spcPts val="1000"/>
              </a:spcAft>
              <a:buClr>
                <a:srgbClr val="000000"/>
              </a:buClr>
              <a:buSzPts val="1800"/>
              <a:buChar char="▰"/>
            </a:pPr>
            <a:r>
              <a:rPr lang="en-US" sz="1800"/>
              <a:t>Privacy and security in hands of cloud providers.</a:t>
            </a:r>
            <a:endParaRPr sz="1800"/>
          </a:p>
        </p:txBody>
      </p:sp>
      <p:sp>
        <p:nvSpPr>
          <p:cNvPr id="295" name="Google Shape;295;p10"/>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296" name="Google Shape;296;p10"/>
          <p:cNvGrpSpPr/>
          <p:nvPr/>
        </p:nvGrpSpPr>
        <p:grpSpPr>
          <a:xfrm>
            <a:off x="307628" y="587260"/>
            <a:ext cx="309022" cy="376837"/>
            <a:chOff x="596350" y="929175"/>
            <a:chExt cx="407950" cy="497475"/>
          </a:xfrm>
        </p:grpSpPr>
        <p:sp>
          <p:nvSpPr>
            <p:cNvPr id="297" name="Google Shape;297;p10"/>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0"/>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0"/>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0"/>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0"/>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0"/>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0"/>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g743d935d5a_0_267"/>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800"/>
              <a:t>Applications</a:t>
            </a:r>
            <a:endParaRPr sz="2800"/>
          </a:p>
        </p:txBody>
      </p:sp>
      <p:sp>
        <p:nvSpPr>
          <p:cNvPr id="309" name="Google Shape;309;g743d935d5a_0_267"/>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310" name="Google Shape;310;g743d935d5a_0_267"/>
          <p:cNvGrpSpPr/>
          <p:nvPr/>
        </p:nvGrpSpPr>
        <p:grpSpPr>
          <a:xfrm>
            <a:off x="307628" y="587261"/>
            <a:ext cx="309022" cy="376837"/>
            <a:chOff x="596350" y="929175"/>
            <a:chExt cx="407950" cy="497475"/>
          </a:xfrm>
        </p:grpSpPr>
        <p:sp>
          <p:nvSpPr>
            <p:cNvPr id="311" name="Google Shape;311;g743d935d5a_0_267"/>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743d935d5a_0_267"/>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g743d935d5a_0_267"/>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743d935d5a_0_267"/>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g743d935d5a_0_267"/>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743d935d5a_0_267"/>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g743d935d5a_0_267"/>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18" name="Google Shape;318;g743d935d5a_0_267"/>
          <p:cNvPicPr preferRelativeResize="0"/>
          <p:nvPr/>
        </p:nvPicPr>
        <p:blipFill>
          <a:blip r:embed="rId3">
            <a:alphaModFix/>
          </a:blip>
          <a:stretch>
            <a:fillRect/>
          </a:stretch>
        </p:blipFill>
        <p:spPr>
          <a:xfrm>
            <a:off x="434475" y="1381600"/>
            <a:ext cx="2960050" cy="1558725"/>
          </a:xfrm>
          <a:prstGeom prst="rect">
            <a:avLst/>
          </a:prstGeom>
          <a:noFill/>
          <a:ln>
            <a:noFill/>
          </a:ln>
        </p:spPr>
      </p:pic>
      <p:pic>
        <p:nvPicPr>
          <p:cNvPr id="319" name="Google Shape;319;g743d935d5a_0_267"/>
          <p:cNvPicPr preferRelativeResize="0"/>
          <p:nvPr/>
        </p:nvPicPr>
        <p:blipFill>
          <a:blip r:embed="rId4">
            <a:alphaModFix/>
          </a:blip>
          <a:stretch>
            <a:fillRect/>
          </a:stretch>
        </p:blipFill>
        <p:spPr>
          <a:xfrm>
            <a:off x="434475" y="3081375"/>
            <a:ext cx="2988974" cy="1558725"/>
          </a:xfrm>
          <a:prstGeom prst="rect">
            <a:avLst/>
          </a:prstGeom>
          <a:noFill/>
          <a:ln>
            <a:noFill/>
          </a:ln>
        </p:spPr>
      </p:pic>
      <p:pic>
        <p:nvPicPr>
          <p:cNvPr id="320" name="Google Shape;320;g743d935d5a_0_267"/>
          <p:cNvPicPr preferRelativeResize="0"/>
          <p:nvPr/>
        </p:nvPicPr>
        <p:blipFill>
          <a:blip r:embed="rId5">
            <a:alphaModFix/>
          </a:blip>
          <a:stretch>
            <a:fillRect/>
          </a:stretch>
        </p:blipFill>
        <p:spPr>
          <a:xfrm>
            <a:off x="3876750" y="1311075"/>
            <a:ext cx="3287000" cy="1699775"/>
          </a:xfrm>
          <a:prstGeom prst="rect">
            <a:avLst/>
          </a:prstGeom>
          <a:noFill/>
          <a:ln>
            <a:noFill/>
          </a:ln>
        </p:spPr>
      </p:pic>
      <p:pic>
        <p:nvPicPr>
          <p:cNvPr id="321" name="Google Shape;321;g743d935d5a_0_267"/>
          <p:cNvPicPr preferRelativeResize="0"/>
          <p:nvPr/>
        </p:nvPicPr>
        <p:blipFill>
          <a:blip r:embed="rId6">
            <a:alphaModFix/>
          </a:blip>
          <a:stretch>
            <a:fillRect/>
          </a:stretch>
        </p:blipFill>
        <p:spPr>
          <a:xfrm>
            <a:off x="3876749" y="3081375"/>
            <a:ext cx="3237347" cy="1558725"/>
          </a:xfrm>
          <a:prstGeom prst="rect">
            <a:avLst/>
          </a:prstGeom>
          <a:noFill/>
          <a:ln>
            <a:noFill/>
          </a:ln>
        </p:spPr>
      </p:pic>
      <p:sp>
        <p:nvSpPr>
          <p:cNvPr id="322" name="Google Shape;322;g743d935d5a_0_267"/>
          <p:cNvSpPr/>
          <p:nvPr/>
        </p:nvSpPr>
        <p:spPr>
          <a:xfrm>
            <a:off x="7212175" y="1190075"/>
            <a:ext cx="1852500" cy="3112500"/>
          </a:xfrm>
          <a:prstGeom prst="verticalScroll">
            <a:avLst>
              <a:gd fmla="val 1250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743d935d5a_0_267"/>
          <p:cNvSpPr txBox="1"/>
          <p:nvPr/>
        </p:nvSpPr>
        <p:spPr>
          <a:xfrm>
            <a:off x="7541275" y="1547400"/>
            <a:ext cx="1194300" cy="26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Roboto Condensed Light"/>
                <a:ea typeface="Roboto Condensed Light"/>
                <a:cs typeface="Roboto Condensed Light"/>
                <a:sym typeface="Roboto Condensed Light"/>
              </a:rPr>
              <a:t>Basically, all applications involving short response times.</a:t>
            </a:r>
            <a:endParaRPr sz="1600">
              <a:latin typeface="Roboto Condensed Light"/>
              <a:ea typeface="Roboto Condensed Light"/>
              <a:cs typeface="Roboto Condensed Light"/>
              <a:sym typeface="Roboto Condensed Light"/>
            </a:endParaRPr>
          </a:p>
        </p:txBody>
      </p:sp>
      <p:sp>
        <p:nvSpPr>
          <p:cNvPr id="324" name="Google Shape;324;g743d935d5a_0_267"/>
          <p:cNvSpPr txBox="1"/>
          <p:nvPr/>
        </p:nvSpPr>
        <p:spPr>
          <a:xfrm>
            <a:off x="2286000" y="4762500"/>
            <a:ext cx="3642000" cy="31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Roboto Condensed Light"/>
                <a:ea typeface="Roboto Condensed Light"/>
                <a:cs typeface="Roboto Condensed Light"/>
                <a:sym typeface="Roboto Condensed Light"/>
              </a:rPr>
              <a:t>Source : Google Images</a:t>
            </a:r>
            <a:endParaRPr>
              <a:latin typeface="Roboto Condensed Light"/>
              <a:ea typeface="Roboto Condensed Light"/>
              <a:cs typeface="Roboto Condensed Light"/>
              <a:sym typeface="Roboto Condensed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