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5" d="100"/>
          <a:sy n="65" d="100"/>
        </p:scale>
        <p:origin x="37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335AC-8E7F-6A59-699C-4FD4A5111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29CB86-D95F-ACC3-39D5-935AEA9AE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0030E-5EE2-5829-8611-65AAAB7BC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C4EAF-2BAA-471F-AFB6-55D97759C108}" type="datetimeFigureOut">
              <a:rPr lang="en-GB" smtClean="0"/>
              <a:t>20/09/2022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1540A-E5C4-55AB-A238-AB1959770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AFD50-100D-6BDC-DC56-C66312F7E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7991-E7EF-425F-BA07-EB5D08C20E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868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B6D33-46B8-054D-C2BC-12AA7AA1E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9B4E34-EA36-A379-DC80-78313448D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EE4F8-3B11-BCFF-8517-99BB22966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C4EAF-2BAA-471F-AFB6-55D97759C108}" type="datetimeFigureOut">
              <a:rPr lang="en-GB" smtClean="0"/>
              <a:t>20/09/2022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D62EC-7BE2-7B48-BB18-3AD696540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BA057-B5A9-A39C-98C8-3CD0C6F42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7991-E7EF-425F-BA07-EB5D08C20E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963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235246-D2F1-EA80-E01D-EF4DE49BDC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6570C6-E7F8-D22C-6737-4BFFD45D1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D575E-D086-B1F5-4688-31BF98D8D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C4EAF-2BAA-471F-AFB6-55D97759C108}" type="datetimeFigureOut">
              <a:rPr lang="en-GB" smtClean="0"/>
              <a:t>20/09/2022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6EF52-8DE6-FAE7-98B4-892901DC9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46E59-FDA9-5DF2-271C-16D2914B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7991-E7EF-425F-BA07-EB5D08C20E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86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4DA2C-BE12-BADC-EE6D-D01CA9402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3029D-3752-1165-3C51-7A244BA5A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5B135-9A14-7F6A-3C18-19FBBFB7A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C4EAF-2BAA-471F-AFB6-55D97759C108}" type="datetimeFigureOut">
              <a:rPr lang="en-GB" smtClean="0"/>
              <a:t>20/09/2022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FE1A0-1C9F-538D-EE0C-88C6E9A4A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1599D-DA09-0072-53C0-CDB7B5FE3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7991-E7EF-425F-BA07-EB5D08C20E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30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23EDF-C5BD-8B78-E558-4C8AD66F5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B25CA-8875-DFD9-8F5A-AEDB1DE2D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DF559-BC30-1F88-798C-6EB29B437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C4EAF-2BAA-471F-AFB6-55D97759C108}" type="datetimeFigureOut">
              <a:rPr lang="en-GB" smtClean="0"/>
              <a:t>20/09/2022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4A1B4-75F2-3E04-A79E-34097EB4D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363CE-442A-ADC5-FE14-93AE969DB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7991-E7EF-425F-BA07-EB5D08C20E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55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B3275-BCBD-97B4-025D-EACA65FD3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F6933-3902-6618-4B8D-EA3638C24A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0DFA6E-5733-C9B5-979E-880E3E00C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646B3-015E-04E1-BBDF-E0BC5DAD1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C4EAF-2BAA-471F-AFB6-55D97759C108}" type="datetimeFigureOut">
              <a:rPr lang="en-GB" smtClean="0"/>
              <a:t>20/09/2022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29DDA-8CD1-E565-8916-6FAC24C58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D86B4-D546-C18F-78C5-15D7E3983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7991-E7EF-425F-BA07-EB5D08C20E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147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F1268-BFE4-CF7E-998B-8765E3AFF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17FDE-FCF9-DD99-234E-BEA088C3A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EFCF0-FAD9-BF4A-4986-C6CE4303C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47E03D-8967-BD68-8836-60C432B57B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9EFB86-78BE-1C60-EB51-35185E9DEB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8B0F95-0FA0-3E98-FBE7-94B2935AC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C4EAF-2BAA-471F-AFB6-55D97759C108}" type="datetimeFigureOut">
              <a:rPr lang="en-GB" smtClean="0"/>
              <a:t>20/09/2022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0BC7E9-BAEC-65AF-295D-6637E202E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0D29C6-2973-D9DA-783A-D685F006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7991-E7EF-425F-BA07-EB5D08C20E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556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D5551-2487-A6D3-ABF4-CEBE46C0B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5E7F4B-DA47-3D07-9812-B77E223F9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C4EAF-2BAA-471F-AFB6-55D97759C108}" type="datetimeFigureOut">
              <a:rPr lang="en-GB" smtClean="0"/>
              <a:t>20/09/2022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21772-F092-7C51-BDDA-9ED6BD7F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C5CB3-5AA6-83F6-F8D0-B05BCC343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7991-E7EF-425F-BA07-EB5D08C20E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544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00DD5D-524E-F6BB-DD77-5E20073EE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C4EAF-2BAA-471F-AFB6-55D97759C108}" type="datetimeFigureOut">
              <a:rPr lang="en-GB" smtClean="0"/>
              <a:t>20/09/2022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155B62-3795-FFF2-F31F-A0A35FE8C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1937D-6748-9DCE-5BA0-DE033C492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7991-E7EF-425F-BA07-EB5D08C20E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480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1A735-BB8C-6312-B83B-629DB071B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8F090-462F-851F-A04C-94D26591D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445AE-5A3B-388D-CEE2-191F9AB6C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FC2EB-2BAA-497C-25A6-4D602A320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C4EAF-2BAA-471F-AFB6-55D97759C108}" type="datetimeFigureOut">
              <a:rPr lang="en-GB" smtClean="0"/>
              <a:t>20/09/2022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589B4-0A93-8985-643F-555EB3E18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241C1-7C9F-6896-BF60-89396BFA4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7991-E7EF-425F-BA07-EB5D08C20E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951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53F7F-ED8A-0EF7-AAB6-FD6923D3C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E03E94-D324-E97C-5B23-6A27A89C7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FC06E-93F2-4FF3-E4A4-020BA4901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7CA99-AA6E-280E-D393-653B9E86F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C4EAF-2BAA-471F-AFB6-55D97759C108}" type="datetimeFigureOut">
              <a:rPr lang="en-GB" smtClean="0"/>
              <a:t>20/09/2022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94FCA-F2D0-787B-E545-5371E06B8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A66AB-A649-3093-AF48-03B2566B3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7991-E7EF-425F-BA07-EB5D08C20E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217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3747AC-CE4F-2321-C7A3-5B9B6EB9C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D411C-08C4-C9E5-EACB-990FF9AD3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450E1-72D5-2E4B-463F-62EFE27F63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C4EAF-2BAA-471F-AFB6-55D97759C108}" type="datetimeFigureOut">
              <a:rPr lang="en-GB" smtClean="0"/>
              <a:t>20/09/2022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78113-8633-772D-8766-D70131C872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41FF7-720A-DB3B-4EE5-7959EE113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C7991-E7EF-425F-BA07-EB5D08C20E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61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aj-shukla.github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CBAC2-02EB-48A6-4DBD-110A5500B1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 to Data Mining and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E3891-5892-B9F2-1D28-60921BDCE7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588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B150C-B763-F115-E169-EA49A53D6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Module Leader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BE236-0457-EFC4-F5AA-A87F4ECAA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 err="1"/>
              <a:t>Dr.</a:t>
            </a:r>
            <a:r>
              <a:rPr lang="en-GB" dirty="0"/>
              <a:t> Raj Mani Shukla</a:t>
            </a:r>
          </a:p>
          <a:p>
            <a:pPr marL="0" indent="0" algn="ctr">
              <a:buNone/>
            </a:pPr>
            <a:r>
              <a:rPr lang="en-GB" dirty="0"/>
              <a:t>PhD, University of Nevada, USA</a:t>
            </a:r>
          </a:p>
          <a:p>
            <a:pPr marL="0" indent="0" algn="ctr">
              <a:buNone/>
            </a:pPr>
            <a:r>
              <a:rPr lang="en-GB" dirty="0"/>
              <a:t>Research Interest: Safety and Security of AI-based systems</a:t>
            </a:r>
          </a:p>
          <a:p>
            <a:pPr marL="0" indent="0" algn="ctr">
              <a:buNone/>
            </a:pPr>
            <a:r>
              <a:rPr lang="en-GB" dirty="0"/>
              <a:t>Email: raj.shukla@aru.ac.uk</a:t>
            </a:r>
          </a:p>
          <a:p>
            <a:pPr marL="0" indent="0" algn="ctr">
              <a:buNone/>
            </a:pPr>
            <a:r>
              <a:rPr lang="en-GB" dirty="0">
                <a:hlinkClick r:id="rId2"/>
              </a:rPr>
              <a:t>https://raj-shukla.github.io/</a:t>
            </a:r>
            <a:endParaRPr lang="en-GB" dirty="0"/>
          </a:p>
          <a:p>
            <a:pPr marL="0" indent="0" algn="ctr">
              <a:buNone/>
            </a:pPr>
            <a:r>
              <a:rPr lang="en-GB" dirty="0"/>
              <a:t>https://aru.ac.uk/people/raj-shukla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76C109-13DB-C5CB-FA3A-BD4DFA027BB0}"/>
              </a:ext>
            </a:extLst>
          </p:cNvPr>
          <p:cNvSpPr/>
          <p:nvPr/>
        </p:nvSpPr>
        <p:spPr>
          <a:xfrm>
            <a:off x="621323" y="5111262"/>
            <a:ext cx="11242431" cy="16412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NOTE: </a:t>
            </a:r>
            <a:r>
              <a:rPr lang="en-GB" sz="2400" dirty="0"/>
              <a:t>DO NOT call me as ‘SIR’. You can use my first name - Raj. </a:t>
            </a:r>
          </a:p>
          <a:p>
            <a:pPr algn="ctr"/>
            <a:r>
              <a:rPr lang="en-GB" sz="2400" dirty="0"/>
              <a:t>Or, you may also use </a:t>
            </a:r>
            <a:r>
              <a:rPr lang="en-GB" sz="2400" dirty="0" err="1"/>
              <a:t>Dr.</a:t>
            </a:r>
            <a:r>
              <a:rPr lang="en-GB" sz="2400" dirty="0"/>
              <a:t> Shukla. Both will be fine with me.</a:t>
            </a:r>
          </a:p>
        </p:txBody>
      </p:sp>
    </p:spTree>
    <p:extLst>
      <p:ext uri="{BB962C8B-B14F-4D97-AF65-F5344CB8AC3E}">
        <p14:creationId xmlns:p14="http://schemas.microsoft.com/office/powerpoint/2010/main" val="328639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38193-84B3-2C04-E1E3-96C03C926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Other module tutor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DDFE8-9E1E-F4A5-24DB-0432BE13D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/>
              <a:t>Dr Hossein </a:t>
            </a:r>
            <a:r>
              <a:rPr lang="en-GB" dirty="0" err="1"/>
              <a:t>Abroshan</a:t>
            </a:r>
            <a:r>
              <a:rPr lang="en-GB" dirty="0"/>
              <a:t> (Thursday tutorials)</a:t>
            </a:r>
          </a:p>
          <a:p>
            <a:pPr marL="0" indent="0" algn="ctr">
              <a:buNone/>
            </a:pPr>
            <a:r>
              <a:rPr lang="en-GB" dirty="0" err="1"/>
              <a:t>Dr.</a:t>
            </a:r>
            <a:r>
              <a:rPr lang="en-GB" dirty="0"/>
              <a:t> </a:t>
            </a:r>
            <a:r>
              <a:rPr lang="en-GB" dirty="0">
                <a:solidFill>
                  <a:srgbClr val="071D49"/>
                </a:solidFill>
                <a:latin typeface="ARURaisonne-DemiBold"/>
              </a:rPr>
              <a:t>Man-Fai </a:t>
            </a:r>
            <a:r>
              <a:rPr lang="en-GB" dirty="0" err="1">
                <a:solidFill>
                  <a:srgbClr val="071D49"/>
                </a:solidFill>
                <a:latin typeface="ARURaisonne-DemiBold"/>
              </a:rPr>
              <a:t>Lueng</a:t>
            </a:r>
            <a:r>
              <a:rPr lang="en-GB" dirty="0">
                <a:solidFill>
                  <a:srgbClr val="071D49"/>
                </a:solidFill>
                <a:latin typeface="ARURaisonne-DemiBold"/>
              </a:rPr>
              <a:t> (Friday tutorial)</a:t>
            </a:r>
            <a:endParaRPr lang="en-GB" b="0" i="0" dirty="0">
              <a:solidFill>
                <a:srgbClr val="071D49"/>
              </a:solidFill>
              <a:effectLst/>
              <a:latin typeface="ARURaisonne-DemiBold"/>
            </a:endParaRPr>
          </a:p>
          <a:p>
            <a:pPr marL="0" indent="0" algn="ctr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8500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3318B-8181-0F45-A485-33411EC0B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3874F-83B3-6F44-F1F3-D793C641C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Familiarize yourself with the Canvas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Review your basic Python skill. You will be using it in this and any other Machine Learning courses.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You need to be familiar to use the libraries like </a:t>
            </a:r>
            <a:r>
              <a:rPr lang="en-GB" dirty="0" err="1"/>
              <a:t>Numpy</a:t>
            </a:r>
            <a:r>
              <a:rPr lang="en-GB" dirty="0"/>
              <a:t>, Pandas, Matplotlib, Scikit-learn for this course.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7940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8E249-A2BD-A1CD-84C3-C322E8D46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Today’s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40BCE-B38D-C64A-E706-8AFB42D09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Today we would analyse telecom data using Pandas library. </a:t>
            </a:r>
          </a:p>
          <a:p>
            <a:r>
              <a:rPr lang="en-GB" dirty="0"/>
              <a:t>Pandas is a very important tool if you are learning ML courses.</a:t>
            </a:r>
          </a:p>
          <a:p>
            <a:r>
              <a:rPr lang="en-GB" dirty="0"/>
              <a:t>You will use the concept Churn rate, sometimes known as attrition rate, in this tutorial.</a:t>
            </a:r>
          </a:p>
          <a:p>
            <a:r>
              <a:rPr lang="en-GB" dirty="0"/>
              <a:t>Churn rate is the rate at which customers stop doing business with a company over a given period of time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5237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224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ARURaisonne-DemiBold</vt:lpstr>
      <vt:lpstr>Calibri</vt:lpstr>
      <vt:lpstr>Calibri Light</vt:lpstr>
      <vt:lpstr>Office Theme</vt:lpstr>
      <vt:lpstr>Introduction to Data Mining and Machine Learning</vt:lpstr>
      <vt:lpstr>Module Leader</vt:lpstr>
      <vt:lpstr>Other module tutor</vt:lpstr>
      <vt:lpstr>Important</vt:lpstr>
      <vt:lpstr>Today’s Tutorial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Shukla, Raj</dc:creator>
  <cp:lastModifiedBy>Shukla, Raj</cp:lastModifiedBy>
  <cp:revision>3</cp:revision>
  <dcterms:created xsi:type="dcterms:W3CDTF">2022-09-20T11:11:38Z</dcterms:created>
  <dcterms:modified xsi:type="dcterms:W3CDTF">2022-09-20T11:46:17Z</dcterms:modified>
</cp:coreProperties>
</file>