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Black"/>
      <p:bold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ivvic"/>
      <p:regular r:id="rId43"/>
      <p:bold r:id="rId44"/>
      <p:italic r:id="rId45"/>
      <p:boldItalic r:id="rId46"/>
    </p:embeddedFont>
    <p:embeddedFont>
      <p:font typeface="Carter One"/>
      <p:regular r:id="rId47"/>
    </p:embeddedFont>
    <p:embeddedFont>
      <p:font typeface="Alfa Slab One"/>
      <p:regular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1B7032-0F06-48CE-A690-E21D209EA4F5}">
  <a:tblStyle styleId="{5F1B7032-0F06-48CE-A690-E21D209EA4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Livvic-bold.fntdata"/><Relationship Id="rId43" Type="http://schemas.openxmlformats.org/officeDocument/2006/relationships/font" Target="fonts/Livvic-regular.fntdata"/><Relationship Id="rId46" Type="http://schemas.openxmlformats.org/officeDocument/2006/relationships/font" Target="fonts/Livvic-boldItalic.fntdata"/><Relationship Id="rId45" Type="http://schemas.openxmlformats.org/officeDocument/2006/relationships/font" Target="fonts/Livv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lfaSlabOne-regular.fntdata"/><Relationship Id="rId47" Type="http://schemas.openxmlformats.org/officeDocument/2006/relationships/font" Target="fonts/CarterOne-regular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Black-bold.fntdata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font" Target="fonts/RobotoBlack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icrosoft.github.io/dowhy/example_notebooks/DoWhy-The%20Causal%20Story%20Behind%20Hotel%20Booking%20Cancellations.html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2eae3de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2eae3de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2eae3de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2eae3de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03916e6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03916e6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 - slides 12-17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03916e60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03916e60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4e5b1624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4e5b1624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5083ca24d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05083ca24d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4f9055b5d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4f9055b5d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- predicted to not cancel but do cancel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</a:t>
            </a:r>
            <a:r>
              <a:rPr lang="en"/>
              <a:t>positive - predicted to cancel but do not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4f9055b5d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4f9055b5d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5083ca24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05083ca24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18-21 - Soumya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5083ca24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5083ca24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1abd52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1abd52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1-6 - Chaitra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03916e60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903916e60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03916e60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03916e60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https://microsoft.github.io/dowhy/example_notebooks/DoWhy-The%20Causal%20Story%20Behind%20Hotel%20Booking%20Cancellations.html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we used to test the results from our 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Common Cause:- Adds randomly drawn covariates to data and re-runs the analysis to see if the causal estimate changes or not. If our assumption was originally correct then there shouldn’t much variation in the causal estimate.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Placebo Treatment Refuter:- Randomly assigns any covariate as a treatment and re-runs the analysis. If our assumptions were correct then this newly found out estimate should go to 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Subset Refuter:- Creates subsets of the data(similar to cross-validation) and checks whether the causal estimates vary across subsets. If our assumptions were correct there shouldn’t be much variation.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050909df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050909df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50909df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50909df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03916e6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03916e6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Mathew - slides 24-26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2eae3de6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2eae3de6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Cancellations and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customers with high chance of cancellation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booking policy based on timing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5083ca24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05083ca2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04f9055b5d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04f9055b5d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Mathew - slides 24-26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050716f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050716f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Mathew - slides 24-26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5083ca24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5083ca24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07d9a1b0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07d9a1b0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05083ca24d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05083ca24d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5083ca24d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5083ca24d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07d9a1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07d9a1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Booking.com has the highest cancellations, followed by expedia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f9e884d1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f9e884d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07d9a1b0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07d9a1b0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07d9a1b0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07d9a1b0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Luna - Slides 7-11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lead time, ADR, and other terms calculated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715f35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715f35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07d9a1b0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07d9a1b0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-131650" y="995375"/>
            <a:ext cx="9403125" cy="3612150"/>
          </a:xfrm>
          <a:custGeom>
            <a:rect b="b" l="l" r="r" t="t"/>
            <a:pathLst>
              <a:path extrusionOk="0" h="144486" w="376125">
                <a:moveTo>
                  <a:pt x="207" y="21909"/>
                </a:moveTo>
                <a:lnTo>
                  <a:pt x="0" y="144486"/>
                </a:lnTo>
                <a:lnTo>
                  <a:pt x="376125" y="121918"/>
                </a:lnTo>
                <a:lnTo>
                  <a:pt x="376085" y="9585"/>
                </a:lnTo>
                <a:lnTo>
                  <a:pt x="1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-128375" y="1252091"/>
            <a:ext cx="1787600" cy="207500"/>
          </a:xfrm>
          <a:custGeom>
            <a:rect b="b" l="l" r="r" t="t"/>
            <a:pathLst>
              <a:path extrusionOk="0" h="8300" w="71504">
                <a:moveTo>
                  <a:pt x="0" y="0"/>
                </a:moveTo>
                <a:lnTo>
                  <a:pt x="76" y="8300"/>
                </a:lnTo>
                <a:lnTo>
                  <a:pt x="71504" y="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>
            <a:off x="7454325" y="4111650"/>
            <a:ext cx="1817150" cy="207500"/>
          </a:xfrm>
          <a:custGeom>
            <a:rect b="b" l="l" r="r" t="t"/>
            <a:pathLst>
              <a:path extrusionOk="0" h="8300" w="72686">
                <a:moveTo>
                  <a:pt x="72686" y="8300"/>
                </a:moveTo>
                <a:lnTo>
                  <a:pt x="72610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2019163" y="1793782"/>
            <a:ext cx="5101500" cy="1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2993550" y="2997150"/>
            <a:ext cx="3156900" cy="7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77" name="Google Shape;77;p13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2" type="title"/>
          </p:nvPr>
        </p:nvSpPr>
        <p:spPr>
          <a:xfrm>
            <a:off x="1411050" y="54000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16700" y="930312"/>
            <a:ext cx="21813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2" name="Google Shape;82;p13"/>
          <p:cNvSpPr txBox="1"/>
          <p:nvPr>
            <p:ph idx="3" type="subTitle"/>
          </p:nvPr>
        </p:nvSpPr>
        <p:spPr>
          <a:xfrm>
            <a:off x="716700" y="1183149"/>
            <a:ext cx="21813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5" type="subTitle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5" name="Google Shape;85;p13"/>
          <p:cNvSpPr txBox="1"/>
          <p:nvPr>
            <p:ph idx="6" type="subTitle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13" type="title"/>
          </p:nvPr>
        </p:nvSpPr>
        <p:spPr>
          <a:xfrm>
            <a:off x="6940350" y="54000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4" type="subTitle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6246750" y="1183149"/>
            <a:ext cx="21798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6" type="title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7" type="subTitle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4" name="Google Shape;94;p13"/>
          <p:cNvSpPr txBox="1"/>
          <p:nvPr>
            <p:ph idx="18" type="subTitle"/>
          </p:nvPr>
        </p:nvSpPr>
        <p:spPr>
          <a:xfrm>
            <a:off x="3476250" y="1183149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9" type="title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20" type="subTitle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7" name="Google Shape;97;p13"/>
          <p:cNvSpPr txBox="1"/>
          <p:nvPr>
            <p:ph idx="21" type="subTitle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98" name="Google Shape;98;p13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99" name="Google Shape;99;p1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text">
  <p:cSld name="CUSTOM_1"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5413800" y="1633536"/>
            <a:ext cx="2583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5413800" y="1165025"/>
            <a:ext cx="25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title"/>
          </p:nvPr>
        </p:nvSpPr>
        <p:spPr>
          <a:xfrm>
            <a:off x="5413350" y="3352140"/>
            <a:ext cx="258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9pPr>
          </a:lstStyle>
          <a:p/>
        </p:txBody>
      </p:sp>
      <p:sp>
        <p:nvSpPr>
          <p:cNvPr id="108" name="Google Shape;108;p14"/>
          <p:cNvSpPr txBox="1"/>
          <p:nvPr>
            <p:ph idx="3" type="subTitle"/>
          </p:nvPr>
        </p:nvSpPr>
        <p:spPr>
          <a:xfrm>
            <a:off x="5413350" y="3820650"/>
            <a:ext cx="25845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111" name="Google Shape;111;p15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12" name="Google Shape;112;p15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13" name="Google Shape;113;p15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" type="subTitle"/>
          </p:nvPr>
        </p:nvSpPr>
        <p:spPr>
          <a:xfrm>
            <a:off x="71670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5" name="Google Shape;115;p15"/>
          <p:cNvSpPr txBox="1"/>
          <p:nvPr>
            <p:ph idx="2" type="subTitle"/>
          </p:nvPr>
        </p:nvSpPr>
        <p:spPr>
          <a:xfrm>
            <a:off x="347625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15"/>
          <p:cNvSpPr txBox="1"/>
          <p:nvPr>
            <p:ph idx="3" type="subTitle"/>
          </p:nvPr>
        </p:nvSpPr>
        <p:spPr>
          <a:xfrm>
            <a:off x="624345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7" name="Google Shape;117;p15"/>
          <p:cNvSpPr txBox="1"/>
          <p:nvPr>
            <p:ph idx="4" type="title"/>
          </p:nvPr>
        </p:nvSpPr>
        <p:spPr>
          <a:xfrm>
            <a:off x="71670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5" type="title"/>
          </p:nvPr>
        </p:nvSpPr>
        <p:spPr>
          <a:xfrm>
            <a:off x="347625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6" type="title"/>
          </p:nvPr>
        </p:nvSpPr>
        <p:spPr>
          <a:xfrm>
            <a:off x="624345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grpSp>
        <p:nvGrpSpPr>
          <p:cNvPr id="120" name="Google Shape;120;p15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21" name="Google Shape;121;p15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2">
  <p:cSld name="CUSTOM_2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2699500" y="762275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4651176" y="762267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16"/>
          <p:cNvSpPr txBox="1"/>
          <p:nvPr>
            <p:ph idx="2" type="title"/>
          </p:nvPr>
        </p:nvSpPr>
        <p:spPr>
          <a:xfrm>
            <a:off x="2699500" y="1624969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3" type="subTitle"/>
          </p:nvPr>
        </p:nvSpPr>
        <p:spPr>
          <a:xfrm>
            <a:off x="4651176" y="1624955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1" name="Google Shape;131;p16"/>
          <p:cNvSpPr txBox="1"/>
          <p:nvPr>
            <p:ph idx="4" type="title"/>
          </p:nvPr>
        </p:nvSpPr>
        <p:spPr>
          <a:xfrm>
            <a:off x="2699500" y="2487750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5" type="subTitle"/>
          </p:nvPr>
        </p:nvSpPr>
        <p:spPr>
          <a:xfrm>
            <a:off x="4651176" y="2487729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33" name="Google Shape;133;p16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134" name="Google Shape;134;p16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35" name="Google Shape;135;p16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36" name="Google Shape;136;p16"/>
          <p:cNvSpPr txBox="1"/>
          <p:nvPr>
            <p:ph idx="6"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37" name="Google Shape;137;p16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38" name="Google Shape;138;p1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 txBox="1"/>
          <p:nvPr>
            <p:ph hasCustomPrompt="1" idx="7" type="title"/>
          </p:nvPr>
        </p:nvSpPr>
        <p:spPr>
          <a:xfrm>
            <a:off x="1906209" y="882275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44" name="Google Shape;144;p16"/>
          <p:cNvSpPr txBox="1"/>
          <p:nvPr>
            <p:ph hasCustomPrompt="1" idx="8" type="title"/>
          </p:nvPr>
        </p:nvSpPr>
        <p:spPr>
          <a:xfrm>
            <a:off x="1906209" y="1744969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45" name="Google Shape;145;p16"/>
          <p:cNvSpPr txBox="1"/>
          <p:nvPr>
            <p:ph hasCustomPrompt="1" idx="9" type="title"/>
          </p:nvPr>
        </p:nvSpPr>
        <p:spPr>
          <a:xfrm>
            <a:off x="1906209" y="260775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columns">
  <p:cSld name="CUSTOM_2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858451" y="2041875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" type="subTitle"/>
          </p:nvPr>
        </p:nvSpPr>
        <p:spPr>
          <a:xfrm>
            <a:off x="858454" y="2318010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9" name="Google Shape;149;p17"/>
          <p:cNvSpPr txBox="1"/>
          <p:nvPr>
            <p:ph idx="2" type="title"/>
          </p:nvPr>
        </p:nvSpPr>
        <p:spPr>
          <a:xfrm>
            <a:off x="858451" y="3657533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3" type="subTitle"/>
          </p:nvPr>
        </p:nvSpPr>
        <p:spPr>
          <a:xfrm>
            <a:off x="858454" y="3933663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1" name="Google Shape;151;p17"/>
          <p:cNvSpPr txBox="1"/>
          <p:nvPr>
            <p:ph idx="4" type="title"/>
          </p:nvPr>
        </p:nvSpPr>
        <p:spPr>
          <a:xfrm>
            <a:off x="2538097" y="2041875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5" type="subTitle"/>
          </p:nvPr>
        </p:nvSpPr>
        <p:spPr>
          <a:xfrm>
            <a:off x="2538101" y="2318010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3" name="Google Shape;153;p17"/>
          <p:cNvSpPr txBox="1"/>
          <p:nvPr>
            <p:ph idx="6" type="title"/>
          </p:nvPr>
        </p:nvSpPr>
        <p:spPr>
          <a:xfrm>
            <a:off x="2538097" y="3657533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7" type="subTitle"/>
          </p:nvPr>
        </p:nvSpPr>
        <p:spPr>
          <a:xfrm>
            <a:off x="2538101" y="3933663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5" name="Google Shape;155;p17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6" name="Google Shape;156;p17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157" name="Google Shape;157;p1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720000" y="1773125"/>
            <a:ext cx="3575700" cy="17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4" name="Google Shape;164;p18"/>
          <p:cNvSpPr txBox="1"/>
          <p:nvPr>
            <p:ph hasCustomPrompt="1" idx="2" type="title"/>
          </p:nvPr>
        </p:nvSpPr>
        <p:spPr>
          <a:xfrm>
            <a:off x="3846225" y="408825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4724400" y="1783184"/>
            <a:ext cx="3699600" cy="17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7" name="Google Shape;167;p19"/>
          <p:cNvSpPr txBox="1"/>
          <p:nvPr>
            <p:ph hasCustomPrompt="1" idx="2" type="title"/>
          </p:nvPr>
        </p:nvSpPr>
        <p:spPr>
          <a:xfrm>
            <a:off x="4077104" y="376588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4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 flipH="1">
            <a:off x="1378775" y="387600"/>
            <a:ext cx="6386700" cy="1062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0" name="Google Shape;170;p20"/>
          <p:cNvSpPr txBox="1"/>
          <p:nvPr>
            <p:ph hasCustomPrompt="1" idx="2" type="title"/>
          </p:nvPr>
        </p:nvSpPr>
        <p:spPr>
          <a:xfrm flipH="1">
            <a:off x="1213300" y="1854275"/>
            <a:ext cx="10977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4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 flipH="1">
            <a:off x="7199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hasCustomPrompt="1" idx="2" type="title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4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 flipH="1">
            <a:off x="47105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hasCustomPrompt="1" idx="2" type="title"/>
          </p:nvPr>
        </p:nvSpPr>
        <p:spPr>
          <a:xfrm flipH="1">
            <a:off x="7341580" y="3767775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text columns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161012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idx="1" type="subTitle"/>
          </p:nvPr>
        </p:nvSpPr>
        <p:spPr>
          <a:xfrm>
            <a:off x="1161000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0" name="Google Shape;180;p23"/>
          <p:cNvSpPr txBox="1"/>
          <p:nvPr>
            <p:ph idx="2" type="title"/>
          </p:nvPr>
        </p:nvSpPr>
        <p:spPr>
          <a:xfrm>
            <a:off x="1161012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idx="3" type="subTitle"/>
          </p:nvPr>
        </p:nvSpPr>
        <p:spPr>
          <a:xfrm>
            <a:off x="1161000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2" name="Google Shape;182;p23"/>
          <p:cNvSpPr txBox="1"/>
          <p:nvPr>
            <p:ph idx="4" type="title"/>
          </p:nvPr>
        </p:nvSpPr>
        <p:spPr>
          <a:xfrm>
            <a:off x="3639300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5" type="subTitle"/>
          </p:nvPr>
        </p:nvSpPr>
        <p:spPr>
          <a:xfrm>
            <a:off x="3639300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" name="Google Shape;184;p23"/>
          <p:cNvSpPr txBox="1"/>
          <p:nvPr>
            <p:ph idx="6" type="title"/>
          </p:nvPr>
        </p:nvSpPr>
        <p:spPr>
          <a:xfrm>
            <a:off x="3639300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7" type="subTitle"/>
          </p:nvPr>
        </p:nvSpPr>
        <p:spPr>
          <a:xfrm>
            <a:off x="3639299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6" name="Google Shape;186;p23"/>
          <p:cNvSpPr txBox="1"/>
          <p:nvPr>
            <p:ph idx="8" type="title"/>
          </p:nvPr>
        </p:nvSpPr>
        <p:spPr>
          <a:xfrm>
            <a:off x="6117584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87" name="Google Shape;187;p23"/>
          <p:cNvSpPr txBox="1"/>
          <p:nvPr>
            <p:ph idx="9" type="subTitle"/>
          </p:nvPr>
        </p:nvSpPr>
        <p:spPr>
          <a:xfrm>
            <a:off x="6117599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8" name="Google Shape;188;p23"/>
          <p:cNvSpPr txBox="1"/>
          <p:nvPr>
            <p:ph idx="13" type="title"/>
          </p:nvPr>
        </p:nvSpPr>
        <p:spPr>
          <a:xfrm>
            <a:off x="6117584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14" type="subTitle"/>
          </p:nvPr>
        </p:nvSpPr>
        <p:spPr>
          <a:xfrm>
            <a:off x="6117598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0" name="Google Shape;190;p23"/>
          <p:cNvSpPr txBox="1"/>
          <p:nvPr>
            <p:ph idx="15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91" name="Google Shape;191;p23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192" name="Google Shape;192;p2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2">
  <p:cSld name="CUSTOM_8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4"/>
          <p:cNvGrpSpPr/>
          <p:nvPr/>
        </p:nvGrpSpPr>
        <p:grpSpPr>
          <a:xfrm flipH="1">
            <a:off x="4248150" y="-323850"/>
            <a:ext cx="5143500" cy="5943600"/>
            <a:chOff x="-171450" y="-323850"/>
            <a:chExt cx="5143500" cy="5943600"/>
          </a:xfrm>
        </p:grpSpPr>
        <p:sp>
          <p:nvSpPr>
            <p:cNvPr id="199" name="Google Shape;199;p24"/>
            <p:cNvSpPr/>
            <p:nvPr/>
          </p:nvSpPr>
          <p:spPr>
            <a:xfrm flipH="1">
              <a:off x="-171450" y="-323850"/>
              <a:ext cx="5143500" cy="5943600"/>
            </a:xfrm>
            <a:custGeom>
              <a:rect b="b" l="l" r="r" t="t"/>
              <a:pathLst>
                <a:path extrusionOk="0" h="237744" w="205740">
                  <a:moveTo>
                    <a:pt x="25908" y="0"/>
                  </a:moveTo>
                  <a:lnTo>
                    <a:pt x="0" y="115824"/>
                  </a:lnTo>
                  <a:lnTo>
                    <a:pt x="16764" y="237744"/>
                  </a:lnTo>
                  <a:lnTo>
                    <a:pt x="205740" y="237744"/>
                  </a:lnTo>
                  <a:lnTo>
                    <a:pt x="205740" y="15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00" name="Google Shape;200;p24"/>
            <p:cNvSpPr/>
            <p:nvPr/>
          </p:nvSpPr>
          <p:spPr>
            <a:xfrm flipH="1">
              <a:off x="4371975" y="-323850"/>
              <a:ext cx="438150" cy="1962150"/>
            </a:xfrm>
            <a:custGeom>
              <a:rect b="b" l="l" r="r" t="t"/>
              <a:pathLst>
                <a:path extrusionOk="0" h="78486" w="17526">
                  <a:moveTo>
                    <a:pt x="17526" y="0"/>
                  </a:moveTo>
                  <a:lnTo>
                    <a:pt x="3429" y="0"/>
                  </a:lnTo>
                  <a:lnTo>
                    <a:pt x="0" y="78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1032469" y="3418962"/>
            <a:ext cx="29628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1032456" y="2874249"/>
            <a:ext cx="29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24"/>
          <p:cNvSpPr txBox="1"/>
          <p:nvPr>
            <p:ph idx="2" type="title"/>
          </p:nvPr>
        </p:nvSpPr>
        <p:spPr>
          <a:xfrm>
            <a:off x="5147531" y="2874249"/>
            <a:ext cx="296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3" type="subTitle"/>
          </p:nvPr>
        </p:nvSpPr>
        <p:spPr>
          <a:xfrm>
            <a:off x="5147544" y="3418962"/>
            <a:ext cx="29640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5"/>
          <p:cNvGrpSpPr/>
          <p:nvPr/>
        </p:nvGrpSpPr>
        <p:grpSpPr>
          <a:xfrm>
            <a:off x="-131650" y="689475"/>
            <a:ext cx="9399850" cy="3612150"/>
            <a:chOff x="-131650" y="765675"/>
            <a:chExt cx="9399850" cy="3612150"/>
          </a:xfrm>
        </p:grpSpPr>
        <p:sp>
          <p:nvSpPr>
            <p:cNvPr id="207" name="Google Shape;207;p25"/>
            <p:cNvSpPr/>
            <p:nvPr/>
          </p:nvSpPr>
          <p:spPr>
            <a:xfrm>
              <a:off x="-128375" y="765675"/>
              <a:ext cx="9396575" cy="3612150"/>
            </a:xfrm>
            <a:custGeom>
              <a:rect b="b" l="l" r="r" t="t"/>
              <a:pathLst>
                <a:path extrusionOk="0" h="144486" w="375863">
                  <a:moveTo>
                    <a:pt x="375656" y="122577"/>
                  </a:moveTo>
                  <a:lnTo>
                    <a:pt x="375863" y="0"/>
                  </a:lnTo>
                  <a:lnTo>
                    <a:pt x="685" y="15555"/>
                  </a:lnTo>
                  <a:lnTo>
                    <a:pt x="0" y="140847"/>
                  </a:lnTo>
                  <a:lnTo>
                    <a:pt x="190113" y="144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08" name="Google Shape;208;p25"/>
            <p:cNvSpPr/>
            <p:nvPr/>
          </p:nvSpPr>
          <p:spPr>
            <a:xfrm rot="10800000">
              <a:off x="7480600" y="3913609"/>
              <a:ext cx="1787600" cy="207500"/>
            </a:xfrm>
            <a:custGeom>
              <a:rect b="b" l="l" r="r" t="t"/>
              <a:pathLst>
                <a:path extrusionOk="0" h="8300" w="71504">
                  <a:moveTo>
                    <a:pt x="0" y="0"/>
                  </a:moveTo>
                  <a:lnTo>
                    <a:pt x="76" y="8300"/>
                  </a:lnTo>
                  <a:lnTo>
                    <a:pt x="71504" y="8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9" name="Google Shape;209;p25"/>
            <p:cNvSpPr/>
            <p:nvPr/>
          </p:nvSpPr>
          <p:spPr>
            <a:xfrm>
              <a:off x="-131650" y="858850"/>
              <a:ext cx="1834750" cy="207500"/>
            </a:xfrm>
            <a:custGeom>
              <a:rect b="b" l="l" r="r" t="t"/>
              <a:pathLst>
                <a:path extrusionOk="0" h="8300" w="73390">
                  <a:moveTo>
                    <a:pt x="0" y="0"/>
                  </a:moveTo>
                  <a:lnTo>
                    <a:pt x="76" y="8300"/>
                  </a:lnTo>
                  <a:lnTo>
                    <a:pt x="73390" y="5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10" name="Google Shape;210;p25"/>
          <p:cNvSpPr txBox="1"/>
          <p:nvPr>
            <p:ph type="title"/>
          </p:nvPr>
        </p:nvSpPr>
        <p:spPr>
          <a:xfrm>
            <a:off x="1153400" y="1218750"/>
            <a:ext cx="3384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1153400" y="2232725"/>
            <a:ext cx="33849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2" name="Google Shape;212;p25"/>
          <p:cNvSpPr txBox="1"/>
          <p:nvPr/>
        </p:nvSpPr>
        <p:spPr>
          <a:xfrm>
            <a:off x="1153400" y="3251667"/>
            <a:ext cx="33849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3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subTitle"/>
          </p:nvPr>
        </p:nvSpPr>
        <p:spPr>
          <a:xfrm>
            <a:off x="71670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5" name="Google Shape;215;p26"/>
          <p:cNvSpPr txBox="1"/>
          <p:nvPr>
            <p:ph idx="2" type="subTitle"/>
          </p:nvPr>
        </p:nvSpPr>
        <p:spPr>
          <a:xfrm>
            <a:off x="347625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6" name="Google Shape;216;p26"/>
          <p:cNvSpPr txBox="1"/>
          <p:nvPr>
            <p:ph idx="3" type="subTitle"/>
          </p:nvPr>
        </p:nvSpPr>
        <p:spPr>
          <a:xfrm>
            <a:off x="624345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71670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18" name="Google Shape;218;p26"/>
          <p:cNvSpPr txBox="1"/>
          <p:nvPr>
            <p:ph idx="4" type="title"/>
          </p:nvPr>
        </p:nvSpPr>
        <p:spPr>
          <a:xfrm>
            <a:off x="347625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19" name="Google Shape;219;p26"/>
          <p:cNvSpPr txBox="1"/>
          <p:nvPr>
            <p:ph idx="5" type="title"/>
          </p:nvPr>
        </p:nvSpPr>
        <p:spPr>
          <a:xfrm>
            <a:off x="624345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6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21" name="Google Shape;221;p26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22" name="Google Shape;222;p2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6"/>
          <p:cNvSpPr txBox="1"/>
          <p:nvPr>
            <p:ph hasCustomPrompt="1" idx="7" type="title"/>
          </p:nvPr>
        </p:nvSpPr>
        <p:spPr>
          <a:xfrm>
            <a:off x="141195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28" name="Google Shape;228;p26"/>
          <p:cNvSpPr txBox="1"/>
          <p:nvPr>
            <p:ph hasCustomPrompt="1" idx="8" type="title"/>
          </p:nvPr>
        </p:nvSpPr>
        <p:spPr>
          <a:xfrm>
            <a:off x="417150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29" name="Google Shape;229;p26"/>
          <p:cNvSpPr txBox="1"/>
          <p:nvPr>
            <p:ph hasCustomPrompt="1" idx="9" type="title"/>
          </p:nvPr>
        </p:nvSpPr>
        <p:spPr>
          <a:xfrm>
            <a:off x="693870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4">
  <p:cSld name="CUSTOM_10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" type="subTitle"/>
          </p:nvPr>
        </p:nvSpPr>
        <p:spPr>
          <a:xfrm>
            <a:off x="86910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2" name="Google Shape;232;p27"/>
          <p:cNvSpPr txBox="1"/>
          <p:nvPr>
            <p:ph idx="2" type="subTitle"/>
          </p:nvPr>
        </p:nvSpPr>
        <p:spPr>
          <a:xfrm>
            <a:off x="347625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3" name="Google Shape;233;p27"/>
          <p:cNvSpPr txBox="1"/>
          <p:nvPr>
            <p:ph idx="3" type="subTitle"/>
          </p:nvPr>
        </p:nvSpPr>
        <p:spPr>
          <a:xfrm>
            <a:off x="609105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86910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4" type="title"/>
          </p:nvPr>
        </p:nvSpPr>
        <p:spPr>
          <a:xfrm>
            <a:off x="347625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5" type="title"/>
          </p:nvPr>
        </p:nvSpPr>
        <p:spPr>
          <a:xfrm>
            <a:off x="609105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6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38" name="Google Shape;238;p27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39" name="Google Shape;239;p2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columns">
  <p:cSld name="CUSTOM_1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573200" y="2050925"/>
            <a:ext cx="214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1" type="subTitle"/>
          </p:nvPr>
        </p:nvSpPr>
        <p:spPr>
          <a:xfrm>
            <a:off x="1573200" y="2309747"/>
            <a:ext cx="21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7" name="Google Shape;247;p28"/>
          <p:cNvSpPr txBox="1"/>
          <p:nvPr>
            <p:ph idx="2" type="title"/>
          </p:nvPr>
        </p:nvSpPr>
        <p:spPr>
          <a:xfrm>
            <a:off x="1573200" y="3875061"/>
            <a:ext cx="2146800" cy="35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48" name="Google Shape;248;p28"/>
          <p:cNvSpPr txBox="1"/>
          <p:nvPr>
            <p:ph idx="3" type="subTitle"/>
          </p:nvPr>
        </p:nvSpPr>
        <p:spPr>
          <a:xfrm>
            <a:off x="1573200" y="4133880"/>
            <a:ext cx="21468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9" name="Google Shape;249;p28"/>
          <p:cNvSpPr txBox="1"/>
          <p:nvPr>
            <p:ph idx="4" type="title"/>
          </p:nvPr>
        </p:nvSpPr>
        <p:spPr>
          <a:xfrm>
            <a:off x="5424000" y="2050925"/>
            <a:ext cx="214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50" name="Google Shape;250;p28"/>
          <p:cNvSpPr txBox="1"/>
          <p:nvPr>
            <p:ph idx="5" type="subTitle"/>
          </p:nvPr>
        </p:nvSpPr>
        <p:spPr>
          <a:xfrm>
            <a:off x="5424000" y="2309747"/>
            <a:ext cx="21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1" name="Google Shape;251;p28"/>
          <p:cNvSpPr txBox="1"/>
          <p:nvPr>
            <p:ph idx="6" type="title"/>
          </p:nvPr>
        </p:nvSpPr>
        <p:spPr>
          <a:xfrm>
            <a:off x="5424000" y="3875061"/>
            <a:ext cx="2146800" cy="35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7" type="subTitle"/>
          </p:nvPr>
        </p:nvSpPr>
        <p:spPr>
          <a:xfrm>
            <a:off x="5424000" y="4133880"/>
            <a:ext cx="21468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3" name="Google Shape;253;p28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54" name="Google Shape;254;p28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55" name="Google Shape;255;p28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8"/>
          <p:cNvSpPr txBox="1"/>
          <p:nvPr>
            <p:ph hasCustomPrompt="1" idx="9" type="title"/>
          </p:nvPr>
        </p:nvSpPr>
        <p:spPr>
          <a:xfrm>
            <a:off x="2250300" y="165850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61" name="Google Shape;261;p28"/>
          <p:cNvSpPr txBox="1"/>
          <p:nvPr>
            <p:ph hasCustomPrompt="1" idx="13" type="title"/>
          </p:nvPr>
        </p:nvSpPr>
        <p:spPr>
          <a:xfrm>
            <a:off x="6101100" y="165850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62" name="Google Shape;262;p28"/>
          <p:cNvSpPr txBox="1"/>
          <p:nvPr>
            <p:ph hasCustomPrompt="1" idx="14" type="title"/>
          </p:nvPr>
        </p:nvSpPr>
        <p:spPr>
          <a:xfrm>
            <a:off x="2250300" y="348594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63" name="Google Shape;263;p28"/>
          <p:cNvSpPr txBox="1"/>
          <p:nvPr>
            <p:ph hasCustomPrompt="1" idx="15" type="title"/>
          </p:nvPr>
        </p:nvSpPr>
        <p:spPr>
          <a:xfrm>
            <a:off x="6101100" y="348594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hasCustomPrompt="1" type="title"/>
          </p:nvPr>
        </p:nvSpPr>
        <p:spPr>
          <a:xfrm>
            <a:off x="3868350" y="3740350"/>
            <a:ext cx="13989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266" name="Google Shape;266;p29"/>
          <p:cNvSpPr txBox="1"/>
          <p:nvPr>
            <p:ph idx="1" type="subTitle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67" name="Google Shape;267;p29"/>
          <p:cNvSpPr txBox="1"/>
          <p:nvPr>
            <p:ph idx="2" type="subTitle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8" name="Google Shape;268;p29"/>
          <p:cNvSpPr txBox="1"/>
          <p:nvPr>
            <p:ph hasCustomPrompt="1" idx="3" type="title"/>
          </p:nvPr>
        </p:nvSpPr>
        <p:spPr>
          <a:xfrm>
            <a:off x="1105650" y="3740350"/>
            <a:ext cx="14034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269" name="Google Shape;269;p29"/>
          <p:cNvSpPr txBox="1"/>
          <p:nvPr>
            <p:ph idx="4" type="subTitle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70" name="Google Shape;270;p29"/>
          <p:cNvSpPr txBox="1"/>
          <p:nvPr>
            <p:ph idx="5" type="subTitle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1" name="Google Shape;271;p29"/>
          <p:cNvSpPr txBox="1"/>
          <p:nvPr>
            <p:ph hasCustomPrompt="1" idx="6" type="title"/>
          </p:nvPr>
        </p:nvSpPr>
        <p:spPr>
          <a:xfrm>
            <a:off x="6637200" y="3740350"/>
            <a:ext cx="13989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272" name="Google Shape;272;p29"/>
          <p:cNvSpPr txBox="1"/>
          <p:nvPr>
            <p:ph idx="7" type="subTitle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73" name="Google Shape;273;p29"/>
          <p:cNvSpPr txBox="1"/>
          <p:nvPr>
            <p:ph idx="8" type="subTitle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4" name="Google Shape;274;p29"/>
          <p:cNvSpPr txBox="1"/>
          <p:nvPr>
            <p:ph idx="9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75" name="Google Shape;275;p29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76" name="Google Shape;276;p29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3">
  <p:cSld name="CUSTOM_1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720000" y="1385236"/>
            <a:ext cx="36966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/>
        </p:txBody>
      </p:sp>
      <p:grpSp>
        <p:nvGrpSpPr>
          <p:cNvPr id="284" name="Google Shape;284;p30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285" name="Google Shape;285;p30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30"/>
          <p:cNvSpPr txBox="1"/>
          <p:nvPr>
            <p:ph idx="2" type="body"/>
          </p:nvPr>
        </p:nvSpPr>
        <p:spPr>
          <a:xfrm>
            <a:off x="4727400" y="2149200"/>
            <a:ext cx="36966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18" name="Google Shape;18;p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b="1" sz="2200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b="1" sz="2200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" name="Google Shape;30;p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31" name="Google Shape;31;p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20000" y="2038625"/>
            <a:ext cx="2857200" cy="16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9" name="Google Shape;39;p7"/>
          <p:cNvGrpSpPr/>
          <p:nvPr/>
        </p:nvGrpSpPr>
        <p:grpSpPr>
          <a:xfrm>
            <a:off x="805575" y="4394071"/>
            <a:ext cx="1198043" cy="210331"/>
            <a:chOff x="1026623" y="2953314"/>
            <a:chExt cx="5688711" cy="1008300"/>
          </a:xfrm>
        </p:grpSpPr>
        <p:sp>
          <p:nvSpPr>
            <p:cNvPr id="40" name="Google Shape;40;p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 flipH="1">
            <a:off x="490871" y="1078975"/>
            <a:ext cx="4479425" cy="3051604"/>
            <a:chOff x="4109736" y="1499802"/>
            <a:chExt cx="3922782" cy="2672392"/>
          </a:xfrm>
        </p:grpSpPr>
        <p:sp>
          <p:nvSpPr>
            <p:cNvPr id="47" name="Google Shape;47;p8"/>
            <p:cNvSpPr/>
            <p:nvPr/>
          </p:nvSpPr>
          <p:spPr>
            <a:xfrm>
              <a:off x="4109736" y="1504509"/>
              <a:ext cx="3912250" cy="2453025"/>
            </a:xfrm>
            <a:custGeom>
              <a:rect b="b" l="l" r="r" t="t"/>
              <a:pathLst>
                <a:path extrusionOk="0" h="98121" w="156490">
                  <a:moveTo>
                    <a:pt x="3195" y="4448"/>
                  </a:moveTo>
                  <a:lnTo>
                    <a:pt x="147792" y="0"/>
                  </a:lnTo>
                  <a:lnTo>
                    <a:pt x="156490" y="98121"/>
                  </a:lnTo>
                  <a:lnTo>
                    <a:pt x="0" y="93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8" name="Google Shape;48;p8"/>
            <p:cNvSpPr/>
            <p:nvPr/>
          </p:nvSpPr>
          <p:spPr>
            <a:xfrm>
              <a:off x="7862810" y="1499802"/>
              <a:ext cx="119300" cy="1403200"/>
            </a:xfrm>
            <a:custGeom>
              <a:rect b="b" l="l" r="r" t="t"/>
              <a:pathLst>
                <a:path extrusionOk="0" h="56128" w="4772">
                  <a:moveTo>
                    <a:pt x="4772" y="56128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9" name="Google Shape;49;p8"/>
            <p:cNvSpPr/>
            <p:nvPr/>
          </p:nvSpPr>
          <p:spPr>
            <a:xfrm>
              <a:off x="7170468" y="3993519"/>
              <a:ext cx="862050" cy="178675"/>
            </a:xfrm>
            <a:custGeom>
              <a:rect b="b" l="l" r="r" t="t"/>
              <a:pathLst>
                <a:path extrusionOk="0" h="7147" w="34482">
                  <a:moveTo>
                    <a:pt x="34482" y="505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50" name="Google Shape;50;p8"/>
          <p:cNvSpPr txBox="1"/>
          <p:nvPr>
            <p:ph type="ctrTitle"/>
          </p:nvPr>
        </p:nvSpPr>
        <p:spPr>
          <a:xfrm flipH="1">
            <a:off x="951250" y="4283550"/>
            <a:ext cx="3390900" cy="49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 flipH="1">
            <a:off x="951250" y="1284350"/>
            <a:ext cx="3390900" cy="23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rter One"/>
              <a:buNone/>
              <a:defRPr sz="22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-245023" y="-91675"/>
            <a:ext cx="4817022" cy="5326850"/>
            <a:chOff x="-245023" y="-94025"/>
            <a:chExt cx="4817022" cy="5326850"/>
          </a:xfrm>
        </p:grpSpPr>
        <p:sp>
          <p:nvSpPr>
            <p:cNvPr id="54" name="Google Shape;54;p9"/>
            <p:cNvSpPr/>
            <p:nvPr/>
          </p:nvSpPr>
          <p:spPr>
            <a:xfrm flipH="1">
              <a:off x="-245023" y="-89325"/>
              <a:ext cx="4817022" cy="5322150"/>
            </a:xfrm>
            <a:custGeom>
              <a:rect b="b" l="l" r="r" t="t"/>
              <a:pathLst>
                <a:path extrusionOk="0" h="212886" w="200772">
                  <a:moveTo>
                    <a:pt x="198515" y="0"/>
                  </a:moveTo>
                  <a:lnTo>
                    <a:pt x="20232" y="0"/>
                  </a:lnTo>
                  <a:lnTo>
                    <a:pt x="0" y="212134"/>
                  </a:lnTo>
                  <a:lnTo>
                    <a:pt x="200772" y="2128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" name="Google Shape;55;p9"/>
            <p:cNvSpPr/>
            <p:nvPr/>
          </p:nvSpPr>
          <p:spPr>
            <a:xfrm>
              <a:off x="4162800" y="-94025"/>
              <a:ext cx="261375" cy="2045175"/>
            </a:xfrm>
            <a:custGeom>
              <a:rect b="b" l="l" r="r" t="t"/>
              <a:pathLst>
                <a:path extrusionOk="0" h="81807" w="10455">
                  <a:moveTo>
                    <a:pt x="6505" y="81807"/>
                  </a:moveTo>
                  <a:lnTo>
                    <a:pt x="1045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6" name="Google Shape;56;p9"/>
          <p:cNvSpPr txBox="1"/>
          <p:nvPr>
            <p:ph type="title"/>
          </p:nvPr>
        </p:nvSpPr>
        <p:spPr>
          <a:xfrm>
            <a:off x="4965575" y="1763700"/>
            <a:ext cx="30699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965575" y="2292800"/>
            <a:ext cx="30699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5259139" y="456758"/>
            <a:ext cx="4467398" cy="2801109"/>
          </a:xfrm>
          <a:custGeom>
            <a:rect b="b" l="l" r="r" t="t"/>
            <a:pathLst>
              <a:path extrusionOk="0" h="98121" w="156490">
                <a:moveTo>
                  <a:pt x="12012" y="3760"/>
                </a:moveTo>
                <a:lnTo>
                  <a:pt x="147792" y="0"/>
                </a:lnTo>
                <a:lnTo>
                  <a:pt x="156490" y="98121"/>
                </a:lnTo>
                <a:lnTo>
                  <a:pt x="0" y="939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0" name="Google Shape;60;p10"/>
          <p:cNvSpPr txBox="1"/>
          <p:nvPr>
            <p:ph type="title"/>
          </p:nvPr>
        </p:nvSpPr>
        <p:spPr>
          <a:xfrm flipH="1">
            <a:off x="5541600" y="1540525"/>
            <a:ext cx="2882400" cy="116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61" name="Google Shape;61;p10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62" name="Google Shape;62;p10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0"/>
          <p:cNvSpPr/>
          <p:nvPr/>
        </p:nvSpPr>
        <p:spPr>
          <a:xfrm>
            <a:off x="5227350" y="3196050"/>
            <a:ext cx="1097200" cy="184025"/>
          </a:xfrm>
          <a:custGeom>
            <a:rect b="b" l="l" r="r" t="t"/>
            <a:pathLst>
              <a:path extrusionOk="0" h="7361" w="43888">
                <a:moveTo>
                  <a:pt x="0" y="7361"/>
                </a:moveTo>
                <a:lnTo>
                  <a:pt x="1026" y="0"/>
                </a:lnTo>
                <a:lnTo>
                  <a:pt x="43888" y="1211"/>
                </a:lnTo>
                <a:close/>
              </a:path>
            </a:pathLst>
          </a:custGeom>
          <a:solidFill>
            <a:srgbClr val="FFFAF5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So0e9wkxN4rXSHYXn4JaQ0-42gmK5jW-2ic88eA19CM/copy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/>
          </a:blip>
          <a:srcRect b="209" l="11394" r="4579" t="-210"/>
          <a:stretch/>
        </p:blipFill>
        <p:spPr>
          <a:xfrm rot="138568">
            <a:off x="3813497" y="336886"/>
            <a:ext cx="5628880" cy="4469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31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297" name="Google Shape;297;p31"/>
            <p:cNvSpPr/>
            <p:nvPr/>
          </p:nvSpPr>
          <p:spPr>
            <a:xfrm>
              <a:off x="3996300" y="1504500"/>
              <a:ext cx="4080950" cy="2849150"/>
            </a:xfrm>
            <a:custGeom>
              <a:rect b="b" l="l" r="r" t="t"/>
              <a:pathLst>
                <a:path extrusionOk="0" h="113966" w="163238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98" name="Google Shape;298;p31"/>
            <p:cNvSpPr/>
            <p:nvPr/>
          </p:nvSpPr>
          <p:spPr>
            <a:xfrm>
              <a:off x="3958700" y="1904125"/>
              <a:ext cx="332425" cy="1694925"/>
            </a:xfrm>
            <a:custGeom>
              <a:rect b="b" l="l" r="r" t="t"/>
              <a:pathLst>
                <a:path extrusionOk="0" h="67797" w="13297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9" name="Google Shape;299;p31"/>
            <p:cNvSpPr/>
            <p:nvPr/>
          </p:nvSpPr>
          <p:spPr>
            <a:xfrm>
              <a:off x="4420426" y="1446124"/>
              <a:ext cx="1256700" cy="108150"/>
            </a:xfrm>
            <a:custGeom>
              <a:rect b="b" l="l" r="r" t="t"/>
              <a:pathLst>
                <a:path extrusionOk="0" h="4326" w="50268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0" name="Google Shape;300;p31"/>
            <p:cNvSpPr/>
            <p:nvPr/>
          </p:nvSpPr>
          <p:spPr>
            <a:xfrm>
              <a:off x="7846500" y="1499800"/>
              <a:ext cx="134400" cy="1403400"/>
            </a:xfrm>
            <a:custGeom>
              <a:rect b="b" l="l" r="r" t="t"/>
              <a:pathLst>
                <a:path extrusionOk="0" h="56136" w="5376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1" name="Google Shape;301;p31"/>
            <p:cNvSpPr/>
            <p:nvPr/>
          </p:nvSpPr>
          <p:spPr>
            <a:xfrm>
              <a:off x="7212175" y="4256272"/>
              <a:ext cx="872150" cy="178675"/>
            </a:xfrm>
            <a:custGeom>
              <a:rect b="b" l="l" r="r" t="t"/>
              <a:pathLst>
                <a:path extrusionOk="0" h="7147" w="34886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2" name="Google Shape;302;p31"/>
          <p:cNvSpPr txBox="1"/>
          <p:nvPr>
            <p:ph type="ctrTitle"/>
          </p:nvPr>
        </p:nvSpPr>
        <p:spPr>
          <a:xfrm>
            <a:off x="433674" y="1629200"/>
            <a:ext cx="4434900" cy="17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Predicting Hotel Cancellations</a:t>
            </a:r>
            <a:endParaRPr b="0" sz="48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03" name="Google Shape;303;p31"/>
          <p:cNvSpPr txBox="1"/>
          <p:nvPr>
            <p:ph idx="1" type="subTitle"/>
          </p:nvPr>
        </p:nvSpPr>
        <p:spPr>
          <a:xfrm>
            <a:off x="492925" y="4034775"/>
            <a:ext cx="3279000" cy="59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Bret Jaco, Chaitra Setty, Luna Cui, Matthew Tran, Soumya Nayak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7602425" y="270825"/>
            <a:ext cx="1647300" cy="117700"/>
          </a:xfrm>
          <a:custGeom>
            <a:rect b="b" l="l" r="r" t="t"/>
            <a:pathLst>
              <a:path extrusionOk="0" h="4708" w="65892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05" name="Google Shape;305;p31"/>
          <p:cNvGrpSpPr/>
          <p:nvPr/>
        </p:nvGrpSpPr>
        <p:grpSpPr>
          <a:xfrm>
            <a:off x="2052125" y="1354896"/>
            <a:ext cx="1198043" cy="210331"/>
            <a:chOff x="1026623" y="2953314"/>
            <a:chExt cx="5688711" cy="1008300"/>
          </a:xfrm>
        </p:grpSpPr>
        <p:sp>
          <p:nvSpPr>
            <p:cNvPr id="306" name="Google Shape;306;p31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/>
          <p:nvPr>
            <p:ph type="title"/>
          </p:nvPr>
        </p:nvSpPr>
        <p:spPr>
          <a:xfrm>
            <a:off x="192350" y="162000"/>
            <a:ext cx="77175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</a:t>
            </a:r>
            <a:r>
              <a:rPr lang="en"/>
              <a:t>ancellations  By Categorical Variable </a:t>
            </a:r>
            <a:endParaRPr/>
          </a:p>
        </p:txBody>
      </p:sp>
      <p:pic>
        <p:nvPicPr>
          <p:cNvPr id="470" name="Google Shape;4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125" y="1585125"/>
            <a:ext cx="3641400" cy="32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50" y="1585125"/>
            <a:ext cx="3543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75" y="1420250"/>
            <a:ext cx="3417618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1"/>
          <p:cNvSpPr txBox="1"/>
          <p:nvPr>
            <p:ph type="title"/>
          </p:nvPr>
        </p:nvSpPr>
        <p:spPr>
          <a:xfrm>
            <a:off x="192350" y="162000"/>
            <a:ext cx="77175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Cancellation By Numerical Variable </a:t>
            </a:r>
            <a:endParaRPr/>
          </a:p>
        </p:txBody>
      </p:sp>
      <p:pic>
        <p:nvPicPr>
          <p:cNvPr id="478" name="Google Shape;4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150" y="1420250"/>
            <a:ext cx="3492225" cy="32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42"/>
          <p:cNvGrpSpPr/>
          <p:nvPr/>
        </p:nvGrpSpPr>
        <p:grpSpPr>
          <a:xfrm flipH="1" rot="10251456">
            <a:off x="1038959" y="-841605"/>
            <a:ext cx="7017191" cy="3801685"/>
            <a:chOff x="3521578" y="-266433"/>
            <a:chExt cx="6288507" cy="3735464"/>
          </a:xfrm>
        </p:grpSpPr>
        <p:sp>
          <p:nvSpPr>
            <p:cNvPr id="484" name="Google Shape;484;p42"/>
            <p:cNvSpPr/>
            <p:nvPr/>
          </p:nvSpPr>
          <p:spPr>
            <a:xfrm>
              <a:off x="3701134" y="-139026"/>
              <a:ext cx="6108950" cy="3583700"/>
            </a:xfrm>
            <a:custGeom>
              <a:rect b="b" l="l" r="r" t="t"/>
              <a:pathLst>
                <a:path extrusionOk="0" h="143348" w="244358">
                  <a:moveTo>
                    <a:pt x="14585" y="143348"/>
                  </a:moveTo>
                  <a:lnTo>
                    <a:pt x="244358" y="105677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85" name="Google Shape;485;p42"/>
            <p:cNvSpPr/>
            <p:nvPr/>
          </p:nvSpPr>
          <p:spPr>
            <a:xfrm>
              <a:off x="3748069" y="2431581"/>
              <a:ext cx="248800" cy="1037450"/>
            </a:xfrm>
            <a:custGeom>
              <a:rect b="b" l="l" r="r" t="t"/>
              <a:pathLst>
                <a:path extrusionOk="0" h="41498" w="9952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6" name="Google Shape;486;p42"/>
            <p:cNvSpPr/>
            <p:nvPr/>
          </p:nvSpPr>
          <p:spPr>
            <a:xfrm>
              <a:off x="9326620" y="-266433"/>
              <a:ext cx="381100" cy="1323175"/>
            </a:xfrm>
            <a:custGeom>
              <a:rect b="b" l="l" r="r" t="t"/>
              <a:pathLst>
                <a:path extrusionOk="0" h="52927" w="15244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87" name="Google Shape;487;p42"/>
            <p:cNvSpPr/>
            <p:nvPr/>
          </p:nvSpPr>
          <p:spPr>
            <a:xfrm>
              <a:off x="3521578" y="645269"/>
              <a:ext cx="2526051" cy="917111"/>
            </a:xfrm>
            <a:custGeom>
              <a:rect b="b" l="l" r="r" t="t"/>
              <a:pathLst>
                <a:path extrusionOk="0" h="41080" w="113149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88" name="Google Shape;488;p42"/>
          <p:cNvSpPr txBox="1"/>
          <p:nvPr>
            <p:ph type="title"/>
          </p:nvPr>
        </p:nvSpPr>
        <p:spPr>
          <a:xfrm flipH="1">
            <a:off x="1378775" y="387600"/>
            <a:ext cx="6386700" cy="106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489" name="Google Shape;489;p42"/>
          <p:cNvSpPr txBox="1"/>
          <p:nvPr>
            <p:ph idx="2" type="title"/>
          </p:nvPr>
        </p:nvSpPr>
        <p:spPr>
          <a:xfrm flipH="1">
            <a:off x="1207400" y="1652238"/>
            <a:ext cx="10977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sz="5000"/>
          </a:p>
        </p:txBody>
      </p:sp>
      <p:sp>
        <p:nvSpPr>
          <p:cNvPr id="490" name="Google Shape;490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491" name="Google Shape;491;p42"/>
          <p:cNvGrpSpPr/>
          <p:nvPr/>
        </p:nvGrpSpPr>
        <p:grpSpPr>
          <a:xfrm>
            <a:off x="2305108" y="2815771"/>
            <a:ext cx="4534039" cy="1336299"/>
            <a:chOff x="1808063" y="4294338"/>
            <a:chExt cx="3370782" cy="721817"/>
          </a:xfrm>
        </p:grpSpPr>
        <p:sp>
          <p:nvSpPr>
            <p:cNvPr id="492" name="Google Shape;492;p42"/>
            <p:cNvSpPr/>
            <p:nvPr/>
          </p:nvSpPr>
          <p:spPr>
            <a:xfrm>
              <a:off x="1906300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379503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3133137" y="4294338"/>
              <a:ext cx="721729" cy="360865"/>
            </a:xfrm>
            <a:custGeom>
              <a:rect b="b" l="l" r="r" t="t"/>
              <a:pathLst>
                <a:path extrusionOk="0" h="3951" w="7902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1808063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247096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4456385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2568813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3231883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3894395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560958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>
            <p:ph idx="6" type="title"/>
          </p:nvPr>
        </p:nvSpPr>
        <p:spPr>
          <a:xfrm>
            <a:off x="713225" y="539500"/>
            <a:ext cx="67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</a:t>
            </a:r>
            <a:r>
              <a:rPr lang="en" sz="2900"/>
              <a:t>Preprocessing</a:t>
            </a:r>
            <a:r>
              <a:rPr lang="en" sz="2900"/>
              <a:t> &amp; Model Tuning</a:t>
            </a:r>
            <a:endParaRPr sz="2900"/>
          </a:p>
        </p:txBody>
      </p:sp>
      <p:grpSp>
        <p:nvGrpSpPr>
          <p:cNvPr id="507" name="Google Shape;507;p43"/>
          <p:cNvGrpSpPr/>
          <p:nvPr/>
        </p:nvGrpSpPr>
        <p:grpSpPr>
          <a:xfrm>
            <a:off x="374830" y="1486743"/>
            <a:ext cx="2709253" cy="2005860"/>
            <a:chOff x="3550125" y="1491873"/>
            <a:chExt cx="1868579" cy="1721177"/>
          </a:xfrm>
        </p:grpSpPr>
        <p:sp>
          <p:nvSpPr>
            <p:cNvPr id="508" name="Google Shape;508;p43"/>
            <p:cNvSpPr/>
            <p:nvPr/>
          </p:nvSpPr>
          <p:spPr>
            <a:xfrm>
              <a:off x="3550125" y="1807675"/>
              <a:ext cx="133350" cy="1405375"/>
            </a:xfrm>
            <a:custGeom>
              <a:rect b="b" l="l" r="r" t="t"/>
              <a:pathLst>
                <a:path extrusionOk="0" h="56215" w="5334">
                  <a:moveTo>
                    <a:pt x="5334" y="56215"/>
                  </a:moveTo>
                  <a:lnTo>
                    <a:pt x="5306" y="7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9" name="Google Shape;509;p43"/>
            <p:cNvSpPr/>
            <p:nvPr/>
          </p:nvSpPr>
          <p:spPr>
            <a:xfrm rot="-5400000">
              <a:off x="4978018" y="1151277"/>
              <a:ext cx="100090" cy="781282"/>
            </a:xfrm>
            <a:custGeom>
              <a:rect b="b" l="l" r="r" t="t"/>
              <a:pathLst>
                <a:path extrusionOk="0" h="36500" w="4676">
                  <a:moveTo>
                    <a:pt x="0" y="36500"/>
                  </a:moveTo>
                  <a:lnTo>
                    <a:pt x="397" y="0"/>
                  </a:lnTo>
                  <a:lnTo>
                    <a:pt x="4676" y="22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510" name="Google Shape;510;p43"/>
          <p:cNvGrpSpPr/>
          <p:nvPr/>
        </p:nvGrpSpPr>
        <p:grpSpPr>
          <a:xfrm flipH="1">
            <a:off x="5118956" y="1561516"/>
            <a:ext cx="3093965" cy="1585564"/>
            <a:chOff x="3576398" y="1443838"/>
            <a:chExt cx="1842304" cy="1769208"/>
          </a:xfrm>
        </p:grpSpPr>
        <p:sp>
          <p:nvSpPr>
            <p:cNvPr id="511" name="Google Shape;511;p43"/>
            <p:cNvSpPr/>
            <p:nvPr/>
          </p:nvSpPr>
          <p:spPr>
            <a:xfrm flipH="1" rot="-5400000">
              <a:off x="3021739" y="2551320"/>
              <a:ext cx="1216385" cy="107066"/>
            </a:xfrm>
            <a:custGeom>
              <a:rect b="b" l="l" r="r" t="t"/>
              <a:pathLst>
                <a:path extrusionOk="0" h="5099" w="57930">
                  <a:moveTo>
                    <a:pt x="57930" y="5099"/>
                  </a:moveTo>
                  <a:lnTo>
                    <a:pt x="0" y="5066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512" name="Google Shape;512;p43"/>
            <p:cNvSpPr/>
            <p:nvPr/>
          </p:nvSpPr>
          <p:spPr>
            <a:xfrm>
              <a:off x="4402377" y="1443838"/>
              <a:ext cx="1016325" cy="148125"/>
            </a:xfrm>
            <a:custGeom>
              <a:rect b="b" l="l" r="r" t="t"/>
              <a:pathLst>
                <a:path extrusionOk="0" h="5925" w="40653">
                  <a:moveTo>
                    <a:pt x="40653" y="5925"/>
                  </a:moveTo>
                  <a:lnTo>
                    <a:pt x="0" y="5591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513" name="Google Shape;513;p43"/>
          <p:cNvGrpSpPr/>
          <p:nvPr/>
        </p:nvGrpSpPr>
        <p:grpSpPr>
          <a:xfrm>
            <a:off x="1988513" y="1944613"/>
            <a:ext cx="5510700" cy="446400"/>
            <a:chOff x="1350863" y="1947500"/>
            <a:chExt cx="5510700" cy="446400"/>
          </a:xfrm>
        </p:grpSpPr>
        <p:grpSp>
          <p:nvGrpSpPr>
            <p:cNvPr id="514" name="Google Shape;514;p43"/>
            <p:cNvGrpSpPr/>
            <p:nvPr/>
          </p:nvGrpSpPr>
          <p:grpSpPr>
            <a:xfrm>
              <a:off x="1350863" y="1953275"/>
              <a:ext cx="5510700" cy="434825"/>
              <a:chOff x="1363375" y="2185025"/>
              <a:chExt cx="5510700" cy="434825"/>
            </a:xfrm>
          </p:grpSpPr>
          <p:sp>
            <p:nvSpPr>
              <p:cNvPr id="515" name="Google Shape;515;p43"/>
              <p:cNvSpPr/>
              <p:nvPr/>
            </p:nvSpPr>
            <p:spPr>
              <a:xfrm>
                <a:off x="1807950" y="2185025"/>
                <a:ext cx="5066100" cy="40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3"/>
              <p:cNvSpPr/>
              <p:nvPr/>
            </p:nvSpPr>
            <p:spPr>
              <a:xfrm>
                <a:off x="1363375" y="2185050"/>
                <a:ext cx="657300" cy="405900"/>
              </a:xfrm>
              <a:prstGeom prst="homePlat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3"/>
              <p:cNvSpPr txBox="1"/>
              <p:nvPr/>
            </p:nvSpPr>
            <p:spPr>
              <a:xfrm>
                <a:off x="2020675" y="2204350"/>
                <a:ext cx="48534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50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Carter One"/>
                    <a:ea typeface="Carter One"/>
                    <a:cs typeface="Carter One"/>
                    <a:sym typeface="Carter One"/>
                  </a:rPr>
                  <a:t>Categorical Feature Encoding</a:t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</p:grpSp>
        <p:sp>
          <p:nvSpPr>
            <p:cNvPr id="518" name="Google Shape;518;p43"/>
            <p:cNvSpPr txBox="1"/>
            <p:nvPr/>
          </p:nvSpPr>
          <p:spPr>
            <a:xfrm>
              <a:off x="1421225" y="1947500"/>
              <a:ext cx="309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ivvic"/>
                  <a:ea typeface="Livvic"/>
                  <a:cs typeface="Livvic"/>
                  <a:sym typeface="Livvic"/>
                </a:rPr>
                <a:t>1</a:t>
              </a:r>
              <a:endParaRPr b="1" sz="17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519" name="Google Shape;519;p43"/>
          <p:cNvGrpSpPr/>
          <p:nvPr/>
        </p:nvGrpSpPr>
        <p:grpSpPr>
          <a:xfrm>
            <a:off x="1988513" y="2584025"/>
            <a:ext cx="5510700" cy="446400"/>
            <a:chOff x="1350863" y="2588350"/>
            <a:chExt cx="5510700" cy="446400"/>
          </a:xfrm>
        </p:grpSpPr>
        <p:grpSp>
          <p:nvGrpSpPr>
            <p:cNvPr id="520" name="Google Shape;520;p43"/>
            <p:cNvGrpSpPr/>
            <p:nvPr/>
          </p:nvGrpSpPr>
          <p:grpSpPr>
            <a:xfrm>
              <a:off x="1350863" y="2591238"/>
              <a:ext cx="5510700" cy="434825"/>
              <a:chOff x="1363375" y="2185025"/>
              <a:chExt cx="5510700" cy="434825"/>
            </a:xfrm>
          </p:grpSpPr>
          <p:sp>
            <p:nvSpPr>
              <p:cNvPr id="521" name="Google Shape;521;p43"/>
              <p:cNvSpPr/>
              <p:nvPr/>
            </p:nvSpPr>
            <p:spPr>
              <a:xfrm>
                <a:off x="1807950" y="2185025"/>
                <a:ext cx="5066100" cy="40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43"/>
              <p:cNvSpPr/>
              <p:nvPr/>
            </p:nvSpPr>
            <p:spPr>
              <a:xfrm>
                <a:off x="1363375" y="2185050"/>
                <a:ext cx="657300" cy="405900"/>
              </a:xfrm>
              <a:prstGeom prst="homePlat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3"/>
              <p:cNvSpPr txBox="1"/>
              <p:nvPr/>
            </p:nvSpPr>
            <p:spPr>
              <a:xfrm>
                <a:off x="2020675" y="2204350"/>
                <a:ext cx="48534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50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Carter One"/>
                    <a:ea typeface="Carter One"/>
                    <a:cs typeface="Carter One"/>
                    <a:sym typeface="Carter One"/>
                  </a:rPr>
                  <a:t>Log-Normalization of Numerical Features</a:t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</p:grpSp>
        <p:sp>
          <p:nvSpPr>
            <p:cNvPr id="524" name="Google Shape;524;p43"/>
            <p:cNvSpPr txBox="1"/>
            <p:nvPr/>
          </p:nvSpPr>
          <p:spPr>
            <a:xfrm>
              <a:off x="1421225" y="2588350"/>
              <a:ext cx="309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ivvic"/>
                  <a:ea typeface="Livvic"/>
                  <a:cs typeface="Livvic"/>
                  <a:sym typeface="Livvic"/>
                </a:rPr>
                <a:t>2</a:t>
              </a:r>
              <a:endParaRPr b="1" sz="17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525" name="Google Shape;525;p43"/>
          <p:cNvGrpSpPr/>
          <p:nvPr/>
        </p:nvGrpSpPr>
        <p:grpSpPr>
          <a:xfrm>
            <a:off x="1988525" y="3223413"/>
            <a:ext cx="5510675" cy="446400"/>
            <a:chOff x="1350888" y="3223413"/>
            <a:chExt cx="5510675" cy="446400"/>
          </a:xfrm>
        </p:grpSpPr>
        <p:grpSp>
          <p:nvGrpSpPr>
            <p:cNvPr id="526" name="Google Shape;526;p43"/>
            <p:cNvGrpSpPr/>
            <p:nvPr/>
          </p:nvGrpSpPr>
          <p:grpSpPr>
            <a:xfrm>
              <a:off x="1350888" y="3229200"/>
              <a:ext cx="5510675" cy="434825"/>
              <a:chOff x="1363375" y="2185025"/>
              <a:chExt cx="5510675" cy="434825"/>
            </a:xfrm>
          </p:grpSpPr>
          <p:sp>
            <p:nvSpPr>
              <p:cNvPr id="527" name="Google Shape;527;p43"/>
              <p:cNvSpPr/>
              <p:nvPr/>
            </p:nvSpPr>
            <p:spPr>
              <a:xfrm>
                <a:off x="1807950" y="2185025"/>
                <a:ext cx="5066100" cy="40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43"/>
              <p:cNvSpPr/>
              <p:nvPr/>
            </p:nvSpPr>
            <p:spPr>
              <a:xfrm>
                <a:off x="1363375" y="2185050"/>
                <a:ext cx="657300" cy="405900"/>
              </a:xfrm>
              <a:prstGeom prst="homePlat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43"/>
              <p:cNvSpPr txBox="1"/>
              <p:nvPr/>
            </p:nvSpPr>
            <p:spPr>
              <a:xfrm>
                <a:off x="1972300" y="2204350"/>
                <a:ext cx="49017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50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Carter One"/>
                    <a:ea typeface="Carter One"/>
                    <a:cs typeface="Carter One"/>
                    <a:sym typeface="Carter One"/>
                  </a:rPr>
                  <a:t>M</a:t>
                </a:r>
                <a:r>
                  <a:rPr lang="en" sz="1500">
                    <a:solidFill>
                      <a:schemeClr val="dk1"/>
                    </a:solidFill>
                    <a:latin typeface="Carter One"/>
                    <a:ea typeface="Carter One"/>
                    <a:cs typeface="Carter One"/>
                    <a:sym typeface="Carter One"/>
                  </a:rPr>
                  <a:t>ulticollinearity Testing using VIF</a:t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</p:grpSp>
        <p:sp>
          <p:nvSpPr>
            <p:cNvPr id="530" name="Google Shape;530;p43"/>
            <p:cNvSpPr txBox="1"/>
            <p:nvPr/>
          </p:nvSpPr>
          <p:spPr>
            <a:xfrm>
              <a:off x="1421225" y="3223413"/>
              <a:ext cx="309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ivvic"/>
                  <a:ea typeface="Livvic"/>
                  <a:cs typeface="Livvic"/>
                  <a:sym typeface="Livvic"/>
                </a:rPr>
                <a:t>3</a:t>
              </a:r>
              <a:endParaRPr b="1" sz="17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531" name="Google Shape;531;p43"/>
          <p:cNvGrpSpPr/>
          <p:nvPr/>
        </p:nvGrpSpPr>
        <p:grpSpPr>
          <a:xfrm>
            <a:off x="1988525" y="3862825"/>
            <a:ext cx="5510675" cy="446400"/>
            <a:chOff x="1350888" y="3858500"/>
            <a:chExt cx="5510675" cy="446400"/>
          </a:xfrm>
        </p:grpSpPr>
        <p:grpSp>
          <p:nvGrpSpPr>
            <p:cNvPr id="532" name="Google Shape;532;p43"/>
            <p:cNvGrpSpPr/>
            <p:nvPr/>
          </p:nvGrpSpPr>
          <p:grpSpPr>
            <a:xfrm>
              <a:off x="1350888" y="3867150"/>
              <a:ext cx="5510675" cy="434825"/>
              <a:chOff x="1363375" y="2185025"/>
              <a:chExt cx="5510675" cy="434825"/>
            </a:xfrm>
          </p:grpSpPr>
          <p:sp>
            <p:nvSpPr>
              <p:cNvPr id="533" name="Google Shape;533;p43"/>
              <p:cNvSpPr/>
              <p:nvPr/>
            </p:nvSpPr>
            <p:spPr>
              <a:xfrm>
                <a:off x="1807950" y="2185025"/>
                <a:ext cx="5066100" cy="40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43"/>
              <p:cNvSpPr/>
              <p:nvPr/>
            </p:nvSpPr>
            <p:spPr>
              <a:xfrm>
                <a:off x="1363375" y="2185050"/>
                <a:ext cx="657300" cy="405900"/>
              </a:xfrm>
              <a:prstGeom prst="homePlat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43"/>
              <p:cNvSpPr txBox="1"/>
              <p:nvPr/>
            </p:nvSpPr>
            <p:spPr>
              <a:xfrm>
                <a:off x="1972300" y="2204350"/>
                <a:ext cx="49017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Carter One"/>
                    <a:ea typeface="Carter One"/>
                    <a:cs typeface="Carter One"/>
                    <a:sym typeface="Carter One"/>
                  </a:rPr>
                  <a:t>GridSearch CV for Model Parameter Tuning</a:t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</p:grpSp>
        <p:sp>
          <p:nvSpPr>
            <p:cNvPr id="536" name="Google Shape;536;p43"/>
            <p:cNvSpPr txBox="1"/>
            <p:nvPr/>
          </p:nvSpPr>
          <p:spPr>
            <a:xfrm>
              <a:off x="1421225" y="3858500"/>
              <a:ext cx="309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ivvic"/>
                  <a:ea typeface="Livvic"/>
                  <a:cs typeface="Livvic"/>
                  <a:sym typeface="Livvic"/>
                </a:rPr>
                <a:t>4</a:t>
              </a:r>
              <a:endParaRPr b="1" sz="17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537" name="Google Shape;537;p43"/>
          <p:cNvGrpSpPr/>
          <p:nvPr/>
        </p:nvGrpSpPr>
        <p:grpSpPr>
          <a:xfrm>
            <a:off x="713231" y="1944635"/>
            <a:ext cx="1052082" cy="2210655"/>
            <a:chOff x="5985650" y="2860025"/>
            <a:chExt cx="1396075" cy="1539775"/>
          </a:xfrm>
        </p:grpSpPr>
        <p:sp>
          <p:nvSpPr>
            <p:cNvPr id="538" name="Google Shape;538;p43"/>
            <p:cNvSpPr/>
            <p:nvPr/>
          </p:nvSpPr>
          <p:spPr>
            <a:xfrm>
              <a:off x="6655300" y="3128850"/>
              <a:ext cx="637150" cy="631950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6673425" y="3771400"/>
              <a:ext cx="600850" cy="600800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6073050" y="3509700"/>
              <a:ext cx="641725" cy="636800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6124575" y="2917775"/>
              <a:ext cx="572575" cy="57252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6459975" y="2867300"/>
              <a:ext cx="101300" cy="50500"/>
            </a:xfrm>
            <a:custGeom>
              <a:rect b="b" l="l" r="r" t="t"/>
              <a:pathLst>
                <a:path extrusionOk="0" h="2020" w="4052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6389025" y="2860025"/>
              <a:ext cx="63100" cy="15700"/>
            </a:xfrm>
            <a:custGeom>
              <a:rect b="b" l="l" r="r" t="t"/>
              <a:pathLst>
                <a:path extrusionOk="0" h="628" w="2524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6279750" y="2879875"/>
              <a:ext cx="39600" cy="26000"/>
            </a:xfrm>
            <a:custGeom>
              <a:rect b="b" l="l" r="r" t="t"/>
              <a:pathLst>
                <a:path extrusionOk="0" h="1040" w="1584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6325825" y="2862750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7023725" y="3061400"/>
              <a:ext cx="101300" cy="50475"/>
            </a:xfrm>
            <a:custGeom>
              <a:rect b="b" l="l" r="r" t="t"/>
              <a:pathLst>
                <a:path extrusionOk="0" h="2019" w="4052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6952750" y="3054150"/>
              <a:ext cx="63100" cy="15650"/>
            </a:xfrm>
            <a:custGeom>
              <a:rect b="b" l="l" r="r" t="t"/>
              <a:pathLst>
                <a:path extrusionOk="0" h="626" w="2524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6843450" y="3073975"/>
              <a:ext cx="39625" cy="26025"/>
            </a:xfrm>
            <a:custGeom>
              <a:rect b="b" l="l" r="r" t="t"/>
              <a:pathLst>
                <a:path extrusionOk="0" h="1041" w="1585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6889575" y="3056825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6245350" y="4177200"/>
              <a:ext cx="101275" cy="50475"/>
            </a:xfrm>
            <a:custGeom>
              <a:rect b="b" l="l" r="r" t="t"/>
              <a:pathLst>
                <a:path extrusionOk="0" h="2019" w="4051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6354525" y="4219275"/>
              <a:ext cx="63075" cy="15675"/>
            </a:xfrm>
            <a:custGeom>
              <a:rect b="b" l="l" r="r" t="t"/>
              <a:pathLst>
                <a:path extrusionOk="0" h="627" w="2523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6487275" y="4189125"/>
              <a:ext cx="39625" cy="25975"/>
            </a:xfrm>
            <a:custGeom>
              <a:rect b="b" l="l" r="r" t="t"/>
              <a:pathLst>
                <a:path extrusionOk="0" h="1039" w="1585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6426350" y="4209850"/>
              <a:ext cx="54475" cy="22400"/>
            </a:xfrm>
            <a:custGeom>
              <a:rect b="b" l="l" r="r" t="t"/>
              <a:pathLst>
                <a:path extrusionOk="0" h="896" w="2179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992275" y="36748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985650" y="3783750"/>
              <a:ext cx="16125" cy="62275"/>
            </a:xfrm>
            <a:custGeom>
              <a:rect b="b" l="l" r="r" t="t"/>
              <a:pathLst>
                <a:path extrusionOk="0" h="2491" w="645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6004725" y="3916700"/>
              <a:ext cx="27875" cy="38100"/>
            </a:xfrm>
            <a:custGeom>
              <a:rect b="b" l="l" r="r" t="t"/>
              <a:pathLst>
                <a:path extrusionOk="0" h="1524" w="1115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987900" y="3855450"/>
              <a:ext cx="23600" cy="53200"/>
            </a:xfrm>
            <a:custGeom>
              <a:rect b="b" l="l" r="r" t="t"/>
              <a:pathLst>
                <a:path extrusionOk="0" h="2128" w="944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6071975" y="3300325"/>
              <a:ext cx="52475" cy="102475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6122225" y="3408475"/>
              <a:ext cx="47725" cy="4955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6228150" y="3490275"/>
              <a:ext cx="42050" cy="21525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6172850" y="3459275"/>
              <a:ext cx="49900" cy="34575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7323825" y="34952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7365575" y="3423925"/>
              <a:ext cx="16150" cy="62275"/>
            </a:xfrm>
            <a:custGeom>
              <a:rect b="b" l="l" r="r" t="t"/>
              <a:pathLst>
                <a:path extrusionOk="0" h="2491" w="646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7334775" y="3315150"/>
              <a:ext cx="27850" cy="38100"/>
            </a:xfrm>
            <a:custGeom>
              <a:rect b="b" l="l" r="r" t="t"/>
              <a:pathLst>
                <a:path extrusionOk="0" h="1524" w="1114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7355800" y="3361300"/>
              <a:ext cx="23650" cy="53200"/>
            </a:xfrm>
            <a:custGeom>
              <a:rect b="b" l="l" r="r" t="t"/>
              <a:pathLst>
                <a:path extrusionOk="0" h="2128" w="946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7093025" y="4348600"/>
              <a:ext cx="104200" cy="51200"/>
            </a:xfrm>
            <a:custGeom>
              <a:rect b="b" l="l" r="r" t="t"/>
              <a:pathLst>
                <a:path extrusionOk="0" h="2048" w="4168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7201150" y="4302925"/>
              <a:ext cx="51100" cy="46100"/>
            </a:xfrm>
            <a:custGeom>
              <a:rect b="b" l="l" r="r" t="t"/>
              <a:pathLst>
                <a:path extrusionOk="0" h="1844" w="2044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7282950" y="4203000"/>
              <a:ext cx="22950" cy="40225"/>
            </a:xfrm>
            <a:custGeom>
              <a:rect b="b" l="l" r="r" t="t"/>
              <a:pathLst>
                <a:path extrusionOk="0" h="1609" w="918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7252000" y="4250300"/>
              <a:ext cx="36300" cy="48175"/>
            </a:xfrm>
            <a:custGeom>
              <a:rect b="b" l="l" r="r" t="t"/>
              <a:pathLst>
                <a:path extrusionOk="0" h="1927" w="1452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 sz="3000"/>
          </a:p>
        </p:txBody>
      </p:sp>
      <p:sp>
        <p:nvSpPr>
          <p:cNvPr id="575" name="Google Shape;575;p44"/>
          <p:cNvSpPr/>
          <p:nvPr/>
        </p:nvSpPr>
        <p:spPr>
          <a:xfrm>
            <a:off x="713225" y="1301150"/>
            <a:ext cx="2467500" cy="3401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"/>
          <p:cNvSpPr txBox="1"/>
          <p:nvPr/>
        </p:nvSpPr>
        <p:spPr>
          <a:xfrm>
            <a:off x="715450" y="1720950"/>
            <a:ext cx="22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577" name="Google Shape;577;p44"/>
          <p:cNvSpPr txBox="1"/>
          <p:nvPr/>
        </p:nvSpPr>
        <p:spPr>
          <a:xfrm>
            <a:off x="713225" y="1390988"/>
            <a:ext cx="24675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Key Findings</a:t>
            </a:r>
            <a:endParaRPr b="1"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★"/>
            </a:pPr>
            <a:r>
              <a:rPr b="1"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Best models are XGBoost and Random Forest</a:t>
            </a:r>
            <a:endParaRPr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★"/>
            </a:pPr>
            <a:r>
              <a:rPr b="1"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Logistic Regression and AdaBoost </a:t>
            </a:r>
            <a:r>
              <a:rPr b="1"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performed</a:t>
            </a:r>
            <a:r>
              <a:rPr b="1"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poorly, possibly due to outliers</a:t>
            </a:r>
            <a:endParaRPr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★"/>
            </a:pPr>
            <a:r>
              <a:rPr b="1"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PCA not effective in reducing features</a:t>
            </a:r>
            <a:endParaRPr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578" name="Google Shape;5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125" y="1264600"/>
            <a:ext cx="5555724" cy="340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5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Feature Importance &amp; </a:t>
            </a:r>
            <a:r>
              <a:rPr lang="en" sz="2900"/>
              <a:t>ROC Curves</a:t>
            </a:r>
            <a:endParaRPr sz="2900"/>
          </a:p>
        </p:txBody>
      </p:sp>
      <p:pic>
        <p:nvPicPr>
          <p:cNvPr id="584" name="Google Shape;5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00" y="1249675"/>
            <a:ext cx="4515025" cy="34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175" y="1308975"/>
            <a:ext cx="3978925" cy="29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6"/>
          <p:cNvSpPr txBox="1"/>
          <p:nvPr>
            <p:ph idx="8" type="title"/>
          </p:nvPr>
        </p:nvSpPr>
        <p:spPr>
          <a:xfrm>
            <a:off x="362188" y="288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 sz="3000"/>
          </a:p>
        </p:txBody>
      </p:sp>
      <p:sp>
        <p:nvSpPr>
          <p:cNvPr id="591" name="Google Shape;591;p46"/>
          <p:cNvSpPr txBox="1"/>
          <p:nvPr/>
        </p:nvSpPr>
        <p:spPr>
          <a:xfrm>
            <a:off x="438101" y="861575"/>
            <a:ext cx="2231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Random forest</a:t>
            </a:r>
            <a:endParaRPr b="1"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592" name="Google Shape;5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876" y="1013975"/>
            <a:ext cx="4723366" cy="39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7"/>
          <p:cNvSpPr txBox="1"/>
          <p:nvPr>
            <p:ph idx="8" type="title"/>
          </p:nvPr>
        </p:nvSpPr>
        <p:spPr>
          <a:xfrm>
            <a:off x="362188" y="288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 sz="3000"/>
          </a:p>
        </p:txBody>
      </p:sp>
      <p:sp>
        <p:nvSpPr>
          <p:cNvPr id="598" name="Google Shape;598;p47"/>
          <p:cNvSpPr txBox="1"/>
          <p:nvPr/>
        </p:nvSpPr>
        <p:spPr>
          <a:xfrm>
            <a:off x="438101" y="861575"/>
            <a:ext cx="2231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Logistic regression</a:t>
            </a:r>
            <a:endParaRPr b="1"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599" name="Google Shape;5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51" y="1003075"/>
            <a:ext cx="4723366" cy="39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48"/>
          <p:cNvGrpSpPr/>
          <p:nvPr/>
        </p:nvGrpSpPr>
        <p:grpSpPr>
          <a:xfrm rot="493058">
            <a:off x="2025393" y="313773"/>
            <a:ext cx="5542581" cy="4705200"/>
            <a:chOff x="4013125" y="150214"/>
            <a:chExt cx="5161042" cy="4381304"/>
          </a:xfrm>
        </p:grpSpPr>
        <p:sp>
          <p:nvSpPr>
            <p:cNvPr id="605" name="Google Shape;605;p48"/>
            <p:cNvSpPr/>
            <p:nvPr/>
          </p:nvSpPr>
          <p:spPr>
            <a:xfrm>
              <a:off x="4731967" y="3933643"/>
              <a:ext cx="2102300" cy="597875"/>
            </a:xfrm>
            <a:custGeom>
              <a:rect b="b" l="l" r="r" t="t"/>
              <a:pathLst>
                <a:path extrusionOk="0" h="23915" w="84092">
                  <a:moveTo>
                    <a:pt x="84092" y="0"/>
                  </a:moveTo>
                  <a:lnTo>
                    <a:pt x="0" y="13593"/>
                  </a:lnTo>
                  <a:lnTo>
                    <a:pt x="2167" y="239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06" name="Google Shape;606;p48"/>
            <p:cNvSpPr/>
            <p:nvPr/>
          </p:nvSpPr>
          <p:spPr>
            <a:xfrm>
              <a:off x="7727341" y="154484"/>
              <a:ext cx="1149058" cy="334966"/>
            </a:xfrm>
            <a:custGeom>
              <a:rect b="b" l="l" r="r" t="t"/>
              <a:pathLst>
                <a:path extrusionOk="0" h="14994" w="51435">
                  <a:moveTo>
                    <a:pt x="51435" y="1143"/>
                  </a:moveTo>
                  <a:lnTo>
                    <a:pt x="0" y="0"/>
                  </a:lnTo>
                  <a:lnTo>
                    <a:pt x="5065" y="149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07" name="Google Shape;607;p48"/>
            <p:cNvSpPr/>
            <p:nvPr/>
          </p:nvSpPr>
          <p:spPr>
            <a:xfrm>
              <a:off x="4211792" y="150214"/>
              <a:ext cx="4962375" cy="4041600"/>
            </a:xfrm>
            <a:custGeom>
              <a:rect b="b" l="l" r="r" t="t"/>
              <a:pathLst>
                <a:path extrusionOk="0" h="161664" w="198495">
                  <a:moveTo>
                    <a:pt x="20242" y="161664"/>
                  </a:moveTo>
                  <a:lnTo>
                    <a:pt x="198399" y="134678"/>
                  </a:lnTo>
                  <a:lnTo>
                    <a:pt x="198495" y="0"/>
                  </a:lnTo>
                  <a:lnTo>
                    <a:pt x="0" y="632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608" name="Google Shape;608;p48"/>
            <p:cNvSpPr/>
            <p:nvPr/>
          </p:nvSpPr>
          <p:spPr>
            <a:xfrm>
              <a:off x="4013125" y="619646"/>
              <a:ext cx="2828725" cy="1027000"/>
            </a:xfrm>
            <a:custGeom>
              <a:rect b="b" l="l" r="r" t="t"/>
              <a:pathLst>
                <a:path extrusionOk="0" h="41080" w="113149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609" name="Google Shape;609;p48"/>
          <p:cNvSpPr txBox="1"/>
          <p:nvPr>
            <p:ph type="title"/>
          </p:nvPr>
        </p:nvSpPr>
        <p:spPr>
          <a:xfrm>
            <a:off x="2817375" y="1957559"/>
            <a:ext cx="3699600" cy="17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Market Segmentation</a:t>
            </a:r>
            <a:endParaRPr sz="3800"/>
          </a:p>
        </p:txBody>
      </p:sp>
      <p:sp>
        <p:nvSpPr>
          <p:cNvPr id="610" name="Google Shape;610;p48"/>
          <p:cNvSpPr txBox="1"/>
          <p:nvPr>
            <p:ph idx="2" type="title"/>
          </p:nvPr>
        </p:nvSpPr>
        <p:spPr>
          <a:xfrm>
            <a:off x="4381904" y="376588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 txBox="1"/>
          <p:nvPr>
            <p:ph type="title"/>
          </p:nvPr>
        </p:nvSpPr>
        <p:spPr>
          <a:xfrm>
            <a:off x="429901" y="2234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Types</a:t>
            </a:r>
            <a:endParaRPr/>
          </a:p>
        </p:txBody>
      </p:sp>
      <p:sp>
        <p:nvSpPr>
          <p:cNvPr id="616" name="Google Shape;616;p49"/>
          <p:cNvSpPr txBox="1"/>
          <p:nvPr>
            <p:ph idx="4294967295" type="subTitle"/>
          </p:nvPr>
        </p:nvSpPr>
        <p:spPr>
          <a:xfrm>
            <a:off x="1359465" y="1608975"/>
            <a:ext cx="2811300" cy="709200"/>
          </a:xfrm>
          <a:prstGeom prst="rect">
            <a:avLst/>
          </a:prstGeom>
        </p:spPr>
        <p:txBody>
          <a:bodyPr anchorCtr="0" anchor="t" bIns="91425" lIns="91425" spcFirstLastPara="1" rIns="1130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Higher Cancellation Rate(45%)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Higher average Stay Time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Higher Average Daily Rate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7" name="Google Shape;617;p49"/>
          <p:cNvSpPr txBox="1"/>
          <p:nvPr>
            <p:ph idx="4294967295" type="subTitle"/>
          </p:nvPr>
        </p:nvSpPr>
        <p:spPr>
          <a:xfrm>
            <a:off x="6286502" y="1551350"/>
            <a:ext cx="28575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 Cancellation Rate(25%)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average  Stay Time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 average lead time (31 days)</a:t>
            </a:r>
            <a:endParaRPr sz="1400"/>
          </a:p>
        </p:txBody>
      </p:sp>
      <p:sp>
        <p:nvSpPr>
          <p:cNvPr id="618" name="Google Shape;618;p49"/>
          <p:cNvSpPr txBox="1"/>
          <p:nvPr>
            <p:ph idx="4294967295" type="subTitle"/>
          </p:nvPr>
        </p:nvSpPr>
        <p:spPr>
          <a:xfrm>
            <a:off x="6134100" y="3539125"/>
            <a:ext cx="3009900" cy="1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 Cancellation Rate(64%)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 average Lead Time(326 days)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 average days in waiting list(9 days)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9" name="Google Shape;619;p49"/>
          <p:cNvSpPr txBox="1"/>
          <p:nvPr>
            <p:ph idx="4294967295" type="subTitle"/>
          </p:nvPr>
        </p:nvSpPr>
        <p:spPr>
          <a:xfrm>
            <a:off x="1423000" y="3539125"/>
            <a:ext cx="32157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 Cancellation Rate(35%)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Average Daily Rate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Lowest average days in waiting list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number of children and babies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0" name="Google Shape;620;p49"/>
          <p:cNvSpPr txBox="1"/>
          <p:nvPr/>
        </p:nvSpPr>
        <p:spPr>
          <a:xfrm>
            <a:off x="1303127" y="1134975"/>
            <a:ext cx="1054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Type 1</a:t>
            </a:r>
            <a:endParaRPr sz="2000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6286501" y="1134963"/>
            <a:ext cx="1054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Type 2</a:t>
            </a:r>
            <a:endParaRPr sz="2000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1423002" y="3015725"/>
            <a:ext cx="1054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Type 3</a:t>
            </a:r>
            <a:endParaRPr sz="2000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623" name="Google Shape;623;p49"/>
          <p:cNvSpPr txBox="1"/>
          <p:nvPr/>
        </p:nvSpPr>
        <p:spPr>
          <a:xfrm>
            <a:off x="6444052" y="2908475"/>
            <a:ext cx="1054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Type 4</a:t>
            </a:r>
            <a:endParaRPr sz="2000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624" name="Google Shape;6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650" y="3539125"/>
            <a:ext cx="995325" cy="9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50" y="1501275"/>
            <a:ext cx="1182750" cy="8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2650" y="1322850"/>
            <a:ext cx="1182750" cy="9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9"/>
          <p:cNvPicPr preferRelativeResize="0"/>
          <p:nvPr/>
        </p:nvPicPr>
        <p:blipFill rotWithShape="1">
          <a:blip r:embed="rId6">
            <a:alphaModFix/>
          </a:blip>
          <a:srcRect b="8609" l="0" r="0" t="0"/>
          <a:stretch/>
        </p:blipFill>
        <p:spPr>
          <a:xfrm>
            <a:off x="162725" y="3472925"/>
            <a:ext cx="1140400" cy="111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/>
          <p:nvPr/>
        </p:nvSpPr>
        <p:spPr>
          <a:xfrm rot="6842566">
            <a:off x="7124620" y="1709680"/>
            <a:ext cx="513477" cy="581949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6" name="Google Shape;316;p32"/>
          <p:cNvSpPr/>
          <p:nvPr/>
        </p:nvSpPr>
        <p:spPr>
          <a:xfrm rot="-1900099">
            <a:off x="4271907" y="1914851"/>
            <a:ext cx="513499" cy="581974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7" name="Google Shape;317;p32"/>
          <p:cNvSpPr/>
          <p:nvPr/>
        </p:nvSpPr>
        <p:spPr>
          <a:xfrm flipH="1" rot="-7080163">
            <a:off x="1538201" y="1701090"/>
            <a:ext cx="513485" cy="581958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8" name="Google Shape;318;p32"/>
          <p:cNvSpPr/>
          <p:nvPr/>
        </p:nvSpPr>
        <p:spPr>
          <a:xfrm rot="-2036374">
            <a:off x="1514803" y="484442"/>
            <a:ext cx="513483" cy="581956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9" name="Google Shape;319;p32"/>
          <p:cNvSpPr/>
          <p:nvPr/>
        </p:nvSpPr>
        <p:spPr>
          <a:xfrm rot="8899901">
            <a:off x="4367483" y="251005"/>
            <a:ext cx="513499" cy="581974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0" name="Google Shape;320;p32"/>
          <p:cNvSpPr/>
          <p:nvPr/>
        </p:nvSpPr>
        <p:spPr>
          <a:xfrm flipH="1" rot="2036374">
            <a:off x="7126878" y="484442"/>
            <a:ext cx="513483" cy="581956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1" name="Google Shape;321;p32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5200"/>
          </a:p>
        </p:txBody>
      </p:sp>
      <p:sp>
        <p:nvSpPr>
          <p:cNvPr id="322" name="Google Shape;322;p32"/>
          <p:cNvSpPr txBox="1"/>
          <p:nvPr>
            <p:ph idx="1" type="subTitle"/>
          </p:nvPr>
        </p:nvSpPr>
        <p:spPr>
          <a:xfrm>
            <a:off x="716700" y="930312"/>
            <a:ext cx="21813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p32"/>
          <p:cNvSpPr txBox="1"/>
          <p:nvPr>
            <p:ph idx="5" type="subTitle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</p:spPr>
        <p:txBody>
          <a:bodyPr anchorCtr="0" anchor="ctr" bIns="91425" lIns="91425" spcFirstLastPara="1" rIns="223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Effect and Counterfactuals</a:t>
            </a:r>
            <a:endParaRPr/>
          </a:p>
        </p:txBody>
      </p:sp>
      <p:sp>
        <p:nvSpPr>
          <p:cNvPr id="324" name="Google Shape;324;p32"/>
          <p:cNvSpPr txBox="1"/>
          <p:nvPr>
            <p:ph idx="8" type="subTitle"/>
          </p:nvPr>
        </p:nvSpPr>
        <p:spPr>
          <a:xfrm>
            <a:off x="6245100" y="1022966"/>
            <a:ext cx="21831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325" name="Google Shape;325;p32"/>
          <p:cNvSpPr txBox="1"/>
          <p:nvPr>
            <p:ph idx="14" type="subTitle"/>
          </p:nvPr>
        </p:nvSpPr>
        <p:spPr>
          <a:xfrm>
            <a:off x="715800" y="2530437"/>
            <a:ext cx="21831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Segmentation</a:t>
            </a:r>
            <a:endParaRPr/>
          </a:p>
        </p:txBody>
      </p:sp>
      <p:sp>
        <p:nvSpPr>
          <p:cNvPr id="326" name="Google Shape;326;p32"/>
          <p:cNvSpPr txBox="1"/>
          <p:nvPr>
            <p:ph idx="17" type="subTitle"/>
          </p:nvPr>
        </p:nvSpPr>
        <p:spPr>
          <a:xfrm>
            <a:off x="3476250" y="930300"/>
            <a:ext cx="25353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</a:t>
            </a:r>
            <a:r>
              <a:rPr lang="en"/>
              <a:t>Analysis </a:t>
            </a:r>
            <a:endParaRPr/>
          </a:p>
        </p:txBody>
      </p:sp>
      <p:sp>
        <p:nvSpPr>
          <p:cNvPr id="327" name="Google Shape;327;p32"/>
          <p:cNvSpPr txBox="1"/>
          <p:nvPr>
            <p:ph idx="20" type="subTitle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p32"/>
          <p:cNvSpPr txBox="1"/>
          <p:nvPr>
            <p:ph idx="4" type="title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9" name="Google Shape;329;p32"/>
          <p:cNvSpPr txBox="1"/>
          <p:nvPr>
            <p:ph idx="7" type="title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30" name="Google Shape;330;p32"/>
          <p:cNvSpPr txBox="1"/>
          <p:nvPr>
            <p:ph idx="2" type="title"/>
          </p:nvPr>
        </p:nvSpPr>
        <p:spPr>
          <a:xfrm>
            <a:off x="1411050" y="540000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1" name="Google Shape;331;p32"/>
          <p:cNvSpPr txBox="1"/>
          <p:nvPr>
            <p:ph idx="13" type="title"/>
          </p:nvPr>
        </p:nvSpPr>
        <p:spPr>
          <a:xfrm>
            <a:off x="6940350" y="540000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2" name="Google Shape;332;p32"/>
          <p:cNvSpPr txBox="1"/>
          <p:nvPr>
            <p:ph idx="16" type="title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3" name="Google Shape;333;p32"/>
          <p:cNvSpPr txBox="1"/>
          <p:nvPr>
            <p:ph idx="19" type="title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50"/>
          <p:cNvGrpSpPr/>
          <p:nvPr/>
        </p:nvGrpSpPr>
        <p:grpSpPr>
          <a:xfrm>
            <a:off x="-68475" y="471525"/>
            <a:ext cx="5066484" cy="4191900"/>
            <a:chOff x="-68475" y="471525"/>
            <a:chExt cx="5066484" cy="4191900"/>
          </a:xfrm>
        </p:grpSpPr>
        <p:sp>
          <p:nvSpPr>
            <p:cNvPr id="633" name="Google Shape;633;p50"/>
            <p:cNvSpPr/>
            <p:nvPr/>
          </p:nvSpPr>
          <p:spPr>
            <a:xfrm>
              <a:off x="-51350" y="695250"/>
              <a:ext cx="4963775" cy="3968175"/>
            </a:xfrm>
            <a:custGeom>
              <a:rect b="b" l="l" r="r" t="t"/>
              <a:pathLst>
                <a:path extrusionOk="0" h="158727" w="198551">
                  <a:moveTo>
                    <a:pt x="173430" y="0"/>
                  </a:moveTo>
                  <a:lnTo>
                    <a:pt x="0" y="45824"/>
                  </a:lnTo>
                  <a:lnTo>
                    <a:pt x="685" y="158727"/>
                  </a:lnTo>
                  <a:lnTo>
                    <a:pt x="198551" y="1094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34" name="Google Shape;634;p50"/>
            <p:cNvSpPr/>
            <p:nvPr/>
          </p:nvSpPr>
          <p:spPr>
            <a:xfrm>
              <a:off x="4345950" y="635342"/>
              <a:ext cx="480900" cy="2163200"/>
            </a:xfrm>
            <a:custGeom>
              <a:rect b="b" l="l" r="r" t="t"/>
              <a:pathLst>
                <a:path extrusionOk="0" h="86528" w="19236">
                  <a:moveTo>
                    <a:pt x="19236" y="86528"/>
                  </a:moveTo>
                  <a:lnTo>
                    <a:pt x="11213" y="0"/>
                  </a:lnTo>
                  <a:lnTo>
                    <a:pt x="0" y="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35" name="Google Shape;635;p50"/>
            <p:cNvSpPr/>
            <p:nvPr/>
          </p:nvSpPr>
          <p:spPr>
            <a:xfrm>
              <a:off x="-68475" y="471525"/>
              <a:ext cx="2995400" cy="1300850"/>
            </a:xfrm>
            <a:custGeom>
              <a:rect b="b" l="l" r="r" t="t"/>
              <a:pathLst>
                <a:path extrusionOk="0" h="52034" w="119816">
                  <a:moveTo>
                    <a:pt x="0" y="0"/>
                  </a:moveTo>
                  <a:lnTo>
                    <a:pt x="0" y="52034"/>
                  </a:lnTo>
                  <a:lnTo>
                    <a:pt x="119816" y="204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36" name="Google Shape;636;p50"/>
            <p:cNvSpPr/>
            <p:nvPr/>
          </p:nvSpPr>
          <p:spPr>
            <a:xfrm>
              <a:off x="1902584" y="3496300"/>
              <a:ext cx="3095425" cy="769900"/>
            </a:xfrm>
            <a:custGeom>
              <a:rect b="b" l="l" r="r" t="t"/>
              <a:pathLst>
                <a:path extrusionOk="0" h="30796" w="123817">
                  <a:moveTo>
                    <a:pt x="123817" y="11425"/>
                  </a:moveTo>
                  <a:lnTo>
                    <a:pt x="121080" y="0"/>
                  </a:lnTo>
                  <a:lnTo>
                    <a:pt x="0" y="307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37" name="Google Shape;637;p50"/>
          <p:cNvSpPr txBox="1"/>
          <p:nvPr>
            <p:ph type="title"/>
          </p:nvPr>
        </p:nvSpPr>
        <p:spPr>
          <a:xfrm flipH="1">
            <a:off x="-50" y="1504375"/>
            <a:ext cx="4306800" cy="237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Causal Effects and Counterfactuals</a:t>
            </a:r>
            <a:endParaRPr sz="4000"/>
          </a:p>
        </p:txBody>
      </p:sp>
      <p:sp>
        <p:nvSpPr>
          <p:cNvPr id="638" name="Google Shape;638;p50"/>
          <p:cNvSpPr txBox="1"/>
          <p:nvPr>
            <p:ph idx="2" type="title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05</a:t>
            </a:r>
            <a:endParaRPr sz="5000"/>
          </a:p>
        </p:txBody>
      </p:sp>
      <p:sp>
        <p:nvSpPr>
          <p:cNvPr id="639" name="Google Shape;639;p50"/>
          <p:cNvSpPr/>
          <p:nvPr/>
        </p:nvSpPr>
        <p:spPr>
          <a:xfrm>
            <a:off x="8610625" y="396000"/>
            <a:ext cx="166875" cy="1994050"/>
          </a:xfrm>
          <a:custGeom>
            <a:rect b="b" l="l" r="r" t="t"/>
            <a:pathLst>
              <a:path extrusionOk="0" h="79762" w="6675">
                <a:moveTo>
                  <a:pt x="5184" y="79762"/>
                </a:moveTo>
                <a:lnTo>
                  <a:pt x="0" y="552"/>
                </a:lnTo>
                <a:lnTo>
                  <a:pt x="66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1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Model</a:t>
            </a:r>
            <a:endParaRPr/>
          </a:p>
        </p:txBody>
      </p:sp>
      <p:pic>
        <p:nvPicPr>
          <p:cNvPr id="645" name="Google Shape;6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7850"/>
            <a:ext cx="8839197" cy="162889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51"/>
          <p:cNvSpPr txBox="1"/>
          <p:nvPr>
            <p:ph idx="4294967295" type="subTitle"/>
          </p:nvPr>
        </p:nvSpPr>
        <p:spPr>
          <a:xfrm>
            <a:off x="152400" y="3429000"/>
            <a:ext cx="88392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built on assumptions and provided a treatment (different room assigned) and outcome (booking cancelled)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Probability</a:t>
            </a:r>
            <a:r>
              <a:rPr b="1" lang="en"/>
              <a:t> of booking being canceled decreases by 25% when provided a different room than the one booked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2"/>
          <p:cNvSpPr txBox="1"/>
          <p:nvPr>
            <p:ph type="title"/>
          </p:nvPr>
        </p:nvSpPr>
        <p:spPr>
          <a:xfrm>
            <a:off x="332226" y="823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Counterfactuals with DiCE</a:t>
            </a:r>
            <a:endParaRPr/>
          </a:p>
        </p:txBody>
      </p:sp>
      <p:sp>
        <p:nvSpPr>
          <p:cNvPr id="652" name="Google Shape;652;p52"/>
          <p:cNvSpPr txBox="1"/>
          <p:nvPr>
            <p:ph idx="1" type="body"/>
          </p:nvPr>
        </p:nvSpPr>
        <p:spPr>
          <a:xfrm>
            <a:off x="1768625" y="538175"/>
            <a:ext cx="5606700" cy="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Provides What-if analysis to hotel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3" name="Google Shape;653;p52"/>
          <p:cNvGraphicFramePr/>
          <p:nvPr/>
        </p:nvGraphicFramePr>
        <p:xfrm>
          <a:off x="427275" y="120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{5F1B7032-0F06-48CE-A690-E21D209EA4F5}</a:tableStyleId>
              </a:tblPr>
              <a:tblGrid>
                <a:gridCol w="1207950"/>
                <a:gridCol w="1061025"/>
                <a:gridCol w="1533575"/>
                <a:gridCol w="1438850"/>
                <a:gridCol w="1249475"/>
              </a:tblGrid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Canceled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Lead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Segment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Deposit 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0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Transient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Deposit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4" name="Google Shape;654;p52"/>
          <p:cNvGraphicFramePr/>
          <p:nvPr/>
        </p:nvGraphicFramePr>
        <p:xfrm>
          <a:off x="427275" y="231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{5F1B7032-0F06-48CE-A690-E21D209EA4F5}</a:tableStyleId>
              </a:tblPr>
              <a:tblGrid>
                <a:gridCol w="1207950"/>
                <a:gridCol w="1061025"/>
                <a:gridCol w="1533575"/>
                <a:gridCol w="1438850"/>
                <a:gridCol w="1249475"/>
              </a:tblGrid>
              <a:tr h="2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Canceled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Lead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Segment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Deposit 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1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Deposit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1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Undefined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Deposit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1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Corporate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Transient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 Refund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1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Transient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Deposit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</a:rPr>
                        <a:t>1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Transient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Deposit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55" name="Google Shape;655;p52"/>
          <p:cNvSpPr/>
          <p:nvPr/>
        </p:nvSpPr>
        <p:spPr>
          <a:xfrm>
            <a:off x="7375325" y="1907250"/>
            <a:ext cx="1028100" cy="1677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3"/>
          <p:cNvSpPr txBox="1"/>
          <p:nvPr>
            <p:ph type="title"/>
          </p:nvPr>
        </p:nvSpPr>
        <p:spPr>
          <a:xfrm>
            <a:off x="332226" y="3871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with </a:t>
            </a:r>
            <a:r>
              <a:rPr lang="en"/>
              <a:t>Counterfactuals </a:t>
            </a:r>
            <a:endParaRPr/>
          </a:p>
        </p:txBody>
      </p:sp>
      <p:sp>
        <p:nvSpPr>
          <p:cNvPr id="661" name="Google Shape;661;p53"/>
          <p:cNvSpPr txBox="1"/>
          <p:nvPr>
            <p:ph idx="1" type="body"/>
          </p:nvPr>
        </p:nvSpPr>
        <p:spPr>
          <a:xfrm>
            <a:off x="672750" y="1255625"/>
            <a:ext cx="39162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Increase model complexity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Including more features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more advanced model to train data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Adjust parameters weight for analysis purpose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Tune parameters for diversity and proximity to generate different kinds of explanations</a:t>
            </a:r>
            <a:endParaRPr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Proximity: more feasible</a:t>
            </a:r>
            <a:endParaRPr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Diversity: multiple possible options</a:t>
            </a:r>
            <a:endParaRPr/>
          </a:p>
        </p:txBody>
      </p:sp>
      <p:grpSp>
        <p:nvGrpSpPr>
          <p:cNvPr id="662" name="Google Shape;662;p53"/>
          <p:cNvGrpSpPr/>
          <p:nvPr/>
        </p:nvGrpSpPr>
        <p:grpSpPr>
          <a:xfrm>
            <a:off x="5484905" y="1733681"/>
            <a:ext cx="2261609" cy="2367234"/>
            <a:chOff x="1073180" y="1362369"/>
            <a:chExt cx="2261609" cy="2367234"/>
          </a:xfrm>
        </p:grpSpPr>
        <p:grpSp>
          <p:nvGrpSpPr>
            <p:cNvPr id="663" name="Google Shape;663;p53"/>
            <p:cNvGrpSpPr/>
            <p:nvPr/>
          </p:nvGrpSpPr>
          <p:grpSpPr>
            <a:xfrm>
              <a:off x="1231531" y="3085506"/>
              <a:ext cx="1944907" cy="249092"/>
              <a:chOff x="1225580" y="3285309"/>
              <a:chExt cx="1944907" cy="249092"/>
            </a:xfrm>
          </p:grpSpPr>
          <p:sp>
            <p:nvSpPr>
              <p:cNvPr id="664" name="Google Shape;664;p53"/>
              <p:cNvSpPr/>
              <p:nvPr/>
            </p:nvSpPr>
            <p:spPr>
              <a:xfrm>
                <a:off x="1225580" y="3285309"/>
                <a:ext cx="977295" cy="24909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dk1"/>
                    </a:solidFill>
                    <a:latin typeface="Carter One"/>
                  </a:rPr>
                  <a:t>HOTEL</a:t>
                </a:r>
              </a:p>
            </p:txBody>
          </p:sp>
          <p:sp>
            <p:nvSpPr>
              <p:cNvPr id="665" name="Google Shape;665;p53"/>
              <p:cNvSpPr/>
              <p:nvPr/>
            </p:nvSpPr>
            <p:spPr>
              <a:xfrm>
                <a:off x="2302128" y="3285309"/>
                <a:ext cx="868360" cy="23629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dk1"/>
                    </a:solidFill>
                    <a:latin typeface="Carter One"/>
                  </a:rPr>
                  <a:t>&amp; SPA</a:t>
                </a:r>
              </a:p>
            </p:txBody>
          </p:sp>
        </p:grpSp>
        <p:grpSp>
          <p:nvGrpSpPr>
            <p:cNvPr id="666" name="Google Shape;666;p53"/>
            <p:cNvGrpSpPr/>
            <p:nvPr/>
          </p:nvGrpSpPr>
          <p:grpSpPr>
            <a:xfrm>
              <a:off x="1073180" y="1362369"/>
              <a:ext cx="2261609" cy="1490976"/>
              <a:chOff x="1225580" y="1576023"/>
              <a:chExt cx="2261609" cy="1490976"/>
            </a:xfrm>
          </p:grpSpPr>
          <p:grpSp>
            <p:nvGrpSpPr>
              <p:cNvPr id="667" name="Google Shape;667;p53"/>
              <p:cNvGrpSpPr/>
              <p:nvPr/>
            </p:nvGrpSpPr>
            <p:grpSpPr>
              <a:xfrm>
                <a:off x="1225580" y="1576023"/>
                <a:ext cx="2261609" cy="1490976"/>
                <a:chOff x="1216975" y="1950278"/>
                <a:chExt cx="1824025" cy="1202497"/>
              </a:xfrm>
            </p:grpSpPr>
            <p:sp>
              <p:nvSpPr>
                <p:cNvPr id="668" name="Google Shape;668;p53"/>
                <p:cNvSpPr/>
                <p:nvPr/>
              </p:nvSpPr>
              <p:spPr>
                <a:xfrm>
                  <a:off x="1216975" y="2257425"/>
                  <a:ext cx="533400" cy="895350"/>
                </a:xfrm>
                <a:custGeom>
                  <a:rect b="b" l="l" r="r" t="t"/>
                  <a:pathLst>
                    <a:path extrusionOk="0" h="35814" w="21336">
                      <a:moveTo>
                        <a:pt x="0" y="34099"/>
                      </a:moveTo>
                      <a:lnTo>
                        <a:pt x="0" y="3238"/>
                      </a:lnTo>
                      <a:lnTo>
                        <a:pt x="21336" y="0"/>
                      </a:lnTo>
                      <a:lnTo>
                        <a:pt x="21336" y="358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669" name="Google Shape;669;p53"/>
                <p:cNvSpPr/>
                <p:nvPr/>
              </p:nvSpPr>
              <p:spPr>
                <a:xfrm flipH="1">
                  <a:off x="2507600" y="2204760"/>
                  <a:ext cx="533400" cy="895350"/>
                </a:xfrm>
                <a:custGeom>
                  <a:rect b="b" l="l" r="r" t="t"/>
                  <a:pathLst>
                    <a:path extrusionOk="0" h="35814" w="21336">
                      <a:moveTo>
                        <a:pt x="0" y="34099"/>
                      </a:moveTo>
                      <a:lnTo>
                        <a:pt x="0" y="3238"/>
                      </a:lnTo>
                      <a:lnTo>
                        <a:pt x="21336" y="0"/>
                      </a:lnTo>
                      <a:lnTo>
                        <a:pt x="21336" y="358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670" name="Google Shape;670;p53"/>
                <p:cNvSpPr/>
                <p:nvPr/>
              </p:nvSpPr>
              <p:spPr>
                <a:xfrm>
                  <a:off x="1828242" y="1950278"/>
                  <a:ext cx="615175" cy="1162050"/>
                </a:xfrm>
                <a:custGeom>
                  <a:rect b="b" l="l" r="r" t="t"/>
                  <a:pathLst>
                    <a:path extrusionOk="0" h="46482" w="24607">
                      <a:moveTo>
                        <a:pt x="0" y="4191"/>
                      </a:moveTo>
                      <a:lnTo>
                        <a:pt x="0" y="46482"/>
                      </a:lnTo>
                      <a:lnTo>
                        <a:pt x="24607" y="44615"/>
                      </a:lnTo>
                      <a:lnTo>
                        <a:pt x="245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</p:grpSp>
          <p:grpSp>
            <p:nvGrpSpPr>
              <p:cNvPr id="671" name="Google Shape;671;p53"/>
              <p:cNvGrpSpPr/>
              <p:nvPr/>
            </p:nvGrpSpPr>
            <p:grpSpPr>
              <a:xfrm>
                <a:off x="2773316" y="1979522"/>
                <a:ext cx="530726" cy="529715"/>
                <a:chOff x="-60254550" y="3367325"/>
                <a:chExt cx="318200" cy="317575"/>
              </a:xfrm>
            </p:grpSpPr>
            <p:sp>
              <p:nvSpPr>
                <p:cNvPr id="672" name="Google Shape;672;p53"/>
                <p:cNvSpPr/>
                <p:nvPr/>
              </p:nvSpPr>
              <p:spPr>
                <a:xfrm>
                  <a:off x="-60219125" y="3367325"/>
                  <a:ext cx="51225" cy="103575"/>
                </a:xfrm>
                <a:custGeom>
                  <a:rect b="b" l="l" r="r" t="t"/>
                  <a:pathLst>
                    <a:path extrusionOk="0" h="4143" w="2049">
                      <a:moveTo>
                        <a:pt x="1051" y="0"/>
                      </a:moveTo>
                      <a:cubicBezTo>
                        <a:pt x="935" y="0"/>
                        <a:pt x="815" y="57"/>
                        <a:pt x="725" y="164"/>
                      </a:cubicBezTo>
                      <a:cubicBezTo>
                        <a:pt x="568" y="290"/>
                        <a:pt x="568" y="573"/>
                        <a:pt x="757" y="731"/>
                      </a:cubicBezTo>
                      <a:cubicBezTo>
                        <a:pt x="1103" y="1046"/>
                        <a:pt x="1103" y="1456"/>
                        <a:pt x="757" y="1771"/>
                      </a:cubicBezTo>
                      <a:cubicBezTo>
                        <a:pt x="32" y="2401"/>
                        <a:pt x="1" y="3377"/>
                        <a:pt x="757" y="4039"/>
                      </a:cubicBezTo>
                      <a:cubicBezTo>
                        <a:pt x="828" y="4110"/>
                        <a:pt x="924" y="4143"/>
                        <a:pt x="1023" y="4143"/>
                      </a:cubicBezTo>
                      <a:cubicBezTo>
                        <a:pt x="1144" y="4143"/>
                        <a:pt x="1269" y="4094"/>
                        <a:pt x="1356" y="4007"/>
                      </a:cubicBezTo>
                      <a:cubicBezTo>
                        <a:pt x="1513" y="3850"/>
                        <a:pt x="1513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2017" y="1771"/>
                        <a:pt x="2049" y="762"/>
                        <a:pt x="1292" y="101"/>
                      </a:cubicBezTo>
                      <a:cubicBezTo>
                        <a:pt x="1224" y="33"/>
                        <a:pt x="113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53"/>
                <p:cNvSpPr/>
                <p:nvPr/>
              </p:nvSpPr>
              <p:spPr>
                <a:xfrm>
                  <a:off x="-60156900" y="3367325"/>
                  <a:ext cx="51225" cy="103575"/>
                </a:xfrm>
                <a:custGeom>
                  <a:rect b="b" l="l" r="r" t="t"/>
                  <a:pathLst>
                    <a:path extrusionOk="0" h="4143" w="2049">
                      <a:moveTo>
                        <a:pt x="1038" y="0"/>
                      </a:moveTo>
                      <a:cubicBezTo>
                        <a:pt x="913" y="0"/>
                        <a:pt x="783" y="57"/>
                        <a:pt x="694" y="164"/>
                      </a:cubicBezTo>
                      <a:cubicBezTo>
                        <a:pt x="536" y="290"/>
                        <a:pt x="536" y="573"/>
                        <a:pt x="757" y="731"/>
                      </a:cubicBezTo>
                      <a:cubicBezTo>
                        <a:pt x="1103" y="1046"/>
                        <a:pt x="1103" y="1456"/>
                        <a:pt x="757" y="1771"/>
                      </a:cubicBezTo>
                      <a:cubicBezTo>
                        <a:pt x="32" y="2401"/>
                        <a:pt x="1" y="3377"/>
                        <a:pt x="757" y="4039"/>
                      </a:cubicBezTo>
                      <a:cubicBezTo>
                        <a:pt x="828" y="4110"/>
                        <a:pt x="918" y="4143"/>
                        <a:pt x="1010" y="4143"/>
                      </a:cubicBezTo>
                      <a:cubicBezTo>
                        <a:pt x="1122" y="4143"/>
                        <a:pt x="1237" y="4094"/>
                        <a:pt x="1324" y="4007"/>
                      </a:cubicBezTo>
                      <a:cubicBezTo>
                        <a:pt x="1481" y="3850"/>
                        <a:pt x="1481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2017" y="1771"/>
                        <a:pt x="2049" y="762"/>
                        <a:pt x="1292" y="101"/>
                      </a:cubicBezTo>
                      <a:cubicBezTo>
                        <a:pt x="1224" y="33"/>
                        <a:pt x="1133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53"/>
                <p:cNvSpPr/>
                <p:nvPr/>
              </p:nvSpPr>
              <p:spPr>
                <a:xfrm>
                  <a:off x="-60094675" y="3367325"/>
                  <a:ext cx="51225" cy="103575"/>
                </a:xfrm>
                <a:custGeom>
                  <a:rect b="b" l="l" r="r" t="t"/>
                  <a:pathLst>
                    <a:path extrusionOk="0" h="4143" w="2049">
                      <a:moveTo>
                        <a:pt x="1038" y="0"/>
                      </a:moveTo>
                      <a:cubicBezTo>
                        <a:pt x="913" y="0"/>
                        <a:pt x="783" y="57"/>
                        <a:pt x="694" y="164"/>
                      </a:cubicBezTo>
                      <a:cubicBezTo>
                        <a:pt x="536" y="290"/>
                        <a:pt x="536" y="573"/>
                        <a:pt x="725" y="731"/>
                      </a:cubicBezTo>
                      <a:cubicBezTo>
                        <a:pt x="1103" y="1046"/>
                        <a:pt x="1103" y="1456"/>
                        <a:pt x="725" y="1771"/>
                      </a:cubicBezTo>
                      <a:cubicBezTo>
                        <a:pt x="32" y="2401"/>
                        <a:pt x="1" y="3377"/>
                        <a:pt x="725" y="4039"/>
                      </a:cubicBezTo>
                      <a:cubicBezTo>
                        <a:pt x="796" y="4110"/>
                        <a:pt x="893" y="4143"/>
                        <a:pt x="992" y="4143"/>
                      </a:cubicBezTo>
                      <a:cubicBezTo>
                        <a:pt x="1113" y="4143"/>
                        <a:pt x="1237" y="4094"/>
                        <a:pt x="1324" y="4007"/>
                      </a:cubicBezTo>
                      <a:cubicBezTo>
                        <a:pt x="1481" y="3850"/>
                        <a:pt x="1481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1985" y="1771"/>
                        <a:pt x="2048" y="762"/>
                        <a:pt x="1292" y="101"/>
                      </a:cubicBezTo>
                      <a:cubicBezTo>
                        <a:pt x="1224" y="33"/>
                        <a:pt x="1133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53"/>
                <p:cNvSpPr/>
                <p:nvPr/>
              </p:nvSpPr>
              <p:spPr>
                <a:xfrm>
                  <a:off x="-60254550" y="3478525"/>
                  <a:ext cx="318200" cy="206375"/>
                </a:xfrm>
                <a:custGeom>
                  <a:rect b="b" l="l" r="r" t="t"/>
                  <a:pathLst>
                    <a:path extrusionOk="0" h="8255" w="12728">
                      <a:moveTo>
                        <a:pt x="10428" y="1607"/>
                      </a:moveTo>
                      <a:cubicBezTo>
                        <a:pt x="11184" y="1607"/>
                        <a:pt x="11814" y="2237"/>
                        <a:pt x="11814" y="2994"/>
                      </a:cubicBezTo>
                      <a:cubicBezTo>
                        <a:pt x="11814" y="3718"/>
                        <a:pt x="11184" y="4380"/>
                        <a:pt x="10428" y="4380"/>
                      </a:cubicBezTo>
                      <a:lnTo>
                        <a:pt x="9767" y="4380"/>
                      </a:lnTo>
                      <a:cubicBezTo>
                        <a:pt x="9861" y="4002"/>
                        <a:pt x="9893" y="3655"/>
                        <a:pt x="9893" y="3246"/>
                      </a:cubicBezTo>
                      <a:lnTo>
                        <a:pt x="9893" y="1607"/>
                      </a:lnTo>
                      <a:close/>
                      <a:moveTo>
                        <a:pt x="410" y="1"/>
                      </a:moveTo>
                      <a:cubicBezTo>
                        <a:pt x="158" y="1"/>
                        <a:pt x="0" y="190"/>
                        <a:pt x="0" y="379"/>
                      </a:cubicBezTo>
                      <a:lnTo>
                        <a:pt x="0" y="3309"/>
                      </a:lnTo>
                      <a:cubicBezTo>
                        <a:pt x="0" y="5041"/>
                        <a:pt x="882" y="6522"/>
                        <a:pt x="2237" y="7436"/>
                      </a:cubicBezTo>
                      <a:lnTo>
                        <a:pt x="441" y="7436"/>
                      </a:lnTo>
                      <a:cubicBezTo>
                        <a:pt x="189" y="7436"/>
                        <a:pt x="32" y="7625"/>
                        <a:pt x="32" y="7845"/>
                      </a:cubicBezTo>
                      <a:cubicBezTo>
                        <a:pt x="32" y="8066"/>
                        <a:pt x="252" y="8255"/>
                        <a:pt x="441" y="8255"/>
                      </a:cubicBezTo>
                      <a:lnTo>
                        <a:pt x="9546" y="8255"/>
                      </a:lnTo>
                      <a:cubicBezTo>
                        <a:pt x="9767" y="8255"/>
                        <a:pt x="9924" y="8066"/>
                        <a:pt x="9924" y="7845"/>
                      </a:cubicBezTo>
                      <a:cubicBezTo>
                        <a:pt x="9924" y="7593"/>
                        <a:pt x="9735" y="7436"/>
                        <a:pt x="9546" y="7436"/>
                      </a:cubicBezTo>
                      <a:lnTo>
                        <a:pt x="7719" y="7436"/>
                      </a:lnTo>
                      <a:cubicBezTo>
                        <a:pt x="8538" y="6900"/>
                        <a:pt x="9168" y="6144"/>
                        <a:pt x="9578" y="5230"/>
                      </a:cubicBezTo>
                      <a:lnTo>
                        <a:pt x="10523" y="5230"/>
                      </a:lnTo>
                      <a:cubicBezTo>
                        <a:pt x="11751" y="5230"/>
                        <a:pt x="12728" y="4254"/>
                        <a:pt x="12728" y="3025"/>
                      </a:cubicBezTo>
                      <a:cubicBezTo>
                        <a:pt x="12728" y="1796"/>
                        <a:pt x="11657" y="788"/>
                        <a:pt x="10428" y="788"/>
                      </a:cubicBezTo>
                      <a:lnTo>
                        <a:pt x="9893" y="788"/>
                      </a:lnTo>
                      <a:lnTo>
                        <a:pt x="9893" y="379"/>
                      </a:lnTo>
                      <a:cubicBezTo>
                        <a:pt x="9893" y="158"/>
                        <a:pt x="9704" y="1"/>
                        <a:pt x="94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6" name="Google Shape;676;p53"/>
              <p:cNvGrpSpPr/>
              <p:nvPr/>
            </p:nvGrpSpPr>
            <p:grpSpPr>
              <a:xfrm>
                <a:off x="2135842" y="2518359"/>
                <a:ext cx="439624" cy="532860"/>
                <a:chOff x="-39248625" y="3588600"/>
                <a:chExt cx="256775" cy="316050"/>
              </a:xfrm>
            </p:grpSpPr>
            <p:sp>
              <p:nvSpPr>
                <p:cNvPr id="677" name="Google Shape;677;p53"/>
                <p:cNvSpPr/>
                <p:nvPr/>
              </p:nvSpPr>
              <p:spPr>
                <a:xfrm>
                  <a:off x="-39248625" y="3588600"/>
                  <a:ext cx="256775" cy="316050"/>
                </a:xfrm>
                <a:custGeom>
                  <a:rect b="b" l="l" r="r" t="t"/>
                  <a:pathLst>
                    <a:path extrusionOk="0" h="12642" w="10271">
                      <a:moveTo>
                        <a:pt x="5364" y="0"/>
                      </a:moveTo>
                      <a:cubicBezTo>
                        <a:pt x="5041" y="0"/>
                        <a:pt x="4710" y="118"/>
                        <a:pt x="4443" y="355"/>
                      </a:cubicBezTo>
                      <a:lnTo>
                        <a:pt x="3277" y="1552"/>
                      </a:lnTo>
                      <a:cubicBezTo>
                        <a:pt x="2804" y="2025"/>
                        <a:pt x="2804" y="2812"/>
                        <a:pt x="3277" y="3316"/>
                      </a:cubicBezTo>
                      <a:lnTo>
                        <a:pt x="3938" y="3978"/>
                      </a:lnTo>
                      <a:lnTo>
                        <a:pt x="1702" y="6215"/>
                      </a:lnTo>
                      <a:cubicBezTo>
                        <a:pt x="1544" y="6152"/>
                        <a:pt x="1355" y="6057"/>
                        <a:pt x="1135" y="6057"/>
                      </a:cubicBezTo>
                      <a:cubicBezTo>
                        <a:pt x="1119" y="6056"/>
                        <a:pt x="1104" y="6056"/>
                        <a:pt x="1089" y="6056"/>
                      </a:cubicBezTo>
                      <a:cubicBezTo>
                        <a:pt x="538" y="6056"/>
                        <a:pt x="0" y="6611"/>
                        <a:pt x="0" y="7286"/>
                      </a:cubicBezTo>
                      <a:cubicBezTo>
                        <a:pt x="0" y="7947"/>
                        <a:pt x="567" y="8515"/>
                        <a:pt x="1229" y="8515"/>
                      </a:cubicBezTo>
                      <a:cubicBezTo>
                        <a:pt x="1418" y="8515"/>
                        <a:pt x="1576" y="8483"/>
                        <a:pt x="1733" y="8388"/>
                      </a:cubicBezTo>
                      <a:lnTo>
                        <a:pt x="3560" y="10216"/>
                      </a:lnTo>
                      <a:cubicBezTo>
                        <a:pt x="2993" y="10720"/>
                        <a:pt x="2615" y="11381"/>
                        <a:pt x="2521" y="12169"/>
                      </a:cubicBezTo>
                      <a:cubicBezTo>
                        <a:pt x="2489" y="12421"/>
                        <a:pt x="2678" y="12642"/>
                        <a:pt x="2930" y="12642"/>
                      </a:cubicBezTo>
                      <a:lnTo>
                        <a:pt x="8633" y="12642"/>
                      </a:lnTo>
                      <a:cubicBezTo>
                        <a:pt x="8853" y="12642"/>
                        <a:pt x="9074" y="12421"/>
                        <a:pt x="9011" y="12169"/>
                      </a:cubicBezTo>
                      <a:cubicBezTo>
                        <a:pt x="8790" y="10562"/>
                        <a:pt x="7404" y="9334"/>
                        <a:pt x="5766" y="9334"/>
                      </a:cubicBezTo>
                      <a:cubicBezTo>
                        <a:pt x="5199" y="9334"/>
                        <a:pt x="4695" y="9491"/>
                        <a:pt x="4222" y="9743"/>
                      </a:cubicBezTo>
                      <a:lnTo>
                        <a:pt x="2300" y="7853"/>
                      </a:lnTo>
                      <a:cubicBezTo>
                        <a:pt x="2363" y="7695"/>
                        <a:pt x="2395" y="7475"/>
                        <a:pt x="2395" y="7286"/>
                      </a:cubicBezTo>
                      <a:cubicBezTo>
                        <a:pt x="2395" y="7097"/>
                        <a:pt x="2363" y="6939"/>
                        <a:pt x="2300" y="6782"/>
                      </a:cubicBezTo>
                      <a:lnTo>
                        <a:pt x="4285" y="4797"/>
                      </a:lnTo>
                      <a:lnTo>
                        <a:pt x="4285" y="4797"/>
                      </a:lnTo>
                      <a:cubicBezTo>
                        <a:pt x="4253" y="5742"/>
                        <a:pt x="4537" y="6624"/>
                        <a:pt x="5073" y="7317"/>
                      </a:cubicBezTo>
                      <a:lnTo>
                        <a:pt x="10271" y="2119"/>
                      </a:lnTo>
                      <a:cubicBezTo>
                        <a:pt x="9636" y="1606"/>
                        <a:pt x="8888" y="1321"/>
                        <a:pt x="8026" y="1321"/>
                      </a:cubicBezTo>
                      <a:cubicBezTo>
                        <a:pt x="7776" y="1321"/>
                        <a:pt x="7516" y="1345"/>
                        <a:pt x="7246" y="1394"/>
                      </a:cubicBezTo>
                      <a:lnTo>
                        <a:pt x="6238" y="355"/>
                      </a:lnTo>
                      <a:cubicBezTo>
                        <a:pt x="6002" y="118"/>
                        <a:pt x="5687" y="0"/>
                        <a:pt x="53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53"/>
                <p:cNvSpPr/>
                <p:nvPr/>
              </p:nvSpPr>
              <p:spPr>
                <a:xfrm>
                  <a:off x="-39076150" y="3684875"/>
                  <a:ext cx="84300" cy="80300"/>
                </a:xfrm>
                <a:custGeom>
                  <a:rect b="b" l="l" r="r" t="t"/>
                  <a:pathLst>
                    <a:path extrusionOk="0" h="3212" w="3372">
                      <a:moveTo>
                        <a:pt x="2868" y="1"/>
                      </a:moveTo>
                      <a:lnTo>
                        <a:pt x="1" y="2868"/>
                      </a:lnTo>
                      <a:cubicBezTo>
                        <a:pt x="353" y="3098"/>
                        <a:pt x="757" y="3212"/>
                        <a:pt x="1156" y="3212"/>
                      </a:cubicBezTo>
                      <a:cubicBezTo>
                        <a:pt x="1686" y="3212"/>
                        <a:pt x="2207" y="3011"/>
                        <a:pt x="2584" y="2616"/>
                      </a:cubicBezTo>
                      <a:cubicBezTo>
                        <a:pt x="3309" y="1891"/>
                        <a:pt x="3372" y="851"/>
                        <a:pt x="2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9" name="Google Shape;679;p53"/>
              <p:cNvGrpSpPr/>
              <p:nvPr/>
            </p:nvGrpSpPr>
            <p:grpSpPr>
              <a:xfrm>
                <a:off x="1410245" y="1976503"/>
                <a:ext cx="546161" cy="532878"/>
                <a:chOff x="-17170750" y="4058800"/>
                <a:chExt cx="308775" cy="304050"/>
              </a:xfrm>
            </p:grpSpPr>
            <p:sp>
              <p:nvSpPr>
                <p:cNvPr id="680" name="Google Shape;680;p53"/>
                <p:cNvSpPr/>
                <p:nvPr/>
              </p:nvSpPr>
              <p:spPr>
                <a:xfrm>
                  <a:off x="-17041575" y="4058800"/>
                  <a:ext cx="49650" cy="49850"/>
                </a:xfrm>
                <a:custGeom>
                  <a:rect b="b" l="l" r="r" t="t"/>
                  <a:pathLst>
                    <a:path extrusionOk="0" h="1994" w="1986">
                      <a:moveTo>
                        <a:pt x="989" y="1"/>
                      </a:moveTo>
                      <a:cubicBezTo>
                        <a:pt x="859" y="1"/>
                        <a:pt x="725" y="56"/>
                        <a:pt x="662" y="166"/>
                      </a:cubicBezTo>
                      <a:lnTo>
                        <a:pt x="1" y="1521"/>
                      </a:lnTo>
                      <a:lnTo>
                        <a:pt x="32" y="1521"/>
                      </a:lnTo>
                      <a:lnTo>
                        <a:pt x="977" y="1993"/>
                      </a:lnTo>
                      <a:lnTo>
                        <a:pt x="1954" y="1521"/>
                      </a:lnTo>
                      <a:lnTo>
                        <a:pt x="1985" y="1521"/>
                      </a:lnTo>
                      <a:lnTo>
                        <a:pt x="1292" y="166"/>
                      </a:lnTo>
                      <a:cubicBezTo>
                        <a:pt x="1245" y="56"/>
                        <a:pt x="1119" y="1"/>
                        <a:pt x="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53"/>
                <p:cNvSpPr/>
                <p:nvPr/>
              </p:nvSpPr>
              <p:spPr>
                <a:xfrm>
                  <a:off x="-17041575" y="4312625"/>
                  <a:ext cx="49650" cy="50225"/>
                </a:xfrm>
                <a:custGeom>
                  <a:rect b="b" l="l" r="r" t="t"/>
                  <a:pathLst>
                    <a:path extrusionOk="0" h="2009" w="1986">
                      <a:moveTo>
                        <a:pt x="977" y="0"/>
                      </a:moveTo>
                      <a:lnTo>
                        <a:pt x="32" y="473"/>
                      </a:lnTo>
                      <a:lnTo>
                        <a:pt x="1" y="473"/>
                      </a:lnTo>
                      <a:lnTo>
                        <a:pt x="662" y="1796"/>
                      </a:lnTo>
                      <a:cubicBezTo>
                        <a:pt x="757" y="1938"/>
                        <a:pt x="891" y="2009"/>
                        <a:pt x="1013" y="2009"/>
                      </a:cubicBezTo>
                      <a:cubicBezTo>
                        <a:pt x="1135" y="2009"/>
                        <a:pt x="1245" y="1938"/>
                        <a:pt x="1292" y="1796"/>
                      </a:cubicBezTo>
                      <a:lnTo>
                        <a:pt x="1985" y="473"/>
                      </a:lnTo>
                      <a:lnTo>
                        <a:pt x="1954" y="47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53"/>
                <p:cNvSpPr/>
                <p:nvPr/>
              </p:nvSpPr>
              <p:spPr>
                <a:xfrm>
                  <a:off x="-17170750" y="4186600"/>
                  <a:ext cx="52800" cy="48075"/>
                </a:xfrm>
                <a:custGeom>
                  <a:rect b="b" l="l" r="r" t="t"/>
                  <a:pathLst>
                    <a:path extrusionOk="0" h="1923" w="2112">
                      <a:moveTo>
                        <a:pt x="1639" y="0"/>
                      </a:moveTo>
                      <a:lnTo>
                        <a:pt x="284" y="630"/>
                      </a:lnTo>
                      <a:cubicBezTo>
                        <a:pt x="1" y="788"/>
                        <a:pt x="1" y="1135"/>
                        <a:pt x="284" y="1261"/>
                      </a:cubicBezTo>
                      <a:lnTo>
                        <a:pt x="1639" y="1922"/>
                      </a:lnTo>
                      <a:lnTo>
                        <a:pt x="1639" y="1891"/>
                      </a:lnTo>
                      <a:lnTo>
                        <a:pt x="2112" y="946"/>
                      </a:lnTo>
                      <a:lnTo>
                        <a:pt x="16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53"/>
                <p:cNvSpPr/>
                <p:nvPr/>
              </p:nvSpPr>
              <p:spPr>
                <a:xfrm>
                  <a:off x="-16914775" y="4185025"/>
                  <a:ext cx="52800" cy="49650"/>
                </a:xfrm>
                <a:custGeom>
                  <a:rect b="b" l="l" r="r" t="t"/>
                  <a:pathLst>
                    <a:path extrusionOk="0" h="1986" w="2112">
                      <a:moveTo>
                        <a:pt x="474" y="0"/>
                      </a:moveTo>
                      <a:lnTo>
                        <a:pt x="474" y="63"/>
                      </a:lnTo>
                      <a:lnTo>
                        <a:pt x="1" y="1009"/>
                      </a:lnTo>
                      <a:lnTo>
                        <a:pt x="474" y="1954"/>
                      </a:lnTo>
                      <a:lnTo>
                        <a:pt x="474" y="1985"/>
                      </a:lnTo>
                      <a:lnTo>
                        <a:pt x="1828" y="1324"/>
                      </a:lnTo>
                      <a:cubicBezTo>
                        <a:pt x="2112" y="1198"/>
                        <a:pt x="2112" y="851"/>
                        <a:pt x="1828" y="693"/>
                      </a:cubicBezTo>
                      <a:lnTo>
                        <a:pt x="47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53"/>
                <p:cNvSpPr/>
                <p:nvPr/>
              </p:nvSpPr>
              <p:spPr>
                <a:xfrm>
                  <a:off x="-17127800" y="4273225"/>
                  <a:ext cx="47650" cy="46500"/>
                </a:xfrm>
                <a:custGeom>
                  <a:rect b="b" l="l" r="r" t="t"/>
                  <a:pathLst>
                    <a:path extrusionOk="0" h="1860" w="1906">
                      <a:moveTo>
                        <a:pt x="551" y="1"/>
                      </a:moveTo>
                      <a:lnTo>
                        <a:pt x="79" y="1419"/>
                      </a:lnTo>
                      <a:cubicBezTo>
                        <a:pt x="0" y="1628"/>
                        <a:pt x="183" y="1859"/>
                        <a:pt x="373" y="1859"/>
                      </a:cubicBezTo>
                      <a:cubicBezTo>
                        <a:pt x="412" y="1859"/>
                        <a:pt x="451" y="1850"/>
                        <a:pt x="488" y="1828"/>
                      </a:cubicBezTo>
                      <a:lnTo>
                        <a:pt x="1906" y="1356"/>
                      </a:lnTo>
                      <a:lnTo>
                        <a:pt x="1906" y="1324"/>
                      </a:lnTo>
                      <a:lnTo>
                        <a:pt x="1591" y="347"/>
                      </a:lnTo>
                      <a:lnTo>
                        <a:pt x="58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53"/>
                <p:cNvSpPr/>
                <p:nvPr/>
              </p:nvSpPr>
              <p:spPr>
                <a:xfrm>
                  <a:off x="-16952575" y="4100775"/>
                  <a:ext cx="47675" cy="47250"/>
                </a:xfrm>
                <a:custGeom>
                  <a:rect b="b" l="l" r="r" t="t"/>
                  <a:pathLst>
                    <a:path extrusionOk="0" h="1890" w="1907">
                      <a:moveTo>
                        <a:pt x="1544" y="0"/>
                      </a:moveTo>
                      <a:cubicBezTo>
                        <a:pt x="1503" y="0"/>
                        <a:pt x="1461" y="10"/>
                        <a:pt x="1418" y="31"/>
                      </a:cubicBezTo>
                      <a:lnTo>
                        <a:pt x="1" y="503"/>
                      </a:lnTo>
                      <a:lnTo>
                        <a:pt x="1" y="535"/>
                      </a:lnTo>
                      <a:lnTo>
                        <a:pt x="316" y="1543"/>
                      </a:lnTo>
                      <a:lnTo>
                        <a:pt x="1324" y="1890"/>
                      </a:lnTo>
                      <a:lnTo>
                        <a:pt x="1355" y="1890"/>
                      </a:lnTo>
                      <a:lnTo>
                        <a:pt x="1828" y="472"/>
                      </a:lnTo>
                      <a:cubicBezTo>
                        <a:pt x="1907" y="236"/>
                        <a:pt x="1745" y="0"/>
                        <a:pt x="15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53"/>
                <p:cNvSpPr/>
                <p:nvPr/>
              </p:nvSpPr>
              <p:spPr>
                <a:xfrm>
                  <a:off x="-16954150" y="4273225"/>
                  <a:ext cx="49200" cy="47800"/>
                </a:xfrm>
                <a:custGeom>
                  <a:rect b="b" l="l" r="r" t="t"/>
                  <a:pathLst>
                    <a:path extrusionOk="0" h="1912" w="1968">
                      <a:moveTo>
                        <a:pt x="1387" y="1"/>
                      </a:moveTo>
                      <a:lnTo>
                        <a:pt x="379" y="347"/>
                      </a:lnTo>
                      <a:lnTo>
                        <a:pt x="1" y="1356"/>
                      </a:lnTo>
                      <a:lnTo>
                        <a:pt x="1" y="1419"/>
                      </a:lnTo>
                      <a:lnTo>
                        <a:pt x="1418" y="1891"/>
                      </a:lnTo>
                      <a:cubicBezTo>
                        <a:pt x="1460" y="1905"/>
                        <a:pt x="1501" y="1911"/>
                        <a:pt x="1541" y="1911"/>
                      </a:cubicBezTo>
                      <a:cubicBezTo>
                        <a:pt x="1776" y="1911"/>
                        <a:pt x="1967" y="1692"/>
                        <a:pt x="1860" y="1450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53"/>
                <p:cNvSpPr/>
                <p:nvPr/>
              </p:nvSpPr>
              <p:spPr>
                <a:xfrm>
                  <a:off x="-17128625" y="4101275"/>
                  <a:ext cx="48475" cy="46750"/>
                </a:xfrm>
                <a:custGeom>
                  <a:rect b="b" l="l" r="r" t="t"/>
                  <a:pathLst>
                    <a:path extrusionOk="0" h="1870" w="1939">
                      <a:moveTo>
                        <a:pt x="433" y="0"/>
                      </a:moveTo>
                      <a:cubicBezTo>
                        <a:pt x="209" y="0"/>
                        <a:pt x="0" y="201"/>
                        <a:pt x="112" y="452"/>
                      </a:cubicBezTo>
                      <a:lnTo>
                        <a:pt x="584" y="1870"/>
                      </a:lnTo>
                      <a:lnTo>
                        <a:pt x="1592" y="1523"/>
                      </a:lnTo>
                      <a:lnTo>
                        <a:pt x="1939" y="483"/>
                      </a:lnTo>
                      <a:lnTo>
                        <a:pt x="521" y="11"/>
                      </a:lnTo>
                      <a:cubicBezTo>
                        <a:pt x="492" y="4"/>
                        <a:pt x="462" y="0"/>
                        <a:pt x="4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53"/>
                <p:cNvSpPr/>
                <p:nvPr/>
              </p:nvSpPr>
              <p:spPr>
                <a:xfrm>
                  <a:off x="-17043150" y="4183450"/>
                  <a:ext cx="52800" cy="52800"/>
                </a:xfrm>
                <a:custGeom>
                  <a:rect b="b" l="l" r="r" t="t"/>
                  <a:pathLst>
                    <a:path extrusionOk="0" h="2112" w="2112">
                      <a:moveTo>
                        <a:pt x="1040" y="0"/>
                      </a:moveTo>
                      <a:cubicBezTo>
                        <a:pt x="473" y="0"/>
                        <a:pt x="1" y="473"/>
                        <a:pt x="1" y="1072"/>
                      </a:cubicBezTo>
                      <a:cubicBezTo>
                        <a:pt x="1" y="1639"/>
                        <a:pt x="473" y="2111"/>
                        <a:pt x="1040" y="2111"/>
                      </a:cubicBezTo>
                      <a:cubicBezTo>
                        <a:pt x="1639" y="2111"/>
                        <a:pt x="2112" y="1639"/>
                        <a:pt x="2112" y="1072"/>
                      </a:cubicBezTo>
                      <a:cubicBezTo>
                        <a:pt x="2112" y="504"/>
                        <a:pt x="1639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53"/>
                <p:cNvSpPr/>
                <p:nvPr/>
              </p:nvSpPr>
              <p:spPr>
                <a:xfrm>
                  <a:off x="-17070725" y="4111975"/>
                  <a:ext cx="44925" cy="60475"/>
                </a:xfrm>
                <a:custGeom>
                  <a:rect b="b" l="l" r="r" t="t"/>
                  <a:pathLst>
                    <a:path extrusionOk="0" h="2419" w="1797">
                      <a:moveTo>
                        <a:pt x="722" y="0"/>
                      </a:moveTo>
                      <a:cubicBezTo>
                        <a:pt x="663" y="0"/>
                        <a:pt x="600" y="8"/>
                        <a:pt x="537" y="24"/>
                      </a:cubicBezTo>
                      <a:cubicBezTo>
                        <a:pt x="411" y="55"/>
                        <a:pt x="348" y="150"/>
                        <a:pt x="316" y="244"/>
                      </a:cubicBezTo>
                      <a:lnTo>
                        <a:pt x="1" y="1253"/>
                      </a:lnTo>
                      <a:lnTo>
                        <a:pt x="1167" y="2418"/>
                      </a:lnTo>
                      <a:cubicBezTo>
                        <a:pt x="1356" y="2355"/>
                        <a:pt x="1576" y="2229"/>
                        <a:pt x="1797" y="2198"/>
                      </a:cubicBezTo>
                      <a:lnTo>
                        <a:pt x="1797" y="496"/>
                      </a:lnTo>
                      <a:lnTo>
                        <a:pt x="883" y="24"/>
                      </a:lnTo>
                      <a:cubicBezTo>
                        <a:pt x="836" y="8"/>
                        <a:pt x="781" y="0"/>
                        <a:pt x="7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53"/>
                <p:cNvSpPr/>
                <p:nvPr/>
              </p:nvSpPr>
              <p:spPr>
                <a:xfrm>
                  <a:off x="-16979350" y="4156675"/>
                  <a:ext cx="60675" cy="45700"/>
                </a:xfrm>
                <a:custGeom>
                  <a:rect b="b" l="l" r="r" t="t"/>
                  <a:pathLst>
                    <a:path extrusionOk="0" h="1828" w="2427">
                      <a:moveTo>
                        <a:pt x="1166" y="0"/>
                      </a:moveTo>
                      <a:lnTo>
                        <a:pt x="1" y="1166"/>
                      </a:lnTo>
                      <a:cubicBezTo>
                        <a:pt x="127" y="1386"/>
                        <a:pt x="190" y="1575"/>
                        <a:pt x="284" y="1827"/>
                      </a:cubicBezTo>
                      <a:lnTo>
                        <a:pt x="1954" y="1827"/>
                      </a:lnTo>
                      <a:lnTo>
                        <a:pt x="2426" y="914"/>
                      </a:lnTo>
                      <a:cubicBezTo>
                        <a:pt x="2426" y="756"/>
                        <a:pt x="2426" y="630"/>
                        <a:pt x="2395" y="567"/>
                      </a:cubicBezTo>
                      <a:cubicBezTo>
                        <a:pt x="2363" y="441"/>
                        <a:pt x="2269" y="347"/>
                        <a:pt x="2174" y="315"/>
                      </a:cubicBez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53"/>
                <p:cNvSpPr/>
                <p:nvPr/>
              </p:nvSpPr>
              <p:spPr>
                <a:xfrm>
                  <a:off x="-17116400" y="4155875"/>
                  <a:ext cx="63050" cy="44125"/>
                </a:xfrm>
                <a:custGeom>
                  <a:rect b="b" l="l" r="r" t="t"/>
                  <a:pathLst>
                    <a:path extrusionOk="0" h="1765" w="2522">
                      <a:moveTo>
                        <a:pt x="1292" y="1"/>
                      </a:moveTo>
                      <a:lnTo>
                        <a:pt x="316" y="316"/>
                      </a:lnTo>
                      <a:cubicBezTo>
                        <a:pt x="190" y="347"/>
                        <a:pt x="127" y="442"/>
                        <a:pt x="95" y="536"/>
                      </a:cubicBezTo>
                      <a:cubicBezTo>
                        <a:pt x="32" y="662"/>
                        <a:pt x="1" y="788"/>
                        <a:pt x="95" y="851"/>
                      </a:cubicBezTo>
                      <a:lnTo>
                        <a:pt x="568" y="1765"/>
                      </a:lnTo>
                      <a:lnTo>
                        <a:pt x="2238" y="1765"/>
                      </a:lnTo>
                      <a:cubicBezTo>
                        <a:pt x="2301" y="1544"/>
                        <a:pt x="2364" y="1324"/>
                        <a:pt x="2521" y="1135"/>
                      </a:cubicBezTo>
                      <a:lnTo>
                        <a:pt x="129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53"/>
                <p:cNvSpPr/>
                <p:nvPr/>
              </p:nvSpPr>
              <p:spPr>
                <a:xfrm>
                  <a:off x="-17007700" y="4112450"/>
                  <a:ext cx="44925" cy="60775"/>
                </a:xfrm>
                <a:custGeom>
                  <a:rect b="b" l="l" r="r" t="t"/>
                  <a:pathLst>
                    <a:path extrusionOk="0" h="2431" w="1797">
                      <a:moveTo>
                        <a:pt x="1042" y="0"/>
                      </a:moveTo>
                      <a:cubicBezTo>
                        <a:pt x="989" y="0"/>
                        <a:pt x="936" y="10"/>
                        <a:pt x="883" y="36"/>
                      </a:cubicBezTo>
                      <a:lnTo>
                        <a:pt x="0" y="509"/>
                      </a:lnTo>
                      <a:lnTo>
                        <a:pt x="0" y="2179"/>
                      </a:lnTo>
                      <a:cubicBezTo>
                        <a:pt x="221" y="2210"/>
                        <a:pt x="410" y="2273"/>
                        <a:pt x="630" y="2431"/>
                      </a:cubicBezTo>
                      <a:lnTo>
                        <a:pt x="1796" y="1265"/>
                      </a:lnTo>
                      <a:lnTo>
                        <a:pt x="1481" y="288"/>
                      </a:lnTo>
                      <a:cubicBezTo>
                        <a:pt x="1450" y="162"/>
                        <a:pt x="1355" y="68"/>
                        <a:pt x="1261" y="36"/>
                      </a:cubicBezTo>
                      <a:cubicBezTo>
                        <a:pt x="1188" y="18"/>
                        <a:pt x="1115" y="0"/>
                        <a:pt x="10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53"/>
                <p:cNvSpPr/>
                <p:nvPr/>
              </p:nvSpPr>
              <p:spPr>
                <a:xfrm>
                  <a:off x="-17007700" y="4248025"/>
                  <a:ext cx="44925" cy="61475"/>
                </a:xfrm>
                <a:custGeom>
                  <a:rect b="b" l="l" r="r" t="t"/>
                  <a:pathLst>
                    <a:path extrusionOk="0" h="2459" w="1797">
                      <a:moveTo>
                        <a:pt x="630" y="1"/>
                      </a:moveTo>
                      <a:cubicBezTo>
                        <a:pt x="473" y="95"/>
                        <a:pt x="221" y="221"/>
                        <a:pt x="0" y="253"/>
                      </a:cubicBezTo>
                      <a:lnTo>
                        <a:pt x="0" y="1954"/>
                      </a:lnTo>
                      <a:lnTo>
                        <a:pt x="883" y="2427"/>
                      </a:lnTo>
                      <a:cubicBezTo>
                        <a:pt x="946" y="2458"/>
                        <a:pt x="1009" y="2458"/>
                        <a:pt x="1040" y="2458"/>
                      </a:cubicBezTo>
                      <a:cubicBezTo>
                        <a:pt x="1135" y="2458"/>
                        <a:pt x="1198" y="2427"/>
                        <a:pt x="1261" y="2364"/>
                      </a:cubicBezTo>
                      <a:cubicBezTo>
                        <a:pt x="1324" y="2332"/>
                        <a:pt x="1450" y="2269"/>
                        <a:pt x="1481" y="2175"/>
                      </a:cubicBezTo>
                      <a:lnTo>
                        <a:pt x="1796" y="1198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53"/>
                <p:cNvSpPr/>
                <p:nvPr/>
              </p:nvSpPr>
              <p:spPr>
                <a:xfrm>
                  <a:off x="-16980125" y="4219675"/>
                  <a:ext cx="61450" cy="45700"/>
                </a:xfrm>
                <a:custGeom>
                  <a:rect b="b" l="l" r="r" t="t"/>
                  <a:pathLst>
                    <a:path extrusionOk="0" h="1828" w="2458">
                      <a:moveTo>
                        <a:pt x="252" y="1"/>
                      </a:moveTo>
                      <a:cubicBezTo>
                        <a:pt x="221" y="253"/>
                        <a:pt x="158" y="442"/>
                        <a:pt x="0" y="631"/>
                      </a:cubicBezTo>
                      <a:lnTo>
                        <a:pt x="1166" y="1828"/>
                      </a:lnTo>
                      <a:lnTo>
                        <a:pt x="2142" y="1513"/>
                      </a:lnTo>
                      <a:cubicBezTo>
                        <a:pt x="2268" y="1450"/>
                        <a:pt x="2363" y="1387"/>
                        <a:pt x="2394" y="1261"/>
                      </a:cubicBezTo>
                      <a:cubicBezTo>
                        <a:pt x="2426" y="1135"/>
                        <a:pt x="2457" y="1009"/>
                        <a:pt x="2394" y="946"/>
                      </a:cubicBezTo>
                      <a:lnTo>
                        <a:pt x="19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53"/>
                <p:cNvSpPr/>
                <p:nvPr/>
              </p:nvSpPr>
              <p:spPr>
                <a:xfrm>
                  <a:off x="-17070725" y="4247250"/>
                  <a:ext cx="44925" cy="61300"/>
                </a:xfrm>
                <a:custGeom>
                  <a:rect b="b" l="l" r="r" t="t"/>
                  <a:pathLst>
                    <a:path extrusionOk="0" h="2452" w="1797">
                      <a:moveTo>
                        <a:pt x="1167" y="0"/>
                      </a:moveTo>
                      <a:lnTo>
                        <a:pt x="1" y="1197"/>
                      </a:lnTo>
                      <a:lnTo>
                        <a:pt x="316" y="2174"/>
                      </a:lnTo>
                      <a:cubicBezTo>
                        <a:pt x="348" y="2300"/>
                        <a:pt x="411" y="2332"/>
                        <a:pt x="505" y="2363"/>
                      </a:cubicBezTo>
                      <a:cubicBezTo>
                        <a:pt x="578" y="2418"/>
                        <a:pt x="641" y="2452"/>
                        <a:pt x="711" y="2452"/>
                      </a:cubicBezTo>
                      <a:cubicBezTo>
                        <a:pt x="762" y="2452"/>
                        <a:pt x="817" y="2434"/>
                        <a:pt x="883" y="2395"/>
                      </a:cubicBezTo>
                      <a:lnTo>
                        <a:pt x="1797" y="1922"/>
                      </a:lnTo>
                      <a:lnTo>
                        <a:pt x="1797" y="284"/>
                      </a:lnTo>
                      <a:cubicBezTo>
                        <a:pt x="1576" y="221"/>
                        <a:pt x="1356" y="158"/>
                        <a:pt x="11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53"/>
                <p:cNvSpPr/>
                <p:nvPr/>
              </p:nvSpPr>
              <p:spPr>
                <a:xfrm>
                  <a:off x="-17115600" y="4218900"/>
                  <a:ext cx="61450" cy="44900"/>
                </a:xfrm>
                <a:custGeom>
                  <a:rect b="b" l="l" r="r" t="t"/>
                  <a:pathLst>
                    <a:path extrusionOk="0" h="1796" w="2458">
                      <a:moveTo>
                        <a:pt x="536" y="0"/>
                      </a:moveTo>
                      <a:lnTo>
                        <a:pt x="536" y="32"/>
                      </a:lnTo>
                      <a:lnTo>
                        <a:pt x="63" y="945"/>
                      </a:lnTo>
                      <a:cubicBezTo>
                        <a:pt x="0" y="1071"/>
                        <a:pt x="0" y="1166"/>
                        <a:pt x="63" y="1260"/>
                      </a:cubicBezTo>
                      <a:cubicBezTo>
                        <a:pt x="95" y="1386"/>
                        <a:pt x="158" y="1449"/>
                        <a:pt x="284" y="1481"/>
                      </a:cubicBezTo>
                      <a:lnTo>
                        <a:pt x="1260" y="1796"/>
                      </a:lnTo>
                      <a:lnTo>
                        <a:pt x="2458" y="630"/>
                      </a:lnTo>
                      <a:cubicBezTo>
                        <a:pt x="2332" y="441"/>
                        <a:pt x="2269" y="221"/>
                        <a:pt x="21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7" name="Google Shape;697;p53"/>
            <p:cNvGrpSpPr/>
            <p:nvPr/>
          </p:nvGrpSpPr>
          <p:grpSpPr>
            <a:xfrm>
              <a:off x="1604962" y="3519271"/>
              <a:ext cx="1198043" cy="210331"/>
              <a:chOff x="1026623" y="2953314"/>
              <a:chExt cx="5688711" cy="1008300"/>
            </a:xfrm>
          </p:grpSpPr>
          <p:sp>
            <p:nvSpPr>
              <p:cNvPr id="698" name="Google Shape;698;p53"/>
              <p:cNvSpPr/>
              <p:nvPr/>
            </p:nvSpPr>
            <p:spPr>
              <a:xfrm>
                <a:off x="1026623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3"/>
              <p:cNvSpPr/>
              <p:nvPr/>
            </p:nvSpPr>
            <p:spPr>
              <a:xfrm>
                <a:off x="2183600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3"/>
              <p:cNvSpPr/>
              <p:nvPr/>
            </p:nvSpPr>
            <p:spPr>
              <a:xfrm>
                <a:off x="3340578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3"/>
              <p:cNvSpPr/>
              <p:nvPr/>
            </p:nvSpPr>
            <p:spPr>
              <a:xfrm>
                <a:off x="4497556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3"/>
              <p:cNvSpPr/>
              <p:nvPr/>
            </p:nvSpPr>
            <p:spPr>
              <a:xfrm>
                <a:off x="5654534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54"/>
          <p:cNvGrpSpPr/>
          <p:nvPr/>
        </p:nvGrpSpPr>
        <p:grpSpPr>
          <a:xfrm rot="-10442861">
            <a:off x="2325739" y="592525"/>
            <a:ext cx="5301879" cy="3958436"/>
            <a:chOff x="-464369" y="431368"/>
            <a:chExt cx="5301925" cy="3958470"/>
          </a:xfrm>
        </p:grpSpPr>
        <p:sp>
          <p:nvSpPr>
            <p:cNvPr id="708" name="Google Shape;708;p54"/>
            <p:cNvSpPr/>
            <p:nvPr/>
          </p:nvSpPr>
          <p:spPr>
            <a:xfrm>
              <a:off x="-454618" y="695262"/>
              <a:ext cx="5209925" cy="3694575"/>
            </a:xfrm>
            <a:custGeom>
              <a:rect b="b" l="l" r="r" t="t"/>
              <a:pathLst>
                <a:path extrusionOk="0" h="147783" w="208397">
                  <a:moveTo>
                    <a:pt x="189560" y="0"/>
                  </a:moveTo>
                  <a:lnTo>
                    <a:pt x="0" y="49645"/>
                  </a:lnTo>
                  <a:lnTo>
                    <a:pt x="16283" y="147783"/>
                  </a:lnTo>
                  <a:lnTo>
                    <a:pt x="208397" y="1043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09" name="Google Shape;709;p54"/>
            <p:cNvSpPr/>
            <p:nvPr/>
          </p:nvSpPr>
          <p:spPr>
            <a:xfrm>
              <a:off x="-464369" y="431368"/>
              <a:ext cx="3391275" cy="1411500"/>
            </a:xfrm>
            <a:custGeom>
              <a:rect b="b" l="l" r="r" t="t"/>
              <a:pathLst>
                <a:path extrusionOk="0" h="56460" w="135651">
                  <a:moveTo>
                    <a:pt x="4703" y="0"/>
                  </a:moveTo>
                  <a:lnTo>
                    <a:pt x="0" y="56460"/>
                  </a:lnTo>
                  <a:lnTo>
                    <a:pt x="135651" y="220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10" name="Google Shape;710;p54"/>
            <p:cNvSpPr/>
            <p:nvPr/>
          </p:nvSpPr>
          <p:spPr>
            <a:xfrm>
              <a:off x="1764506" y="3376756"/>
              <a:ext cx="3073050" cy="710675"/>
            </a:xfrm>
            <a:custGeom>
              <a:rect b="b" l="l" r="r" t="t"/>
              <a:pathLst>
                <a:path extrusionOk="0" h="28427" w="122922">
                  <a:moveTo>
                    <a:pt x="122922" y="14099"/>
                  </a:moveTo>
                  <a:lnTo>
                    <a:pt x="120318" y="0"/>
                  </a:lnTo>
                  <a:lnTo>
                    <a:pt x="0" y="284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711" name="Google Shape;711;p54"/>
          <p:cNvSpPr/>
          <p:nvPr/>
        </p:nvSpPr>
        <p:spPr>
          <a:xfrm flipH="1">
            <a:off x="365047" y="396000"/>
            <a:ext cx="166875" cy="1994050"/>
          </a:xfrm>
          <a:custGeom>
            <a:rect b="b" l="l" r="r" t="t"/>
            <a:pathLst>
              <a:path extrusionOk="0" h="79762" w="6675">
                <a:moveTo>
                  <a:pt x="5184" y="79762"/>
                </a:moveTo>
                <a:lnTo>
                  <a:pt x="0" y="552"/>
                </a:lnTo>
                <a:lnTo>
                  <a:pt x="66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12" name="Google Shape;712;p54"/>
          <p:cNvSpPr txBox="1"/>
          <p:nvPr>
            <p:ph type="title"/>
          </p:nvPr>
        </p:nvSpPr>
        <p:spPr>
          <a:xfrm flipH="1">
            <a:off x="3392008" y="1308225"/>
            <a:ext cx="3586800" cy="237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13" name="Google Shape;713;p54"/>
          <p:cNvSpPr txBox="1"/>
          <p:nvPr>
            <p:ph idx="2" type="title"/>
          </p:nvPr>
        </p:nvSpPr>
        <p:spPr>
          <a:xfrm flipH="1">
            <a:off x="6142895" y="3615203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282100" y="4450025"/>
            <a:ext cx="2153300" cy="232725"/>
          </a:xfrm>
          <a:custGeom>
            <a:rect b="b" l="l" r="r" t="t"/>
            <a:pathLst>
              <a:path extrusionOk="0" h="9309" w="86132">
                <a:moveTo>
                  <a:pt x="86132" y="5924"/>
                </a:moveTo>
                <a:lnTo>
                  <a:pt x="779" y="0"/>
                </a:lnTo>
                <a:lnTo>
                  <a:pt x="0" y="93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5"/>
          <p:cNvSpPr txBox="1"/>
          <p:nvPr>
            <p:ph idx="2" type="body"/>
          </p:nvPr>
        </p:nvSpPr>
        <p:spPr>
          <a:xfrm>
            <a:off x="322025" y="1193550"/>
            <a:ext cx="84999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models have about an 89% accuracy</a:t>
            </a:r>
            <a:endParaRPr sz="1700"/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-33655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False Positive value is below 3%, which means less than 3% of the time the hotel can run the risk of overbooking</a:t>
            </a:r>
            <a:endParaRPr sz="1700"/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False negative value is below 10%, which means less than 10% of the times, the hotel will be allocating their resources in the wrong reservations that the customer will eventually cancel</a:t>
            </a:r>
            <a:endParaRPr sz="1700"/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508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 families and customers booking closer to check in dates</a:t>
            </a:r>
            <a:endParaRPr sz="1700"/>
          </a:p>
          <a:p>
            <a:pPr indent="0" lvl="0" marL="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Based on booking trends the overbooking policy can increase in the Fall and Spring months</a:t>
            </a:r>
            <a:endParaRPr sz="1700"/>
          </a:p>
        </p:txBody>
      </p:sp>
      <p:sp>
        <p:nvSpPr>
          <p:cNvPr id="720" name="Google Shape;720;p55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6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  <p:sp>
        <p:nvSpPr>
          <p:cNvPr id="726" name="Google Shape;726;p56"/>
          <p:cNvSpPr txBox="1"/>
          <p:nvPr>
            <p:ph idx="1" type="body"/>
          </p:nvPr>
        </p:nvSpPr>
        <p:spPr>
          <a:xfrm>
            <a:off x="720000" y="1385225"/>
            <a:ext cx="56331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Compare stats with </a:t>
            </a:r>
            <a:r>
              <a:rPr lang="en" sz="1700"/>
              <a:t>comparable</a:t>
            </a:r>
            <a:r>
              <a:rPr lang="en" sz="1700"/>
              <a:t> hotels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Incorporate customer reviews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Look at  post covid data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Look at airline data to search for other patterns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57"/>
          <p:cNvGrpSpPr/>
          <p:nvPr/>
        </p:nvGrpSpPr>
        <p:grpSpPr>
          <a:xfrm rot="-10442861">
            <a:off x="1268689" y="460075"/>
            <a:ext cx="5301879" cy="3958436"/>
            <a:chOff x="-464369" y="431368"/>
            <a:chExt cx="5301925" cy="3958470"/>
          </a:xfrm>
        </p:grpSpPr>
        <p:sp>
          <p:nvSpPr>
            <p:cNvPr id="732" name="Google Shape;732;p57"/>
            <p:cNvSpPr/>
            <p:nvPr/>
          </p:nvSpPr>
          <p:spPr>
            <a:xfrm>
              <a:off x="-454618" y="695262"/>
              <a:ext cx="5209925" cy="3694575"/>
            </a:xfrm>
            <a:custGeom>
              <a:rect b="b" l="l" r="r" t="t"/>
              <a:pathLst>
                <a:path extrusionOk="0" h="147783" w="208397">
                  <a:moveTo>
                    <a:pt x="189560" y="0"/>
                  </a:moveTo>
                  <a:lnTo>
                    <a:pt x="0" y="49645"/>
                  </a:lnTo>
                  <a:lnTo>
                    <a:pt x="16283" y="147783"/>
                  </a:lnTo>
                  <a:lnTo>
                    <a:pt x="208397" y="1043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33" name="Google Shape;733;p57"/>
            <p:cNvSpPr/>
            <p:nvPr/>
          </p:nvSpPr>
          <p:spPr>
            <a:xfrm>
              <a:off x="-464369" y="431368"/>
              <a:ext cx="3391275" cy="1411500"/>
            </a:xfrm>
            <a:custGeom>
              <a:rect b="b" l="l" r="r" t="t"/>
              <a:pathLst>
                <a:path extrusionOk="0" h="56460" w="135651">
                  <a:moveTo>
                    <a:pt x="4703" y="0"/>
                  </a:moveTo>
                  <a:lnTo>
                    <a:pt x="0" y="56460"/>
                  </a:lnTo>
                  <a:lnTo>
                    <a:pt x="135651" y="220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34" name="Google Shape;734;p57"/>
            <p:cNvSpPr/>
            <p:nvPr/>
          </p:nvSpPr>
          <p:spPr>
            <a:xfrm>
              <a:off x="1764506" y="3376756"/>
              <a:ext cx="3073050" cy="710675"/>
            </a:xfrm>
            <a:custGeom>
              <a:rect b="b" l="l" r="r" t="t"/>
              <a:pathLst>
                <a:path extrusionOk="0" h="28427" w="122922">
                  <a:moveTo>
                    <a:pt x="122922" y="14099"/>
                  </a:moveTo>
                  <a:lnTo>
                    <a:pt x="120318" y="0"/>
                  </a:lnTo>
                  <a:lnTo>
                    <a:pt x="0" y="284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735" name="Google Shape;735;p57"/>
          <p:cNvSpPr/>
          <p:nvPr/>
        </p:nvSpPr>
        <p:spPr>
          <a:xfrm flipH="1">
            <a:off x="365047" y="396000"/>
            <a:ext cx="166875" cy="1994050"/>
          </a:xfrm>
          <a:custGeom>
            <a:rect b="b" l="l" r="r" t="t"/>
            <a:pathLst>
              <a:path extrusionOk="0" h="79762" w="6675">
                <a:moveTo>
                  <a:pt x="5184" y="79762"/>
                </a:moveTo>
                <a:lnTo>
                  <a:pt x="0" y="552"/>
                </a:lnTo>
                <a:lnTo>
                  <a:pt x="66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36" name="Google Shape;736;p57"/>
          <p:cNvSpPr/>
          <p:nvPr/>
        </p:nvSpPr>
        <p:spPr>
          <a:xfrm>
            <a:off x="282100" y="4450025"/>
            <a:ext cx="2153300" cy="232725"/>
          </a:xfrm>
          <a:custGeom>
            <a:rect b="b" l="l" r="r" t="t"/>
            <a:pathLst>
              <a:path extrusionOk="0" h="9309" w="86132">
                <a:moveTo>
                  <a:pt x="86132" y="5924"/>
                </a:moveTo>
                <a:lnTo>
                  <a:pt x="779" y="0"/>
                </a:lnTo>
                <a:lnTo>
                  <a:pt x="0" y="93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37" name="Google Shape;737;p57"/>
          <p:cNvSpPr txBox="1"/>
          <p:nvPr>
            <p:ph type="title"/>
          </p:nvPr>
        </p:nvSpPr>
        <p:spPr>
          <a:xfrm>
            <a:off x="2879550" y="1807200"/>
            <a:ext cx="3384900" cy="11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58"/>
          <p:cNvGrpSpPr/>
          <p:nvPr/>
        </p:nvGrpSpPr>
        <p:grpSpPr>
          <a:xfrm rot="-10442861">
            <a:off x="1268689" y="460075"/>
            <a:ext cx="5301879" cy="3958436"/>
            <a:chOff x="-464369" y="431368"/>
            <a:chExt cx="5301925" cy="3958470"/>
          </a:xfrm>
        </p:grpSpPr>
        <p:sp>
          <p:nvSpPr>
            <p:cNvPr id="743" name="Google Shape;743;p58"/>
            <p:cNvSpPr/>
            <p:nvPr/>
          </p:nvSpPr>
          <p:spPr>
            <a:xfrm>
              <a:off x="-454618" y="695262"/>
              <a:ext cx="5209925" cy="3694575"/>
            </a:xfrm>
            <a:custGeom>
              <a:rect b="b" l="l" r="r" t="t"/>
              <a:pathLst>
                <a:path extrusionOk="0" h="147783" w="208397">
                  <a:moveTo>
                    <a:pt x="189560" y="0"/>
                  </a:moveTo>
                  <a:lnTo>
                    <a:pt x="0" y="49645"/>
                  </a:lnTo>
                  <a:lnTo>
                    <a:pt x="16283" y="147783"/>
                  </a:lnTo>
                  <a:lnTo>
                    <a:pt x="208397" y="1043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44" name="Google Shape;744;p58"/>
            <p:cNvSpPr/>
            <p:nvPr/>
          </p:nvSpPr>
          <p:spPr>
            <a:xfrm>
              <a:off x="-464369" y="431368"/>
              <a:ext cx="3391275" cy="1411500"/>
            </a:xfrm>
            <a:custGeom>
              <a:rect b="b" l="l" r="r" t="t"/>
              <a:pathLst>
                <a:path extrusionOk="0" h="56460" w="135651">
                  <a:moveTo>
                    <a:pt x="4703" y="0"/>
                  </a:moveTo>
                  <a:lnTo>
                    <a:pt x="0" y="56460"/>
                  </a:lnTo>
                  <a:lnTo>
                    <a:pt x="135651" y="220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45" name="Google Shape;745;p58"/>
            <p:cNvSpPr/>
            <p:nvPr/>
          </p:nvSpPr>
          <p:spPr>
            <a:xfrm>
              <a:off x="1764506" y="3376756"/>
              <a:ext cx="3073050" cy="710675"/>
            </a:xfrm>
            <a:custGeom>
              <a:rect b="b" l="l" r="r" t="t"/>
              <a:pathLst>
                <a:path extrusionOk="0" h="28427" w="122922">
                  <a:moveTo>
                    <a:pt x="122922" y="14099"/>
                  </a:moveTo>
                  <a:lnTo>
                    <a:pt x="120318" y="0"/>
                  </a:lnTo>
                  <a:lnTo>
                    <a:pt x="0" y="284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746" name="Google Shape;746;p58"/>
          <p:cNvSpPr/>
          <p:nvPr/>
        </p:nvSpPr>
        <p:spPr>
          <a:xfrm flipH="1">
            <a:off x="365047" y="396000"/>
            <a:ext cx="166875" cy="1994050"/>
          </a:xfrm>
          <a:custGeom>
            <a:rect b="b" l="l" r="r" t="t"/>
            <a:pathLst>
              <a:path extrusionOk="0" h="79762" w="6675">
                <a:moveTo>
                  <a:pt x="5184" y="79762"/>
                </a:moveTo>
                <a:lnTo>
                  <a:pt x="0" y="552"/>
                </a:lnTo>
                <a:lnTo>
                  <a:pt x="66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47" name="Google Shape;747;p58"/>
          <p:cNvSpPr/>
          <p:nvPr/>
        </p:nvSpPr>
        <p:spPr>
          <a:xfrm>
            <a:off x="282100" y="4450025"/>
            <a:ext cx="2153300" cy="232725"/>
          </a:xfrm>
          <a:custGeom>
            <a:rect b="b" l="l" r="r" t="t"/>
            <a:pathLst>
              <a:path extrusionOk="0" h="9309" w="86132">
                <a:moveTo>
                  <a:pt x="86132" y="5924"/>
                </a:moveTo>
                <a:lnTo>
                  <a:pt x="779" y="0"/>
                </a:lnTo>
                <a:lnTo>
                  <a:pt x="0" y="93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8" name="Google Shape;748;p58"/>
          <p:cNvSpPr txBox="1"/>
          <p:nvPr>
            <p:ph type="title"/>
          </p:nvPr>
        </p:nvSpPr>
        <p:spPr>
          <a:xfrm>
            <a:off x="2879550" y="1807200"/>
            <a:ext cx="3384900" cy="11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9"/>
          <p:cNvSpPr txBox="1"/>
          <p:nvPr>
            <p:ph type="title"/>
          </p:nvPr>
        </p:nvSpPr>
        <p:spPr>
          <a:xfrm>
            <a:off x="146600" y="50965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Selection/Transformation</a:t>
            </a:r>
            <a:endParaRPr/>
          </a:p>
        </p:txBody>
      </p:sp>
      <p:sp>
        <p:nvSpPr>
          <p:cNvPr id="754" name="Google Shape;754;p59"/>
          <p:cNvSpPr txBox="1"/>
          <p:nvPr>
            <p:ph idx="4294967295" type="title"/>
          </p:nvPr>
        </p:nvSpPr>
        <p:spPr>
          <a:xfrm>
            <a:off x="122125" y="1436600"/>
            <a:ext cx="3810900" cy="30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vvic"/>
              <a:buChar char="●"/>
            </a:pPr>
            <a:r>
              <a:rPr b="1" lang="en" sz="1600">
                <a:latin typeface="Livvic"/>
                <a:ea typeface="Livvic"/>
                <a:cs typeface="Livvic"/>
                <a:sym typeface="Livvic"/>
              </a:rPr>
              <a:t>OneHot Encoding</a:t>
            </a:r>
            <a:endParaRPr b="1" sz="1600"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vvic"/>
                <a:ea typeface="Livvic"/>
                <a:cs typeface="Livvic"/>
                <a:sym typeface="Livvic"/>
              </a:rPr>
              <a:t>(categorical variables)</a:t>
            </a:r>
            <a:endParaRPr sz="1600"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vvic"/>
              <a:buChar char="●"/>
            </a:pPr>
            <a:r>
              <a:rPr b="1" lang="en" sz="1600">
                <a:latin typeface="Livvic"/>
                <a:ea typeface="Livvic"/>
                <a:cs typeface="Livvic"/>
                <a:sym typeface="Livvic"/>
              </a:rPr>
              <a:t>VIF analysis</a:t>
            </a:r>
            <a:endParaRPr b="1" sz="1600"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vvic"/>
                <a:ea typeface="Livvic"/>
                <a:cs typeface="Livvic"/>
                <a:sym typeface="Livvic"/>
              </a:rPr>
              <a:t>(reduce number of features)</a:t>
            </a:r>
            <a:endParaRPr sz="1600"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vvic"/>
              <a:buChar char="●"/>
            </a:pPr>
            <a:r>
              <a:rPr b="1" lang="en" sz="1600">
                <a:latin typeface="Livvic"/>
                <a:ea typeface="Livvic"/>
                <a:cs typeface="Livvic"/>
                <a:sym typeface="Livvic"/>
              </a:rPr>
              <a:t>Log-Normalization</a:t>
            </a:r>
            <a:endParaRPr b="1" sz="1600"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vvic"/>
                <a:ea typeface="Livvic"/>
                <a:cs typeface="Livvic"/>
                <a:sym typeface="Livvic"/>
              </a:rPr>
              <a:t>(long tail problem)</a:t>
            </a:r>
            <a:endParaRPr sz="16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755" name="Google Shape;7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600" y="1738575"/>
            <a:ext cx="2497075" cy="24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475" y="1620525"/>
            <a:ext cx="2303574" cy="2394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33"/>
          <p:cNvGrpSpPr/>
          <p:nvPr/>
        </p:nvGrpSpPr>
        <p:grpSpPr>
          <a:xfrm rot="548462">
            <a:off x="1262510" y="2184710"/>
            <a:ext cx="6715892" cy="3611865"/>
            <a:chOff x="3513333" y="-241700"/>
            <a:chExt cx="6224749" cy="3347724"/>
          </a:xfrm>
        </p:grpSpPr>
        <p:sp>
          <p:nvSpPr>
            <p:cNvPr id="339" name="Google Shape;339;p33"/>
            <p:cNvSpPr/>
            <p:nvPr/>
          </p:nvSpPr>
          <p:spPr>
            <a:xfrm>
              <a:off x="3705107" y="-114301"/>
              <a:ext cx="6032975" cy="3206400"/>
            </a:xfrm>
            <a:custGeom>
              <a:rect b="b" l="l" r="r" t="t"/>
              <a:pathLst>
                <a:path extrusionOk="0" h="128256" w="241319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40" name="Google Shape;340;p33"/>
            <p:cNvSpPr/>
            <p:nvPr/>
          </p:nvSpPr>
          <p:spPr>
            <a:xfrm>
              <a:off x="3672453" y="2068574"/>
              <a:ext cx="248800" cy="1037450"/>
            </a:xfrm>
            <a:custGeom>
              <a:rect b="b" l="l" r="r" t="t"/>
              <a:pathLst>
                <a:path extrusionOk="0" h="41498" w="9952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1" name="Google Shape;341;p33"/>
            <p:cNvSpPr/>
            <p:nvPr/>
          </p:nvSpPr>
          <p:spPr>
            <a:xfrm>
              <a:off x="9330600" y="-241700"/>
              <a:ext cx="381100" cy="1323175"/>
            </a:xfrm>
            <a:custGeom>
              <a:rect b="b" l="l" r="r" t="t"/>
              <a:pathLst>
                <a:path extrusionOk="0" h="52927" w="15244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42" name="Google Shape;342;p33"/>
            <p:cNvSpPr/>
            <p:nvPr/>
          </p:nvSpPr>
          <p:spPr>
            <a:xfrm>
              <a:off x="3513333" y="646596"/>
              <a:ext cx="2526051" cy="917111"/>
            </a:xfrm>
            <a:custGeom>
              <a:rect b="b" l="l" r="r" t="t"/>
              <a:pathLst>
                <a:path extrusionOk="0" h="41080" w="113149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343" name="Google Shape;343;p33"/>
          <p:cNvSpPr txBox="1"/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344" name="Google Shape;344;p33"/>
          <p:cNvSpPr txBox="1"/>
          <p:nvPr>
            <p:ph idx="2" type="title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0"/>
          <p:cNvSpPr txBox="1"/>
          <p:nvPr>
            <p:ph idx="8" type="title"/>
          </p:nvPr>
        </p:nvSpPr>
        <p:spPr>
          <a:xfrm>
            <a:off x="362188" y="288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 sz="3000"/>
          </a:p>
        </p:txBody>
      </p:sp>
      <p:sp>
        <p:nvSpPr>
          <p:cNvPr id="762" name="Google Shape;762;p60"/>
          <p:cNvSpPr txBox="1"/>
          <p:nvPr/>
        </p:nvSpPr>
        <p:spPr>
          <a:xfrm>
            <a:off x="438101" y="861575"/>
            <a:ext cx="2231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XGBoost</a:t>
            </a:r>
            <a:endParaRPr b="1"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763" name="Google Shape;7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001" y="937700"/>
            <a:ext cx="4723366" cy="39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1"/>
          <p:cNvSpPr txBox="1"/>
          <p:nvPr>
            <p:ph idx="8" type="title"/>
          </p:nvPr>
        </p:nvSpPr>
        <p:spPr>
          <a:xfrm>
            <a:off x="362188" y="288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 sz="3000"/>
          </a:p>
        </p:txBody>
      </p:sp>
      <p:sp>
        <p:nvSpPr>
          <p:cNvPr id="769" name="Google Shape;769;p61"/>
          <p:cNvSpPr txBox="1"/>
          <p:nvPr/>
        </p:nvSpPr>
        <p:spPr>
          <a:xfrm>
            <a:off x="438101" y="861575"/>
            <a:ext cx="2231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KNN</a:t>
            </a:r>
            <a:endParaRPr b="1"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770" name="Google Shape;77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426" y="1013975"/>
            <a:ext cx="4723366" cy="39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type="title"/>
          </p:nvPr>
        </p:nvSpPr>
        <p:spPr>
          <a:xfrm>
            <a:off x="4965575" y="1763700"/>
            <a:ext cx="30699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Industry</a:t>
            </a:r>
            <a:endParaRPr/>
          </a:p>
        </p:txBody>
      </p:sp>
      <p:grpSp>
        <p:nvGrpSpPr>
          <p:cNvPr id="350" name="Google Shape;350;p34"/>
          <p:cNvGrpSpPr/>
          <p:nvPr/>
        </p:nvGrpSpPr>
        <p:grpSpPr>
          <a:xfrm>
            <a:off x="1073180" y="1362369"/>
            <a:ext cx="2261609" cy="2367234"/>
            <a:chOff x="1073180" y="1362369"/>
            <a:chExt cx="2261609" cy="2367234"/>
          </a:xfrm>
        </p:grpSpPr>
        <p:grpSp>
          <p:nvGrpSpPr>
            <p:cNvPr id="351" name="Google Shape;351;p34"/>
            <p:cNvGrpSpPr/>
            <p:nvPr/>
          </p:nvGrpSpPr>
          <p:grpSpPr>
            <a:xfrm>
              <a:off x="1231531" y="3085506"/>
              <a:ext cx="1944907" cy="249092"/>
              <a:chOff x="1225580" y="3285309"/>
              <a:chExt cx="1944907" cy="249092"/>
            </a:xfrm>
          </p:grpSpPr>
          <p:sp>
            <p:nvSpPr>
              <p:cNvPr id="352" name="Google Shape;352;p34"/>
              <p:cNvSpPr/>
              <p:nvPr/>
            </p:nvSpPr>
            <p:spPr>
              <a:xfrm>
                <a:off x="1225580" y="3285309"/>
                <a:ext cx="977295" cy="24909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dk1"/>
                    </a:solidFill>
                    <a:latin typeface="Carter One"/>
                  </a:rPr>
                  <a:t>HOTEL</a:t>
                </a:r>
              </a:p>
            </p:txBody>
          </p:sp>
          <p:sp>
            <p:nvSpPr>
              <p:cNvPr id="353" name="Google Shape;353;p34"/>
              <p:cNvSpPr/>
              <p:nvPr/>
            </p:nvSpPr>
            <p:spPr>
              <a:xfrm>
                <a:off x="2302128" y="3285309"/>
                <a:ext cx="868360" cy="23629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dk1"/>
                    </a:solidFill>
                    <a:latin typeface="Carter One"/>
                  </a:rPr>
                  <a:t>&amp; SPA</a:t>
                </a:r>
              </a:p>
            </p:txBody>
          </p:sp>
        </p:grpSp>
        <p:grpSp>
          <p:nvGrpSpPr>
            <p:cNvPr id="354" name="Google Shape;354;p34"/>
            <p:cNvGrpSpPr/>
            <p:nvPr/>
          </p:nvGrpSpPr>
          <p:grpSpPr>
            <a:xfrm>
              <a:off x="1073180" y="1362369"/>
              <a:ext cx="2261609" cy="1490976"/>
              <a:chOff x="1225580" y="1576023"/>
              <a:chExt cx="2261609" cy="1490976"/>
            </a:xfrm>
          </p:grpSpPr>
          <p:grpSp>
            <p:nvGrpSpPr>
              <p:cNvPr id="355" name="Google Shape;355;p34"/>
              <p:cNvGrpSpPr/>
              <p:nvPr/>
            </p:nvGrpSpPr>
            <p:grpSpPr>
              <a:xfrm>
                <a:off x="1225580" y="1576023"/>
                <a:ext cx="2261609" cy="1490976"/>
                <a:chOff x="1216975" y="1950278"/>
                <a:chExt cx="1824025" cy="1202497"/>
              </a:xfrm>
            </p:grpSpPr>
            <p:sp>
              <p:nvSpPr>
                <p:cNvPr id="356" name="Google Shape;356;p34"/>
                <p:cNvSpPr/>
                <p:nvPr/>
              </p:nvSpPr>
              <p:spPr>
                <a:xfrm>
                  <a:off x="1216975" y="2257425"/>
                  <a:ext cx="533400" cy="895350"/>
                </a:xfrm>
                <a:custGeom>
                  <a:rect b="b" l="l" r="r" t="t"/>
                  <a:pathLst>
                    <a:path extrusionOk="0" h="35814" w="21336">
                      <a:moveTo>
                        <a:pt x="0" y="34099"/>
                      </a:moveTo>
                      <a:lnTo>
                        <a:pt x="0" y="3238"/>
                      </a:lnTo>
                      <a:lnTo>
                        <a:pt x="21336" y="0"/>
                      </a:lnTo>
                      <a:lnTo>
                        <a:pt x="21336" y="358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357" name="Google Shape;357;p34"/>
                <p:cNvSpPr/>
                <p:nvPr/>
              </p:nvSpPr>
              <p:spPr>
                <a:xfrm flipH="1">
                  <a:off x="2507600" y="2204760"/>
                  <a:ext cx="533400" cy="895350"/>
                </a:xfrm>
                <a:custGeom>
                  <a:rect b="b" l="l" r="r" t="t"/>
                  <a:pathLst>
                    <a:path extrusionOk="0" h="35814" w="21336">
                      <a:moveTo>
                        <a:pt x="0" y="34099"/>
                      </a:moveTo>
                      <a:lnTo>
                        <a:pt x="0" y="3238"/>
                      </a:lnTo>
                      <a:lnTo>
                        <a:pt x="21336" y="0"/>
                      </a:lnTo>
                      <a:lnTo>
                        <a:pt x="21336" y="358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358" name="Google Shape;358;p34"/>
                <p:cNvSpPr/>
                <p:nvPr/>
              </p:nvSpPr>
              <p:spPr>
                <a:xfrm>
                  <a:off x="1828242" y="1950278"/>
                  <a:ext cx="615175" cy="1162050"/>
                </a:xfrm>
                <a:custGeom>
                  <a:rect b="b" l="l" r="r" t="t"/>
                  <a:pathLst>
                    <a:path extrusionOk="0" h="46482" w="24607">
                      <a:moveTo>
                        <a:pt x="0" y="4191"/>
                      </a:moveTo>
                      <a:lnTo>
                        <a:pt x="0" y="46482"/>
                      </a:lnTo>
                      <a:lnTo>
                        <a:pt x="24607" y="44615"/>
                      </a:lnTo>
                      <a:lnTo>
                        <a:pt x="245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</p:grpSp>
          <p:grpSp>
            <p:nvGrpSpPr>
              <p:cNvPr id="359" name="Google Shape;359;p34"/>
              <p:cNvGrpSpPr/>
              <p:nvPr/>
            </p:nvGrpSpPr>
            <p:grpSpPr>
              <a:xfrm>
                <a:off x="2772504" y="1979648"/>
                <a:ext cx="530730" cy="529727"/>
                <a:chOff x="-60254550" y="3367325"/>
                <a:chExt cx="318200" cy="317575"/>
              </a:xfrm>
            </p:grpSpPr>
            <p:sp>
              <p:nvSpPr>
                <p:cNvPr id="360" name="Google Shape;360;p34"/>
                <p:cNvSpPr/>
                <p:nvPr/>
              </p:nvSpPr>
              <p:spPr>
                <a:xfrm>
                  <a:off x="-60219125" y="3367325"/>
                  <a:ext cx="51225" cy="103575"/>
                </a:xfrm>
                <a:custGeom>
                  <a:rect b="b" l="l" r="r" t="t"/>
                  <a:pathLst>
                    <a:path extrusionOk="0" h="4143" w="2049">
                      <a:moveTo>
                        <a:pt x="1051" y="0"/>
                      </a:moveTo>
                      <a:cubicBezTo>
                        <a:pt x="935" y="0"/>
                        <a:pt x="815" y="57"/>
                        <a:pt x="725" y="164"/>
                      </a:cubicBezTo>
                      <a:cubicBezTo>
                        <a:pt x="568" y="290"/>
                        <a:pt x="568" y="573"/>
                        <a:pt x="757" y="731"/>
                      </a:cubicBezTo>
                      <a:cubicBezTo>
                        <a:pt x="1103" y="1046"/>
                        <a:pt x="1103" y="1456"/>
                        <a:pt x="757" y="1771"/>
                      </a:cubicBezTo>
                      <a:cubicBezTo>
                        <a:pt x="32" y="2401"/>
                        <a:pt x="1" y="3377"/>
                        <a:pt x="757" y="4039"/>
                      </a:cubicBezTo>
                      <a:cubicBezTo>
                        <a:pt x="828" y="4110"/>
                        <a:pt x="924" y="4143"/>
                        <a:pt x="1023" y="4143"/>
                      </a:cubicBezTo>
                      <a:cubicBezTo>
                        <a:pt x="1144" y="4143"/>
                        <a:pt x="1269" y="4094"/>
                        <a:pt x="1356" y="4007"/>
                      </a:cubicBezTo>
                      <a:cubicBezTo>
                        <a:pt x="1513" y="3850"/>
                        <a:pt x="1513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2017" y="1771"/>
                        <a:pt x="2049" y="762"/>
                        <a:pt x="1292" y="101"/>
                      </a:cubicBezTo>
                      <a:cubicBezTo>
                        <a:pt x="1224" y="33"/>
                        <a:pt x="113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34"/>
                <p:cNvSpPr/>
                <p:nvPr/>
              </p:nvSpPr>
              <p:spPr>
                <a:xfrm>
                  <a:off x="-60156900" y="3367325"/>
                  <a:ext cx="51225" cy="103575"/>
                </a:xfrm>
                <a:custGeom>
                  <a:rect b="b" l="l" r="r" t="t"/>
                  <a:pathLst>
                    <a:path extrusionOk="0" h="4143" w="2049">
                      <a:moveTo>
                        <a:pt x="1038" y="0"/>
                      </a:moveTo>
                      <a:cubicBezTo>
                        <a:pt x="913" y="0"/>
                        <a:pt x="783" y="57"/>
                        <a:pt x="694" y="164"/>
                      </a:cubicBezTo>
                      <a:cubicBezTo>
                        <a:pt x="536" y="290"/>
                        <a:pt x="536" y="573"/>
                        <a:pt x="757" y="731"/>
                      </a:cubicBezTo>
                      <a:cubicBezTo>
                        <a:pt x="1103" y="1046"/>
                        <a:pt x="1103" y="1456"/>
                        <a:pt x="757" y="1771"/>
                      </a:cubicBezTo>
                      <a:cubicBezTo>
                        <a:pt x="32" y="2401"/>
                        <a:pt x="1" y="3377"/>
                        <a:pt x="757" y="4039"/>
                      </a:cubicBezTo>
                      <a:cubicBezTo>
                        <a:pt x="828" y="4110"/>
                        <a:pt x="918" y="4143"/>
                        <a:pt x="1010" y="4143"/>
                      </a:cubicBezTo>
                      <a:cubicBezTo>
                        <a:pt x="1122" y="4143"/>
                        <a:pt x="1237" y="4094"/>
                        <a:pt x="1324" y="4007"/>
                      </a:cubicBezTo>
                      <a:cubicBezTo>
                        <a:pt x="1481" y="3850"/>
                        <a:pt x="1481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2017" y="1771"/>
                        <a:pt x="2049" y="762"/>
                        <a:pt x="1292" y="101"/>
                      </a:cubicBezTo>
                      <a:cubicBezTo>
                        <a:pt x="1224" y="33"/>
                        <a:pt x="1133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34"/>
                <p:cNvSpPr/>
                <p:nvPr/>
              </p:nvSpPr>
              <p:spPr>
                <a:xfrm>
                  <a:off x="-60094675" y="3367325"/>
                  <a:ext cx="51225" cy="103575"/>
                </a:xfrm>
                <a:custGeom>
                  <a:rect b="b" l="l" r="r" t="t"/>
                  <a:pathLst>
                    <a:path extrusionOk="0" h="4143" w="2049">
                      <a:moveTo>
                        <a:pt x="1038" y="0"/>
                      </a:moveTo>
                      <a:cubicBezTo>
                        <a:pt x="913" y="0"/>
                        <a:pt x="783" y="57"/>
                        <a:pt x="694" y="164"/>
                      </a:cubicBezTo>
                      <a:cubicBezTo>
                        <a:pt x="536" y="290"/>
                        <a:pt x="536" y="573"/>
                        <a:pt x="725" y="731"/>
                      </a:cubicBezTo>
                      <a:cubicBezTo>
                        <a:pt x="1103" y="1046"/>
                        <a:pt x="1103" y="1456"/>
                        <a:pt x="725" y="1771"/>
                      </a:cubicBezTo>
                      <a:cubicBezTo>
                        <a:pt x="32" y="2401"/>
                        <a:pt x="1" y="3377"/>
                        <a:pt x="725" y="4039"/>
                      </a:cubicBezTo>
                      <a:cubicBezTo>
                        <a:pt x="796" y="4110"/>
                        <a:pt x="893" y="4143"/>
                        <a:pt x="992" y="4143"/>
                      </a:cubicBezTo>
                      <a:cubicBezTo>
                        <a:pt x="1113" y="4143"/>
                        <a:pt x="1237" y="4094"/>
                        <a:pt x="1324" y="4007"/>
                      </a:cubicBezTo>
                      <a:cubicBezTo>
                        <a:pt x="1481" y="3850"/>
                        <a:pt x="1481" y="3566"/>
                        <a:pt x="1292" y="3409"/>
                      </a:cubicBezTo>
                      <a:cubicBezTo>
                        <a:pt x="946" y="3094"/>
                        <a:pt x="946" y="2716"/>
                        <a:pt x="1292" y="2401"/>
                      </a:cubicBezTo>
                      <a:cubicBezTo>
                        <a:pt x="1985" y="1771"/>
                        <a:pt x="2048" y="762"/>
                        <a:pt x="1292" y="101"/>
                      </a:cubicBezTo>
                      <a:cubicBezTo>
                        <a:pt x="1224" y="33"/>
                        <a:pt x="1133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34"/>
                <p:cNvSpPr/>
                <p:nvPr/>
              </p:nvSpPr>
              <p:spPr>
                <a:xfrm>
                  <a:off x="-60254550" y="3478525"/>
                  <a:ext cx="318200" cy="206375"/>
                </a:xfrm>
                <a:custGeom>
                  <a:rect b="b" l="l" r="r" t="t"/>
                  <a:pathLst>
                    <a:path extrusionOk="0" h="8255" w="12728">
                      <a:moveTo>
                        <a:pt x="10428" y="1607"/>
                      </a:moveTo>
                      <a:cubicBezTo>
                        <a:pt x="11184" y="1607"/>
                        <a:pt x="11814" y="2237"/>
                        <a:pt x="11814" y="2994"/>
                      </a:cubicBezTo>
                      <a:cubicBezTo>
                        <a:pt x="11814" y="3718"/>
                        <a:pt x="11184" y="4380"/>
                        <a:pt x="10428" y="4380"/>
                      </a:cubicBezTo>
                      <a:lnTo>
                        <a:pt x="9767" y="4380"/>
                      </a:lnTo>
                      <a:cubicBezTo>
                        <a:pt x="9861" y="4002"/>
                        <a:pt x="9893" y="3655"/>
                        <a:pt x="9893" y="3246"/>
                      </a:cubicBezTo>
                      <a:lnTo>
                        <a:pt x="9893" y="1607"/>
                      </a:lnTo>
                      <a:close/>
                      <a:moveTo>
                        <a:pt x="410" y="1"/>
                      </a:moveTo>
                      <a:cubicBezTo>
                        <a:pt x="158" y="1"/>
                        <a:pt x="0" y="190"/>
                        <a:pt x="0" y="379"/>
                      </a:cubicBezTo>
                      <a:lnTo>
                        <a:pt x="0" y="3309"/>
                      </a:lnTo>
                      <a:cubicBezTo>
                        <a:pt x="0" y="5041"/>
                        <a:pt x="882" y="6522"/>
                        <a:pt x="2237" y="7436"/>
                      </a:cubicBezTo>
                      <a:lnTo>
                        <a:pt x="441" y="7436"/>
                      </a:lnTo>
                      <a:cubicBezTo>
                        <a:pt x="189" y="7436"/>
                        <a:pt x="32" y="7625"/>
                        <a:pt x="32" y="7845"/>
                      </a:cubicBezTo>
                      <a:cubicBezTo>
                        <a:pt x="32" y="8066"/>
                        <a:pt x="252" y="8255"/>
                        <a:pt x="441" y="8255"/>
                      </a:cubicBezTo>
                      <a:lnTo>
                        <a:pt x="9546" y="8255"/>
                      </a:lnTo>
                      <a:cubicBezTo>
                        <a:pt x="9767" y="8255"/>
                        <a:pt x="9924" y="8066"/>
                        <a:pt x="9924" y="7845"/>
                      </a:cubicBezTo>
                      <a:cubicBezTo>
                        <a:pt x="9924" y="7593"/>
                        <a:pt x="9735" y="7436"/>
                        <a:pt x="9546" y="7436"/>
                      </a:cubicBezTo>
                      <a:lnTo>
                        <a:pt x="7719" y="7436"/>
                      </a:lnTo>
                      <a:cubicBezTo>
                        <a:pt x="8538" y="6900"/>
                        <a:pt x="9168" y="6144"/>
                        <a:pt x="9578" y="5230"/>
                      </a:cubicBezTo>
                      <a:lnTo>
                        <a:pt x="10523" y="5230"/>
                      </a:lnTo>
                      <a:cubicBezTo>
                        <a:pt x="11751" y="5230"/>
                        <a:pt x="12728" y="4254"/>
                        <a:pt x="12728" y="3025"/>
                      </a:cubicBezTo>
                      <a:cubicBezTo>
                        <a:pt x="12728" y="1796"/>
                        <a:pt x="11657" y="788"/>
                        <a:pt x="10428" y="788"/>
                      </a:cubicBezTo>
                      <a:lnTo>
                        <a:pt x="9893" y="788"/>
                      </a:lnTo>
                      <a:lnTo>
                        <a:pt x="9893" y="379"/>
                      </a:lnTo>
                      <a:cubicBezTo>
                        <a:pt x="9893" y="158"/>
                        <a:pt x="9704" y="1"/>
                        <a:pt x="94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4" name="Google Shape;364;p34"/>
              <p:cNvGrpSpPr/>
              <p:nvPr/>
            </p:nvGrpSpPr>
            <p:grpSpPr>
              <a:xfrm>
                <a:off x="2137651" y="2518417"/>
                <a:ext cx="439613" cy="532865"/>
                <a:chOff x="-39248625" y="3588600"/>
                <a:chExt cx="256775" cy="316050"/>
              </a:xfrm>
            </p:grpSpPr>
            <p:sp>
              <p:nvSpPr>
                <p:cNvPr id="365" name="Google Shape;365;p34"/>
                <p:cNvSpPr/>
                <p:nvPr/>
              </p:nvSpPr>
              <p:spPr>
                <a:xfrm>
                  <a:off x="-39248625" y="3588600"/>
                  <a:ext cx="256775" cy="316050"/>
                </a:xfrm>
                <a:custGeom>
                  <a:rect b="b" l="l" r="r" t="t"/>
                  <a:pathLst>
                    <a:path extrusionOk="0" h="12642" w="10271">
                      <a:moveTo>
                        <a:pt x="5364" y="0"/>
                      </a:moveTo>
                      <a:cubicBezTo>
                        <a:pt x="5041" y="0"/>
                        <a:pt x="4710" y="118"/>
                        <a:pt x="4443" y="355"/>
                      </a:cubicBezTo>
                      <a:lnTo>
                        <a:pt x="3277" y="1552"/>
                      </a:lnTo>
                      <a:cubicBezTo>
                        <a:pt x="2804" y="2025"/>
                        <a:pt x="2804" y="2812"/>
                        <a:pt x="3277" y="3316"/>
                      </a:cubicBezTo>
                      <a:lnTo>
                        <a:pt x="3938" y="3978"/>
                      </a:lnTo>
                      <a:lnTo>
                        <a:pt x="1702" y="6215"/>
                      </a:lnTo>
                      <a:cubicBezTo>
                        <a:pt x="1544" y="6152"/>
                        <a:pt x="1355" y="6057"/>
                        <a:pt x="1135" y="6057"/>
                      </a:cubicBezTo>
                      <a:cubicBezTo>
                        <a:pt x="1119" y="6056"/>
                        <a:pt x="1104" y="6056"/>
                        <a:pt x="1089" y="6056"/>
                      </a:cubicBezTo>
                      <a:cubicBezTo>
                        <a:pt x="538" y="6056"/>
                        <a:pt x="0" y="6611"/>
                        <a:pt x="0" y="7286"/>
                      </a:cubicBezTo>
                      <a:cubicBezTo>
                        <a:pt x="0" y="7947"/>
                        <a:pt x="567" y="8515"/>
                        <a:pt x="1229" y="8515"/>
                      </a:cubicBezTo>
                      <a:cubicBezTo>
                        <a:pt x="1418" y="8515"/>
                        <a:pt x="1576" y="8483"/>
                        <a:pt x="1733" y="8388"/>
                      </a:cubicBezTo>
                      <a:lnTo>
                        <a:pt x="3560" y="10216"/>
                      </a:lnTo>
                      <a:cubicBezTo>
                        <a:pt x="2993" y="10720"/>
                        <a:pt x="2615" y="11381"/>
                        <a:pt x="2521" y="12169"/>
                      </a:cubicBezTo>
                      <a:cubicBezTo>
                        <a:pt x="2489" y="12421"/>
                        <a:pt x="2678" y="12642"/>
                        <a:pt x="2930" y="12642"/>
                      </a:cubicBezTo>
                      <a:lnTo>
                        <a:pt x="8633" y="12642"/>
                      </a:lnTo>
                      <a:cubicBezTo>
                        <a:pt x="8853" y="12642"/>
                        <a:pt x="9074" y="12421"/>
                        <a:pt x="9011" y="12169"/>
                      </a:cubicBezTo>
                      <a:cubicBezTo>
                        <a:pt x="8790" y="10562"/>
                        <a:pt x="7404" y="9334"/>
                        <a:pt x="5766" y="9334"/>
                      </a:cubicBezTo>
                      <a:cubicBezTo>
                        <a:pt x="5199" y="9334"/>
                        <a:pt x="4695" y="9491"/>
                        <a:pt x="4222" y="9743"/>
                      </a:cubicBezTo>
                      <a:lnTo>
                        <a:pt x="2300" y="7853"/>
                      </a:lnTo>
                      <a:cubicBezTo>
                        <a:pt x="2363" y="7695"/>
                        <a:pt x="2395" y="7475"/>
                        <a:pt x="2395" y="7286"/>
                      </a:cubicBezTo>
                      <a:cubicBezTo>
                        <a:pt x="2395" y="7097"/>
                        <a:pt x="2363" y="6939"/>
                        <a:pt x="2300" y="6782"/>
                      </a:cubicBezTo>
                      <a:lnTo>
                        <a:pt x="4285" y="4797"/>
                      </a:lnTo>
                      <a:lnTo>
                        <a:pt x="4285" y="4797"/>
                      </a:lnTo>
                      <a:cubicBezTo>
                        <a:pt x="4253" y="5742"/>
                        <a:pt x="4537" y="6624"/>
                        <a:pt x="5073" y="7317"/>
                      </a:cubicBezTo>
                      <a:lnTo>
                        <a:pt x="10271" y="2119"/>
                      </a:lnTo>
                      <a:cubicBezTo>
                        <a:pt x="9636" y="1606"/>
                        <a:pt x="8888" y="1321"/>
                        <a:pt x="8026" y="1321"/>
                      </a:cubicBezTo>
                      <a:cubicBezTo>
                        <a:pt x="7776" y="1321"/>
                        <a:pt x="7516" y="1345"/>
                        <a:pt x="7246" y="1394"/>
                      </a:cubicBezTo>
                      <a:lnTo>
                        <a:pt x="6238" y="355"/>
                      </a:lnTo>
                      <a:cubicBezTo>
                        <a:pt x="6002" y="118"/>
                        <a:pt x="5687" y="0"/>
                        <a:pt x="53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34"/>
                <p:cNvSpPr/>
                <p:nvPr/>
              </p:nvSpPr>
              <p:spPr>
                <a:xfrm>
                  <a:off x="-39076150" y="3684875"/>
                  <a:ext cx="84300" cy="80300"/>
                </a:xfrm>
                <a:custGeom>
                  <a:rect b="b" l="l" r="r" t="t"/>
                  <a:pathLst>
                    <a:path extrusionOk="0" h="3212" w="3372">
                      <a:moveTo>
                        <a:pt x="2868" y="1"/>
                      </a:moveTo>
                      <a:lnTo>
                        <a:pt x="1" y="2868"/>
                      </a:lnTo>
                      <a:cubicBezTo>
                        <a:pt x="353" y="3098"/>
                        <a:pt x="757" y="3212"/>
                        <a:pt x="1156" y="3212"/>
                      </a:cubicBezTo>
                      <a:cubicBezTo>
                        <a:pt x="1686" y="3212"/>
                        <a:pt x="2207" y="3011"/>
                        <a:pt x="2584" y="2616"/>
                      </a:cubicBezTo>
                      <a:cubicBezTo>
                        <a:pt x="3309" y="1891"/>
                        <a:pt x="3372" y="851"/>
                        <a:pt x="2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7" name="Google Shape;367;p34"/>
              <p:cNvGrpSpPr/>
              <p:nvPr/>
            </p:nvGrpSpPr>
            <p:grpSpPr>
              <a:xfrm>
                <a:off x="1409535" y="1976497"/>
                <a:ext cx="546174" cy="532878"/>
                <a:chOff x="-17170750" y="4058800"/>
                <a:chExt cx="308775" cy="304050"/>
              </a:xfrm>
            </p:grpSpPr>
            <p:sp>
              <p:nvSpPr>
                <p:cNvPr id="368" name="Google Shape;368;p34"/>
                <p:cNvSpPr/>
                <p:nvPr/>
              </p:nvSpPr>
              <p:spPr>
                <a:xfrm>
                  <a:off x="-17041575" y="4058800"/>
                  <a:ext cx="49650" cy="49850"/>
                </a:xfrm>
                <a:custGeom>
                  <a:rect b="b" l="l" r="r" t="t"/>
                  <a:pathLst>
                    <a:path extrusionOk="0" h="1994" w="1986">
                      <a:moveTo>
                        <a:pt x="989" y="1"/>
                      </a:moveTo>
                      <a:cubicBezTo>
                        <a:pt x="859" y="1"/>
                        <a:pt x="725" y="56"/>
                        <a:pt x="662" y="166"/>
                      </a:cubicBezTo>
                      <a:lnTo>
                        <a:pt x="1" y="1521"/>
                      </a:lnTo>
                      <a:lnTo>
                        <a:pt x="32" y="1521"/>
                      </a:lnTo>
                      <a:lnTo>
                        <a:pt x="977" y="1993"/>
                      </a:lnTo>
                      <a:lnTo>
                        <a:pt x="1954" y="1521"/>
                      </a:lnTo>
                      <a:lnTo>
                        <a:pt x="1985" y="1521"/>
                      </a:lnTo>
                      <a:lnTo>
                        <a:pt x="1292" y="166"/>
                      </a:lnTo>
                      <a:cubicBezTo>
                        <a:pt x="1245" y="56"/>
                        <a:pt x="1119" y="1"/>
                        <a:pt x="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34"/>
                <p:cNvSpPr/>
                <p:nvPr/>
              </p:nvSpPr>
              <p:spPr>
                <a:xfrm>
                  <a:off x="-17041575" y="4312625"/>
                  <a:ext cx="49650" cy="50225"/>
                </a:xfrm>
                <a:custGeom>
                  <a:rect b="b" l="l" r="r" t="t"/>
                  <a:pathLst>
                    <a:path extrusionOk="0" h="2009" w="1986">
                      <a:moveTo>
                        <a:pt x="977" y="0"/>
                      </a:moveTo>
                      <a:lnTo>
                        <a:pt x="32" y="473"/>
                      </a:lnTo>
                      <a:lnTo>
                        <a:pt x="1" y="473"/>
                      </a:lnTo>
                      <a:lnTo>
                        <a:pt x="662" y="1796"/>
                      </a:lnTo>
                      <a:cubicBezTo>
                        <a:pt x="757" y="1938"/>
                        <a:pt x="891" y="2009"/>
                        <a:pt x="1013" y="2009"/>
                      </a:cubicBezTo>
                      <a:cubicBezTo>
                        <a:pt x="1135" y="2009"/>
                        <a:pt x="1245" y="1938"/>
                        <a:pt x="1292" y="1796"/>
                      </a:cubicBezTo>
                      <a:lnTo>
                        <a:pt x="1985" y="473"/>
                      </a:lnTo>
                      <a:lnTo>
                        <a:pt x="1954" y="47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4"/>
                <p:cNvSpPr/>
                <p:nvPr/>
              </p:nvSpPr>
              <p:spPr>
                <a:xfrm>
                  <a:off x="-17170750" y="4186600"/>
                  <a:ext cx="52800" cy="48075"/>
                </a:xfrm>
                <a:custGeom>
                  <a:rect b="b" l="l" r="r" t="t"/>
                  <a:pathLst>
                    <a:path extrusionOk="0" h="1923" w="2112">
                      <a:moveTo>
                        <a:pt x="1639" y="0"/>
                      </a:moveTo>
                      <a:lnTo>
                        <a:pt x="284" y="630"/>
                      </a:lnTo>
                      <a:cubicBezTo>
                        <a:pt x="1" y="788"/>
                        <a:pt x="1" y="1135"/>
                        <a:pt x="284" y="1261"/>
                      </a:cubicBezTo>
                      <a:lnTo>
                        <a:pt x="1639" y="1922"/>
                      </a:lnTo>
                      <a:lnTo>
                        <a:pt x="1639" y="1891"/>
                      </a:lnTo>
                      <a:lnTo>
                        <a:pt x="2112" y="946"/>
                      </a:lnTo>
                      <a:lnTo>
                        <a:pt x="16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34"/>
                <p:cNvSpPr/>
                <p:nvPr/>
              </p:nvSpPr>
              <p:spPr>
                <a:xfrm>
                  <a:off x="-16914775" y="4185025"/>
                  <a:ext cx="52800" cy="49650"/>
                </a:xfrm>
                <a:custGeom>
                  <a:rect b="b" l="l" r="r" t="t"/>
                  <a:pathLst>
                    <a:path extrusionOk="0" h="1986" w="2112">
                      <a:moveTo>
                        <a:pt x="474" y="0"/>
                      </a:moveTo>
                      <a:lnTo>
                        <a:pt x="474" y="63"/>
                      </a:lnTo>
                      <a:lnTo>
                        <a:pt x="1" y="1009"/>
                      </a:lnTo>
                      <a:lnTo>
                        <a:pt x="474" y="1954"/>
                      </a:lnTo>
                      <a:lnTo>
                        <a:pt x="474" y="1985"/>
                      </a:lnTo>
                      <a:lnTo>
                        <a:pt x="1828" y="1324"/>
                      </a:lnTo>
                      <a:cubicBezTo>
                        <a:pt x="2112" y="1198"/>
                        <a:pt x="2112" y="851"/>
                        <a:pt x="1828" y="693"/>
                      </a:cubicBezTo>
                      <a:lnTo>
                        <a:pt x="47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34"/>
                <p:cNvSpPr/>
                <p:nvPr/>
              </p:nvSpPr>
              <p:spPr>
                <a:xfrm>
                  <a:off x="-17127800" y="4273225"/>
                  <a:ext cx="47650" cy="46500"/>
                </a:xfrm>
                <a:custGeom>
                  <a:rect b="b" l="l" r="r" t="t"/>
                  <a:pathLst>
                    <a:path extrusionOk="0" h="1860" w="1906">
                      <a:moveTo>
                        <a:pt x="551" y="1"/>
                      </a:moveTo>
                      <a:lnTo>
                        <a:pt x="79" y="1419"/>
                      </a:lnTo>
                      <a:cubicBezTo>
                        <a:pt x="0" y="1628"/>
                        <a:pt x="183" y="1859"/>
                        <a:pt x="373" y="1859"/>
                      </a:cubicBezTo>
                      <a:cubicBezTo>
                        <a:pt x="412" y="1859"/>
                        <a:pt x="451" y="1850"/>
                        <a:pt x="488" y="1828"/>
                      </a:cubicBezTo>
                      <a:lnTo>
                        <a:pt x="1906" y="1356"/>
                      </a:lnTo>
                      <a:lnTo>
                        <a:pt x="1906" y="1324"/>
                      </a:lnTo>
                      <a:lnTo>
                        <a:pt x="1591" y="347"/>
                      </a:lnTo>
                      <a:lnTo>
                        <a:pt x="58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4"/>
                <p:cNvSpPr/>
                <p:nvPr/>
              </p:nvSpPr>
              <p:spPr>
                <a:xfrm>
                  <a:off x="-16952575" y="4100775"/>
                  <a:ext cx="47675" cy="47250"/>
                </a:xfrm>
                <a:custGeom>
                  <a:rect b="b" l="l" r="r" t="t"/>
                  <a:pathLst>
                    <a:path extrusionOk="0" h="1890" w="1907">
                      <a:moveTo>
                        <a:pt x="1544" y="0"/>
                      </a:moveTo>
                      <a:cubicBezTo>
                        <a:pt x="1503" y="0"/>
                        <a:pt x="1461" y="10"/>
                        <a:pt x="1418" y="31"/>
                      </a:cubicBezTo>
                      <a:lnTo>
                        <a:pt x="1" y="503"/>
                      </a:lnTo>
                      <a:lnTo>
                        <a:pt x="1" y="535"/>
                      </a:lnTo>
                      <a:lnTo>
                        <a:pt x="316" y="1543"/>
                      </a:lnTo>
                      <a:lnTo>
                        <a:pt x="1324" y="1890"/>
                      </a:lnTo>
                      <a:lnTo>
                        <a:pt x="1355" y="1890"/>
                      </a:lnTo>
                      <a:lnTo>
                        <a:pt x="1828" y="472"/>
                      </a:lnTo>
                      <a:cubicBezTo>
                        <a:pt x="1907" y="236"/>
                        <a:pt x="1745" y="0"/>
                        <a:pt x="15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34"/>
                <p:cNvSpPr/>
                <p:nvPr/>
              </p:nvSpPr>
              <p:spPr>
                <a:xfrm>
                  <a:off x="-16954150" y="4273225"/>
                  <a:ext cx="49200" cy="47800"/>
                </a:xfrm>
                <a:custGeom>
                  <a:rect b="b" l="l" r="r" t="t"/>
                  <a:pathLst>
                    <a:path extrusionOk="0" h="1912" w="1968">
                      <a:moveTo>
                        <a:pt x="1387" y="1"/>
                      </a:moveTo>
                      <a:lnTo>
                        <a:pt x="379" y="347"/>
                      </a:lnTo>
                      <a:lnTo>
                        <a:pt x="1" y="1356"/>
                      </a:lnTo>
                      <a:lnTo>
                        <a:pt x="1" y="1419"/>
                      </a:lnTo>
                      <a:lnTo>
                        <a:pt x="1418" y="1891"/>
                      </a:lnTo>
                      <a:cubicBezTo>
                        <a:pt x="1460" y="1905"/>
                        <a:pt x="1501" y="1911"/>
                        <a:pt x="1541" y="1911"/>
                      </a:cubicBezTo>
                      <a:cubicBezTo>
                        <a:pt x="1776" y="1911"/>
                        <a:pt x="1967" y="1692"/>
                        <a:pt x="1860" y="1450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34"/>
                <p:cNvSpPr/>
                <p:nvPr/>
              </p:nvSpPr>
              <p:spPr>
                <a:xfrm>
                  <a:off x="-17128625" y="4101275"/>
                  <a:ext cx="48475" cy="46750"/>
                </a:xfrm>
                <a:custGeom>
                  <a:rect b="b" l="l" r="r" t="t"/>
                  <a:pathLst>
                    <a:path extrusionOk="0" h="1870" w="1939">
                      <a:moveTo>
                        <a:pt x="433" y="0"/>
                      </a:moveTo>
                      <a:cubicBezTo>
                        <a:pt x="209" y="0"/>
                        <a:pt x="0" y="201"/>
                        <a:pt x="112" y="452"/>
                      </a:cubicBezTo>
                      <a:lnTo>
                        <a:pt x="584" y="1870"/>
                      </a:lnTo>
                      <a:lnTo>
                        <a:pt x="1592" y="1523"/>
                      </a:lnTo>
                      <a:lnTo>
                        <a:pt x="1939" y="483"/>
                      </a:lnTo>
                      <a:lnTo>
                        <a:pt x="521" y="11"/>
                      </a:lnTo>
                      <a:cubicBezTo>
                        <a:pt x="492" y="4"/>
                        <a:pt x="462" y="0"/>
                        <a:pt x="4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34"/>
                <p:cNvSpPr/>
                <p:nvPr/>
              </p:nvSpPr>
              <p:spPr>
                <a:xfrm>
                  <a:off x="-17043150" y="4183450"/>
                  <a:ext cx="52800" cy="52800"/>
                </a:xfrm>
                <a:custGeom>
                  <a:rect b="b" l="l" r="r" t="t"/>
                  <a:pathLst>
                    <a:path extrusionOk="0" h="2112" w="2112">
                      <a:moveTo>
                        <a:pt x="1040" y="0"/>
                      </a:moveTo>
                      <a:cubicBezTo>
                        <a:pt x="473" y="0"/>
                        <a:pt x="1" y="473"/>
                        <a:pt x="1" y="1072"/>
                      </a:cubicBezTo>
                      <a:cubicBezTo>
                        <a:pt x="1" y="1639"/>
                        <a:pt x="473" y="2111"/>
                        <a:pt x="1040" y="2111"/>
                      </a:cubicBezTo>
                      <a:cubicBezTo>
                        <a:pt x="1639" y="2111"/>
                        <a:pt x="2112" y="1639"/>
                        <a:pt x="2112" y="1072"/>
                      </a:cubicBezTo>
                      <a:cubicBezTo>
                        <a:pt x="2112" y="504"/>
                        <a:pt x="1639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34"/>
                <p:cNvSpPr/>
                <p:nvPr/>
              </p:nvSpPr>
              <p:spPr>
                <a:xfrm>
                  <a:off x="-17070725" y="4111975"/>
                  <a:ext cx="44925" cy="60475"/>
                </a:xfrm>
                <a:custGeom>
                  <a:rect b="b" l="l" r="r" t="t"/>
                  <a:pathLst>
                    <a:path extrusionOk="0" h="2419" w="1797">
                      <a:moveTo>
                        <a:pt x="722" y="0"/>
                      </a:moveTo>
                      <a:cubicBezTo>
                        <a:pt x="663" y="0"/>
                        <a:pt x="600" y="8"/>
                        <a:pt x="537" y="24"/>
                      </a:cubicBezTo>
                      <a:cubicBezTo>
                        <a:pt x="411" y="55"/>
                        <a:pt x="348" y="150"/>
                        <a:pt x="316" y="244"/>
                      </a:cubicBezTo>
                      <a:lnTo>
                        <a:pt x="1" y="1253"/>
                      </a:lnTo>
                      <a:lnTo>
                        <a:pt x="1167" y="2418"/>
                      </a:lnTo>
                      <a:cubicBezTo>
                        <a:pt x="1356" y="2355"/>
                        <a:pt x="1576" y="2229"/>
                        <a:pt x="1797" y="2198"/>
                      </a:cubicBezTo>
                      <a:lnTo>
                        <a:pt x="1797" y="496"/>
                      </a:lnTo>
                      <a:lnTo>
                        <a:pt x="883" y="24"/>
                      </a:lnTo>
                      <a:cubicBezTo>
                        <a:pt x="836" y="8"/>
                        <a:pt x="781" y="0"/>
                        <a:pt x="7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34"/>
                <p:cNvSpPr/>
                <p:nvPr/>
              </p:nvSpPr>
              <p:spPr>
                <a:xfrm>
                  <a:off x="-16979350" y="4156675"/>
                  <a:ext cx="60675" cy="45700"/>
                </a:xfrm>
                <a:custGeom>
                  <a:rect b="b" l="l" r="r" t="t"/>
                  <a:pathLst>
                    <a:path extrusionOk="0" h="1828" w="2427">
                      <a:moveTo>
                        <a:pt x="1166" y="0"/>
                      </a:moveTo>
                      <a:lnTo>
                        <a:pt x="1" y="1166"/>
                      </a:lnTo>
                      <a:cubicBezTo>
                        <a:pt x="127" y="1386"/>
                        <a:pt x="190" y="1575"/>
                        <a:pt x="284" y="1827"/>
                      </a:cubicBezTo>
                      <a:lnTo>
                        <a:pt x="1954" y="1827"/>
                      </a:lnTo>
                      <a:lnTo>
                        <a:pt x="2426" y="914"/>
                      </a:lnTo>
                      <a:cubicBezTo>
                        <a:pt x="2426" y="756"/>
                        <a:pt x="2426" y="630"/>
                        <a:pt x="2395" y="567"/>
                      </a:cubicBezTo>
                      <a:cubicBezTo>
                        <a:pt x="2363" y="441"/>
                        <a:pt x="2269" y="347"/>
                        <a:pt x="2174" y="315"/>
                      </a:cubicBez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34"/>
                <p:cNvSpPr/>
                <p:nvPr/>
              </p:nvSpPr>
              <p:spPr>
                <a:xfrm>
                  <a:off x="-17116400" y="4155875"/>
                  <a:ext cx="63050" cy="44125"/>
                </a:xfrm>
                <a:custGeom>
                  <a:rect b="b" l="l" r="r" t="t"/>
                  <a:pathLst>
                    <a:path extrusionOk="0" h="1765" w="2522">
                      <a:moveTo>
                        <a:pt x="1292" y="1"/>
                      </a:moveTo>
                      <a:lnTo>
                        <a:pt x="316" y="316"/>
                      </a:lnTo>
                      <a:cubicBezTo>
                        <a:pt x="190" y="347"/>
                        <a:pt x="127" y="442"/>
                        <a:pt x="95" y="536"/>
                      </a:cubicBezTo>
                      <a:cubicBezTo>
                        <a:pt x="32" y="662"/>
                        <a:pt x="1" y="788"/>
                        <a:pt x="95" y="851"/>
                      </a:cubicBezTo>
                      <a:lnTo>
                        <a:pt x="568" y="1765"/>
                      </a:lnTo>
                      <a:lnTo>
                        <a:pt x="2238" y="1765"/>
                      </a:lnTo>
                      <a:cubicBezTo>
                        <a:pt x="2301" y="1544"/>
                        <a:pt x="2364" y="1324"/>
                        <a:pt x="2521" y="1135"/>
                      </a:cubicBezTo>
                      <a:lnTo>
                        <a:pt x="129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4"/>
                <p:cNvSpPr/>
                <p:nvPr/>
              </p:nvSpPr>
              <p:spPr>
                <a:xfrm>
                  <a:off x="-17007700" y="4112450"/>
                  <a:ext cx="44925" cy="60775"/>
                </a:xfrm>
                <a:custGeom>
                  <a:rect b="b" l="l" r="r" t="t"/>
                  <a:pathLst>
                    <a:path extrusionOk="0" h="2431" w="1797">
                      <a:moveTo>
                        <a:pt x="1042" y="0"/>
                      </a:moveTo>
                      <a:cubicBezTo>
                        <a:pt x="989" y="0"/>
                        <a:pt x="936" y="10"/>
                        <a:pt x="883" y="36"/>
                      </a:cubicBezTo>
                      <a:lnTo>
                        <a:pt x="0" y="509"/>
                      </a:lnTo>
                      <a:lnTo>
                        <a:pt x="0" y="2179"/>
                      </a:lnTo>
                      <a:cubicBezTo>
                        <a:pt x="221" y="2210"/>
                        <a:pt x="410" y="2273"/>
                        <a:pt x="630" y="2431"/>
                      </a:cubicBezTo>
                      <a:lnTo>
                        <a:pt x="1796" y="1265"/>
                      </a:lnTo>
                      <a:lnTo>
                        <a:pt x="1481" y="288"/>
                      </a:lnTo>
                      <a:cubicBezTo>
                        <a:pt x="1450" y="162"/>
                        <a:pt x="1355" y="68"/>
                        <a:pt x="1261" y="36"/>
                      </a:cubicBezTo>
                      <a:cubicBezTo>
                        <a:pt x="1188" y="18"/>
                        <a:pt x="1115" y="0"/>
                        <a:pt x="10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34"/>
                <p:cNvSpPr/>
                <p:nvPr/>
              </p:nvSpPr>
              <p:spPr>
                <a:xfrm>
                  <a:off x="-17007700" y="4248025"/>
                  <a:ext cx="44925" cy="61475"/>
                </a:xfrm>
                <a:custGeom>
                  <a:rect b="b" l="l" r="r" t="t"/>
                  <a:pathLst>
                    <a:path extrusionOk="0" h="2459" w="1797">
                      <a:moveTo>
                        <a:pt x="630" y="1"/>
                      </a:moveTo>
                      <a:cubicBezTo>
                        <a:pt x="473" y="95"/>
                        <a:pt x="221" y="221"/>
                        <a:pt x="0" y="253"/>
                      </a:cubicBezTo>
                      <a:lnTo>
                        <a:pt x="0" y="1954"/>
                      </a:lnTo>
                      <a:lnTo>
                        <a:pt x="883" y="2427"/>
                      </a:lnTo>
                      <a:cubicBezTo>
                        <a:pt x="946" y="2458"/>
                        <a:pt x="1009" y="2458"/>
                        <a:pt x="1040" y="2458"/>
                      </a:cubicBezTo>
                      <a:cubicBezTo>
                        <a:pt x="1135" y="2458"/>
                        <a:pt x="1198" y="2427"/>
                        <a:pt x="1261" y="2364"/>
                      </a:cubicBezTo>
                      <a:cubicBezTo>
                        <a:pt x="1324" y="2332"/>
                        <a:pt x="1450" y="2269"/>
                        <a:pt x="1481" y="2175"/>
                      </a:cubicBezTo>
                      <a:lnTo>
                        <a:pt x="1796" y="1198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4"/>
                <p:cNvSpPr/>
                <p:nvPr/>
              </p:nvSpPr>
              <p:spPr>
                <a:xfrm>
                  <a:off x="-16980125" y="4219675"/>
                  <a:ext cx="61450" cy="45700"/>
                </a:xfrm>
                <a:custGeom>
                  <a:rect b="b" l="l" r="r" t="t"/>
                  <a:pathLst>
                    <a:path extrusionOk="0" h="1828" w="2458">
                      <a:moveTo>
                        <a:pt x="252" y="1"/>
                      </a:moveTo>
                      <a:cubicBezTo>
                        <a:pt x="221" y="253"/>
                        <a:pt x="158" y="442"/>
                        <a:pt x="0" y="631"/>
                      </a:cubicBezTo>
                      <a:lnTo>
                        <a:pt x="1166" y="1828"/>
                      </a:lnTo>
                      <a:lnTo>
                        <a:pt x="2142" y="1513"/>
                      </a:lnTo>
                      <a:cubicBezTo>
                        <a:pt x="2268" y="1450"/>
                        <a:pt x="2363" y="1387"/>
                        <a:pt x="2394" y="1261"/>
                      </a:cubicBezTo>
                      <a:cubicBezTo>
                        <a:pt x="2426" y="1135"/>
                        <a:pt x="2457" y="1009"/>
                        <a:pt x="2394" y="946"/>
                      </a:cubicBezTo>
                      <a:lnTo>
                        <a:pt x="19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4"/>
                <p:cNvSpPr/>
                <p:nvPr/>
              </p:nvSpPr>
              <p:spPr>
                <a:xfrm>
                  <a:off x="-17070725" y="4247250"/>
                  <a:ext cx="44925" cy="61300"/>
                </a:xfrm>
                <a:custGeom>
                  <a:rect b="b" l="l" r="r" t="t"/>
                  <a:pathLst>
                    <a:path extrusionOk="0" h="2452" w="1797">
                      <a:moveTo>
                        <a:pt x="1167" y="0"/>
                      </a:moveTo>
                      <a:lnTo>
                        <a:pt x="1" y="1197"/>
                      </a:lnTo>
                      <a:lnTo>
                        <a:pt x="316" y="2174"/>
                      </a:lnTo>
                      <a:cubicBezTo>
                        <a:pt x="348" y="2300"/>
                        <a:pt x="411" y="2332"/>
                        <a:pt x="505" y="2363"/>
                      </a:cubicBezTo>
                      <a:cubicBezTo>
                        <a:pt x="578" y="2418"/>
                        <a:pt x="641" y="2452"/>
                        <a:pt x="711" y="2452"/>
                      </a:cubicBezTo>
                      <a:cubicBezTo>
                        <a:pt x="762" y="2452"/>
                        <a:pt x="817" y="2434"/>
                        <a:pt x="883" y="2395"/>
                      </a:cubicBezTo>
                      <a:lnTo>
                        <a:pt x="1797" y="1922"/>
                      </a:lnTo>
                      <a:lnTo>
                        <a:pt x="1797" y="284"/>
                      </a:lnTo>
                      <a:cubicBezTo>
                        <a:pt x="1576" y="221"/>
                        <a:pt x="1356" y="158"/>
                        <a:pt x="11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34"/>
                <p:cNvSpPr/>
                <p:nvPr/>
              </p:nvSpPr>
              <p:spPr>
                <a:xfrm>
                  <a:off x="-17115600" y="4218900"/>
                  <a:ext cx="61450" cy="44900"/>
                </a:xfrm>
                <a:custGeom>
                  <a:rect b="b" l="l" r="r" t="t"/>
                  <a:pathLst>
                    <a:path extrusionOk="0" h="1796" w="2458">
                      <a:moveTo>
                        <a:pt x="536" y="0"/>
                      </a:moveTo>
                      <a:lnTo>
                        <a:pt x="536" y="32"/>
                      </a:lnTo>
                      <a:lnTo>
                        <a:pt x="63" y="945"/>
                      </a:lnTo>
                      <a:cubicBezTo>
                        <a:pt x="0" y="1071"/>
                        <a:pt x="0" y="1166"/>
                        <a:pt x="63" y="1260"/>
                      </a:cubicBezTo>
                      <a:cubicBezTo>
                        <a:pt x="95" y="1386"/>
                        <a:pt x="158" y="1449"/>
                        <a:pt x="284" y="1481"/>
                      </a:cubicBezTo>
                      <a:lnTo>
                        <a:pt x="1260" y="1796"/>
                      </a:lnTo>
                      <a:lnTo>
                        <a:pt x="2458" y="630"/>
                      </a:lnTo>
                      <a:cubicBezTo>
                        <a:pt x="2332" y="441"/>
                        <a:pt x="2269" y="221"/>
                        <a:pt x="21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5" name="Google Shape;385;p34"/>
            <p:cNvGrpSpPr/>
            <p:nvPr/>
          </p:nvGrpSpPr>
          <p:grpSpPr>
            <a:xfrm>
              <a:off x="1604962" y="3519271"/>
              <a:ext cx="1198043" cy="210331"/>
              <a:chOff x="1026623" y="2953314"/>
              <a:chExt cx="5688711" cy="1008300"/>
            </a:xfrm>
          </p:grpSpPr>
          <p:sp>
            <p:nvSpPr>
              <p:cNvPr id="386" name="Google Shape;386;p34"/>
              <p:cNvSpPr/>
              <p:nvPr/>
            </p:nvSpPr>
            <p:spPr>
              <a:xfrm>
                <a:off x="1026623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>
                <a:off x="2183600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3340578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>
                <a:off x="4497556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>
                <a:off x="5654534" y="2953314"/>
                <a:ext cx="1060800" cy="10083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1" name="Google Shape;391;p34"/>
          <p:cNvSpPr txBox="1"/>
          <p:nvPr>
            <p:ph idx="1" type="subTitle"/>
          </p:nvPr>
        </p:nvSpPr>
        <p:spPr>
          <a:xfrm>
            <a:off x="4889375" y="2292800"/>
            <a:ext cx="32640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cancellations have increased to more than 40% due to booking flexibility through third-party booking sites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5"/>
          <p:cNvGrpSpPr/>
          <p:nvPr/>
        </p:nvGrpSpPr>
        <p:grpSpPr>
          <a:xfrm rot="5400000">
            <a:off x="3979991" y="1827383"/>
            <a:ext cx="1183275" cy="1162618"/>
            <a:chOff x="1667913" y="796830"/>
            <a:chExt cx="1183275" cy="496400"/>
          </a:xfrm>
        </p:grpSpPr>
        <p:sp>
          <p:nvSpPr>
            <p:cNvPr id="397" name="Google Shape;397;p35"/>
            <p:cNvSpPr/>
            <p:nvPr/>
          </p:nvSpPr>
          <p:spPr>
            <a:xfrm>
              <a:off x="2366713" y="796830"/>
              <a:ext cx="484475" cy="496400"/>
            </a:xfrm>
            <a:custGeom>
              <a:rect b="b" l="l" r="r" t="t"/>
              <a:pathLst>
                <a:path extrusionOk="0" h="19856" w="19379">
                  <a:moveTo>
                    <a:pt x="0" y="1373"/>
                  </a:moveTo>
                  <a:lnTo>
                    <a:pt x="2096" y="19856"/>
                  </a:lnTo>
                  <a:lnTo>
                    <a:pt x="19379" y="17117"/>
                  </a:lnTo>
                  <a:lnTo>
                    <a:pt x="19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98" name="Google Shape;398;p35"/>
            <p:cNvSpPr/>
            <p:nvPr/>
          </p:nvSpPr>
          <p:spPr>
            <a:xfrm>
              <a:off x="1667913" y="819982"/>
              <a:ext cx="676425" cy="463925"/>
            </a:xfrm>
            <a:custGeom>
              <a:rect b="b" l="l" r="r" t="t"/>
              <a:pathLst>
                <a:path extrusionOk="0" h="18557" w="27057">
                  <a:moveTo>
                    <a:pt x="27057" y="18557"/>
                  </a:moveTo>
                  <a:lnTo>
                    <a:pt x="24970" y="447"/>
                  </a:lnTo>
                  <a:lnTo>
                    <a:pt x="0" y="0"/>
                  </a:lnTo>
                  <a:lnTo>
                    <a:pt x="745" y="171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399" name="Google Shape;399;p35"/>
          <p:cNvGrpSpPr/>
          <p:nvPr/>
        </p:nvGrpSpPr>
        <p:grpSpPr>
          <a:xfrm flipH="1" rot="-5400000">
            <a:off x="6743363" y="1861144"/>
            <a:ext cx="1183275" cy="1095115"/>
            <a:chOff x="1667913" y="794170"/>
            <a:chExt cx="1183275" cy="499050"/>
          </a:xfrm>
        </p:grpSpPr>
        <p:sp>
          <p:nvSpPr>
            <p:cNvPr id="400" name="Google Shape;400;p35"/>
            <p:cNvSpPr/>
            <p:nvPr/>
          </p:nvSpPr>
          <p:spPr>
            <a:xfrm>
              <a:off x="2348063" y="794170"/>
              <a:ext cx="503125" cy="499050"/>
            </a:xfrm>
            <a:custGeom>
              <a:rect b="b" l="l" r="r" t="t"/>
              <a:pathLst>
                <a:path extrusionOk="0" h="19962" w="20125">
                  <a:moveTo>
                    <a:pt x="0" y="0"/>
                  </a:moveTo>
                  <a:lnTo>
                    <a:pt x="2842" y="19962"/>
                  </a:lnTo>
                  <a:lnTo>
                    <a:pt x="20125" y="17223"/>
                  </a:lnTo>
                  <a:lnTo>
                    <a:pt x="19851" y="1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01" name="Google Shape;401;p35"/>
            <p:cNvSpPr/>
            <p:nvPr/>
          </p:nvSpPr>
          <p:spPr>
            <a:xfrm>
              <a:off x="1667913" y="794170"/>
              <a:ext cx="676425" cy="489725"/>
            </a:xfrm>
            <a:custGeom>
              <a:rect b="b" l="l" r="r" t="t"/>
              <a:pathLst>
                <a:path extrusionOk="0" h="19589" w="27057">
                  <a:moveTo>
                    <a:pt x="27057" y="19589"/>
                  </a:moveTo>
                  <a:lnTo>
                    <a:pt x="24225" y="0"/>
                  </a:lnTo>
                  <a:lnTo>
                    <a:pt x="0" y="1032"/>
                  </a:lnTo>
                  <a:lnTo>
                    <a:pt x="745" y="181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02" name="Google Shape;402;p35"/>
          <p:cNvGrpSpPr/>
          <p:nvPr/>
        </p:nvGrpSpPr>
        <p:grpSpPr>
          <a:xfrm rot="5400000">
            <a:off x="1213721" y="1819350"/>
            <a:ext cx="1183269" cy="1178690"/>
            <a:chOff x="1667923" y="789966"/>
            <a:chExt cx="1183269" cy="503262"/>
          </a:xfrm>
        </p:grpSpPr>
        <p:sp>
          <p:nvSpPr>
            <p:cNvPr id="403" name="Google Shape;403;p35"/>
            <p:cNvSpPr/>
            <p:nvPr/>
          </p:nvSpPr>
          <p:spPr>
            <a:xfrm>
              <a:off x="2419107" y="796828"/>
              <a:ext cx="432085" cy="496400"/>
            </a:xfrm>
            <a:custGeom>
              <a:rect b="b" l="l" r="r" t="t"/>
              <a:pathLst>
                <a:path extrusionOk="0" h="19856" w="43133">
                  <a:moveTo>
                    <a:pt x="2738" y="0"/>
                  </a:moveTo>
                  <a:lnTo>
                    <a:pt x="0" y="19856"/>
                  </a:lnTo>
                  <a:lnTo>
                    <a:pt x="43133" y="17117"/>
                  </a:lnTo>
                  <a:lnTo>
                    <a:pt x="42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04" name="Google Shape;404;p35"/>
            <p:cNvSpPr/>
            <p:nvPr/>
          </p:nvSpPr>
          <p:spPr>
            <a:xfrm>
              <a:off x="1667923" y="789966"/>
              <a:ext cx="698775" cy="493925"/>
            </a:xfrm>
            <a:custGeom>
              <a:rect b="b" l="l" r="r" t="t"/>
              <a:pathLst>
                <a:path extrusionOk="0" h="19757" w="27951">
                  <a:moveTo>
                    <a:pt x="27057" y="19757"/>
                  </a:moveTo>
                  <a:lnTo>
                    <a:pt x="27951" y="0"/>
                  </a:lnTo>
                  <a:lnTo>
                    <a:pt x="0" y="1200"/>
                  </a:lnTo>
                  <a:lnTo>
                    <a:pt x="745" y="183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05" name="Google Shape;405;p35"/>
          <p:cNvSpPr txBox="1"/>
          <p:nvPr>
            <p:ph type="title"/>
          </p:nvPr>
        </p:nvSpPr>
        <p:spPr>
          <a:xfrm>
            <a:off x="716700" y="3140100"/>
            <a:ext cx="21831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Unsold rooms</a:t>
            </a:r>
            <a:endParaRPr/>
          </a:p>
        </p:txBody>
      </p:sp>
      <p:sp>
        <p:nvSpPr>
          <p:cNvPr id="406" name="Google Shape;406;p35"/>
          <p:cNvSpPr txBox="1"/>
          <p:nvPr>
            <p:ph idx="1" type="subTitle"/>
          </p:nvPr>
        </p:nvSpPr>
        <p:spPr>
          <a:xfrm>
            <a:off x="716700" y="3392950"/>
            <a:ext cx="21831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minute cancellations lead to unsold rooms which is a lost </a:t>
            </a:r>
            <a:r>
              <a:rPr lang="en"/>
              <a:t>opportunity</a:t>
            </a:r>
            <a:r>
              <a:rPr lang="en"/>
              <a:t> cost</a:t>
            </a:r>
            <a:endParaRPr/>
          </a:p>
        </p:txBody>
      </p:sp>
      <p:sp>
        <p:nvSpPr>
          <p:cNvPr id="407" name="Google Shape;407;p35"/>
          <p:cNvSpPr txBox="1"/>
          <p:nvPr>
            <p:ph idx="6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Impacts of Cancellation</a:t>
            </a:r>
            <a:endParaRPr/>
          </a:p>
        </p:txBody>
      </p:sp>
      <p:sp>
        <p:nvSpPr>
          <p:cNvPr id="408" name="Google Shape;408;p35"/>
          <p:cNvSpPr txBox="1"/>
          <p:nvPr>
            <p:ph idx="2" type="subTitle"/>
          </p:nvPr>
        </p:nvSpPr>
        <p:spPr>
          <a:xfrm>
            <a:off x="3476250" y="3392950"/>
            <a:ext cx="21831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Cancellations can lead the hotel to discount unsold rooms </a:t>
            </a:r>
            <a:endParaRPr/>
          </a:p>
        </p:txBody>
      </p:sp>
      <p:sp>
        <p:nvSpPr>
          <p:cNvPr id="409" name="Google Shape;409;p35"/>
          <p:cNvSpPr txBox="1"/>
          <p:nvPr>
            <p:ph idx="7" type="title"/>
          </p:nvPr>
        </p:nvSpPr>
        <p:spPr>
          <a:xfrm>
            <a:off x="1411950" y="2659794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0" name="Google Shape;410;p35"/>
          <p:cNvSpPr txBox="1"/>
          <p:nvPr>
            <p:ph idx="3" type="subTitle"/>
          </p:nvPr>
        </p:nvSpPr>
        <p:spPr>
          <a:xfrm>
            <a:off x="6243450" y="3392950"/>
            <a:ext cx="21831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third party services  leads to higher cost </a:t>
            </a:r>
            <a:endParaRPr/>
          </a:p>
        </p:txBody>
      </p:sp>
      <p:sp>
        <p:nvSpPr>
          <p:cNvPr id="411" name="Google Shape;411;p35"/>
          <p:cNvSpPr txBox="1"/>
          <p:nvPr>
            <p:ph idx="8" type="title"/>
          </p:nvPr>
        </p:nvSpPr>
        <p:spPr>
          <a:xfrm>
            <a:off x="4171500" y="2659794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2" name="Google Shape;412;p35"/>
          <p:cNvSpPr txBox="1"/>
          <p:nvPr>
            <p:ph idx="4" type="title"/>
          </p:nvPr>
        </p:nvSpPr>
        <p:spPr>
          <a:xfrm>
            <a:off x="3476250" y="3140100"/>
            <a:ext cx="21831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 for cheaper</a:t>
            </a:r>
            <a:endParaRPr/>
          </a:p>
        </p:txBody>
      </p:sp>
      <p:sp>
        <p:nvSpPr>
          <p:cNvPr id="413" name="Google Shape;413;p35"/>
          <p:cNvSpPr txBox="1"/>
          <p:nvPr>
            <p:ph idx="5" type="title"/>
          </p:nvPr>
        </p:nvSpPr>
        <p:spPr>
          <a:xfrm>
            <a:off x="5918700" y="3140100"/>
            <a:ext cx="283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distribution costs</a:t>
            </a:r>
            <a:endParaRPr/>
          </a:p>
        </p:txBody>
      </p:sp>
      <p:sp>
        <p:nvSpPr>
          <p:cNvPr id="414" name="Google Shape;414;p35"/>
          <p:cNvSpPr txBox="1"/>
          <p:nvPr>
            <p:ph idx="9" type="title"/>
          </p:nvPr>
        </p:nvSpPr>
        <p:spPr>
          <a:xfrm>
            <a:off x="6938700" y="2659794"/>
            <a:ext cx="792600" cy="2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idx="3" type="subTitle"/>
          </p:nvPr>
        </p:nvSpPr>
        <p:spPr>
          <a:xfrm>
            <a:off x="5212919" y="1770562"/>
            <a:ext cx="29640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Deny services to customers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Less bookings</a:t>
            </a:r>
            <a:endParaRPr/>
          </a:p>
        </p:txBody>
      </p:sp>
      <p:sp>
        <p:nvSpPr>
          <p:cNvPr id="420" name="Google Shape;420;p36"/>
          <p:cNvSpPr txBox="1"/>
          <p:nvPr>
            <p:ph idx="1" type="subTitle"/>
          </p:nvPr>
        </p:nvSpPr>
        <p:spPr>
          <a:xfrm>
            <a:off x="901694" y="1770562"/>
            <a:ext cx="29628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Overbook the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Strict cancellation policies</a:t>
            </a:r>
            <a:r>
              <a:rPr lang="en"/>
              <a:t> </a:t>
            </a:r>
            <a:endParaRPr/>
          </a:p>
        </p:txBody>
      </p:sp>
      <p:sp>
        <p:nvSpPr>
          <p:cNvPr id="421" name="Google Shape;421;p36"/>
          <p:cNvSpPr txBox="1"/>
          <p:nvPr>
            <p:ph type="title"/>
          </p:nvPr>
        </p:nvSpPr>
        <p:spPr>
          <a:xfrm>
            <a:off x="858081" y="1032624"/>
            <a:ext cx="29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 Approach</a:t>
            </a:r>
            <a:endParaRPr sz="2400"/>
          </a:p>
        </p:txBody>
      </p:sp>
      <p:sp>
        <p:nvSpPr>
          <p:cNvPr id="422" name="Google Shape;422;p36"/>
          <p:cNvSpPr txBox="1"/>
          <p:nvPr>
            <p:ph idx="2" type="title"/>
          </p:nvPr>
        </p:nvSpPr>
        <p:spPr>
          <a:xfrm>
            <a:off x="5038556" y="1097999"/>
            <a:ext cx="296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Issues</a:t>
            </a:r>
            <a:endParaRPr sz="240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524476" y="730682"/>
            <a:ext cx="2129899" cy="2010246"/>
            <a:chOff x="1524476" y="767954"/>
            <a:chExt cx="2129899" cy="2010246"/>
          </a:xfrm>
        </p:grpSpPr>
        <p:sp>
          <p:nvSpPr>
            <p:cNvPr id="424" name="Google Shape;424;p36"/>
            <p:cNvSpPr/>
            <p:nvPr/>
          </p:nvSpPr>
          <p:spPr>
            <a:xfrm flipH="1">
              <a:off x="1524476" y="767954"/>
              <a:ext cx="1420678" cy="125048"/>
            </a:xfrm>
            <a:custGeom>
              <a:rect b="b" l="l" r="r" t="t"/>
              <a:pathLst>
                <a:path extrusionOk="0" h="5099" w="57930">
                  <a:moveTo>
                    <a:pt x="57930" y="5099"/>
                  </a:moveTo>
                  <a:lnTo>
                    <a:pt x="0" y="5066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5" name="Google Shape;425;p36"/>
            <p:cNvSpPr/>
            <p:nvPr/>
          </p:nvSpPr>
          <p:spPr>
            <a:xfrm>
              <a:off x="3537475" y="1865700"/>
              <a:ext cx="116900" cy="912500"/>
            </a:xfrm>
            <a:custGeom>
              <a:rect b="b" l="l" r="r" t="t"/>
              <a:pathLst>
                <a:path extrusionOk="0" h="36500" w="4676">
                  <a:moveTo>
                    <a:pt x="0" y="36500"/>
                  </a:moveTo>
                  <a:lnTo>
                    <a:pt x="397" y="0"/>
                  </a:lnTo>
                  <a:lnTo>
                    <a:pt x="4676" y="22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26" name="Google Shape;426;p36"/>
          <p:cNvGrpSpPr/>
          <p:nvPr/>
        </p:nvGrpSpPr>
        <p:grpSpPr>
          <a:xfrm>
            <a:off x="6756725" y="675203"/>
            <a:ext cx="1051400" cy="2065725"/>
            <a:chOff x="6756725" y="712475"/>
            <a:chExt cx="1051400" cy="2065725"/>
          </a:xfrm>
        </p:grpSpPr>
        <p:sp>
          <p:nvSpPr>
            <p:cNvPr id="427" name="Google Shape;427;p36"/>
            <p:cNvSpPr/>
            <p:nvPr/>
          </p:nvSpPr>
          <p:spPr>
            <a:xfrm>
              <a:off x="6756725" y="712475"/>
              <a:ext cx="855824" cy="188271"/>
            </a:xfrm>
            <a:custGeom>
              <a:rect b="b" l="l" r="r" t="t"/>
              <a:pathLst>
                <a:path extrusionOk="0" h="14660" w="66640">
                  <a:moveTo>
                    <a:pt x="66640" y="14660"/>
                  </a:moveTo>
                  <a:lnTo>
                    <a:pt x="6663" y="13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28" name="Google Shape;428;p36"/>
            <p:cNvSpPr/>
            <p:nvPr/>
          </p:nvSpPr>
          <p:spPr>
            <a:xfrm>
              <a:off x="7653150" y="1922375"/>
              <a:ext cx="154975" cy="855825"/>
            </a:xfrm>
            <a:custGeom>
              <a:rect b="b" l="l" r="r" t="t"/>
              <a:pathLst>
                <a:path extrusionOk="0" h="34233" w="6199">
                  <a:moveTo>
                    <a:pt x="0" y="34233"/>
                  </a:moveTo>
                  <a:lnTo>
                    <a:pt x="103" y="781"/>
                  </a:lnTo>
                  <a:lnTo>
                    <a:pt x="6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7"/>
          <p:cNvGrpSpPr/>
          <p:nvPr/>
        </p:nvGrpSpPr>
        <p:grpSpPr>
          <a:xfrm flipH="1">
            <a:off x="-55905" y="177050"/>
            <a:ext cx="5218445" cy="4435336"/>
            <a:chOff x="3505400" y="258862"/>
            <a:chExt cx="4552028" cy="4791850"/>
          </a:xfrm>
        </p:grpSpPr>
        <p:sp>
          <p:nvSpPr>
            <p:cNvPr id="434" name="Google Shape;434;p37"/>
            <p:cNvSpPr/>
            <p:nvPr/>
          </p:nvSpPr>
          <p:spPr>
            <a:xfrm>
              <a:off x="3705103" y="258862"/>
              <a:ext cx="4352325" cy="4791850"/>
            </a:xfrm>
            <a:custGeom>
              <a:rect b="b" l="l" r="r" t="t"/>
              <a:pathLst>
                <a:path extrusionOk="0" h="191674" w="174093">
                  <a:moveTo>
                    <a:pt x="22652" y="165987"/>
                  </a:moveTo>
                  <a:lnTo>
                    <a:pt x="173768" y="191674"/>
                  </a:lnTo>
                  <a:lnTo>
                    <a:pt x="174093" y="0"/>
                  </a:lnTo>
                  <a:lnTo>
                    <a:pt x="0" y="558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5" name="Google Shape;435;p37"/>
            <p:cNvSpPr/>
            <p:nvPr/>
          </p:nvSpPr>
          <p:spPr>
            <a:xfrm flipH="1" rot="10800000">
              <a:off x="3636512" y="1687558"/>
              <a:ext cx="454990" cy="2319844"/>
            </a:xfrm>
            <a:custGeom>
              <a:rect b="b" l="l" r="r" t="t"/>
              <a:pathLst>
                <a:path extrusionOk="0" h="67797" w="13297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6" name="Google Shape;436;p37"/>
            <p:cNvSpPr/>
            <p:nvPr/>
          </p:nvSpPr>
          <p:spPr>
            <a:xfrm>
              <a:off x="4285600" y="4486241"/>
              <a:ext cx="1715150" cy="298150"/>
            </a:xfrm>
            <a:custGeom>
              <a:rect b="b" l="l" r="r" t="t"/>
              <a:pathLst>
                <a:path extrusionOk="0" h="11926" w="68606">
                  <a:moveTo>
                    <a:pt x="68606" y="11926"/>
                  </a:moveTo>
                  <a:lnTo>
                    <a:pt x="0" y="0"/>
                  </a:lnTo>
                  <a:lnTo>
                    <a:pt x="1286" y="59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37" name="Google Shape;437;p37"/>
            <p:cNvSpPr/>
            <p:nvPr/>
          </p:nvSpPr>
          <p:spPr>
            <a:xfrm>
              <a:off x="3505400" y="547725"/>
              <a:ext cx="2828725" cy="1027000"/>
            </a:xfrm>
            <a:custGeom>
              <a:rect b="b" l="l" r="r" t="t"/>
              <a:pathLst>
                <a:path extrusionOk="0" h="41080" w="113149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38" name="Google Shape;438;p37"/>
          <p:cNvSpPr txBox="1"/>
          <p:nvPr>
            <p:ph type="title"/>
          </p:nvPr>
        </p:nvSpPr>
        <p:spPr>
          <a:xfrm>
            <a:off x="439350" y="1660925"/>
            <a:ext cx="3856200" cy="18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Exploratory Data Analysis</a:t>
            </a:r>
            <a:endParaRPr sz="4800"/>
          </a:p>
        </p:txBody>
      </p:sp>
      <p:sp>
        <p:nvSpPr>
          <p:cNvPr id="439" name="Google Shape;439;p37"/>
          <p:cNvSpPr txBox="1"/>
          <p:nvPr>
            <p:ph idx="2" type="title"/>
          </p:nvPr>
        </p:nvSpPr>
        <p:spPr>
          <a:xfrm>
            <a:off x="3846225" y="408825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8610625" y="396000"/>
            <a:ext cx="166875" cy="1994050"/>
          </a:xfrm>
          <a:custGeom>
            <a:rect b="b" l="l" r="r" t="t"/>
            <a:pathLst>
              <a:path extrusionOk="0" h="79762" w="6675">
                <a:moveTo>
                  <a:pt x="5184" y="79762"/>
                </a:moveTo>
                <a:lnTo>
                  <a:pt x="0" y="552"/>
                </a:lnTo>
                <a:lnTo>
                  <a:pt x="66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idx="1" type="subTitle"/>
          </p:nvPr>
        </p:nvSpPr>
        <p:spPr>
          <a:xfrm>
            <a:off x="148950" y="1048100"/>
            <a:ext cx="4239000" cy="28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~120,000</a:t>
            </a:r>
            <a:r>
              <a:rPr lang="en"/>
              <a:t> records including a resort hotel and city hotel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Including </a:t>
            </a:r>
            <a:r>
              <a:rPr b="1" lang="en"/>
              <a:t>32</a:t>
            </a:r>
            <a:r>
              <a:rPr lang="en"/>
              <a:t> features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Categorical: </a:t>
            </a:r>
            <a:r>
              <a:rPr lang="en"/>
              <a:t>market </a:t>
            </a:r>
            <a:r>
              <a:rPr lang="en"/>
              <a:t>segment</a:t>
            </a:r>
            <a:r>
              <a:rPr lang="en"/>
              <a:t>, room type, country</a:t>
            </a:r>
            <a:r>
              <a:rPr lang="en"/>
              <a:t>...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Numerical:</a:t>
            </a:r>
            <a:r>
              <a:rPr lang="en"/>
              <a:t> lead time, adr, number of nights...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Target to predict: </a:t>
            </a:r>
            <a:r>
              <a:rPr b="1" lang="en"/>
              <a:t>cancellation </a:t>
            </a:r>
            <a:r>
              <a:rPr lang="en"/>
              <a:t>(binary)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 txBox="1"/>
          <p:nvPr>
            <p:ph type="title"/>
          </p:nvPr>
        </p:nvSpPr>
        <p:spPr>
          <a:xfrm>
            <a:off x="557575" y="189175"/>
            <a:ext cx="3217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47" name="Google Shape;447;p38"/>
          <p:cNvSpPr/>
          <p:nvPr/>
        </p:nvSpPr>
        <p:spPr>
          <a:xfrm rot="95423">
            <a:off x="5703597" y="625323"/>
            <a:ext cx="2765630" cy="243431"/>
          </a:xfrm>
          <a:custGeom>
            <a:rect b="b" l="l" r="r" t="t"/>
            <a:pathLst>
              <a:path extrusionOk="0" h="5099" w="57930">
                <a:moveTo>
                  <a:pt x="57930" y="5099"/>
                </a:moveTo>
                <a:lnTo>
                  <a:pt x="0" y="5066"/>
                </a:lnTo>
                <a:lnTo>
                  <a:pt x="11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8" name="Google Shape;448;p38"/>
          <p:cNvSpPr/>
          <p:nvPr/>
        </p:nvSpPr>
        <p:spPr>
          <a:xfrm rot="5525853">
            <a:off x="7852452" y="3733090"/>
            <a:ext cx="1448207" cy="239865"/>
          </a:xfrm>
          <a:custGeom>
            <a:rect b="b" l="l" r="r" t="t"/>
            <a:pathLst>
              <a:path extrusionOk="0" h="5099" w="57930">
                <a:moveTo>
                  <a:pt x="57930" y="5099"/>
                </a:moveTo>
                <a:lnTo>
                  <a:pt x="0" y="5066"/>
                </a:lnTo>
                <a:lnTo>
                  <a:pt x="11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pic>
        <p:nvPicPr>
          <p:cNvPr id="449" name="Google Shape;449;p38"/>
          <p:cNvPicPr preferRelativeResize="0"/>
          <p:nvPr/>
        </p:nvPicPr>
        <p:blipFill rotWithShape="1">
          <a:blip r:embed="rId3">
            <a:alphaModFix/>
          </a:blip>
          <a:srcRect b="0" l="0" r="0" t="10554"/>
          <a:stretch/>
        </p:blipFill>
        <p:spPr>
          <a:xfrm>
            <a:off x="4857313" y="847150"/>
            <a:ext cx="3103525" cy="29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>
            <p:ph type="title"/>
          </p:nvPr>
        </p:nvSpPr>
        <p:spPr>
          <a:xfrm>
            <a:off x="274901" y="1815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Patterns</a:t>
            </a:r>
            <a:endParaRPr/>
          </a:p>
        </p:txBody>
      </p:sp>
      <p:sp>
        <p:nvSpPr>
          <p:cNvPr id="455" name="Google Shape;455;p39"/>
          <p:cNvSpPr txBox="1"/>
          <p:nvPr>
            <p:ph idx="4294967295" type="title"/>
          </p:nvPr>
        </p:nvSpPr>
        <p:spPr>
          <a:xfrm>
            <a:off x="1227025" y="4382300"/>
            <a:ext cx="2308800" cy="32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ivvic"/>
                <a:ea typeface="Livvic"/>
                <a:cs typeface="Livvic"/>
                <a:sym typeface="Livvic"/>
              </a:rPr>
              <a:t>Peaks</a:t>
            </a:r>
            <a:endParaRPr b="1" sz="16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56" name="Google Shape;456;p39"/>
          <p:cNvSpPr txBox="1"/>
          <p:nvPr>
            <p:ph idx="4294967295" type="subTitle"/>
          </p:nvPr>
        </p:nvSpPr>
        <p:spPr>
          <a:xfrm>
            <a:off x="1917213" y="4353127"/>
            <a:ext cx="23088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Mid Spring and Fall</a:t>
            </a:r>
            <a:endParaRPr sz="1400"/>
          </a:p>
        </p:txBody>
      </p:sp>
      <p:sp>
        <p:nvSpPr>
          <p:cNvPr id="457" name="Google Shape;457;p39"/>
          <p:cNvSpPr txBox="1"/>
          <p:nvPr>
            <p:ph idx="4294967295" type="title"/>
          </p:nvPr>
        </p:nvSpPr>
        <p:spPr>
          <a:xfrm>
            <a:off x="5270675" y="4326675"/>
            <a:ext cx="2643900" cy="32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ivvic"/>
                <a:ea typeface="Livvic"/>
                <a:cs typeface="Livvic"/>
                <a:sym typeface="Livvic"/>
              </a:rPr>
              <a:t>Number of nights stayed</a:t>
            </a:r>
            <a:endParaRPr b="1" sz="16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58" name="Google Shape;458;p39"/>
          <p:cNvSpPr txBox="1"/>
          <p:nvPr>
            <p:ph idx="4294967295" type="subTitle"/>
          </p:nvPr>
        </p:nvSpPr>
        <p:spPr>
          <a:xfrm>
            <a:off x="5281700" y="4534825"/>
            <a:ext cx="3243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guests choose to stay 1-4 nights</a:t>
            </a:r>
            <a:endParaRPr sz="1400"/>
          </a:p>
        </p:txBody>
      </p:sp>
      <p:sp>
        <p:nvSpPr>
          <p:cNvPr id="459" name="Google Shape;459;p39"/>
          <p:cNvSpPr/>
          <p:nvPr/>
        </p:nvSpPr>
        <p:spPr>
          <a:xfrm flipH="1" rot="-5400000">
            <a:off x="5266669" y="3724782"/>
            <a:ext cx="513500" cy="581975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60" name="Google Shape;460;p39"/>
          <p:cNvSpPr txBox="1"/>
          <p:nvPr>
            <p:ph idx="4294967295" type="title"/>
          </p:nvPr>
        </p:nvSpPr>
        <p:spPr>
          <a:xfrm>
            <a:off x="5289000" y="3948320"/>
            <a:ext cx="459600" cy="32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endParaRPr sz="1600"/>
          </a:p>
        </p:txBody>
      </p:sp>
      <p:sp>
        <p:nvSpPr>
          <p:cNvPr id="461" name="Google Shape;461;p39"/>
          <p:cNvSpPr/>
          <p:nvPr/>
        </p:nvSpPr>
        <p:spPr>
          <a:xfrm flipH="1" rot="-6934097">
            <a:off x="1204664" y="3734110"/>
            <a:ext cx="513516" cy="581993"/>
          </a:xfrm>
          <a:custGeom>
            <a:rect b="b" l="l" r="r" t="t"/>
            <a:pathLst>
              <a:path extrusionOk="0" h="23279" w="2054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62" name="Google Shape;462;p39"/>
          <p:cNvSpPr txBox="1"/>
          <p:nvPr>
            <p:ph idx="4294967295" type="title"/>
          </p:nvPr>
        </p:nvSpPr>
        <p:spPr>
          <a:xfrm>
            <a:off x="1307825" y="3934150"/>
            <a:ext cx="459600" cy="32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600"/>
          </a:p>
        </p:txBody>
      </p:sp>
      <p:pic>
        <p:nvPicPr>
          <p:cNvPr id="463" name="Google Shape;463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-5070" l="0" r="0" t="5070"/>
          <a:stretch/>
        </p:blipFill>
        <p:spPr>
          <a:xfrm>
            <a:off x="-6775" y="1121601"/>
            <a:ext cx="4284449" cy="29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675" y="983550"/>
            <a:ext cx="4692001" cy="26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