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o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e8fad90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e8fad90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a44c005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a44c005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e8fad90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e8fad90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0e8fad90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0e8fad90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e8fad90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e8fad90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c2c14bef7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c2c14bef7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c2c14bef7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c2c14bef7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0e8fad90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0e8fad9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c2c14bef7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c2c14bef7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121bacf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121bacf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00e8fad90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00e8fad90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e8fad90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e8fad90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0e8fad90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0e8fad90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c2c14bef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c2c14bef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A1A1A"/>
              </a:buClr>
              <a:buSzPts val="1300"/>
              <a:buFont typeface="Lora"/>
              <a:buAutoNum type="arabicPeriod"/>
            </a:pPr>
            <a:r>
              <a:rPr lang="en" sz="1300">
                <a:solidFill>
                  <a:srgbClr val="1A1A1A"/>
                </a:solidFill>
                <a:latin typeface="Lora"/>
                <a:ea typeface="Lora"/>
                <a:cs typeface="Lora"/>
                <a:sym typeface="Lora"/>
              </a:rPr>
              <a:t>Linear regression </a:t>
            </a:r>
            <a:r>
              <a:rPr b="1" lang="en" sz="1300">
                <a:solidFill>
                  <a:srgbClr val="1A1A1A"/>
                </a:solidFill>
                <a:latin typeface="Lora"/>
                <a:ea typeface="Lora"/>
                <a:cs typeface="Lora"/>
                <a:sym typeface="Lora"/>
              </a:rPr>
              <a:t>standard error</a:t>
            </a:r>
            <a:r>
              <a:rPr lang="en" sz="1300">
                <a:solidFill>
                  <a:srgbClr val="1A1A1A"/>
                </a:solidFill>
                <a:latin typeface="Lora"/>
                <a:ea typeface="Lora"/>
                <a:cs typeface="Lora"/>
                <a:sym typeface="Lora"/>
              </a:rPr>
              <a:t> was very </a:t>
            </a:r>
            <a:r>
              <a:rPr b="1" lang="en" sz="1300">
                <a:solidFill>
                  <a:srgbClr val="1A1A1A"/>
                </a:solidFill>
                <a:latin typeface="Lora"/>
                <a:ea typeface="Lora"/>
                <a:cs typeface="Lora"/>
                <a:sym typeface="Lora"/>
              </a:rPr>
              <a:t>high, </a:t>
            </a:r>
            <a:r>
              <a:rPr lang="en" sz="1300">
                <a:solidFill>
                  <a:srgbClr val="1A1A1A"/>
                </a:solidFill>
                <a:latin typeface="Lora"/>
                <a:ea typeface="Lora"/>
                <a:cs typeface="Lora"/>
                <a:sym typeface="Lora"/>
              </a:rPr>
              <a:t>this points to an opportunity to improve our dataset. With more data from various categories, more time to research and clean the dataset, we could decrease this standard error.</a:t>
            </a:r>
            <a:endParaRPr sz="1300">
              <a:solidFill>
                <a:srgbClr val="1A1A1A"/>
              </a:solidFill>
              <a:latin typeface="Lora"/>
              <a:ea typeface="Lora"/>
              <a:cs typeface="Lora"/>
              <a:sym typeface="Lora"/>
            </a:endParaRPr>
          </a:p>
          <a:p>
            <a:pPr indent="-311150" lvl="0" marL="457200" rtl="0" algn="l">
              <a:spcBef>
                <a:spcPts val="0"/>
              </a:spcBef>
              <a:spcAft>
                <a:spcPts val="0"/>
              </a:spcAft>
              <a:buClr>
                <a:srgbClr val="1A1A1A"/>
              </a:buClr>
              <a:buSzPts val="1300"/>
              <a:buFont typeface="Lora"/>
              <a:buAutoNum type="arabicPeriod"/>
            </a:pPr>
            <a:r>
              <a:rPr b="1" lang="en" sz="1300">
                <a:solidFill>
                  <a:srgbClr val="1A1A1A"/>
                </a:solidFill>
                <a:latin typeface="Lora"/>
                <a:ea typeface="Lora"/>
                <a:cs typeface="Lora"/>
                <a:sym typeface="Lora"/>
              </a:rPr>
              <a:t>Multicollinearity </a:t>
            </a:r>
            <a:r>
              <a:rPr lang="en" sz="1300">
                <a:solidFill>
                  <a:srgbClr val="1A1A1A"/>
                </a:solidFill>
                <a:latin typeface="Lora"/>
                <a:ea typeface="Lora"/>
                <a:cs typeface="Lora"/>
                <a:sym typeface="Lora"/>
              </a:rPr>
              <a:t>within the dataset since it is from the same subcategory, there is a lot of overlap within the products. To improve this, we could expand to more categories in Etsy that differentiate itself to better form clusters and prediction.</a:t>
            </a:r>
            <a:endParaRPr sz="1300">
              <a:solidFill>
                <a:srgbClr val="1A1A1A"/>
              </a:solidFill>
              <a:latin typeface="Lora"/>
              <a:ea typeface="Lora"/>
              <a:cs typeface="Lora"/>
              <a:sym typeface="Lora"/>
            </a:endParaRPr>
          </a:p>
          <a:p>
            <a:pPr indent="-311150" lvl="0" marL="457200" rtl="0" algn="l">
              <a:spcBef>
                <a:spcPts val="0"/>
              </a:spcBef>
              <a:spcAft>
                <a:spcPts val="0"/>
              </a:spcAft>
              <a:buClr>
                <a:srgbClr val="1A1A1A"/>
              </a:buClr>
              <a:buSzPts val="1300"/>
              <a:buFont typeface="Lora"/>
              <a:buAutoNum type="arabicPeriod"/>
            </a:pPr>
            <a:r>
              <a:rPr b="1" lang="en" sz="1300">
                <a:solidFill>
                  <a:srgbClr val="1A1A1A"/>
                </a:solidFill>
                <a:latin typeface="Lora"/>
                <a:ea typeface="Lora"/>
                <a:cs typeface="Lora"/>
                <a:sym typeface="Lora"/>
              </a:rPr>
              <a:t>Etsy’s realm of control</a:t>
            </a:r>
            <a:r>
              <a:rPr lang="en" sz="1300">
                <a:solidFill>
                  <a:srgbClr val="1A1A1A"/>
                </a:solidFill>
                <a:latin typeface="Lora"/>
                <a:ea typeface="Lora"/>
                <a:cs typeface="Lora"/>
                <a:sym typeface="Lora"/>
              </a:rPr>
              <a:t>, at the end of the day this is Etsy’s domain. To better suggest how to help artists on Etsy, we would need more information on Etsy’s backend and how they rank seller’s, and insight on their algorithm itself.</a:t>
            </a:r>
            <a:endParaRPr sz="1300">
              <a:solidFill>
                <a:srgbClr val="1A1A1A"/>
              </a:solidFill>
              <a:latin typeface="Lora"/>
              <a:ea typeface="Lora"/>
              <a:cs typeface="Lora"/>
              <a:sym typeface="Lora"/>
            </a:endParaRPr>
          </a:p>
          <a:p>
            <a:pPr indent="0" lvl="0" marL="0" rtl="0" algn="l">
              <a:spcBef>
                <a:spcPts val="0"/>
              </a:spcBef>
              <a:spcAft>
                <a:spcPts val="0"/>
              </a:spcAft>
              <a:buNone/>
            </a:pPr>
            <a:r>
              <a:t/>
            </a:r>
            <a:endParaRPr sz="1300">
              <a:solidFill>
                <a:srgbClr val="1A1A1A"/>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1300">
              <a:solidFill>
                <a:srgbClr val="1A1A1A"/>
              </a:solidFill>
              <a:latin typeface="Lora"/>
              <a:ea typeface="Lora"/>
              <a:cs typeface="Lora"/>
              <a:sym typeface="Lora"/>
            </a:endParaRPr>
          </a:p>
          <a:p>
            <a:pPr indent="0" lvl="0" marL="0" rtl="0" algn="l">
              <a:spcBef>
                <a:spcPts val="0"/>
              </a:spcBef>
              <a:spcAft>
                <a:spcPts val="0"/>
              </a:spcAft>
              <a:buNone/>
            </a:pPr>
            <a:r>
              <a:t/>
            </a:r>
            <a:endParaRP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0e8fad90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0e8fad90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11b819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11b819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1286f8c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1286f8c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0e8fad90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0e8fad90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0e8fad90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0e8fad90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e8fad90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0e8fad90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e8fad90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e8fad90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0e8fad90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0e8fad90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0e8fad90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0e8fad90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0e8fad90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0e8fad90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DDEBE3"/>
        </a:solidFill>
      </p:bgPr>
    </p:bg>
    <p:spTree>
      <p:nvGrpSpPr>
        <p:cNvPr id="9" name="Shape 9"/>
        <p:cNvGrpSpPr/>
        <p:nvPr/>
      </p:nvGrpSpPr>
      <p:grpSpPr>
        <a:xfrm>
          <a:off x="0" y="0"/>
          <a:ext cx="0" cy="0"/>
          <a:chOff x="0" y="0"/>
          <a:chExt cx="0" cy="0"/>
        </a:xfrm>
      </p:grpSpPr>
      <p:sp>
        <p:nvSpPr>
          <p:cNvPr id="10" name="Google Shape;10;p2"/>
          <p:cNvSpPr/>
          <p:nvPr/>
        </p:nvSpPr>
        <p:spPr>
          <a:xfrm>
            <a:off x="-125" y="0"/>
            <a:ext cx="9144000" cy="1827000"/>
          </a:xfrm>
          <a:prstGeom prst="rect">
            <a:avLst/>
          </a:prstGeom>
          <a:solidFill>
            <a:srgbClr val="FFFFFF"/>
          </a:solidFill>
          <a:ln cap="flat" cmpd="sng" w="2857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41025" y="2473500"/>
            <a:ext cx="6905100" cy="1811400"/>
          </a:xfrm>
          <a:prstGeom prst="round2DiagRect">
            <a:avLst>
              <a:gd fmla="val 16667" name="adj1"/>
              <a:gd fmla="val 0" name="adj2"/>
            </a:avLst>
          </a:prstGeom>
          <a:solidFill>
            <a:srgbClr val="FDEBD2"/>
          </a:solidFill>
          <a:ln cap="flat" cmpd="sng" w="28575">
            <a:solidFill>
              <a:srgbClr val="F1641E"/>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a:off x="1994775" y="3381525"/>
            <a:ext cx="60348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1641E"/>
              </a:buClr>
              <a:buSzPts val="2200"/>
              <a:buFont typeface="Lora"/>
              <a:buNone/>
              <a:defRPr b="1" sz="2200">
                <a:solidFill>
                  <a:srgbClr val="F1641E"/>
                </a:solidFill>
                <a:latin typeface="Lora"/>
                <a:ea typeface="Lora"/>
                <a:cs typeface="Lora"/>
                <a:sym typeface="Lor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3779408" y="424875"/>
            <a:ext cx="1585183" cy="792599"/>
          </a:xfrm>
          <a:prstGeom prst="rect">
            <a:avLst/>
          </a:prstGeom>
          <a:noFill/>
          <a:ln>
            <a:noFill/>
          </a:ln>
        </p:spPr>
      </p:pic>
      <p:pic>
        <p:nvPicPr>
          <p:cNvPr id="15" name="Google Shape;15;p2"/>
          <p:cNvPicPr preferRelativeResize="0"/>
          <p:nvPr/>
        </p:nvPicPr>
        <p:blipFill>
          <a:blip r:embed="rId3">
            <a:alphaModFix/>
          </a:blip>
          <a:stretch>
            <a:fillRect/>
          </a:stretch>
        </p:blipFill>
        <p:spPr>
          <a:xfrm>
            <a:off x="1500850" y="2738525"/>
            <a:ext cx="393625" cy="393625"/>
          </a:xfrm>
          <a:prstGeom prst="rect">
            <a:avLst/>
          </a:prstGeom>
          <a:noFill/>
          <a:ln>
            <a:noFill/>
          </a:ln>
        </p:spPr>
      </p:pic>
      <p:sp>
        <p:nvSpPr>
          <p:cNvPr id="16" name="Google Shape;16;p2"/>
          <p:cNvSpPr/>
          <p:nvPr/>
        </p:nvSpPr>
        <p:spPr>
          <a:xfrm>
            <a:off x="793900" y="1404300"/>
            <a:ext cx="7859400" cy="6543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2"/>
          <p:cNvPicPr preferRelativeResize="0"/>
          <p:nvPr/>
        </p:nvPicPr>
        <p:blipFill>
          <a:blip r:embed="rId4">
            <a:alphaModFix/>
          </a:blip>
          <a:stretch>
            <a:fillRect/>
          </a:stretch>
        </p:blipFill>
        <p:spPr>
          <a:xfrm>
            <a:off x="8046100" y="1534647"/>
            <a:ext cx="393620" cy="393600"/>
          </a:xfrm>
          <a:prstGeom prst="rect">
            <a:avLst/>
          </a:prstGeom>
          <a:noFill/>
          <a:ln>
            <a:noFill/>
          </a:ln>
        </p:spPr>
      </p:pic>
      <p:sp>
        <p:nvSpPr>
          <p:cNvPr id="18" name="Google Shape;18;p2"/>
          <p:cNvSpPr txBox="1"/>
          <p:nvPr>
            <p:ph type="ctrTitle"/>
          </p:nvPr>
        </p:nvSpPr>
        <p:spPr>
          <a:xfrm>
            <a:off x="504025" y="1476000"/>
            <a:ext cx="8042400" cy="58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434343"/>
              </a:buClr>
              <a:buSzPts val="3600"/>
              <a:buFont typeface="Montserrat"/>
              <a:buNone/>
              <a:defRPr sz="3600">
                <a:solidFill>
                  <a:srgbClr val="434343"/>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9" name="Google Shape;19;p2"/>
          <p:cNvPicPr preferRelativeResize="0"/>
          <p:nvPr/>
        </p:nvPicPr>
        <p:blipFill>
          <a:blip r:embed="rId5">
            <a:alphaModFix/>
          </a:blip>
          <a:stretch>
            <a:fillRect/>
          </a:stretch>
        </p:blipFill>
        <p:spPr>
          <a:xfrm>
            <a:off x="1464997" y="3435400"/>
            <a:ext cx="429475" cy="429475"/>
          </a:xfrm>
          <a:prstGeom prst="rect">
            <a:avLst/>
          </a:prstGeom>
          <a:noFill/>
          <a:ln>
            <a:noFill/>
          </a:ln>
        </p:spPr>
      </p:pic>
      <p:sp>
        <p:nvSpPr>
          <p:cNvPr id="20" name="Google Shape;20;p2"/>
          <p:cNvSpPr txBox="1"/>
          <p:nvPr>
            <p:ph idx="2" type="subTitle"/>
          </p:nvPr>
        </p:nvSpPr>
        <p:spPr>
          <a:xfrm>
            <a:off x="2011325" y="2642800"/>
            <a:ext cx="60348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1641E"/>
              </a:buClr>
              <a:buSzPts val="2200"/>
              <a:buFont typeface="Lora"/>
              <a:buNone/>
              <a:defRPr sz="2200">
                <a:solidFill>
                  <a:srgbClr val="F1641E"/>
                </a:solidFill>
                <a:latin typeface="Lora"/>
                <a:ea typeface="Lora"/>
                <a:cs typeface="Lora"/>
                <a:sym typeface="Lor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2"/>
          <p:cNvSpPr/>
          <p:nvPr/>
        </p:nvSpPr>
        <p:spPr>
          <a:xfrm>
            <a:off x="0" y="4860725"/>
            <a:ext cx="9144000" cy="197700"/>
          </a:xfrm>
          <a:prstGeom prst="rect">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DEBD2"/>
        </a:solidFill>
      </p:bgPr>
    </p:bg>
    <p:spTree>
      <p:nvGrpSpPr>
        <p:cNvPr id="22" name="Shape 22"/>
        <p:cNvGrpSpPr/>
        <p:nvPr/>
      </p:nvGrpSpPr>
      <p:grpSpPr>
        <a:xfrm>
          <a:off x="0" y="0"/>
          <a:ext cx="0" cy="0"/>
          <a:chOff x="0" y="0"/>
          <a:chExt cx="0" cy="0"/>
        </a:xfrm>
      </p:grpSpPr>
      <p:sp>
        <p:nvSpPr>
          <p:cNvPr id="23" name="Google Shape;23;p3"/>
          <p:cNvSpPr/>
          <p:nvPr/>
        </p:nvSpPr>
        <p:spPr>
          <a:xfrm>
            <a:off x="-125" y="0"/>
            <a:ext cx="9144000" cy="2537400"/>
          </a:xfrm>
          <a:prstGeom prst="rect">
            <a:avLst/>
          </a:prstGeom>
          <a:solidFill>
            <a:srgbClr val="FFFFFF"/>
          </a:solidFill>
          <a:ln cap="flat" cmpd="sng" w="2857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3"/>
          <p:cNvSpPr/>
          <p:nvPr/>
        </p:nvSpPr>
        <p:spPr>
          <a:xfrm>
            <a:off x="787238" y="2098475"/>
            <a:ext cx="7859400" cy="6543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3"/>
          <p:cNvPicPr preferRelativeResize="0"/>
          <p:nvPr/>
        </p:nvPicPr>
        <p:blipFill>
          <a:blip r:embed="rId2">
            <a:alphaModFix/>
          </a:blip>
          <a:stretch>
            <a:fillRect/>
          </a:stretch>
        </p:blipFill>
        <p:spPr>
          <a:xfrm>
            <a:off x="8039438" y="2228822"/>
            <a:ext cx="393620" cy="393600"/>
          </a:xfrm>
          <a:prstGeom prst="rect">
            <a:avLst/>
          </a:prstGeom>
          <a:noFill/>
          <a:ln>
            <a:noFill/>
          </a:ln>
        </p:spPr>
      </p:pic>
      <p:sp>
        <p:nvSpPr>
          <p:cNvPr id="27" name="Google Shape;27;p3"/>
          <p:cNvSpPr txBox="1"/>
          <p:nvPr>
            <p:ph type="ctrTitle"/>
          </p:nvPr>
        </p:nvSpPr>
        <p:spPr>
          <a:xfrm>
            <a:off x="497363" y="2170175"/>
            <a:ext cx="8042400" cy="58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434343"/>
              </a:buClr>
              <a:buSzPts val="3600"/>
              <a:buFont typeface="Montserrat"/>
              <a:buNone/>
              <a:defRPr sz="3600">
                <a:solidFill>
                  <a:srgbClr val="434343"/>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28" name="Google Shape;28;p3"/>
          <p:cNvPicPr preferRelativeResize="0"/>
          <p:nvPr/>
        </p:nvPicPr>
        <p:blipFill>
          <a:blip r:embed="rId3">
            <a:alphaModFix/>
          </a:blip>
          <a:stretch>
            <a:fillRect/>
          </a:stretch>
        </p:blipFill>
        <p:spPr>
          <a:xfrm>
            <a:off x="3779408" y="1071175"/>
            <a:ext cx="1585183" cy="792599"/>
          </a:xfrm>
          <a:prstGeom prst="rect">
            <a:avLst/>
          </a:prstGeom>
          <a:noFill/>
          <a:ln>
            <a:noFill/>
          </a:ln>
        </p:spPr>
      </p:pic>
      <p:pic>
        <p:nvPicPr>
          <p:cNvPr id="29" name="Google Shape;29;p3"/>
          <p:cNvPicPr preferRelativeResize="0"/>
          <p:nvPr/>
        </p:nvPicPr>
        <p:blipFill>
          <a:blip r:embed="rId4">
            <a:alphaModFix/>
          </a:blip>
          <a:stretch>
            <a:fillRect/>
          </a:stretch>
        </p:blipFill>
        <p:spPr>
          <a:xfrm>
            <a:off x="7645825" y="1252725"/>
            <a:ext cx="393625" cy="393625"/>
          </a:xfrm>
          <a:prstGeom prst="rect">
            <a:avLst/>
          </a:prstGeom>
          <a:noFill/>
          <a:ln>
            <a:noFill/>
          </a:ln>
        </p:spPr>
      </p:pic>
      <p:pic>
        <p:nvPicPr>
          <p:cNvPr id="30" name="Google Shape;30;p3"/>
          <p:cNvPicPr preferRelativeResize="0"/>
          <p:nvPr/>
        </p:nvPicPr>
        <p:blipFill>
          <a:blip r:embed="rId5">
            <a:alphaModFix/>
          </a:blip>
          <a:stretch>
            <a:fillRect/>
          </a:stretch>
        </p:blipFill>
        <p:spPr>
          <a:xfrm>
            <a:off x="8110297" y="1234800"/>
            <a:ext cx="429475" cy="4294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
          <p:cNvSpPr txBox="1"/>
          <p:nvPr>
            <p:ph type="title"/>
          </p:nvPr>
        </p:nvSpPr>
        <p:spPr>
          <a:xfrm>
            <a:off x="627450" y="109213"/>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1pPr>
            <a:lvl2pPr lvl="1"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2pPr>
            <a:lvl3pPr lvl="2"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3pPr>
            <a:lvl4pPr lvl="3"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4pPr>
            <a:lvl5pPr lvl="4"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5pPr>
            <a:lvl6pPr lvl="5"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6pPr>
            <a:lvl7pPr lvl="6"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7pPr>
            <a:lvl8pPr lvl="7"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8pPr>
            <a:lvl9pPr lvl="8" rtl="0">
              <a:spcBef>
                <a:spcPts val="0"/>
              </a:spcBef>
              <a:spcAft>
                <a:spcPts val="0"/>
              </a:spcAft>
              <a:buClr>
                <a:srgbClr val="F1641E"/>
              </a:buClr>
              <a:buSzPts val="2800"/>
              <a:buFont typeface="Montserrat"/>
              <a:buNone/>
              <a:defRPr>
                <a:solidFill>
                  <a:srgbClr val="F1641E"/>
                </a:solidFill>
                <a:latin typeface="Montserrat"/>
                <a:ea typeface="Montserrat"/>
                <a:cs typeface="Montserrat"/>
                <a:sym typeface="Montserrat"/>
              </a:defRPr>
            </a:lvl9pPr>
          </a:lstStyle>
          <a:p/>
        </p:txBody>
      </p:sp>
      <p:sp>
        <p:nvSpPr>
          <p:cNvPr id="33" name="Google Shape;3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4" name="Google Shape;34;p4"/>
          <p:cNvPicPr preferRelativeResize="0"/>
          <p:nvPr/>
        </p:nvPicPr>
        <p:blipFill>
          <a:blip r:embed="rId2">
            <a:alphaModFix/>
          </a:blip>
          <a:stretch>
            <a:fillRect/>
          </a:stretch>
        </p:blipFill>
        <p:spPr>
          <a:xfrm>
            <a:off x="8082775" y="169500"/>
            <a:ext cx="904325" cy="452150"/>
          </a:xfrm>
          <a:prstGeom prst="rect">
            <a:avLst/>
          </a:prstGeom>
          <a:noFill/>
          <a:ln>
            <a:noFill/>
          </a:ln>
        </p:spPr>
      </p:pic>
      <p:cxnSp>
        <p:nvCxnSpPr>
          <p:cNvPr id="35" name="Google Shape;35;p4"/>
          <p:cNvCxnSpPr/>
          <p:nvPr/>
        </p:nvCxnSpPr>
        <p:spPr>
          <a:xfrm flipH="1" rot="10800000">
            <a:off x="-4050" y="742175"/>
            <a:ext cx="9152100" cy="47100"/>
          </a:xfrm>
          <a:prstGeom prst="straightConnector1">
            <a:avLst/>
          </a:prstGeom>
          <a:noFill/>
          <a:ln cap="flat" cmpd="sng" w="28575">
            <a:solidFill>
              <a:srgbClr val="F1641E"/>
            </a:solidFill>
            <a:prstDash val="dot"/>
            <a:round/>
            <a:headEnd len="med" w="med" type="none"/>
            <a:tailEnd len="med" w="med" type="none"/>
          </a:ln>
        </p:spPr>
      </p:cxnSp>
      <p:sp>
        <p:nvSpPr>
          <p:cNvPr id="36" name="Google Shape;36;p4"/>
          <p:cNvSpPr/>
          <p:nvPr/>
        </p:nvSpPr>
        <p:spPr>
          <a:xfrm>
            <a:off x="0" y="4859225"/>
            <a:ext cx="9144000" cy="151500"/>
          </a:xfrm>
          <a:prstGeom prst="rect">
            <a:avLst/>
          </a:prstGeom>
          <a:solidFill>
            <a:srgbClr val="DDEBE3"/>
          </a:solidFill>
          <a:ln cap="flat" cmpd="sng" w="28575">
            <a:solidFill>
              <a:srgbClr val="DDEB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4"/>
          <p:cNvPicPr preferRelativeResize="0"/>
          <p:nvPr/>
        </p:nvPicPr>
        <p:blipFill>
          <a:blip r:embed="rId3">
            <a:alphaModFix/>
          </a:blip>
          <a:stretch>
            <a:fillRect/>
          </a:stretch>
        </p:blipFill>
        <p:spPr>
          <a:xfrm>
            <a:off x="209350" y="228961"/>
            <a:ext cx="333225" cy="3332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5"/>
          <p:cNvSpPr txBox="1"/>
          <p:nvPr>
            <p:ph type="ctrTitle"/>
          </p:nvPr>
        </p:nvSpPr>
        <p:spPr>
          <a:xfrm>
            <a:off x="504025" y="1476000"/>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affects Etsy’s sales?</a:t>
            </a:r>
            <a:endParaRPr/>
          </a:p>
        </p:txBody>
      </p:sp>
      <p:sp>
        <p:nvSpPr>
          <p:cNvPr id="43" name="Google Shape;43;p5"/>
          <p:cNvSpPr txBox="1"/>
          <p:nvPr>
            <p:ph idx="1" type="subTitle"/>
          </p:nvPr>
        </p:nvSpPr>
        <p:spPr>
          <a:xfrm>
            <a:off x="1994775" y="3381525"/>
            <a:ext cx="6034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Measuring Etsy’s most impactful variables to sales</a:t>
            </a:r>
            <a:endParaRPr sz="1800"/>
          </a:p>
        </p:txBody>
      </p:sp>
      <p:sp>
        <p:nvSpPr>
          <p:cNvPr id="44" name="Google Shape;44;p5"/>
          <p:cNvSpPr txBox="1"/>
          <p:nvPr>
            <p:ph idx="2" type="subTitle"/>
          </p:nvPr>
        </p:nvSpPr>
        <p:spPr>
          <a:xfrm>
            <a:off x="2011325" y="2642800"/>
            <a:ext cx="60348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00"/>
              <a:t>Group K: </a:t>
            </a:r>
            <a:r>
              <a:rPr lang="en" sz="1500"/>
              <a:t>Soumya Nayak, </a:t>
            </a:r>
            <a:r>
              <a:rPr lang="en" sz="1500"/>
              <a:t>Andre Han, Lucy Hwang, Serena Wu</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Shipping Arrival</a:t>
            </a:r>
            <a:endParaRPr/>
          </a:p>
        </p:txBody>
      </p:sp>
      <p:pic>
        <p:nvPicPr>
          <p:cNvPr id="136" name="Google Shape;136;p14" title="Points scored"/>
          <p:cNvPicPr preferRelativeResize="0"/>
          <p:nvPr/>
        </p:nvPicPr>
        <p:blipFill>
          <a:blip r:embed="rId3">
            <a:alphaModFix/>
          </a:blip>
          <a:stretch>
            <a:fillRect/>
          </a:stretch>
        </p:blipFill>
        <p:spPr>
          <a:xfrm>
            <a:off x="1439275" y="886650"/>
            <a:ext cx="6265449" cy="38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Highlights</a:t>
            </a:r>
            <a:endParaRPr/>
          </a:p>
        </p:txBody>
      </p:sp>
      <p:pic>
        <p:nvPicPr>
          <p:cNvPr id="142" name="Google Shape;142;p15" title="Points scored"/>
          <p:cNvPicPr preferRelativeResize="0"/>
          <p:nvPr/>
        </p:nvPicPr>
        <p:blipFill>
          <a:blip r:embed="rId3">
            <a:alphaModFix/>
          </a:blip>
          <a:stretch>
            <a:fillRect/>
          </a:stretch>
        </p:blipFill>
        <p:spPr>
          <a:xfrm>
            <a:off x="2266923" y="1340975"/>
            <a:ext cx="4610151" cy="2850623"/>
          </a:xfrm>
          <a:prstGeom prst="rect">
            <a:avLst/>
          </a:prstGeom>
          <a:noFill/>
          <a:ln>
            <a:noFill/>
          </a:ln>
        </p:spPr>
      </p:pic>
      <p:pic>
        <p:nvPicPr>
          <p:cNvPr id="143" name="Google Shape;143;p15" title="Points scored"/>
          <p:cNvPicPr preferRelativeResize="0"/>
          <p:nvPr/>
        </p:nvPicPr>
        <p:blipFill>
          <a:blip r:embed="rId4">
            <a:alphaModFix/>
          </a:blip>
          <a:stretch>
            <a:fillRect/>
          </a:stretch>
        </p:blipFill>
        <p:spPr>
          <a:xfrm>
            <a:off x="-599900" y="1340987"/>
            <a:ext cx="4610151" cy="2850601"/>
          </a:xfrm>
          <a:prstGeom prst="rect">
            <a:avLst/>
          </a:prstGeom>
          <a:noFill/>
          <a:ln>
            <a:noFill/>
          </a:ln>
        </p:spPr>
      </p:pic>
      <p:pic>
        <p:nvPicPr>
          <p:cNvPr id="144" name="Google Shape;144;p15" title="Points scored"/>
          <p:cNvPicPr preferRelativeResize="0"/>
          <p:nvPr/>
        </p:nvPicPr>
        <p:blipFill>
          <a:blip r:embed="rId5">
            <a:alphaModFix/>
          </a:blip>
          <a:stretch>
            <a:fillRect/>
          </a:stretch>
        </p:blipFill>
        <p:spPr>
          <a:xfrm>
            <a:off x="5104875" y="1340988"/>
            <a:ext cx="4610151" cy="28505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ctrTitle"/>
          </p:nvPr>
        </p:nvSpPr>
        <p:spPr>
          <a:xfrm>
            <a:off x="497363" y="2170175"/>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55" name="Google Shape;155;p17"/>
          <p:cNvSpPr/>
          <p:nvPr/>
        </p:nvSpPr>
        <p:spPr>
          <a:xfrm>
            <a:off x="2724975" y="2004950"/>
            <a:ext cx="4893600" cy="655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2766450" y="1473375"/>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Models &amp; purposes</a:t>
            </a:r>
            <a:endParaRPr b="1">
              <a:solidFill>
                <a:srgbClr val="1A1A1A"/>
              </a:solidFill>
              <a:highlight>
                <a:srgbClr val="DDEBE3"/>
              </a:highlight>
            </a:endParaRPr>
          </a:p>
        </p:txBody>
      </p:sp>
      <p:sp>
        <p:nvSpPr>
          <p:cNvPr id="157" name="Google Shape;157;p17"/>
          <p:cNvSpPr/>
          <p:nvPr/>
        </p:nvSpPr>
        <p:spPr>
          <a:xfrm>
            <a:off x="1169900" y="2035425"/>
            <a:ext cx="1256700" cy="6249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Linear regression</a:t>
            </a:r>
            <a:endParaRPr b="1" sz="1100">
              <a:solidFill>
                <a:srgbClr val="FDEBD2"/>
              </a:solidFill>
              <a:latin typeface="Montserrat"/>
              <a:ea typeface="Montserrat"/>
              <a:cs typeface="Montserrat"/>
              <a:sym typeface="Montserrat"/>
            </a:endParaRPr>
          </a:p>
        </p:txBody>
      </p:sp>
      <p:sp>
        <p:nvSpPr>
          <p:cNvPr id="158" name="Google Shape;158;p17"/>
          <p:cNvSpPr txBox="1"/>
          <p:nvPr/>
        </p:nvSpPr>
        <p:spPr>
          <a:xfrm>
            <a:off x="2913250" y="2082175"/>
            <a:ext cx="458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Uncover any direct relationships with sales count and the variables, and look at their coefficients and p-value</a:t>
            </a:r>
            <a:endParaRPr/>
          </a:p>
        </p:txBody>
      </p:sp>
      <p:sp>
        <p:nvSpPr>
          <p:cNvPr id="159" name="Google Shape;159;p17"/>
          <p:cNvSpPr/>
          <p:nvPr/>
        </p:nvSpPr>
        <p:spPr>
          <a:xfrm>
            <a:off x="2724975" y="2822725"/>
            <a:ext cx="4893600" cy="655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1169900" y="2853200"/>
            <a:ext cx="1256700" cy="6249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K-Means</a:t>
            </a:r>
            <a:endParaRPr b="1" sz="1100">
              <a:solidFill>
                <a:srgbClr val="FDEBD2"/>
              </a:solidFill>
              <a:latin typeface="Montserrat"/>
              <a:ea typeface="Montserrat"/>
              <a:cs typeface="Montserrat"/>
              <a:sym typeface="Montserrat"/>
            </a:endParaRPr>
          </a:p>
        </p:txBody>
      </p:sp>
      <p:sp>
        <p:nvSpPr>
          <p:cNvPr id="161" name="Google Shape;161;p17"/>
          <p:cNvSpPr txBox="1"/>
          <p:nvPr/>
        </p:nvSpPr>
        <p:spPr>
          <a:xfrm>
            <a:off x="2913250" y="2965550"/>
            <a:ext cx="451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Lora"/>
              <a:ea typeface="Lora"/>
              <a:cs typeface="Lora"/>
              <a:sym typeface="Lora"/>
            </a:endParaRPr>
          </a:p>
        </p:txBody>
      </p:sp>
      <p:sp>
        <p:nvSpPr>
          <p:cNvPr id="162" name="Google Shape;162;p17"/>
          <p:cNvSpPr txBox="1"/>
          <p:nvPr/>
        </p:nvSpPr>
        <p:spPr>
          <a:xfrm>
            <a:off x="2879625" y="2822725"/>
            <a:ext cx="4584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Cluster to see if there is similarity within listings in relation to sales count, that maybe we can form sub-groups with more relevant features as well as create recommendations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p:nvPr/>
        </p:nvSpPr>
        <p:spPr>
          <a:xfrm>
            <a:off x="2404563" y="1548575"/>
            <a:ext cx="5731200" cy="3693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2404588" y="984100"/>
            <a:ext cx="5731200" cy="4443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Outcomes</a:t>
            </a:r>
            <a:endParaRPr/>
          </a:p>
        </p:txBody>
      </p:sp>
      <p:sp>
        <p:nvSpPr>
          <p:cNvPr id="170" name="Google Shape;170;p18"/>
          <p:cNvSpPr/>
          <p:nvPr/>
        </p:nvSpPr>
        <p:spPr>
          <a:xfrm>
            <a:off x="1067463" y="973800"/>
            <a:ext cx="1256700" cy="4443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DEBD2"/>
                </a:solidFill>
                <a:latin typeface="Montserrat"/>
                <a:ea typeface="Montserrat"/>
                <a:cs typeface="Montserrat"/>
                <a:sym typeface="Montserrat"/>
              </a:rPr>
              <a:t>Predictors considered</a:t>
            </a:r>
            <a:endParaRPr b="1" sz="900">
              <a:solidFill>
                <a:srgbClr val="FDEBD2"/>
              </a:solidFill>
              <a:latin typeface="Montserrat"/>
              <a:ea typeface="Montserrat"/>
              <a:cs typeface="Montserrat"/>
              <a:sym typeface="Montserrat"/>
            </a:endParaRPr>
          </a:p>
        </p:txBody>
      </p:sp>
      <p:sp>
        <p:nvSpPr>
          <p:cNvPr id="171" name="Google Shape;171;p18"/>
          <p:cNvSpPr txBox="1"/>
          <p:nvPr/>
        </p:nvSpPr>
        <p:spPr>
          <a:xfrm>
            <a:off x="2404563" y="1021600"/>
            <a:ext cx="5731200" cy="323100"/>
          </a:xfrm>
          <a:prstGeom prst="rect">
            <a:avLst/>
          </a:prstGeom>
          <a:noFill/>
          <a:ln>
            <a:noFill/>
          </a:ln>
          <a:effectLst>
            <a:reflection blurRad="0" dir="5400000" dist="38100" endA="0" fadeDir="5400012" kx="0" rotWithShape="0" algn="bl" stA="1000"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Price_current, review_count, store_rating, discount, instant_download, tagged</a:t>
            </a:r>
            <a:endParaRPr sz="1300">
              <a:latin typeface="Montserrat"/>
              <a:ea typeface="Montserrat"/>
              <a:cs typeface="Montserrat"/>
              <a:sym typeface="Montserrat"/>
            </a:endParaRPr>
          </a:p>
        </p:txBody>
      </p:sp>
      <p:sp>
        <p:nvSpPr>
          <p:cNvPr id="172" name="Google Shape;172;p18"/>
          <p:cNvSpPr/>
          <p:nvPr/>
        </p:nvSpPr>
        <p:spPr>
          <a:xfrm>
            <a:off x="1067463" y="1585275"/>
            <a:ext cx="1256700" cy="3693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DEBD2"/>
                </a:solidFill>
                <a:latin typeface="Montserrat"/>
                <a:ea typeface="Montserrat"/>
                <a:cs typeface="Montserrat"/>
                <a:sym typeface="Montserrat"/>
              </a:rPr>
              <a:t>Significant predictors</a:t>
            </a:r>
            <a:endParaRPr b="1" sz="900">
              <a:solidFill>
                <a:srgbClr val="FDEBD2"/>
              </a:solidFill>
              <a:latin typeface="Montserrat"/>
              <a:ea typeface="Montserrat"/>
              <a:cs typeface="Montserrat"/>
              <a:sym typeface="Montserrat"/>
            </a:endParaRPr>
          </a:p>
        </p:txBody>
      </p:sp>
      <p:sp>
        <p:nvSpPr>
          <p:cNvPr id="173" name="Google Shape;173;p18"/>
          <p:cNvSpPr txBox="1"/>
          <p:nvPr/>
        </p:nvSpPr>
        <p:spPr>
          <a:xfrm>
            <a:off x="2404588" y="1554050"/>
            <a:ext cx="573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review_count, instant_download</a:t>
            </a:r>
            <a:endParaRPr sz="1200">
              <a:latin typeface="Montserrat"/>
              <a:ea typeface="Montserrat"/>
              <a:cs typeface="Montserrat"/>
              <a:sym typeface="Montserrat"/>
            </a:endParaRPr>
          </a:p>
        </p:txBody>
      </p:sp>
      <p:pic>
        <p:nvPicPr>
          <p:cNvPr id="174" name="Google Shape;174;p18"/>
          <p:cNvPicPr preferRelativeResize="0"/>
          <p:nvPr/>
        </p:nvPicPr>
        <p:blipFill>
          <a:blip r:embed="rId3">
            <a:alphaModFix/>
          </a:blip>
          <a:stretch>
            <a:fillRect/>
          </a:stretch>
        </p:blipFill>
        <p:spPr>
          <a:xfrm>
            <a:off x="167350" y="2138800"/>
            <a:ext cx="4637649" cy="2604075"/>
          </a:xfrm>
          <a:prstGeom prst="rect">
            <a:avLst/>
          </a:prstGeom>
          <a:noFill/>
          <a:ln>
            <a:noFill/>
          </a:ln>
        </p:spPr>
      </p:pic>
      <p:pic>
        <p:nvPicPr>
          <p:cNvPr id="175" name="Google Shape;175;p18"/>
          <p:cNvPicPr preferRelativeResize="0"/>
          <p:nvPr/>
        </p:nvPicPr>
        <p:blipFill>
          <a:blip r:embed="rId4">
            <a:alphaModFix/>
          </a:blip>
          <a:stretch>
            <a:fillRect/>
          </a:stretch>
        </p:blipFill>
        <p:spPr>
          <a:xfrm>
            <a:off x="5176425" y="2246475"/>
            <a:ext cx="3837374" cy="24964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Clustering</a:t>
            </a:r>
            <a:endParaRPr/>
          </a:p>
        </p:txBody>
      </p:sp>
      <p:pic>
        <p:nvPicPr>
          <p:cNvPr id="181" name="Google Shape;181;p19"/>
          <p:cNvPicPr preferRelativeResize="0"/>
          <p:nvPr/>
        </p:nvPicPr>
        <p:blipFill>
          <a:blip r:embed="rId3">
            <a:alphaModFix/>
          </a:blip>
          <a:stretch>
            <a:fillRect/>
          </a:stretch>
        </p:blipFill>
        <p:spPr>
          <a:xfrm>
            <a:off x="4959000" y="1123246"/>
            <a:ext cx="3800675" cy="2897025"/>
          </a:xfrm>
          <a:prstGeom prst="rect">
            <a:avLst/>
          </a:prstGeom>
          <a:noFill/>
          <a:ln>
            <a:noFill/>
          </a:ln>
        </p:spPr>
      </p:pic>
      <p:pic>
        <p:nvPicPr>
          <p:cNvPr id="182" name="Google Shape;182;p19"/>
          <p:cNvPicPr preferRelativeResize="0"/>
          <p:nvPr/>
        </p:nvPicPr>
        <p:blipFill>
          <a:blip r:embed="rId4">
            <a:alphaModFix/>
          </a:blip>
          <a:stretch>
            <a:fillRect/>
          </a:stretch>
        </p:blipFill>
        <p:spPr>
          <a:xfrm>
            <a:off x="477613" y="1228725"/>
            <a:ext cx="3609975"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a:t>
            </a:r>
            <a:r>
              <a:rPr lang="en"/>
              <a:t>Word Clouds</a:t>
            </a:r>
            <a:endParaRPr/>
          </a:p>
        </p:txBody>
      </p:sp>
      <p:pic>
        <p:nvPicPr>
          <p:cNvPr id="188" name="Google Shape;188;p20"/>
          <p:cNvPicPr preferRelativeResize="0"/>
          <p:nvPr/>
        </p:nvPicPr>
        <p:blipFill>
          <a:blip r:embed="rId3">
            <a:alphaModFix/>
          </a:blip>
          <a:stretch>
            <a:fillRect/>
          </a:stretch>
        </p:blipFill>
        <p:spPr>
          <a:xfrm>
            <a:off x="606000" y="1566113"/>
            <a:ext cx="2200275" cy="2200275"/>
          </a:xfrm>
          <a:prstGeom prst="rect">
            <a:avLst/>
          </a:prstGeom>
          <a:noFill/>
          <a:ln>
            <a:noFill/>
          </a:ln>
        </p:spPr>
      </p:pic>
      <p:pic>
        <p:nvPicPr>
          <p:cNvPr id="189" name="Google Shape;189;p20"/>
          <p:cNvPicPr preferRelativeResize="0"/>
          <p:nvPr/>
        </p:nvPicPr>
        <p:blipFill>
          <a:blip r:embed="rId4">
            <a:alphaModFix/>
          </a:blip>
          <a:stretch>
            <a:fillRect/>
          </a:stretch>
        </p:blipFill>
        <p:spPr>
          <a:xfrm>
            <a:off x="3471863" y="1566113"/>
            <a:ext cx="2200275" cy="2200275"/>
          </a:xfrm>
          <a:prstGeom prst="rect">
            <a:avLst/>
          </a:prstGeom>
          <a:noFill/>
          <a:ln>
            <a:noFill/>
          </a:ln>
        </p:spPr>
      </p:pic>
      <p:pic>
        <p:nvPicPr>
          <p:cNvPr id="190" name="Google Shape;190;p20"/>
          <p:cNvPicPr preferRelativeResize="0"/>
          <p:nvPr/>
        </p:nvPicPr>
        <p:blipFill>
          <a:blip r:embed="rId5">
            <a:alphaModFix/>
          </a:blip>
          <a:stretch>
            <a:fillRect/>
          </a:stretch>
        </p:blipFill>
        <p:spPr>
          <a:xfrm>
            <a:off x="6337750" y="1566125"/>
            <a:ext cx="2200275" cy="2200275"/>
          </a:xfrm>
          <a:prstGeom prst="rect">
            <a:avLst/>
          </a:prstGeom>
          <a:noFill/>
          <a:ln>
            <a:noFill/>
          </a:ln>
        </p:spPr>
      </p:pic>
      <p:sp>
        <p:nvSpPr>
          <p:cNvPr id="191" name="Google Shape;191;p20"/>
          <p:cNvSpPr txBox="1"/>
          <p:nvPr/>
        </p:nvSpPr>
        <p:spPr>
          <a:xfrm>
            <a:off x="206138" y="376640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434343"/>
                </a:solidFill>
                <a:latin typeface="Montserrat"/>
                <a:ea typeface="Montserrat"/>
                <a:cs typeface="Montserrat"/>
                <a:sym typeface="Montserrat"/>
              </a:rPr>
              <a:t>Cluster 1</a:t>
            </a:r>
            <a:endParaRPr sz="1500">
              <a:solidFill>
                <a:srgbClr val="434343"/>
              </a:solidFill>
              <a:latin typeface="Montserrat"/>
              <a:ea typeface="Montserrat"/>
              <a:cs typeface="Montserrat"/>
              <a:sym typeface="Montserrat"/>
            </a:endParaRPr>
          </a:p>
        </p:txBody>
      </p:sp>
      <p:sp>
        <p:nvSpPr>
          <p:cNvPr id="192" name="Google Shape;192;p20"/>
          <p:cNvSpPr txBox="1"/>
          <p:nvPr/>
        </p:nvSpPr>
        <p:spPr>
          <a:xfrm>
            <a:off x="3072000" y="376640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434343"/>
                </a:solidFill>
                <a:latin typeface="Montserrat"/>
                <a:ea typeface="Montserrat"/>
                <a:cs typeface="Montserrat"/>
                <a:sym typeface="Montserrat"/>
              </a:rPr>
              <a:t>Cluster 2</a:t>
            </a:r>
            <a:endParaRPr sz="1500">
              <a:solidFill>
                <a:srgbClr val="434343"/>
              </a:solidFill>
              <a:latin typeface="Montserrat"/>
              <a:ea typeface="Montserrat"/>
              <a:cs typeface="Montserrat"/>
              <a:sym typeface="Montserrat"/>
            </a:endParaRPr>
          </a:p>
        </p:txBody>
      </p:sp>
      <p:sp>
        <p:nvSpPr>
          <p:cNvPr id="193" name="Google Shape;193;p20"/>
          <p:cNvSpPr txBox="1"/>
          <p:nvPr/>
        </p:nvSpPr>
        <p:spPr>
          <a:xfrm>
            <a:off x="5937875" y="376640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434343"/>
                </a:solidFill>
                <a:latin typeface="Montserrat"/>
                <a:ea typeface="Montserrat"/>
                <a:cs typeface="Montserrat"/>
                <a:sym typeface="Montserrat"/>
              </a:rPr>
              <a:t>Cluster 3</a:t>
            </a:r>
            <a:endParaRPr sz="15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Analysis</a:t>
            </a:r>
            <a:endParaRPr/>
          </a:p>
        </p:txBody>
      </p:sp>
      <p:pic>
        <p:nvPicPr>
          <p:cNvPr id="199" name="Google Shape;199;p21"/>
          <p:cNvPicPr preferRelativeResize="0"/>
          <p:nvPr/>
        </p:nvPicPr>
        <p:blipFill>
          <a:blip r:embed="rId3">
            <a:alphaModFix/>
          </a:blip>
          <a:stretch>
            <a:fillRect/>
          </a:stretch>
        </p:blipFill>
        <p:spPr>
          <a:xfrm>
            <a:off x="12" y="1628624"/>
            <a:ext cx="3000000" cy="2174126"/>
          </a:xfrm>
          <a:prstGeom prst="rect">
            <a:avLst/>
          </a:prstGeom>
          <a:noFill/>
          <a:ln>
            <a:noFill/>
          </a:ln>
        </p:spPr>
      </p:pic>
      <p:pic>
        <p:nvPicPr>
          <p:cNvPr id="200" name="Google Shape;200;p21"/>
          <p:cNvPicPr preferRelativeResize="0"/>
          <p:nvPr/>
        </p:nvPicPr>
        <p:blipFill>
          <a:blip r:embed="rId4">
            <a:alphaModFix/>
          </a:blip>
          <a:stretch>
            <a:fillRect/>
          </a:stretch>
        </p:blipFill>
        <p:spPr>
          <a:xfrm>
            <a:off x="3123938" y="1620869"/>
            <a:ext cx="2896117" cy="2189625"/>
          </a:xfrm>
          <a:prstGeom prst="rect">
            <a:avLst/>
          </a:prstGeom>
          <a:noFill/>
          <a:ln>
            <a:noFill/>
          </a:ln>
        </p:spPr>
      </p:pic>
      <p:pic>
        <p:nvPicPr>
          <p:cNvPr id="201" name="Google Shape;201;p21"/>
          <p:cNvPicPr preferRelativeResize="0"/>
          <p:nvPr/>
        </p:nvPicPr>
        <p:blipFill>
          <a:blip r:embed="rId5">
            <a:alphaModFix/>
          </a:blip>
          <a:stretch>
            <a:fillRect/>
          </a:stretch>
        </p:blipFill>
        <p:spPr>
          <a:xfrm>
            <a:off x="6143979" y="1649963"/>
            <a:ext cx="2819146" cy="21314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 Analysis</a:t>
            </a:r>
            <a:endParaRPr/>
          </a:p>
        </p:txBody>
      </p:sp>
      <p:pic>
        <p:nvPicPr>
          <p:cNvPr id="207" name="Google Shape;207;p22"/>
          <p:cNvPicPr preferRelativeResize="0"/>
          <p:nvPr/>
        </p:nvPicPr>
        <p:blipFill>
          <a:blip r:embed="rId3">
            <a:alphaModFix/>
          </a:blip>
          <a:stretch>
            <a:fillRect/>
          </a:stretch>
        </p:blipFill>
        <p:spPr>
          <a:xfrm>
            <a:off x="146000" y="1501563"/>
            <a:ext cx="2851025" cy="2265250"/>
          </a:xfrm>
          <a:prstGeom prst="rect">
            <a:avLst/>
          </a:prstGeom>
          <a:noFill/>
          <a:ln>
            <a:noFill/>
          </a:ln>
        </p:spPr>
      </p:pic>
      <p:pic>
        <p:nvPicPr>
          <p:cNvPr id="208" name="Google Shape;208;p22"/>
          <p:cNvPicPr preferRelativeResize="0"/>
          <p:nvPr/>
        </p:nvPicPr>
        <p:blipFill>
          <a:blip r:embed="rId4">
            <a:alphaModFix/>
          </a:blip>
          <a:stretch>
            <a:fillRect/>
          </a:stretch>
        </p:blipFill>
        <p:spPr>
          <a:xfrm>
            <a:off x="6147000" y="1501550"/>
            <a:ext cx="2851025" cy="2265268"/>
          </a:xfrm>
          <a:prstGeom prst="rect">
            <a:avLst/>
          </a:prstGeom>
          <a:noFill/>
          <a:ln>
            <a:noFill/>
          </a:ln>
        </p:spPr>
      </p:pic>
      <p:pic>
        <p:nvPicPr>
          <p:cNvPr id="209" name="Google Shape;209;p22"/>
          <p:cNvPicPr preferRelativeResize="0"/>
          <p:nvPr/>
        </p:nvPicPr>
        <p:blipFill>
          <a:blip r:embed="rId5">
            <a:alphaModFix/>
          </a:blip>
          <a:stretch>
            <a:fillRect/>
          </a:stretch>
        </p:blipFill>
        <p:spPr>
          <a:xfrm>
            <a:off x="3146488" y="1501550"/>
            <a:ext cx="2851025" cy="22652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215" name="Google Shape;215;p23"/>
          <p:cNvSpPr/>
          <p:nvPr/>
        </p:nvSpPr>
        <p:spPr>
          <a:xfrm>
            <a:off x="1761850" y="1220200"/>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txBox="1"/>
          <p:nvPr/>
        </p:nvSpPr>
        <p:spPr>
          <a:xfrm>
            <a:off x="1871725" y="1392400"/>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Reviews matters</a:t>
            </a:r>
            <a:endParaRPr sz="3000">
              <a:solidFill>
                <a:srgbClr val="1A1A1A"/>
              </a:solidFill>
              <a:latin typeface="Lora"/>
              <a:ea typeface="Lora"/>
              <a:cs typeface="Lora"/>
              <a:sym typeface="Lora"/>
            </a:endParaRPr>
          </a:p>
        </p:txBody>
      </p:sp>
      <p:sp>
        <p:nvSpPr>
          <p:cNvPr id="217" name="Google Shape;217;p23"/>
          <p:cNvSpPr/>
          <p:nvPr/>
        </p:nvSpPr>
        <p:spPr>
          <a:xfrm>
            <a:off x="1761850" y="2340475"/>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txBox="1"/>
          <p:nvPr/>
        </p:nvSpPr>
        <p:spPr>
          <a:xfrm>
            <a:off x="1871725" y="2432475"/>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Digital is preferred</a:t>
            </a:r>
            <a:endParaRPr sz="3000">
              <a:solidFill>
                <a:srgbClr val="1A1A1A"/>
              </a:solidFill>
              <a:latin typeface="Lora"/>
              <a:ea typeface="Lora"/>
              <a:cs typeface="Lora"/>
              <a:sym typeface="Lora"/>
            </a:endParaRPr>
          </a:p>
        </p:txBody>
      </p:sp>
      <p:sp>
        <p:nvSpPr>
          <p:cNvPr id="219" name="Google Shape;219;p23"/>
          <p:cNvSpPr/>
          <p:nvPr/>
        </p:nvSpPr>
        <p:spPr>
          <a:xfrm>
            <a:off x="1761850" y="3460750"/>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txBox="1"/>
          <p:nvPr/>
        </p:nvSpPr>
        <p:spPr>
          <a:xfrm>
            <a:off x="1871725" y="3552750"/>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Know your audience</a:t>
            </a:r>
            <a:endParaRPr sz="3000">
              <a:solidFill>
                <a:srgbClr val="1A1A1A"/>
              </a:solidFill>
              <a:latin typeface="Lora"/>
              <a:ea typeface="Lora"/>
              <a:cs typeface="Lora"/>
              <a:sym typeface="Lora"/>
            </a:endParaRPr>
          </a:p>
        </p:txBody>
      </p:sp>
      <p:sp>
        <p:nvSpPr>
          <p:cNvPr id="221" name="Google Shape;221;p23"/>
          <p:cNvSpPr/>
          <p:nvPr/>
        </p:nvSpPr>
        <p:spPr>
          <a:xfrm>
            <a:off x="696700" y="1349200"/>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1.</a:t>
            </a:r>
            <a:endParaRPr b="1" sz="1600">
              <a:solidFill>
                <a:srgbClr val="FDEBD2"/>
              </a:solidFill>
              <a:latin typeface="Montserrat"/>
              <a:ea typeface="Montserrat"/>
              <a:cs typeface="Montserrat"/>
              <a:sym typeface="Montserrat"/>
            </a:endParaRPr>
          </a:p>
        </p:txBody>
      </p:sp>
      <p:sp>
        <p:nvSpPr>
          <p:cNvPr id="222" name="Google Shape;222;p23"/>
          <p:cNvSpPr/>
          <p:nvPr/>
        </p:nvSpPr>
        <p:spPr>
          <a:xfrm>
            <a:off x="696700" y="2469475"/>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2.</a:t>
            </a:r>
            <a:endParaRPr b="1" sz="1600">
              <a:solidFill>
                <a:srgbClr val="FDEBD2"/>
              </a:solidFill>
              <a:latin typeface="Montserrat"/>
              <a:ea typeface="Montserrat"/>
              <a:cs typeface="Montserrat"/>
              <a:sym typeface="Montserrat"/>
            </a:endParaRPr>
          </a:p>
        </p:txBody>
      </p:sp>
      <p:sp>
        <p:nvSpPr>
          <p:cNvPr id="223" name="Google Shape;223;p23"/>
          <p:cNvSpPr/>
          <p:nvPr/>
        </p:nvSpPr>
        <p:spPr>
          <a:xfrm>
            <a:off x="696700" y="3509550"/>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3.</a:t>
            </a:r>
            <a:endParaRPr b="1" sz="1600">
              <a:solidFill>
                <a:srgbClr val="FDEBD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6"/>
          <p:cNvSpPr txBox="1"/>
          <p:nvPr>
            <p:ph type="ctrTitle"/>
          </p:nvPr>
        </p:nvSpPr>
        <p:spPr>
          <a:xfrm>
            <a:off x="497363" y="2170175"/>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ctrTitle"/>
          </p:nvPr>
        </p:nvSpPr>
        <p:spPr>
          <a:xfrm>
            <a:off x="497363" y="2170175"/>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p:nvPr/>
        </p:nvSpPr>
        <p:spPr>
          <a:xfrm>
            <a:off x="2266000" y="1422925"/>
            <a:ext cx="6581400" cy="3235500"/>
          </a:xfrm>
          <a:prstGeom prst="rect">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35" name="Google Shape;235;p25"/>
          <p:cNvSpPr/>
          <p:nvPr/>
        </p:nvSpPr>
        <p:spPr>
          <a:xfrm>
            <a:off x="430750" y="3790550"/>
            <a:ext cx="1712400" cy="7992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Brand Positioning</a:t>
            </a:r>
            <a:endParaRPr b="1" sz="1100">
              <a:solidFill>
                <a:srgbClr val="FDEBD2"/>
              </a:solidFill>
              <a:latin typeface="Montserrat"/>
              <a:ea typeface="Montserrat"/>
              <a:cs typeface="Montserrat"/>
              <a:sym typeface="Montserrat"/>
            </a:endParaRPr>
          </a:p>
        </p:txBody>
      </p:sp>
      <p:sp>
        <p:nvSpPr>
          <p:cNvPr id="236" name="Google Shape;236;p25"/>
          <p:cNvSpPr/>
          <p:nvPr/>
        </p:nvSpPr>
        <p:spPr>
          <a:xfrm>
            <a:off x="430750" y="2632353"/>
            <a:ext cx="1712400" cy="7992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Increase Presence</a:t>
            </a:r>
            <a:endParaRPr b="1" sz="1100">
              <a:solidFill>
                <a:srgbClr val="FDEBD2"/>
              </a:solidFill>
              <a:latin typeface="Montserrat"/>
              <a:ea typeface="Montserrat"/>
              <a:cs typeface="Montserrat"/>
              <a:sym typeface="Montserrat"/>
            </a:endParaRPr>
          </a:p>
        </p:txBody>
      </p:sp>
      <p:sp>
        <p:nvSpPr>
          <p:cNvPr id="237" name="Google Shape;237;p25"/>
          <p:cNvSpPr/>
          <p:nvPr/>
        </p:nvSpPr>
        <p:spPr>
          <a:xfrm>
            <a:off x="430750" y="1474154"/>
            <a:ext cx="1712400" cy="7992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Increase Reviews</a:t>
            </a:r>
            <a:endParaRPr b="1" sz="1100">
              <a:solidFill>
                <a:srgbClr val="FDEBD2"/>
              </a:solidFill>
              <a:latin typeface="Montserrat"/>
              <a:ea typeface="Montserrat"/>
              <a:cs typeface="Montserrat"/>
              <a:sym typeface="Montserrat"/>
            </a:endParaRPr>
          </a:p>
        </p:txBody>
      </p:sp>
      <p:sp>
        <p:nvSpPr>
          <p:cNvPr id="238" name="Google Shape;238;p25"/>
          <p:cNvSpPr txBox="1"/>
          <p:nvPr/>
        </p:nvSpPr>
        <p:spPr>
          <a:xfrm>
            <a:off x="3173725" y="943413"/>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Actions</a:t>
            </a:r>
            <a:endParaRPr b="1">
              <a:solidFill>
                <a:srgbClr val="1A1A1A"/>
              </a:solidFill>
              <a:highlight>
                <a:srgbClr val="DDEBE3"/>
              </a:highlight>
            </a:endParaRPr>
          </a:p>
        </p:txBody>
      </p:sp>
      <p:sp>
        <p:nvSpPr>
          <p:cNvPr id="239" name="Google Shape;239;p25"/>
          <p:cNvSpPr/>
          <p:nvPr/>
        </p:nvSpPr>
        <p:spPr>
          <a:xfrm>
            <a:off x="2388750" y="1491900"/>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nvSpPr>
        <p:spPr>
          <a:xfrm>
            <a:off x="2493925" y="1609700"/>
            <a:ext cx="286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Incentivize reviews:</a:t>
            </a:r>
            <a:r>
              <a:rPr lang="en" sz="1000">
                <a:latin typeface="Lora"/>
                <a:ea typeface="Lora"/>
                <a:cs typeface="Lora"/>
                <a:sym typeface="Lora"/>
              </a:rPr>
              <a:t> leave a review, get x% off your next order</a:t>
            </a:r>
            <a:endParaRPr sz="1000">
              <a:latin typeface="Lora"/>
              <a:ea typeface="Lora"/>
              <a:cs typeface="Lora"/>
              <a:sym typeface="Lora"/>
            </a:endParaRPr>
          </a:p>
        </p:txBody>
      </p:sp>
      <p:sp>
        <p:nvSpPr>
          <p:cNvPr id="241" name="Google Shape;241;p25"/>
          <p:cNvSpPr/>
          <p:nvPr/>
        </p:nvSpPr>
        <p:spPr>
          <a:xfrm>
            <a:off x="5615300" y="1491900"/>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nvSpPr>
        <p:spPr>
          <a:xfrm>
            <a:off x="5730051" y="1574225"/>
            <a:ext cx="286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Follow-up nudges:</a:t>
            </a:r>
            <a:r>
              <a:rPr b="1" lang="en" sz="1000">
                <a:solidFill>
                  <a:srgbClr val="F1641E"/>
                </a:solidFill>
                <a:latin typeface="Lora"/>
                <a:ea typeface="Lora"/>
                <a:cs typeface="Lora"/>
                <a:sym typeface="Lora"/>
              </a:rPr>
              <a:t>:</a:t>
            </a:r>
            <a:r>
              <a:rPr lang="en" sz="1000">
                <a:latin typeface="Lora"/>
                <a:ea typeface="Lora"/>
                <a:cs typeface="Lora"/>
                <a:sym typeface="Lora"/>
              </a:rPr>
              <a:t> email and marketing campaigns: “hey don’t forget to leave a review!”</a:t>
            </a:r>
            <a:endParaRPr sz="1000">
              <a:latin typeface="Lora"/>
              <a:ea typeface="Lora"/>
              <a:cs typeface="Lora"/>
              <a:sym typeface="Lora"/>
            </a:endParaRPr>
          </a:p>
        </p:txBody>
      </p:sp>
      <p:sp>
        <p:nvSpPr>
          <p:cNvPr id="243" name="Google Shape;243;p25"/>
          <p:cNvSpPr/>
          <p:nvPr/>
        </p:nvSpPr>
        <p:spPr>
          <a:xfrm>
            <a:off x="2388750" y="2641075"/>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txBox="1"/>
          <p:nvPr/>
        </p:nvSpPr>
        <p:spPr>
          <a:xfrm>
            <a:off x="2493926" y="2708700"/>
            <a:ext cx="286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Promotional campaigns: </a:t>
            </a:r>
            <a:r>
              <a:rPr lang="en" sz="1000">
                <a:solidFill>
                  <a:srgbClr val="1A1A1A"/>
                </a:solidFill>
                <a:latin typeface="Lora"/>
                <a:ea typeface="Lora"/>
                <a:cs typeface="Lora"/>
                <a:sym typeface="Lora"/>
              </a:rPr>
              <a:t>partnering with other artists, channels, etc for increasing awareness</a:t>
            </a:r>
            <a:endParaRPr sz="1000">
              <a:solidFill>
                <a:srgbClr val="1A1A1A"/>
              </a:solidFill>
              <a:latin typeface="Lora"/>
              <a:ea typeface="Lora"/>
              <a:cs typeface="Lora"/>
              <a:sym typeface="Lora"/>
            </a:endParaRPr>
          </a:p>
        </p:txBody>
      </p:sp>
      <p:sp>
        <p:nvSpPr>
          <p:cNvPr id="245" name="Google Shape;245;p25"/>
          <p:cNvSpPr/>
          <p:nvPr/>
        </p:nvSpPr>
        <p:spPr>
          <a:xfrm>
            <a:off x="5615300" y="2601925"/>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nvSpPr>
        <p:spPr>
          <a:xfrm>
            <a:off x="5730051" y="2678275"/>
            <a:ext cx="286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Keyword Selection:</a:t>
            </a:r>
            <a:r>
              <a:rPr lang="en" sz="1000">
                <a:latin typeface="Lora"/>
                <a:ea typeface="Lora"/>
                <a:cs typeface="Lora"/>
                <a:sym typeface="Lora"/>
              </a:rPr>
              <a:t> with further research, use the clustering algorithm to leverage your product as a </a:t>
            </a:r>
            <a:r>
              <a:rPr lang="en" sz="1000">
                <a:latin typeface="Lora"/>
                <a:ea typeface="Lora"/>
                <a:cs typeface="Lora"/>
                <a:sym typeface="Lora"/>
              </a:rPr>
              <a:t>recommendation</a:t>
            </a:r>
            <a:endParaRPr sz="1000">
              <a:latin typeface="Lora"/>
              <a:ea typeface="Lora"/>
              <a:cs typeface="Lora"/>
              <a:sym typeface="Lora"/>
            </a:endParaRPr>
          </a:p>
        </p:txBody>
      </p:sp>
      <p:sp>
        <p:nvSpPr>
          <p:cNvPr id="247" name="Google Shape;247;p25"/>
          <p:cNvSpPr/>
          <p:nvPr/>
        </p:nvSpPr>
        <p:spPr>
          <a:xfrm>
            <a:off x="2388750" y="3772800"/>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nvSpPr>
        <p:spPr>
          <a:xfrm>
            <a:off x="2493926" y="3866900"/>
            <a:ext cx="286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K-Means to scope out the competition</a:t>
            </a:r>
            <a:r>
              <a:rPr b="1" lang="en" sz="1000">
                <a:solidFill>
                  <a:srgbClr val="F1641E"/>
                </a:solidFill>
                <a:latin typeface="Lora"/>
                <a:ea typeface="Lora"/>
                <a:cs typeface="Lora"/>
                <a:sym typeface="Lora"/>
              </a:rPr>
              <a:t>:</a:t>
            </a:r>
            <a:r>
              <a:rPr lang="en" sz="1000">
                <a:latin typeface="Lora"/>
                <a:ea typeface="Lora"/>
                <a:cs typeface="Lora"/>
                <a:sym typeface="Lora"/>
              </a:rPr>
              <a:t> understand the other sellers in your cluster and position your brand accordingly</a:t>
            </a:r>
            <a:endParaRPr sz="1000">
              <a:latin typeface="Lora"/>
              <a:ea typeface="Lora"/>
              <a:cs typeface="Lora"/>
              <a:sym typeface="Lora"/>
            </a:endParaRPr>
          </a:p>
        </p:txBody>
      </p:sp>
      <p:sp>
        <p:nvSpPr>
          <p:cNvPr id="249" name="Google Shape;249;p25"/>
          <p:cNvSpPr/>
          <p:nvPr/>
        </p:nvSpPr>
        <p:spPr>
          <a:xfrm>
            <a:off x="5663400" y="3743250"/>
            <a:ext cx="3095700" cy="7992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5778151" y="3865850"/>
            <a:ext cx="286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F1641E"/>
                </a:solidFill>
                <a:latin typeface="Lora"/>
                <a:ea typeface="Lora"/>
                <a:cs typeface="Lora"/>
                <a:sym typeface="Lora"/>
              </a:rPr>
              <a:t>Leverage success factors</a:t>
            </a:r>
            <a:r>
              <a:rPr b="1" lang="en" sz="1000">
                <a:solidFill>
                  <a:srgbClr val="F1641E"/>
                </a:solidFill>
                <a:latin typeface="Lora"/>
                <a:ea typeface="Lora"/>
                <a:cs typeface="Lora"/>
                <a:sym typeface="Lora"/>
              </a:rPr>
              <a:t>:</a:t>
            </a:r>
            <a:r>
              <a:rPr lang="en" sz="1000">
                <a:latin typeface="Lora"/>
                <a:ea typeface="Lora"/>
                <a:cs typeface="Lora"/>
                <a:sym typeface="Lora"/>
              </a:rPr>
              <a:t> we found that digital is quite popular in sales, see what is working for other sellers and use this</a:t>
            </a:r>
            <a:endParaRPr sz="1000">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a:t>
            </a:r>
            <a:endParaRPr/>
          </a:p>
        </p:txBody>
      </p:sp>
      <p:sp>
        <p:nvSpPr>
          <p:cNvPr id="256" name="Google Shape;256;p26"/>
          <p:cNvSpPr/>
          <p:nvPr/>
        </p:nvSpPr>
        <p:spPr>
          <a:xfrm>
            <a:off x="1761850" y="1220200"/>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nvSpPr>
        <p:spPr>
          <a:xfrm>
            <a:off x="1871725" y="1392400"/>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Dataset problems</a:t>
            </a:r>
            <a:endParaRPr sz="3000">
              <a:solidFill>
                <a:srgbClr val="1A1A1A"/>
              </a:solidFill>
              <a:latin typeface="Lora"/>
              <a:ea typeface="Lora"/>
              <a:cs typeface="Lora"/>
              <a:sym typeface="Lora"/>
            </a:endParaRPr>
          </a:p>
        </p:txBody>
      </p:sp>
      <p:sp>
        <p:nvSpPr>
          <p:cNvPr id="258" name="Google Shape;258;p26"/>
          <p:cNvSpPr/>
          <p:nvPr/>
        </p:nvSpPr>
        <p:spPr>
          <a:xfrm>
            <a:off x="1761850" y="2340475"/>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nvSpPr>
        <p:spPr>
          <a:xfrm>
            <a:off x="1871725" y="2432475"/>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Multicollinearity</a:t>
            </a:r>
            <a:endParaRPr sz="3000">
              <a:solidFill>
                <a:srgbClr val="1A1A1A"/>
              </a:solidFill>
              <a:latin typeface="Lora"/>
              <a:ea typeface="Lora"/>
              <a:cs typeface="Lora"/>
              <a:sym typeface="Lora"/>
            </a:endParaRPr>
          </a:p>
        </p:txBody>
      </p:sp>
      <p:sp>
        <p:nvSpPr>
          <p:cNvPr id="260" name="Google Shape;260;p26"/>
          <p:cNvSpPr/>
          <p:nvPr/>
        </p:nvSpPr>
        <p:spPr>
          <a:xfrm>
            <a:off x="1761850" y="3460750"/>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txBox="1"/>
          <p:nvPr/>
        </p:nvSpPr>
        <p:spPr>
          <a:xfrm>
            <a:off x="1871725" y="3552750"/>
            <a:ext cx="593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1A1A1A"/>
                </a:solidFill>
                <a:latin typeface="Lora"/>
                <a:ea typeface="Lora"/>
                <a:cs typeface="Lora"/>
                <a:sym typeface="Lora"/>
              </a:rPr>
              <a:t>Etsy’s realm of control</a:t>
            </a:r>
            <a:endParaRPr sz="3000">
              <a:solidFill>
                <a:srgbClr val="1A1A1A"/>
              </a:solidFill>
              <a:latin typeface="Lora"/>
              <a:ea typeface="Lora"/>
              <a:cs typeface="Lora"/>
              <a:sym typeface="Lora"/>
            </a:endParaRPr>
          </a:p>
        </p:txBody>
      </p:sp>
      <p:sp>
        <p:nvSpPr>
          <p:cNvPr id="262" name="Google Shape;262;p26"/>
          <p:cNvSpPr/>
          <p:nvPr/>
        </p:nvSpPr>
        <p:spPr>
          <a:xfrm>
            <a:off x="696700" y="1349200"/>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1.</a:t>
            </a:r>
            <a:endParaRPr b="1" sz="1600">
              <a:solidFill>
                <a:srgbClr val="FDEBD2"/>
              </a:solidFill>
              <a:latin typeface="Montserrat"/>
              <a:ea typeface="Montserrat"/>
              <a:cs typeface="Montserrat"/>
              <a:sym typeface="Montserrat"/>
            </a:endParaRPr>
          </a:p>
        </p:txBody>
      </p:sp>
      <p:sp>
        <p:nvSpPr>
          <p:cNvPr id="263" name="Google Shape;263;p26"/>
          <p:cNvSpPr/>
          <p:nvPr/>
        </p:nvSpPr>
        <p:spPr>
          <a:xfrm>
            <a:off x="696700" y="2469475"/>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2</a:t>
            </a:r>
            <a:r>
              <a:rPr b="1" lang="en" sz="1600">
                <a:solidFill>
                  <a:srgbClr val="FDEBD2"/>
                </a:solidFill>
                <a:latin typeface="Montserrat"/>
                <a:ea typeface="Montserrat"/>
                <a:cs typeface="Montserrat"/>
                <a:sym typeface="Montserrat"/>
              </a:rPr>
              <a:t>.</a:t>
            </a:r>
            <a:endParaRPr b="1" sz="1600">
              <a:solidFill>
                <a:srgbClr val="FDEBD2"/>
              </a:solidFill>
              <a:latin typeface="Montserrat"/>
              <a:ea typeface="Montserrat"/>
              <a:cs typeface="Montserrat"/>
              <a:sym typeface="Montserrat"/>
            </a:endParaRPr>
          </a:p>
        </p:txBody>
      </p:sp>
      <p:sp>
        <p:nvSpPr>
          <p:cNvPr id="264" name="Google Shape;264;p26"/>
          <p:cNvSpPr/>
          <p:nvPr/>
        </p:nvSpPr>
        <p:spPr>
          <a:xfrm>
            <a:off x="696700" y="3509550"/>
            <a:ext cx="732900" cy="732900"/>
          </a:xfrm>
          <a:prstGeom prst="ellipse">
            <a:avLst/>
          </a:prstGeom>
          <a:solidFill>
            <a:srgbClr val="F164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DEBD2"/>
                </a:solidFill>
                <a:latin typeface="Montserrat"/>
                <a:ea typeface="Montserrat"/>
                <a:cs typeface="Montserrat"/>
                <a:sym typeface="Montserrat"/>
              </a:rPr>
              <a:t>3</a:t>
            </a:r>
            <a:r>
              <a:rPr b="1" lang="en" sz="1600">
                <a:solidFill>
                  <a:srgbClr val="FDEBD2"/>
                </a:solidFill>
                <a:latin typeface="Montserrat"/>
                <a:ea typeface="Montserrat"/>
                <a:cs typeface="Montserrat"/>
                <a:sym typeface="Montserrat"/>
              </a:rPr>
              <a:t>.</a:t>
            </a:r>
            <a:endParaRPr b="1" sz="1600">
              <a:solidFill>
                <a:srgbClr val="FDEBD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ctrTitle"/>
          </p:nvPr>
        </p:nvSpPr>
        <p:spPr>
          <a:xfrm>
            <a:off x="497363" y="2170175"/>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p:nvPr/>
        </p:nvSpPr>
        <p:spPr>
          <a:xfrm>
            <a:off x="5133300" y="2257125"/>
            <a:ext cx="3782100" cy="3756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668725" y="967925"/>
            <a:ext cx="6187200" cy="990900"/>
          </a:xfrm>
          <a:prstGeom prst="round2DiagRect">
            <a:avLst>
              <a:gd fmla="val 16667" name="adj1"/>
              <a:gd fmla="val 6455" name="adj2"/>
            </a:avLst>
          </a:prstGeom>
          <a:solidFill>
            <a:srgbClr val="D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accuracy</a:t>
            </a:r>
            <a:endParaRPr sz="1800">
              <a:solidFill>
                <a:schemeClr val="dk1"/>
              </a:solidFill>
            </a:endParaRPr>
          </a:p>
        </p:txBody>
      </p:sp>
      <p:sp>
        <p:nvSpPr>
          <p:cNvPr id="277" name="Google Shape;277;p28"/>
          <p:cNvSpPr txBox="1"/>
          <p:nvPr/>
        </p:nvSpPr>
        <p:spPr>
          <a:xfrm>
            <a:off x="1668725" y="1161725"/>
            <a:ext cx="6187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We performed</a:t>
            </a:r>
            <a:r>
              <a:rPr lang="en"/>
              <a:t> logistic regression on instant_downloads to </a:t>
            </a:r>
            <a:r>
              <a:rPr lang="en"/>
              <a:t>measure</a:t>
            </a:r>
            <a:r>
              <a:rPr lang="en"/>
              <a:t> the </a:t>
            </a:r>
            <a:r>
              <a:rPr lang="en"/>
              <a:t>accurate</a:t>
            </a:r>
            <a:r>
              <a:rPr lang="en"/>
              <a:t> </a:t>
            </a:r>
            <a:r>
              <a:rPr lang="en"/>
              <a:t>predictability</a:t>
            </a:r>
            <a:r>
              <a:rPr lang="en"/>
              <a:t> of instant downloads.</a:t>
            </a:r>
            <a:endParaRPr/>
          </a:p>
        </p:txBody>
      </p:sp>
      <p:pic>
        <p:nvPicPr>
          <p:cNvPr id="278" name="Google Shape;278;p28"/>
          <p:cNvPicPr preferRelativeResize="0"/>
          <p:nvPr/>
        </p:nvPicPr>
        <p:blipFill>
          <a:blip r:embed="rId3">
            <a:alphaModFix/>
          </a:blip>
          <a:stretch>
            <a:fillRect/>
          </a:stretch>
        </p:blipFill>
        <p:spPr>
          <a:xfrm>
            <a:off x="250475" y="2701325"/>
            <a:ext cx="4925725" cy="1809750"/>
          </a:xfrm>
          <a:prstGeom prst="rect">
            <a:avLst/>
          </a:prstGeom>
          <a:noFill/>
          <a:ln>
            <a:noFill/>
          </a:ln>
        </p:spPr>
      </p:pic>
      <p:sp>
        <p:nvSpPr>
          <p:cNvPr id="279" name="Google Shape;279;p28"/>
          <p:cNvSpPr/>
          <p:nvPr/>
        </p:nvSpPr>
        <p:spPr>
          <a:xfrm>
            <a:off x="838575" y="2257125"/>
            <a:ext cx="4010700" cy="3756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nvSpPr>
        <p:spPr>
          <a:xfrm>
            <a:off x="1067925" y="2244825"/>
            <a:ext cx="341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Classification report</a:t>
            </a:r>
            <a:endParaRPr/>
          </a:p>
        </p:txBody>
      </p:sp>
      <p:pic>
        <p:nvPicPr>
          <p:cNvPr id="281" name="Google Shape;281;p28"/>
          <p:cNvPicPr preferRelativeResize="0"/>
          <p:nvPr/>
        </p:nvPicPr>
        <p:blipFill>
          <a:blip r:embed="rId4">
            <a:alphaModFix/>
          </a:blip>
          <a:stretch>
            <a:fillRect/>
          </a:stretch>
        </p:blipFill>
        <p:spPr>
          <a:xfrm>
            <a:off x="5252300" y="2701325"/>
            <a:ext cx="3663000" cy="2081617"/>
          </a:xfrm>
          <a:prstGeom prst="rect">
            <a:avLst/>
          </a:prstGeom>
          <a:noFill/>
          <a:ln>
            <a:noFill/>
          </a:ln>
        </p:spPr>
      </p:pic>
      <p:sp>
        <p:nvSpPr>
          <p:cNvPr id="282" name="Google Shape;282;p28"/>
          <p:cNvSpPr txBox="1"/>
          <p:nvPr/>
        </p:nvSpPr>
        <p:spPr>
          <a:xfrm>
            <a:off x="5378450" y="2244825"/>
            <a:ext cx="341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Confusion matrix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p:nvPr/>
        </p:nvSpPr>
        <p:spPr>
          <a:xfrm>
            <a:off x="3997075" y="2730513"/>
            <a:ext cx="3751500" cy="7629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exploration and challenges</a:t>
            </a:r>
            <a:r>
              <a:rPr lang="en"/>
              <a:t> </a:t>
            </a:r>
            <a:endParaRPr/>
          </a:p>
          <a:p>
            <a:pPr indent="0" lvl="0" marL="0" rtl="0" algn="l">
              <a:spcBef>
                <a:spcPts val="0"/>
              </a:spcBef>
              <a:spcAft>
                <a:spcPts val="0"/>
              </a:spcAft>
              <a:buNone/>
            </a:pPr>
            <a:r>
              <a:t/>
            </a:r>
            <a:endParaRPr sz="1800">
              <a:solidFill>
                <a:schemeClr val="dk1"/>
              </a:solidFill>
            </a:endParaRPr>
          </a:p>
        </p:txBody>
      </p:sp>
      <p:sp>
        <p:nvSpPr>
          <p:cNvPr id="289" name="Google Shape;289;p29"/>
          <p:cNvSpPr/>
          <p:nvPr/>
        </p:nvSpPr>
        <p:spPr>
          <a:xfrm>
            <a:off x="3997075" y="1650088"/>
            <a:ext cx="3751500" cy="7629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1305875" y="1650088"/>
            <a:ext cx="2623800" cy="7629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DEBD2"/>
                </a:solidFill>
                <a:latin typeface="Montserrat"/>
                <a:ea typeface="Montserrat"/>
                <a:cs typeface="Montserrat"/>
                <a:sym typeface="Montserrat"/>
              </a:rPr>
              <a:t>Classification </a:t>
            </a:r>
            <a:endParaRPr b="1" sz="1100">
              <a:solidFill>
                <a:srgbClr val="FDEBD2"/>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FDEBD2"/>
                </a:solidFill>
                <a:latin typeface="Montserrat"/>
                <a:ea typeface="Montserrat"/>
                <a:cs typeface="Montserrat"/>
                <a:sym typeface="Montserrat"/>
              </a:rPr>
              <a:t>on highlight column </a:t>
            </a:r>
            <a:r>
              <a:rPr lang="en" sz="800">
                <a:solidFill>
                  <a:srgbClr val="FDEBD2"/>
                </a:solidFill>
                <a:latin typeface="Montserrat"/>
                <a:ea typeface="Montserrat"/>
                <a:cs typeface="Montserrat"/>
                <a:sym typeface="Montserrat"/>
              </a:rPr>
              <a:t>(highlights the product type e.g., digital, handmade etc)</a:t>
            </a:r>
            <a:endParaRPr sz="800">
              <a:solidFill>
                <a:srgbClr val="FDEBD2"/>
              </a:solidFill>
              <a:latin typeface="Montserrat"/>
              <a:ea typeface="Montserrat"/>
              <a:cs typeface="Montserrat"/>
              <a:sym typeface="Montserrat"/>
            </a:endParaRPr>
          </a:p>
        </p:txBody>
      </p:sp>
      <p:sp>
        <p:nvSpPr>
          <p:cNvPr id="291" name="Google Shape;291;p29"/>
          <p:cNvSpPr txBox="1"/>
          <p:nvPr/>
        </p:nvSpPr>
        <p:spPr>
          <a:xfrm>
            <a:off x="4110700" y="1831438"/>
            <a:ext cx="36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No actionable insights achieved </a:t>
            </a:r>
            <a:endParaRPr>
              <a:latin typeface="Montserrat"/>
              <a:ea typeface="Montserrat"/>
              <a:cs typeface="Montserrat"/>
              <a:sym typeface="Montserrat"/>
            </a:endParaRPr>
          </a:p>
        </p:txBody>
      </p:sp>
      <p:sp>
        <p:nvSpPr>
          <p:cNvPr id="292" name="Google Shape;292;p29"/>
          <p:cNvSpPr txBox="1"/>
          <p:nvPr/>
        </p:nvSpPr>
        <p:spPr>
          <a:xfrm>
            <a:off x="4039077" y="2804163"/>
            <a:ext cx="36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86% line items not tagged; not enough data</a:t>
            </a:r>
            <a:r>
              <a:rPr lang="en">
                <a:solidFill>
                  <a:schemeClr val="dk1"/>
                </a:solidFill>
                <a:latin typeface="Montserrat"/>
                <a:ea typeface="Montserrat"/>
                <a:cs typeface="Montserrat"/>
                <a:sym typeface="Montserrat"/>
              </a:rPr>
              <a:t> </a:t>
            </a:r>
            <a:endParaRPr sz="1000">
              <a:solidFill>
                <a:schemeClr val="dk1"/>
              </a:solidFill>
              <a:latin typeface="Montserrat"/>
              <a:ea typeface="Montserrat"/>
              <a:cs typeface="Montserrat"/>
              <a:sym typeface="Montserrat"/>
            </a:endParaRPr>
          </a:p>
        </p:txBody>
      </p:sp>
      <p:sp>
        <p:nvSpPr>
          <p:cNvPr id="293" name="Google Shape;293;p29"/>
          <p:cNvSpPr/>
          <p:nvPr/>
        </p:nvSpPr>
        <p:spPr>
          <a:xfrm>
            <a:off x="1305875" y="2730513"/>
            <a:ext cx="2623800" cy="7629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FDEBD2"/>
                </a:solidFill>
                <a:latin typeface="Montserrat"/>
                <a:ea typeface="Montserrat"/>
                <a:cs typeface="Montserrat"/>
                <a:sym typeface="Montserrat"/>
              </a:rPr>
              <a:t>Classification </a:t>
            </a:r>
            <a:endParaRPr b="1" sz="1100">
              <a:solidFill>
                <a:srgbClr val="FDEBD2"/>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FDEBD2"/>
                </a:solidFill>
                <a:latin typeface="Montserrat"/>
                <a:ea typeface="Montserrat"/>
                <a:cs typeface="Montserrat"/>
                <a:sym typeface="Montserrat"/>
              </a:rPr>
              <a:t>on Extra_Status column </a:t>
            </a:r>
            <a:r>
              <a:rPr lang="en" sz="600">
                <a:solidFill>
                  <a:srgbClr val="FDEBD2"/>
                </a:solidFill>
                <a:latin typeface="Montserrat"/>
                <a:ea typeface="Montserrat"/>
                <a:cs typeface="Montserrat"/>
                <a:sym typeface="Montserrat"/>
              </a:rPr>
              <a:t>(Bestseller, Etsy’s pick, popular now)</a:t>
            </a:r>
            <a:endParaRPr sz="600">
              <a:solidFill>
                <a:srgbClr val="FDEBD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Etsy background &amp; business problem</a:t>
            </a:r>
            <a:endParaRPr/>
          </a:p>
        </p:txBody>
      </p:sp>
      <p:sp>
        <p:nvSpPr>
          <p:cNvPr id="55" name="Google Shape;55;p7"/>
          <p:cNvSpPr/>
          <p:nvPr/>
        </p:nvSpPr>
        <p:spPr>
          <a:xfrm>
            <a:off x="322475" y="1160925"/>
            <a:ext cx="3644100" cy="3184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txBox="1"/>
          <p:nvPr/>
        </p:nvSpPr>
        <p:spPr>
          <a:xfrm>
            <a:off x="419225" y="1324550"/>
            <a:ext cx="3450600" cy="29862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 sz="1000">
                <a:solidFill>
                  <a:srgbClr val="1A1A1A"/>
                </a:solidFill>
                <a:latin typeface="Lora"/>
                <a:ea typeface="Lora"/>
                <a:cs typeface="Lora"/>
                <a:sym typeface="Lora"/>
              </a:rPr>
              <a:t>Etsy is an American e-commerce company, founded in 2005 that provides a</a:t>
            </a:r>
            <a:r>
              <a:rPr b="1" lang="en" sz="1000">
                <a:solidFill>
                  <a:srgbClr val="1A1A1A"/>
                </a:solidFill>
                <a:latin typeface="Lora"/>
                <a:ea typeface="Lora"/>
                <a:cs typeface="Lora"/>
                <a:sym typeface="Lora"/>
              </a:rPr>
              <a:t> </a:t>
            </a:r>
            <a:r>
              <a:rPr b="1" lang="en" sz="1000">
                <a:solidFill>
                  <a:srgbClr val="F1641E"/>
                </a:solidFill>
                <a:latin typeface="Lora"/>
                <a:ea typeface="Lora"/>
                <a:cs typeface="Lora"/>
                <a:sym typeface="Lora"/>
              </a:rPr>
              <a:t>global Internet marketplace</a:t>
            </a:r>
            <a:r>
              <a:rPr lang="en" sz="1000">
                <a:solidFill>
                  <a:srgbClr val="F1641E"/>
                </a:solidFill>
                <a:latin typeface="Lora"/>
                <a:ea typeface="Lora"/>
                <a:cs typeface="Lora"/>
                <a:sym typeface="Lora"/>
              </a:rPr>
              <a:t> </a:t>
            </a:r>
            <a:r>
              <a:rPr lang="en" sz="1000">
                <a:solidFill>
                  <a:srgbClr val="1A1A1A"/>
                </a:solidFill>
                <a:latin typeface="Lora"/>
                <a:ea typeface="Lora"/>
                <a:cs typeface="Lora"/>
                <a:sym typeface="Lora"/>
              </a:rPr>
              <a:t>for </a:t>
            </a:r>
            <a:r>
              <a:rPr b="1" lang="en" sz="1000">
                <a:solidFill>
                  <a:srgbClr val="F1641E"/>
                </a:solidFill>
                <a:latin typeface="Lora"/>
                <a:ea typeface="Lora"/>
                <a:cs typeface="Lora"/>
                <a:sym typeface="Lora"/>
              </a:rPr>
              <a:t>handmade </a:t>
            </a:r>
            <a:r>
              <a:rPr lang="en" sz="1000">
                <a:solidFill>
                  <a:schemeClr val="dk1"/>
                </a:solidFill>
                <a:latin typeface="Lora"/>
                <a:ea typeface="Lora"/>
                <a:cs typeface="Lora"/>
                <a:sym typeface="Lora"/>
              </a:rPr>
              <a:t>items</a:t>
            </a:r>
            <a:r>
              <a:rPr b="1" lang="en" sz="1000">
                <a:solidFill>
                  <a:schemeClr val="dk1"/>
                </a:solidFill>
                <a:latin typeface="Lora"/>
                <a:ea typeface="Lora"/>
                <a:cs typeface="Lora"/>
                <a:sym typeface="Lora"/>
              </a:rPr>
              <a:t> </a:t>
            </a:r>
            <a:r>
              <a:rPr lang="en" sz="1000">
                <a:solidFill>
                  <a:schemeClr val="dk1"/>
                </a:solidFill>
                <a:latin typeface="Lora"/>
                <a:ea typeface="Lora"/>
                <a:cs typeface="Lora"/>
                <a:sym typeface="Lora"/>
              </a:rPr>
              <a:t>and ar</a:t>
            </a:r>
            <a:r>
              <a:rPr lang="en" sz="1000">
                <a:solidFill>
                  <a:srgbClr val="1A1A1A"/>
                </a:solidFill>
                <a:latin typeface="Lora"/>
                <a:ea typeface="Lora"/>
                <a:cs typeface="Lora"/>
                <a:sym typeface="Lora"/>
              </a:rPr>
              <a:t>t.</a:t>
            </a:r>
            <a:endParaRPr sz="1000">
              <a:solidFill>
                <a:srgbClr val="1A1A1A"/>
              </a:solidFill>
              <a:latin typeface="Lora"/>
              <a:ea typeface="Lora"/>
              <a:cs typeface="Lora"/>
              <a:sym typeface="Lora"/>
            </a:endParaRPr>
          </a:p>
          <a:p>
            <a:pPr indent="0" lvl="0" marL="0" rtl="0" algn="l">
              <a:lnSpc>
                <a:spcPct val="180000"/>
              </a:lnSpc>
              <a:spcBef>
                <a:spcPts val="1200"/>
              </a:spcBef>
              <a:spcAft>
                <a:spcPts val="1200"/>
              </a:spcAft>
              <a:buNone/>
            </a:pPr>
            <a:r>
              <a:rPr b="1" lang="en" sz="1000">
                <a:solidFill>
                  <a:srgbClr val="F1641E"/>
                </a:solidFill>
                <a:latin typeface="Lora"/>
                <a:ea typeface="Lora"/>
                <a:cs typeface="Lora"/>
                <a:sym typeface="Lora"/>
              </a:rPr>
              <a:t>Sellers </a:t>
            </a:r>
            <a:r>
              <a:rPr lang="en" sz="1000">
                <a:solidFill>
                  <a:srgbClr val="1A1A1A"/>
                </a:solidFill>
                <a:latin typeface="Lora"/>
                <a:ea typeface="Lora"/>
                <a:cs typeface="Lora"/>
                <a:sym typeface="Lora"/>
              </a:rPr>
              <a:t>create personal shops through the Etsy Website, which is collectively searched by </a:t>
            </a:r>
            <a:r>
              <a:rPr b="1" lang="en" sz="1000">
                <a:solidFill>
                  <a:srgbClr val="F1641E"/>
                </a:solidFill>
                <a:latin typeface="Lora"/>
                <a:ea typeface="Lora"/>
                <a:cs typeface="Lora"/>
                <a:sym typeface="Lora"/>
              </a:rPr>
              <a:t>buyers</a:t>
            </a:r>
            <a:r>
              <a:rPr lang="en" sz="1000">
                <a:solidFill>
                  <a:srgbClr val="1A1A1A"/>
                </a:solidFill>
                <a:latin typeface="Lora"/>
                <a:ea typeface="Lora"/>
                <a:cs typeface="Lora"/>
                <a:sym typeface="Lora"/>
              </a:rPr>
              <a:t>. There are </a:t>
            </a:r>
            <a:r>
              <a:rPr b="1" lang="en" sz="1000">
                <a:solidFill>
                  <a:srgbClr val="F1641E"/>
                </a:solidFill>
                <a:latin typeface="Lora"/>
                <a:ea typeface="Lora"/>
                <a:cs typeface="Lora"/>
                <a:sym typeface="Lora"/>
              </a:rPr>
              <a:t>9 broad categories</a:t>
            </a:r>
            <a:r>
              <a:rPr b="1" lang="en" sz="1000">
                <a:solidFill>
                  <a:srgbClr val="1A1A1A"/>
                </a:solidFill>
                <a:latin typeface="Lora"/>
                <a:ea typeface="Lora"/>
                <a:cs typeface="Lora"/>
                <a:sym typeface="Lora"/>
              </a:rPr>
              <a:t> </a:t>
            </a:r>
            <a:r>
              <a:rPr lang="en" sz="1000">
                <a:solidFill>
                  <a:srgbClr val="1A1A1A"/>
                </a:solidFill>
                <a:latin typeface="Lora"/>
                <a:ea typeface="Lora"/>
                <a:cs typeface="Lora"/>
                <a:sym typeface="Lora"/>
              </a:rPr>
              <a:t>of goods that may be sold: Holiday sales, jewelry &amp; accessories, </a:t>
            </a:r>
            <a:r>
              <a:rPr lang="en" sz="1000">
                <a:solidFill>
                  <a:srgbClr val="1A1A1A"/>
                </a:solidFill>
                <a:latin typeface="Lora"/>
                <a:ea typeface="Lora"/>
                <a:cs typeface="Lora"/>
                <a:sym typeface="Lora"/>
              </a:rPr>
              <a:t>clothing</a:t>
            </a:r>
            <a:r>
              <a:rPr lang="en" sz="1000">
                <a:solidFill>
                  <a:srgbClr val="1A1A1A"/>
                </a:solidFill>
                <a:latin typeface="Lora"/>
                <a:ea typeface="Lora"/>
                <a:cs typeface="Lora"/>
                <a:sym typeface="Lora"/>
              </a:rPr>
              <a:t> &amp; shoes, home &amp; living, wedding &amp; party, toys &amp; entertainment, arts &amp; collectibles, craft supplies, gifts &amp; gift cards</a:t>
            </a:r>
            <a:endParaRPr sz="1000">
              <a:solidFill>
                <a:srgbClr val="1A1A1A"/>
              </a:solidFill>
              <a:latin typeface="Lora"/>
              <a:ea typeface="Lora"/>
              <a:cs typeface="Lora"/>
              <a:sym typeface="Lora"/>
            </a:endParaRPr>
          </a:p>
        </p:txBody>
      </p:sp>
      <p:sp>
        <p:nvSpPr>
          <p:cNvPr id="57" name="Google Shape;57;p7"/>
          <p:cNvSpPr/>
          <p:nvPr/>
        </p:nvSpPr>
        <p:spPr>
          <a:xfrm>
            <a:off x="4168000" y="1813925"/>
            <a:ext cx="4780800" cy="1757400"/>
          </a:xfrm>
          <a:prstGeom prst="roundRect">
            <a:avLst>
              <a:gd fmla="val 16667" name="adj"/>
            </a:avLst>
          </a:prstGeom>
          <a:solidFill>
            <a:srgbClr val="DDEBE3"/>
          </a:solidFill>
          <a:ln cap="flat" cmpd="sng" w="9525">
            <a:solidFill>
              <a:srgbClr val="DDEB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nvSpPr>
        <p:spPr>
          <a:xfrm>
            <a:off x="4433250" y="1968725"/>
            <a:ext cx="4257600" cy="1366800"/>
          </a:xfrm>
          <a:prstGeom prst="rect">
            <a:avLst/>
          </a:prstGeom>
          <a:noFill/>
          <a:ln>
            <a:noFill/>
          </a:ln>
        </p:spPr>
        <p:txBody>
          <a:bodyPr anchorCtr="0" anchor="t" bIns="91425" lIns="91425" spcFirstLastPara="1" rIns="91425" wrap="square" tIns="91425">
            <a:spAutoFit/>
          </a:bodyPr>
          <a:lstStyle/>
          <a:p>
            <a:pPr indent="0" lvl="0" marL="0" rtl="0" algn="ctr">
              <a:lnSpc>
                <a:spcPct val="180000"/>
              </a:lnSpc>
              <a:spcBef>
                <a:spcPts val="0"/>
              </a:spcBef>
              <a:spcAft>
                <a:spcPts val="1200"/>
              </a:spcAft>
              <a:buNone/>
            </a:pPr>
            <a:r>
              <a:rPr i="1" lang="en" sz="1200">
                <a:solidFill>
                  <a:srgbClr val="1A1A1A"/>
                </a:solidFill>
                <a:latin typeface="Lora"/>
                <a:ea typeface="Lora"/>
                <a:cs typeface="Lora"/>
                <a:sym typeface="Lora"/>
              </a:rPr>
              <a:t>We want to find out what variables lead to </a:t>
            </a:r>
            <a:r>
              <a:rPr b="1" i="1" lang="en" sz="1200">
                <a:solidFill>
                  <a:srgbClr val="1A1A1A"/>
                </a:solidFill>
                <a:latin typeface="Lora"/>
                <a:ea typeface="Lora"/>
                <a:cs typeface="Lora"/>
                <a:sym typeface="Lora"/>
              </a:rPr>
              <a:t>higher sales count</a:t>
            </a:r>
            <a:r>
              <a:rPr i="1" lang="en" sz="1200">
                <a:solidFill>
                  <a:srgbClr val="1A1A1A"/>
                </a:solidFill>
                <a:latin typeface="Lora"/>
                <a:ea typeface="Lora"/>
                <a:cs typeface="Lora"/>
                <a:sym typeface="Lora"/>
              </a:rPr>
              <a:t> for Etsy sellers. This can help </a:t>
            </a:r>
            <a:r>
              <a:rPr b="1" i="1" lang="en" sz="1200">
                <a:solidFill>
                  <a:srgbClr val="1A1A1A"/>
                </a:solidFill>
                <a:latin typeface="Lora"/>
                <a:ea typeface="Lora"/>
                <a:cs typeface="Lora"/>
                <a:sym typeface="Lora"/>
              </a:rPr>
              <a:t>small businesses</a:t>
            </a:r>
            <a:r>
              <a:rPr i="1" lang="en" sz="1200">
                <a:solidFill>
                  <a:srgbClr val="1A1A1A"/>
                </a:solidFill>
                <a:latin typeface="Lora"/>
                <a:ea typeface="Lora"/>
                <a:cs typeface="Lora"/>
                <a:sym typeface="Lora"/>
              </a:rPr>
              <a:t> and </a:t>
            </a:r>
            <a:r>
              <a:rPr b="1" i="1" lang="en" sz="1200">
                <a:solidFill>
                  <a:srgbClr val="1A1A1A"/>
                </a:solidFill>
                <a:latin typeface="Lora"/>
                <a:ea typeface="Lora"/>
                <a:cs typeface="Lora"/>
                <a:sym typeface="Lora"/>
              </a:rPr>
              <a:t>artists </a:t>
            </a:r>
            <a:r>
              <a:rPr i="1" lang="en" sz="1200">
                <a:solidFill>
                  <a:srgbClr val="1A1A1A"/>
                </a:solidFill>
                <a:latin typeface="Lora"/>
                <a:ea typeface="Lora"/>
                <a:cs typeface="Lora"/>
                <a:sym typeface="Lora"/>
              </a:rPr>
              <a:t>grow and focus more on growing, </a:t>
            </a:r>
            <a:r>
              <a:rPr i="1" lang="en" sz="1200">
                <a:solidFill>
                  <a:srgbClr val="1A1A1A"/>
                </a:solidFill>
                <a:latin typeface="Lora"/>
                <a:ea typeface="Lora"/>
                <a:cs typeface="Lora"/>
                <a:sym typeface="Lora"/>
              </a:rPr>
              <a:t>optimizing</a:t>
            </a:r>
            <a:r>
              <a:rPr i="1" lang="en" sz="1200">
                <a:solidFill>
                  <a:srgbClr val="1A1A1A"/>
                </a:solidFill>
                <a:latin typeface="Lora"/>
                <a:ea typeface="Lora"/>
                <a:cs typeface="Lora"/>
                <a:sym typeface="Lora"/>
              </a:rPr>
              <a:t>, and promoting these impactful variables.</a:t>
            </a:r>
            <a:endParaRPr i="1" sz="1200">
              <a:solidFill>
                <a:srgbClr val="1A1A1A"/>
              </a:solidFill>
              <a:latin typeface="Lora"/>
              <a:ea typeface="Lora"/>
              <a:cs typeface="Lora"/>
              <a:sym typeface="Lora"/>
            </a:endParaRPr>
          </a:p>
        </p:txBody>
      </p:sp>
      <p:sp>
        <p:nvSpPr>
          <p:cNvPr id="59" name="Google Shape;59;p7"/>
          <p:cNvSpPr txBox="1"/>
          <p:nvPr/>
        </p:nvSpPr>
        <p:spPr>
          <a:xfrm>
            <a:off x="4311550" y="1411675"/>
            <a:ext cx="4257600" cy="369300"/>
          </a:xfrm>
          <a:prstGeom prst="rect">
            <a:avLst/>
          </a:prstGeom>
          <a:noFill/>
          <a:ln>
            <a:noFill/>
          </a:ln>
        </p:spPr>
        <p:txBody>
          <a:bodyPr anchorCtr="0" anchor="t" bIns="91425" lIns="91425" spcFirstLastPara="1" rIns="91425" wrap="square" tIns="91425">
            <a:spAutoFit/>
          </a:bodyPr>
          <a:lstStyle/>
          <a:p>
            <a:pPr indent="0" lvl="0" marL="0" rtl="0" algn="ctr">
              <a:lnSpc>
                <a:spcPct val="180000"/>
              </a:lnSpc>
              <a:spcBef>
                <a:spcPts val="0"/>
              </a:spcBef>
              <a:spcAft>
                <a:spcPts val="1200"/>
              </a:spcAft>
              <a:buNone/>
            </a:pPr>
            <a:r>
              <a:rPr b="1" lang="en" sz="1200">
                <a:solidFill>
                  <a:srgbClr val="1A1A1A"/>
                </a:solidFill>
                <a:latin typeface="Lora"/>
                <a:ea typeface="Lora"/>
                <a:cs typeface="Lora"/>
                <a:sym typeface="Lora"/>
              </a:rPr>
              <a:t>Business goal</a:t>
            </a:r>
            <a:endParaRPr b="1" sz="1200">
              <a:solidFill>
                <a:srgbClr val="1A1A1A"/>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ctrTitle"/>
          </p:nvPr>
        </p:nvSpPr>
        <p:spPr>
          <a:xfrm>
            <a:off x="497363" y="2170175"/>
            <a:ext cx="8042400" cy="58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 retrieval &amp; preprocessing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scraping</a:t>
            </a:r>
            <a:endParaRPr/>
          </a:p>
        </p:txBody>
      </p:sp>
      <p:sp>
        <p:nvSpPr>
          <p:cNvPr id="70" name="Google Shape;70;p9"/>
          <p:cNvSpPr/>
          <p:nvPr/>
        </p:nvSpPr>
        <p:spPr>
          <a:xfrm>
            <a:off x="483725" y="1306025"/>
            <a:ext cx="2136300" cy="967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9"/>
          <p:cNvPicPr preferRelativeResize="0"/>
          <p:nvPr/>
        </p:nvPicPr>
        <p:blipFill>
          <a:blip r:embed="rId3">
            <a:alphaModFix/>
          </a:blip>
          <a:stretch>
            <a:fillRect/>
          </a:stretch>
        </p:blipFill>
        <p:spPr>
          <a:xfrm>
            <a:off x="3668175" y="1217250"/>
            <a:ext cx="5002675" cy="2829823"/>
          </a:xfrm>
          <a:prstGeom prst="rect">
            <a:avLst/>
          </a:prstGeom>
          <a:noFill/>
          <a:ln>
            <a:noFill/>
          </a:ln>
        </p:spPr>
      </p:pic>
      <p:sp>
        <p:nvSpPr>
          <p:cNvPr id="72" name="Google Shape;72;p9"/>
          <p:cNvSpPr txBox="1"/>
          <p:nvPr/>
        </p:nvSpPr>
        <p:spPr>
          <a:xfrm>
            <a:off x="524075" y="1343375"/>
            <a:ext cx="2055600" cy="89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rPr lang="en" sz="1200">
                <a:solidFill>
                  <a:srgbClr val="1A1A1A"/>
                </a:solidFill>
                <a:latin typeface="Lora"/>
                <a:ea typeface="Lora"/>
                <a:cs typeface="Lora"/>
                <a:sym typeface="Lora"/>
              </a:rPr>
              <a:t>Art &amp; Collectibles &gt; </a:t>
            </a:r>
            <a:r>
              <a:rPr b="1" lang="en" sz="1200">
                <a:solidFill>
                  <a:srgbClr val="F1641E"/>
                </a:solidFill>
                <a:latin typeface="Lora"/>
                <a:ea typeface="Lora"/>
                <a:cs typeface="Lora"/>
                <a:sym typeface="Lora"/>
              </a:rPr>
              <a:t>Drawing &amp; Illustration</a:t>
            </a:r>
            <a:endParaRPr b="1" sz="1200">
              <a:solidFill>
                <a:srgbClr val="F1641E"/>
              </a:solidFill>
              <a:latin typeface="Lora"/>
              <a:ea typeface="Lora"/>
              <a:cs typeface="Lora"/>
              <a:sym typeface="Lora"/>
            </a:endParaRPr>
          </a:p>
        </p:txBody>
      </p:sp>
      <p:sp>
        <p:nvSpPr>
          <p:cNvPr id="73" name="Google Shape;73;p9"/>
          <p:cNvSpPr txBox="1"/>
          <p:nvPr/>
        </p:nvSpPr>
        <p:spPr>
          <a:xfrm>
            <a:off x="483825" y="936725"/>
            <a:ext cx="2136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Category</a:t>
            </a:r>
            <a:endParaRPr b="1">
              <a:solidFill>
                <a:srgbClr val="1A1A1A"/>
              </a:solidFill>
              <a:highlight>
                <a:srgbClr val="DDEBE3"/>
              </a:highlight>
            </a:endParaRPr>
          </a:p>
        </p:txBody>
      </p:sp>
      <p:pic>
        <p:nvPicPr>
          <p:cNvPr id="74" name="Google Shape;74;p9"/>
          <p:cNvPicPr preferRelativeResize="0"/>
          <p:nvPr/>
        </p:nvPicPr>
        <p:blipFill>
          <a:blip r:embed="rId4">
            <a:alphaModFix/>
          </a:blip>
          <a:stretch>
            <a:fillRect/>
          </a:stretch>
        </p:blipFill>
        <p:spPr>
          <a:xfrm>
            <a:off x="2499050" y="2050625"/>
            <a:ext cx="509375" cy="509375"/>
          </a:xfrm>
          <a:prstGeom prst="rect">
            <a:avLst/>
          </a:prstGeom>
          <a:noFill/>
          <a:ln>
            <a:noFill/>
          </a:ln>
        </p:spPr>
      </p:pic>
      <p:sp>
        <p:nvSpPr>
          <p:cNvPr id="75" name="Google Shape;75;p9"/>
          <p:cNvSpPr/>
          <p:nvPr/>
        </p:nvSpPr>
        <p:spPr>
          <a:xfrm>
            <a:off x="266025" y="2973775"/>
            <a:ext cx="3228000" cy="15771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nvSpPr>
        <p:spPr>
          <a:xfrm>
            <a:off x="145125" y="3207750"/>
            <a:ext cx="2055600" cy="1343100"/>
          </a:xfrm>
          <a:prstGeom prst="rect">
            <a:avLst/>
          </a:prstGeom>
          <a:noFill/>
          <a:ln>
            <a:noFill/>
          </a:ln>
        </p:spPr>
        <p:txBody>
          <a:bodyPr anchorCtr="0" anchor="ctr" bIns="91425" lIns="91425" spcFirstLastPara="1" rIns="91425" wrap="square" tIns="91425">
            <a:noAutofit/>
          </a:bodyPr>
          <a:lstStyle/>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Link</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Business_name</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Sale_count</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Price_current</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Price_original</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Review_count</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Seller_name</a:t>
            </a:r>
            <a:endParaRPr sz="800">
              <a:solidFill>
                <a:srgbClr val="1A1A1A"/>
              </a:solidFill>
              <a:latin typeface="Lora"/>
              <a:ea typeface="Lora"/>
              <a:cs typeface="Lora"/>
              <a:sym typeface="Lora"/>
            </a:endParaRPr>
          </a:p>
          <a:p>
            <a:pPr indent="-279400" lvl="0" marL="457200" rtl="0" algn="l">
              <a:lnSpc>
                <a:spcPct val="100000"/>
              </a:lnSpc>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Store_rating</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shipping_location</a:t>
            </a:r>
            <a:endParaRPr sz="800">
              <a:solidFill>
                <a:srgbClr val="1A1A1A"/>
              </a:solidFill>
              <a:latin typeface="Lora"/>
              <a:ea typeface="Lora"/>
              <a:cs typeface="Lora"/>
              <a:sym typeface="Lora"/>
            </a:endParaRPr>
          </a:p>
          <a:p>
            <a:pPr indent="0" lvl="0" marL="0" rtl="0" algn="l">
              <a:lnSpc>
                <a:spcPct val="100000"/>
              </a:lnSpc>
              <a:spcBef>
                <a:spcPts val="1200"/>
              </a:spcBef>
              <a:spcAft>
                <a:spcPts val="1200"/>
              </a:spcAft>
              <a:buNone/>
            </a:pPr>
            <a:r>
              <a:t/>
            </a:r>
            <a:endParaRPr b="1" sz="800">
              <a:solidFill>
                <a:srgbClr val="F1641E"/>
              </a:solidFill>
              <a:latin typeface="Lora"/>
              <a:ea typeface="Lora"/>
              <a:cs typeface="Lora"/>
              <a:sym typeface="Lora"/>
            </a:endParaRPr>
          </a:p>
        </p:txBody>
      </p:sp>
      <p:sp>
        <p:nvSpPr>
          <p:cNvPr id="77" name="Google Shape;77;p9"/>
          <p:cNvSpPr txBox="1"/>
          <p:nvPr/>
        </p:nvSpPr>
        <p:spPr>
          <a:xfrm>
            <a:off x="266075" y="2604475"/>
            <a:ext cx="322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Variables scraped</a:t>
            </a:r>
            <a:endParaRPr b="1">
              <a:solidFill>
                <a:srgbClr val="1A1A1A"/>
              </a:solidFill>
              <a:highlight>
                <a:srgbClr val="DDEBE3"/>
              </a:highlight>
            </a:endParaRPr>
          </a:p>
        </p:txBody>
      </p:sp>
      <p:sp>
        <p:nvSpPr>
          <p:cNvPr id="78" name="Google Shape;78;p9"/>
          <p:cNvSpPr/>
          <p:nvPr/>
        </p:nvSpPr>
        <p:spPr>
          <a:xfrm>
            <a:off x="7011549" y="1567150"/>
            <a:ext cx="1612500" cy="3804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7026610" y="2038242"/>
            <a:ext cx="453600" cy="1602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3723917" y="3839657"/>
            <a:ext cx="654600" cy="1602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7131260" y="3554776"/>
            <a:ext cx="1492800" cy="2025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7131260" y="3792389"/>
            <a:ext cx="1492800" cy="2547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365611" y="2062173"/>
            <a:ext cx="305100" cy="2025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7368600" y="1395450"/>
            <a:ext cx="771900" cy="1263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7066790" y="1300992"/>
            <a:ext cx="373200" cy="94500"/>
          </a:xfrm>
          <a:prstGeom prst="rect">
            <a:avLst/>
          </a:prstGeom>
          <a:solidFill>
            <a:srgbClr val="F1641E">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nvSpPr>
        <p:spPr>
          <a:xfrm>
            <a:off x="1438425" y="3109650"/>
            <a:ext cx="2055600" cy="12930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In_stock_status</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Ready_to_ship_in</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Extra_Status</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InCartCount</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Shipping</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Highlight</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Item_name</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Estimated_shipping_arrival</a:t>
            </a:r>
            <a:endParaRPr sz="800">
              <a:solidFill>
                <a:srgbClr val="1A1A1A"/>
              </a:solidFill>
              <a:latin typeface="Lora"/>
              <a:ea typeface="Lora"/>
              <a:cs typeface="Lora"/>
              <a:sym typeface="Lora"/>
            </a:endParaRPr>
          </a:p>
          <a:p>
            <a:pPr indent="-279400" lvl="0" marL="457200" rtl="0" algn="l">
              <a:spcBef>
                <a:spcPts val="0"/>
              </a:spcBef>
              <a:spcAft>
                <a:spcPts val="0"/>
              </a:spcAft>
              <a:buClr>
                <a:srgbClr val="1A1A1A"/>
              </a:buClr>
              <a:buSzPts val="800"/>
              <a:buFont typeface="Lora"/>
              <a:buChar char="●"/>
            </a:pPr>
            <a:r>
              <a:rPr lang="en" sz="800">
                <a:solidFill>
                  <a:srgbClr val="1A1A1A"/>
                </a:solidFill>
                <a:latin typeface="Lora"/>
                <a:ea typeface="Lora"/>
                <a:cs typeface="Lora"/>
                <a:sym typeface="Lora"/>
              </a:rPr>
              <a:t>Shipping_cost</a:t>
            </a:r>
            <a:endParaRPr b="1" sz="800">
              <a:solidFill>
                <a:srgbClr val="F1641E"/>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overview</a:t>
            </a:r>
            <a:endParaRPr/>
          </a:p>
        </p:txBody>
      </p:sp>
      <p:sp>
        <p:nvSpPr>
          <p:cNvPr id="92" name="Google Shape;92;p10"/>
          <p:cNvSpPr/>
          <p:nvPr/>
        </p:nvSpPr>
        <p:spPr>
          <a:xfrm>
            <a:off x="330565" y="1577525"/>
            <a:ext cx="3675600" cy="2137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txBox="1"/>
          <p:nvPr/>
        </p:nvSpPr>
        <p:spPr>
          <a:xfrm>
            <a:off x="209625" y="1861336"/>
            <a:ext cx="2340600" cy="1820400"/>
          </a:xfrm>
          <a:prstGeom prst="rect">
            <a:avLst/>
          </a:prstGeom>
          <a:noFill/>
          <a:ln>
            <a:noFill/>
          </a:ln>
        </p:spPr>
        <p:txBody>
          <a:bodyPr anchorCtr="0" anchor="ctr" bIns="91425" lIns="91425" spcFirstLastPara="1" rIns="91425" wrap="square" tIns="91425">
            <a:noAutofit/>
          </a:bodyPr>
          <a:lstStyle/>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Link</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Business_name</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Sale_count</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Price_current</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Price_original</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Review_count</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Seller_name</a:t>
            </a:r>
            <a:endParaRPr sz="1000">
              <a:solidFill>
                <a:srgbClr val="1A1A1A"/>
              </a:solidFill>
              <a:latin typeface="Lora"/>
              <a:ea typeface="Lora"/>
              <a:cs typeface="Lora"/>
              <a:sym typeface="Lora"/>
            </a:endParaRPr>
          </a:p>
          <a:p>
            <a:pPr indent="-292100" lvl="0" marL="457200" rtl="0" algn="l">
              <a:lnSpc>
                <a:spcPct val="100000"/>
              </a:lnSpc>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Store_rating</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shipping_location</a:t>
            </a:r>
            <a:endParaRPr sz="1000">
              <a:solidFill>
                <a:srgbClr val="1A1A1A"/>
              </a:solidFill>
              <a:latin typeface="Lora"/>
              <a:ea typeface="Lora"/>
              <a:cs typeface="Lora"/>
              <a:sym typeface="Lora"/>
            </a:endParaRPr>
          </a:p>
          <a:p>
            <a:pPr indent="0" lvl="0" marL="0" rtl="0" algn="l">
              <a:lnSpc>
                <a:spcPct val="100000"/>
              </a:lnSpc>
              <a:spcBef>
                <a:spcPts val="1200"/>
              </a:spcBef>
              <a:spcAft>
                <a:spcPts val="1200"/>
              </a:spcAft>
              <a:buNone/>
            </a:pPr>
            <a:r>
              <a:t/>
            </a:r>
            <a:endParaRPr b="1" sz="1000">
              <a:solidFill>
                <a:srgbClr val="F1641E"/>
              </a:solidFill>
              <a:latin typeface="Lora"/>
              <a:ea typeface="Lora"/>
              <a:cs typeface="Lora"/>
              <a:sym typeface="Lora"/>
            </a:endParaRPr>
          </a:p>
        </p:txBody>
      </p:sp>
      <p:sp>
        <p:nvSpPr>
          <p:cNvPr id="94" name="Google Shape;94;p10"/>
          <p:cNvSpPr txBox="1"/>
          <p:nvPr/>
        </p:nvSpPr>
        <p:spPr>
          <a:xfrm>
            <a:off x="330575" y="1174925"/>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Variables scraped</a:t>
            </a:r>
            <a:endParaRPr b="1">
              <a:solidFill>
                <a:srgbClr val="1A1A1A"/>
              </a:solidFill>
              <a:highlight>
                <a:srgbClr val="DDEBE3"/>
              </a:highlight>
            </a:endParaRPr>
          </a:p>
        </p:txBody>
      </p:sp>
      <p:sp>
        <p:nvSpPr>
          <p:cNvPr id="95" name="Google Shape;95;p10"/>
          <p:cNvSpPr txBox="1"/>
          <p:nvPr/>
        </p:nvSpPr>
        <p:spPr>
          <a:xfrm>
            <a:off x="1682310" y="1861329"/>
            <a:ext cx="2340600" cy="1569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In_stock_status</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Ready_to_ship_in</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Extra_Status</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InCartCount</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Shipping</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Highlight</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Item_name</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Estimated_shipping_arrival</a:t>
            </a:r>
            <a:endParaRPr sz="1000">
              <a:solidFill>
                <a:srgbClr val="1A1A1A"/>
              </a:solidFill>
              <a:latin typeface="Lora"/>
              <a:ea typeface="Lora"/>
              <a:cs typeface="Lora"/>
              <a:sym typeface="Lora"/>
            </a:endParaRPr>
          </a:p>
          <a:p>
            <a:pPr indent="-292100" lvl="0" marL="457200" rtl="0" algn="l">
              <a:spcBef>
                <a:spcPts val="0"/>
              </a:spcBef>
              <a:spcAft>
                <a:spcPts val="0"/>
              </a:spcAft>
              <a:buClr>
                <a:srgbClr val="1A1A1A"/>
              </a:buClr>
              <a:buSzPts val="1000"/>
              <a:buFont typeface="Lora"/>
              <a:buChar char="●"/>
            </a:pPr>
            <a:r>
              <a:rPr lang="en" sz="1000">
                <a:solidFill>
                  <a:srgbClr val="1A1A1A"/>
                </a:solidFill>
                <a:latin typeface="Lora"/>
                <a:ea typeface="Lora"/>
                <a:cs typeface="Lora"/>
                <a:sym typeface="Lora"/>
              </a:rPr>
              <a:t>Shipping_cost</a:t>
            </a:r>
            <a:endParaRPr b="1" sz="1000">
              <a:solidFill>
                <a:srgbClr val="F1641E"/>
              </a:solidFill>
              <a:latin typeface="Lora"/>
              <a:ea typeface="Lora"/>
              <a:cs typeface="Lora"/>
              <a:sym typeface="Lora"/>
            </a:endParaRPr>
          </a:p>
        </p:txBody>
      </p:sp>
      <p:sp>
        <p:nvSpPr>
          <p:cNvPr id="96" name="Google Shape;96;p10"/>
          <p:cNvSpPr txBox="1"/>
          <p:nvPr/>
        </p:nvSpPr>
        <p:spPr>
          <a:xfrm>
            <a:off x="5142750" y="1059850"/>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Variables used</a:t>
            </a:r>
            <a:endParaRPr b="1">
              <a:solidFill>
                <a:srgbClr val="1A1A1A"/>
              </a:solidFill>
              <a:highlight>
                <a:srgbClr val="DDEBE3"/>
              </a:highlight>
            </a:endParaRPr>
          </a:p>
        </p:txBody>
      </p:sp>
      <p:sp>
        <p:nvSpPr>
          <p:cNvPr id="97" name="Google Shape;97;p10"/>
          <p:cNvSpPr/>
          <p:nvPr/>
        </p:nvSpPr>
        <p:spPr>
          <a:xfrm>
            <a:off x="5651375" y="1930625"/>
            <a:ext cx="3167100" cy="9915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txBox="1"/>
          <p:nvPr/>
        </p:nvSpPr>
        <p:spPr>
          <a:xfrm>
            <a:off x="5691675" y="1967825"/>
            <a:ext cx="31671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ora"/>
              <a:buChar char="●"/>
            </a:pPr>
            <a:r>
              <a:rPr lang="en" sz="1000">
                <a:latin typeface="Lora"/>
                <a:ea typeface="Lora"/>
                <a:cs typeface="Lora"/>
                <a:sym typeface="Lora"/>
              </a:rPr>
              <a:t>P</a:t>
            </a:r>
            <a:r>
              <a:rPr lang="en" sz="1000">
                <a:latin typeface="Lora"/>
                <a:ea typeface="Lora"/>
                <a:cs typeface="Lora"/>
                <a:sym typeface="Lora"/>
              </a:rPr>
              <a:t>rice_current</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Discount</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Review_count</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Store_rating</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Shipping_arrival</a:t>
            </a:r>
            <a:endParaRPr sz="1000">
              <a:latin typeface="Lora"/>
              <a:ea typeface="Lora"/>
              <a:cs typeface="Lora"/>
              <a:sym typeface="Lora"/>
            </a:endParaRPr>
          </a:p>
        </p:txBody>
      </p:sp>
      <p:sp>
        <p:nvSpPr>
          <p:cNvPr id="99" name="Google Shape;99;p10"/>
          <p:cNvSpPr/>
          <p:nvPr/>
        </p:nvSpPr>
        <p:spPr>
          <a:xfrm>
            <a:off x="5651375" y="3028450"/>
            <a:ext cx="3167100" cy="13521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4572000" y="3028450"/>
            <a:ext cx="948300" cy="13521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Dummy coded</a:t>
            </a:r>
            <a:endParaRPr b="1" sz="1100">
              <a:solidFill>
                <a:srgbClr val="FDEBD2"/>
              </a:solidFill>
              <a:latin typeface="Montserrat"/>
              <a:ea typeface="Montserrat"/>
              <a:cs typeface="Montserrat"/>
              <a:sym typeface="Montserrat"/>
            </a:endParaRPr>
          </a:p>
        </p:txBody>
      </p:sp>
      <p:sp>
        <p:nvSpPr>
          <p:cNvPr id="101" name="Google Shape;101;p10"/>
          <p:cNvSpPr/>
          <p:nvPr/>
        </p:nvSpPr>
        <p:spPr>
          <a:xfrm>
            <a:off x="4572000" y="1930625"/>
            <a:ext cx="948300" cy="10248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Raw</a:t>
            </a:r>
            <a:endParaRPr b="1" sz="1100">
              <a:solidFill>
                <a:srgbClr val="FDEBD2"/>
              </a:solidFill>
              <a:latin typeface="Montserrat"/>
              <a:ea typeface="Montserrat"/>
              <a:cs typeface="Montserrat"/>
              <a:sym typeface="Montserrat"/>
            </a:endParaRPr>
          </a:p>
        </p:txBody>
      </p:sp>
      <p:sp>
        <p:nvSpPr>
          <p:cNvPr id="102" name="Google Shape;102;p10"/>
          <p:cNvSpPr/>
          <p:nvPr/>
        </p:nvSpPr>
        <p:spPr>
          <a:xfrm>
            <a:off x="4572000" y="1500896"/>
            <a:ext cx="948300" cy="2871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Target:</a:t>
            </a:r>
            <a:endParaRPr b="1" sz="1100">
              <a:solidFill>
                <a:srgbClr val="FDEBD2"/>
              </a:solidFill>
              <a:latin typeface="Montserrat"/>
              <a:ea typeface="Montserrat"/>
              <a:cs typeface="Montserrat"/>
              <a:sym typeface="Montserrat"/>
            </a:endParaRPr>
          </a:p>
        </p:txBody>
      </p:sp>
      <p:sp>
        <p:nvSpPr>
          <p:cNvPr id="103" name="Google Shape;103;p10"/>
          <p:cNvSpPr/>
          <p:nvPr/>
        </p:nvSpPr>
        <p:spPr>
          <a:xfrm>
            <a:off x="5691675" y="1500900"/>
            <a:ext cx="3167100" cy="2871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txBox="1"/>
          <p:nvPr/>
        </p:nvSpPr>
        <p:spPr>
          <a:xfrm>
            <a:off x="5734925" y="3102025"/>
            <a:ext cx="30000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Bestseller</a:t>
            </a:r>
            <a:endParaRPr sz="1000">
              <a:solidFill>
                <a:schemeClr val="dk1"/>
              </a:solidFill>
              <a:latin typeface="Lora"/>
              <a:ea typeface="Lora"/>
              <a:cs typeface="Lora"/>
              <a:sym typeface="Lora"/>
            </a:endParaRPr>
          </a:p>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Popular_now</a:t>
            </a:r>
            <a:endParaRPr sz="1000">
              <a:solidFill>
                <a:schemeClr val="dk1"/>
              </a:solidFill>
              <a:latin typeface="Lora"/>
              <a:ea typeface="Lora"/>
              <a:cs typeface="Lora"/>
              <a:sym typeface="Lora"/>
            </a:endParaRPr>
          </a:p>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Etsy_pick</a:t>
            </a:r>
            <a:endParaRPr sz="1000">
              <a:solidFill>
                <a:schemeClr val="dk1"/>
              </a:solidFill>
              <a:latin typeface="Lora"/>
              <a:ea typeface="Lora"/>
              <a:cs typeface="Lora"/>
              <a:sym typeface="Lora"/>
            </a:endParaRPr>
          </a:p>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Free_shipping</a:t>
            </a:r>
            <a:endParaRPr sz="1000">
              <a:solidFill>
                <a:schemeClr val="dk1"/>
              </a:solidFill>
              <a:latin typeface="Lora"/>
              <a:ea typeface="Lora"/>
              <a:cs typeface="Lora"/>
              <a:sym typeface="Lora"/>
            </a:endParaRPr>
          </a:p>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USA</a:t>
            </a:r>
            <a:endParaRPr sz="1000">
              <a:solidFill>
                <a:schemeClr val="dk1"/>
              </a:solidFill>
              <a:latin typeface="Lora"/>
              <a:ea typeface="Lora"/>
              <a:cs typeface="Lora"/>
              <a:sym typeface="Lora"/>
            </a:endParaRPr>
          </a:p>
          <a:p>
            <a:pPr indent="-292100" lvl="0" marL="457200" rtl="0" algn="l">
              <a:spcBef>
                <a:spcPts val="0"/>
              </a:spcBef>
              <a:spcAft>
                <a:spcPts val="0"/>
              </a:spcAft>
              <a:buClr>
                <a:schemeClr val="dk1"/>
              </a:buClr>
              <a:buSzPts val="1000"/>
              <a:buFont typeface="Lora"/>
              <a:buChar char="●"/>
            </a:pPr>
            <a:r>
              <a:rPr lang="en" sz="1000">
                <a:solidFill>
                  <a:schemeClr val="dk1"/>
                </a:solidFill>
                <a:latin typeface="Lora"/>
                <a:ea typeface="Lora"/>
                <a:cs typeface="Lora"/>
                <a:sym typeface="Lora"/>
              </a:rPr>
              <a:t>Instant_download</a:t>
            </a:r>
            <a:endParaRPr/>
          </a:p>
        </p:txBody>
      </p:sp>
      <p:sp>
        <p:nvSpPr>
          <p:cNvPr id="105" name="Google Shape;105;p10"/>
          <p:cNvSpPr txBox="1"/>
          <p:nvPr/>
        </p:nvSpPr>
        <p:spPr>
          <a:xfrm>
            <a:off x="5775225" y="1485588"/>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ora"/>
                <a:ea typeface="Lora"/>
                <a:cs typeface="Lora"/>
                <a:sym typeface="Lora"/>
              </a:rPr>
              <a:t>sale_count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 cleaning</a:t>
            </a:r>
            <a:endParaRPr/>
          </a:p>
        </p:txBody>
      </p:sp>
      <p:pic>
        <p:nvPicPr>
          <p:cNvPr id="111" name="Google Shape;111;p11"/>
          <p:cNvPicPr preferRelativeResize="0"/>
          <p:nvPr/>
        </p:nvPicPr>
        <p:blipFill>
          <a:blip r:embed="rId3">
            <a:alphaModFix/>
          </a:blip>
          <a:stretch>
            <a:fillRect/>
          </a:stretch>
        </p:blipFill>
        <p:spPr>
          <a:xfrm>
            <a:off x="308850" y="3011050"/>
            <a:ext cx="5473625" cy="1664875"/>
          </a:xfrm>
          <a:prstGeom prst="rect">
            <a:avLst/>
          </a:prstGeom>
          <a:noFill/>
          <a:ln>
            <a:noFill/>
          </a:ln>
        </p:spPr>
      </p:pic>
      <p:pic>
        <p:nvPicPr>
          <p:cNvPr id="112" name="Google Shape;112;p11"/>
          <p:cNvPicPr preferRelativeResize="0"/>
          <p:nvPr/>
        </p:nvPicPr>
        <p:blipFill>
          <a:blip r:embed="rId4">
            <a:alphaModFix/>
          </a:blip>
          <a:stretch>
            <a:fillRect/>
          </a:stretch>
        </p:blipFill>
        <p:spPr>
          <a:xfrm>
            <a:off x="193174" y="1267587"/>
            <a:ext cx="5704975" cy="1367850"/>
          </a:xfrm>
          <a:prstGeom prst="rect">
            <a:avLst/>
          </a:prstGeom>
          <a:noFill/>
          <a:ln>
            <a:noFill/>
          </a:ln>
        </p:spPr>
      </p:pic>
      <p:sp>
        <p:nvSpPr>
          <p:cNvPr id="113" name="Google Shape;113;p11"/>
          <p:cNvSpPr txBox="1"/>
          <p:nvPr/>
        </p:nvSpPr>
        <p:spPr>
          <a:xfrm>
            <a:off x="1207850" y="900825"/>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Before</a:t>
            </a:r>
            <a:endParaRPr b="1">
              <a:solidFill>
                <a:srgbClr val="1A1A1A"/>
              </a:solidFill>
              <a:highlight>
                <a:srgbClr val="DDEBE3"/>
              </a:highlight>
            </a:endParaRPr>
          </a:p>
        </p:txBody>
      </p:sp>
      <p:sp>
        <p:nvSpPr>
          <p:cNvPr id="114" name="Google Shape;114;p11"/>
          <p:cNvSpPr txBox="1"/>
          <p:nvPr/>
        </p:nvSpPr>
        <p:spPr>
          <a:xfrm>
            <a:off x="1311900" y="2638600"/>
            <a:ext cx="3675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After</a:t>
            </a:r>
            <a:endParaRPr b="1">
              <a:solidFill>
                <a:srgbClr val="1A1A1A"/>
              </a:solidFill>
              <a:highlight>
                <a:srgbClr val="DDEBE3"/>
              </a:highlight>
            </a:endParaRPr>
          </a:p>
        </p:txBody>
      </p:sp>
      <p:sp>
        <p:nvSpPr>
          <p:cNvPr id="115" name="Google Shape;115;p11"/>
          <p:cNvSpPr/>
          <p:nvPr/>
        </p:nvSpPr>
        <p:spPr>
          <a:xfrm>
            <a:off x="6159300" y="1754500"/>
            <a:ext cx="2732400" cy="1446000"/>
          </a:xfrm>
          <a:prstGeom prst="round2DiagRect">
            <a:avLst>
              <a:gd fmla="val 16667" name="adj1"/>
              <a:gd fmla="val 0" name="adj2"/>
            </a:avLst>
          </a:prstGeom>
          <a:solidFill>
            <a:srgbClr val="FDEBD2"/>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txBox="1"/>
          <p:nvPr/>
        </p:nvSpPr>
        <p:spPr>
          <a:xfrm>
            <a:off x="6127050" y="1303150"/>
            <a:ext cx="276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1200">
                <a:solidFill>
                  <a:srgbClr val="1A1A1A"/>
                </a:solidFill>
                <a:highlight>
                  <a:srgbClr val="DDEBE3"/>
                </a:highlight>
                <a:latin typeface="Lora"/>
                <a:ea typeface="Lora"/>
                <a:cs typeface="Lora"/>
                <a:sym typeface="Lora"/>
              </a:rPr>
              <a:t>Methods used</a:t>
            </a:r>
            <a:endParaRPr b="1">
              <a:solidFill>
                <a:srgbClr val="1A1A1A"/>
              </a:solidFill>
              <a:highlight>
                <a:srgbClr val="DDEBE3"/>
              </a:highlight>
            </a:endParaRPr>
          </a:p>
        </p:txBody>
      </p:sp>
      <p:sp>
        <p:nvSpPr>
          <p:cNvPr id="117" name="Google Shape;117;p11"/>
          <p:cNvSpPr txBox="1"/>
          <p:nvPr/>
        </p:nvSpPr>
        <p:spPr>
          <a:xfrm>
            <a:off x="6159300" y="2000075"/>
            <a:ext cx="27324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ora"/>
              <a:buChar char="●"/>
            </a:pPr>
            <a:r>
              <a:rPr lang="en" sz="1000">
                <a:latin typeface="Lora"/>
                <a:ea typeface="Lora"/>
                <a:cs typeface="Lora"/>
                <a:sym typeface="Lora"/>
              </a:rPr>
              <a:t>Refindall: to get only the numbers</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Date </a:t>
            </a:r>
            <a:r>
              <a:rPr lang="en" sz="1000">
                <a:latin typeface="Lora"/>
                <a:ea typeface="Lora"/>
                <a:cs typeface="Lora"/>
                <a:sym typeface="Lora"/>
              </a:rPr>
              <a:t>formatting</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Dummy coding relevant variables</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Variable type conversion</a:t>
            </a:r>
            <a:endParaRPr sz="1000">
              <a:latin typeface="Lora"/>
              <a:ea typeface="Lora"/>
              <a:cs typeface="Lora"/>
              <a:sym typeface="Lora"/>
            </a:endParaRPr>
          </a:p>
          <a:p>
            <a:pPr indent="-292100" lvl="0" marL="457200" rtl="0" algn="l">
              <a:spcBef>
                <a:spcPts val="0"/>
              </a:spcBef>
              <a:spcAft>
                <a:spcPts val="0"/>
              </a:spcAft>
              <a:buSzPts val="1000"/>
              <a:buFont typeface="Lora"/>
              <a:buChar char="●"/>
            </a:pPr>
            <a:r>
              <a:rPr lang="en" sz="1000">
                <a:latin typeface="Lora"/>
                <a:ea typeface="Lora"/>
                <a:cs typeface="Lora"/>
                <a:sym typeface="Lora"/>
              </a:rPr>
              <a:t>Null values dropped or converted</a:t>
            </a:r>
            <a:endParaRPr sz="1000">
              <a:latin typeface="Lora"/>
              <a:ea typeface="Lora"/>
              <a:cs typeface="Lora"/>
              <a:sym typeface="Lora"/>
            </a:endParaRPr>
          </a:p>
        </p:txBody>
      </p:sp>
      <p:sp>
        <p:nvSpPr>
          <p:cNvPr id="118" name="Google Shape;118;p11"/>
          <p:cNvSpPr/>
          <p:nvPr/>
        </p:nvSpPr>
        <p:spPr>
          <a:xfrm>
            <a:off x="7051350" y="3788621"/>
            <a:ext cx="948300" cy="287100"/>
          </a:xfrm>
          <a:prstGeom prst="round2DiagRect">
            <a:avLst>
              <a:gd fmla="val 16667" name="adj1"/>
              <a:gd fmla="val 0" name="adj2"/>
            </a:avLst>
          </a:prstGeom>
          <a:solidFill>
            <a:srgbClr val="F1641E"/>
          </a:solidFill>
          <a:ln cap="flat" cmpd="sng" w="9525">
            <a:solidFill>
              <a:srgbClr val="F164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DEBD2"/>
                </a:solidFill>
                <a:latin typeface="Montserrat"/>
                <a:ea typeface="Montserrat"/>
                <a:cs typeface="Montserrat"/>
                <a:sym typeface="Montserrat"/>
              </a:rPr>
              <a:t>1,180 rows</a:t>
            </a:r>
            <a:endParaRPr b="1" sz="1100">
              <a:solidFill>
                <a:srgbClr val="FDEBD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Sales</a:t>
            </a:r>
            <a:endParaRPr/>
          </a:p>
        </p:txBody>
      </p:sp>
      <p:pic>
        <p:nvPicPr>
          <p:cNvPr id="124" name="Google Shape;124;p12" title="Points scored"/>
          <p:cNvPicPr preferRelativeResize="0"/>
          <p:nvPr/>
        </p:nvPicPr>
        <p:blipFill>
          <a:blip r:embed="rId3">
            <a:alphaModFix/>
          </a:blip>
          <a:stretch>
            <a:fillRect/>
          </a:stretch>
        </p:blipFill>
        <p:spPr>
          <a:xfrm>
            <a:off x="1442187" y="920975"/>
            <a:ext cx="6259626" cy="3875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627450" y="109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Price</a:t>
            </a:r>
            <a:endParaRPr/>
          </a:p>
        </p:txBody>
      </p:sp>
      <p:pic>
        <p:nvPicPr>
          <p:cNvPr id="130" name="Google Shape;130;p13" title="Points scored"/>
          <p:cNvPicPr preferRelativeResize="0"/>
          <p:nvPr/>
        </p:nvPicPr>
        <p:blipFill>
          <a:blip r:embed="rId3">
            <a:alphaModFix/>
          </a:blip>
          <a:stretch>
            <a:fillRect/>
          </a:stretch>
        </p:blipFill>
        <p:spPr>
          <a:xfrm>
            <a:off x="1416225" y="888875"/>
            <a:ext cx="6311526" cy="390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