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68" r:id="rId3"/>
    <p:sldId id="258" r:id="rId4"/>
    <p:sldId id="261" r:id="rId5"/>
    <p:sldId id="270" r:id="rId6"/>
    <p:sldId id="275" r:id="rId7"/>
    <p:sldId id="262" r:id="rId8"/>
    <p:sldId id="259" r:id="rId9"/>
    <p:sldId id="263" r:id="rId10"/>
    <p:sldId id="276" r:id="rId11"/>
    <p:sldId id="271" r:id="rId12"/>
    <p:sldId id="264" r:id="rId13"/>
    <p:sldId id="272" r:id="rId14"/>
    <p:sldId id="257" r:id="rId15"/>
    <p:sldId id="273"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36DEC1-6C5A-4361-A5E2-7B8026D85F3F}" type="datetimeFigureOut">
              <a:rPr lang="en-IN" smtClean="0"/>
              <a:t>25-11-2021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A9AF33-EE3C-4F72-8373-A4120B72B514}" type="slidenum">
              <a:rPr lang="en-IN" smtClean="0"/>
              <a:t>‹#›</a:t>
            </a:fld>
            <a:endParaRPr lang="en-IN"/>
          </a:p>
        </p:txBody>
      </p:sp>
    </p:spTree>
    <p:extLst>
      <p:ext uri="{BB962C8B-B14F-4D97-AF65-F5344CB8AC3E}">
        <p14:creationId xmlns:p14="http://schemas.microsoft.com/office/powerpoint/2010/main" val="567302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39ced217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39ced217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39ced217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39ced217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039ced217c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039ced217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039ced217c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039ced217c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11/25/2021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343313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11/25/2021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E0ECE-3C76-4493-B86F-34DEEE519E7F}"/>
              </a:ext>
            </a:extLst>
          </p:cNvPr>
          <p:cNvSpPr>
            <a:spLocks noGrp="1"/>
          </p:cNvSpPr>
          <p:nvPr>
            <p:ph type="ctrTitle"/>
          </p:nvPr>
        </p:nvSpPr>
        <p:spPr>
          <a:xfrm>
            <a:off x="1104901" y="1117025"/>
            <a:ext cx="10096499" cy="978475"/>
          </a:xfrm>
        </p:spPr>
        <p:txBody>
          <a:bodyPr>
            <a:normAutofit fontScale="90000"/>
          </a:bodyPr>
          <a:lstStyle/>
          <a:p>
            <a:pPr algn="ctr"/>
            <a:r>
              <a:rPr lang="en-US" dirty="0"/>
              <a:t>National Institute of technology Raipur</a:t>
            </a:r>
            <a:br>
              <a:rPr lang="en-US" dirty="0"/>
            </a:br>
            <a:endParaRPr lang="en-IN" dirty="0"/>
          </a:p>
        </p:txBody>
      </p:sp>
      <p:sp>
        <p:nvSpPr>
          <p:cNvPr id="3" name="Subtitle 2">
            <a:extLst>
              <a:ext uri="{FF2B5EF4-FFF2-40B4-BE49-F238E27FC236}">
                <a16:creationId xmlns:a16="http://schemas.microsoft.com/office/drawing/2014/main" id="{63CB9515-BABB-4225-827D-8022FC0B16B4}"/>
              </a:ext>
            </a:extLst>
          </p:cNvPr>
          <p:cNvSpPr>
            <a:spLocks noGrp="1"/>
          </p:cNvSpPr>
          <p:nvPr>
            <p:ph type="subTitle" idx="1"/>
          </p:nvPr>
        </p:nvSpPr>
        <p:spPr/>
        <p:txBody>
          <a:bodyPr>
            <a:noAutofit/>
          </a:bodyPr>
          <a:lstStyle/>
          <a:p>
            <a:pPr algn="ctr"/>
            <a:r>
              <a:rPr lang="en-US" sz="1600" dirty="0"/>
              <a:t> </a:t>
            </a:r>
            <a:r>
              <a:rPr lang="en-US" sz="1800" b="1" u="sng" dirty="0">
                <a:solidFill>
                  <a:schemeClr val="bg2"/>
                </a:solidFill>
              </a:rPr>
              <a:t> Minor project presentation</a:t>
            </a:r>
          </a:p>
          <a:p>
            <a:pPr algn="ctr"/>
            <a:r>
              <a:rPr lang="en-US" sz="1600" b="1" dirty="0"/>
              <a:t>Joint mode selection and resource allocation for </a:t>
            </a:r>
            <a:r>
              <a:rPr lang="en-US" sz="1600" b="1" dirty="0" err="1"/>
              <a:t>hcran</a:t>
            </a:r>
            <a:endParaRPr lang="en-US" sz="1600" b="1" dirty="0"/>
          </a:p>
        </p:txBody>
      </p:sp>
      <p:pic>
        <p:nvPicPr>
          <p:cNvPr id="1026" name="Picture 2">
            <a:extLst>
              <a:ext uri="{FF2B5EF4-FFF2-40B4-BE49-F238E27FC236}">
                <a16:creationId xmlns:a16="http://schemas.microsoft.com/office/drawing/2014/main" id="{36434A7A-A592-4A53-8C91-502268A6C5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2596" y="1347212"/>
            <a:ext cx="1926807" cy="21595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4">
            <a:extLst>
              <a:ext uri="{FF2B5EF4-FFF2-40B4-BE49-F238E27FC236}">
                <a16:creationId xmlns:a16="http://schemas.microsoft.com/office/drawing/2014/main" id="{B01D2B33-65D3-4F5A-B665-16A3D9D1AB2F}"/>
              </a:ext>
            </a:extLst>
          </p:cNvPr>
          <p:cNvGraphicFramePr>
            <a:graphicFrameLocks noGrp="1"/>
          </p:cNvGraphicFramePr>
          <p:nvPr>
            <p:extLst>
              <p:ext uri="{D42A27DB-BD31-4B8C-83A1-F6EECF244321}">
                <p14:modId xmlns:p14="http://schemas.microsoft.com/office/powerpoint/2010/main" val="684539543"/>
              </p:ext>
            </p:extLst>
          </p:nvPr>
        </p:nvGraphicFramePr>
        <p:xfrm>
          <a:off x="2031999" y="4725398"/>
          <a:ext cx="8128000" cy="2031154"/>
        </p:xfrm>
        <a:graphic>
          <a:graphicData uri="http://schemas.openxmlformats.org/drawingml/2006/table">
            <a:tbl>
              <a:tblPr firstRow="1" bandRow="1">
                <a:tableStyleId>{5C22544A-7EE6-4342-B048-85BDC9FD1C3A}</a:tableStyleId>
              </a:tblPr>
              <a:tblGrid>
                <a:gridCol w="3149601">
                  <a:extLst>
                    <a:ext uri="{9D8B030D-6E8A-4147-A177-3AD203B41FA5}">
                      <a16:colId xmlns:a16="http://schemas.microsoft.com/office/drawing/2014/main" val="329562636"/>
                    </a:ext>
                  </a:extLst>
                </a:gridCol>
                <a:gridCol w="4978399">
                  <a:extLst>
                    <a:ext uri="{9D8B030D-6E8A-4147-A177-3AD203B41FA5}">
                      <a16:colId xmlns:a16="http://schemas.microsoft.com/office/drawing/2014/main" val="1357148301"/>
                    </a:ext>
                  </a:extLst>
                </a:gridCol>
              </a:tblGrid>
              <a:tr h="918634">
                <a:tc>
                  <a:txBody>
                    <a:bodyPr/>
                    <a:lstStyle/>
                    <a:p>
                      <a:r>
                        <a:rPr lang="en-US" dirty="0"/>
                        <a:t>Submitted to</a:t>
                      </a:r>
                      <a:endParaRPr lang="en-IN" dirty="0"/>
                    </a:p>
                  </a:txBody>
                  <a:tcPr/>
                </a:tc>
                <a:tc>
                  <a:txBody>
                    <a:bodyPr/>
                    <a:lstStyle/>
                    <a:p>
                      <a:r>
                        <a:rPr lang="en-US" dirty="0"/>
                        <a:t>Submitted by</a:t>
                      </a:r>
                      <a:endParaRPr lang="en-IN" dirty="0"/>
                    </a:p>
                  </a:txBody>
                  <a:tcPr/>
                </a:tc>
                <a:extLst>
                  <a:ext uri="{0D108BD9-81ED-4DB2-BD59-A6C34878D82A}">
                    <a16:rowId xmlns:a16="http://schemas.microsoft.com/office/drawing/2014/main" val="281015291"/>
                  </a:ext>
                </a:extLst>
              </a:tr>
              <a:tr h="370840">
                <a:tc>
                  <a:txBody>
                    <a:bodyPr/>
                    <a:lstStyle/>
                    <a:p>
                      <a:r>
                        <a:rPr lang="en-US" dirty="0"/>
                        <a:t>Dr Pavan Kumar Mishra </a:t>
                      </a:r>
                      <a:endParaRPr lang="en-IN" dirty="0"/>
                    </a:p>
                  </a:txBody>
                  <a:tcPr/>
                </a:tc>
                <a:tc>
                  <a:txBody>
                    <a:bodyPr/>
                    <a:lstStyle/>
                    <a:p>
                      <a:r>
                        <a:rPr lang="en-US" dirty="0"/>
                        <a:t>Amit </a:t>
                      </a:r>
                      <a:r>
                        <a:rPr lang="en-US" dirty="0" err="1"/>
                        <a:t>Porwal</a:t>
                      </a:r>
                      <a:r>
                        <a:rPr lang="en-US" dirty="0"/>
                        <a:t> (18118006)</a:t>
                      </a:r>
                      <a:endParaRPr lang="en-IN" dirty="0"/>
                    </a:p>
                  </a:txBody>
                  <a:tcPr/>
                </a:tc>
                <a:extLst>
                  <a:ext uri="{0D108BD9-81ED-4DB2-BD59-A6C34878D82A}">
                    <a16:rowId xmlns:a16="http://schemas.microsoft.com/office/drawing/2014/main" val="2912100893"/>
                  </a:ext>
                </a:extLst>
              </a:tr>
              <a:tr h="370840">
                <a:tc>
                  <a:txBody>
                    <a:bodyPr/>
                    <a:lstStyle/>
                    <a:p>
                      <a:endParaRPr lang="en-IN"/>
                    </a:p>
                  </a:txBody>
                  <a:tcPr/>
                </a:tc>
                <a:tc>
                  <a:txBody>
                    <a:bodyPr/>
                    <a:lstStyle/>
                    <a:p>
                      <a:r>
                        <a:rPr lang="en-US" dirty="0"/>
                        <a:t>Somya Srivastava (18118080)</a:t>
                      </a:r>
                      <a:endParaRPr lang="en-IN" dirty="0"/>
                    </a:p>
                  </a:txBody>
                  <a:tcPr/>
                </a:tc>
                <a:extLst>
                  <a:ext uri="{0D108BD9-81ED-4DB2-BD59-A6C34878D82A}">
                    <a16:rowId xmlns:a16="http://schemas.microsoft.com/office/drawing/2014/main" val="383906844"/>
                  </a:ext>
                </a:extLst>
              </a:tr>
              <a:tr h="370840">
                <a:tc>
                  <a:txBody>
                    <a:bodyPr/>
                    <a:lstStyle/>
                    <a:p>
                      <a:endParaRPr lang="en-IN"/>
                    </a:p>
                  </a:txBody>
                  <a:tcPr/>
                </a:tc>
                <a:tc>
                  <a:txBody>
                    <a:bodyPr/>
                    <a:lstStyle/>
                    <a:p>
                      <a:r>
                        <a:rPr lang="en-US" dirty="0"/>
                        <a:t>Vaibhav Yadav (18118084)</a:t>
                      </a:r>
                      <a:endParaRPr lang="en-IN" dirty="0"/>
                    </a:p>
                  </a:txBody>
                  <a:tcPr/>
                </a:tc>
                <a:extLst>
                  <a:ext uri="{0D108BD9-81ED-4DB2-BD59-A6C34878D82A}">
                    <a16:rowId xmlns:a16="http://schemas.microsoft.com/office/drawing/2014/main" val="3239121646"/>
                  </a:ext>
                </a:extLst>
              </a:tr>
            </a:tbl>
          </a:graphicData>
        </a:graphic>
      </p:graphicFrame>
    </p:spTree>
    <p:extLst>
      <p:ext uri="{BB962C8B-B14F-4D97-AF65-F5344CB8AC3E}">
        <p14:creationId xmlns:p14="http://schemas.microsoft.com/office/powerpoint/2010/main" val="65060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1E43C-3B9E-4341-B017-C8C0903C5693}"/>
              </a:ext>
            </a:extLst>
          </p:cNvPr>
          <p:cNvSpPr>
            <a:spLocks noGrp="1"/>
          </p:cNvSpPr>
          <p:nvPr>
            <p:ph type="title"/>
          </p:nvPr>
        </p:nvSpPr>
        <p:spPr/>
        <p:txBody>
          <a:bodyPr>
            <a:normAutofit/>
          </a:bodyPr>
          <a:lstStyle/>
          <a:p>
            <a:pPr algn="ctr"/>
            <a:r>
              <a:rPr lang="en-US" sz="3200" b="1" dirty="0">
                <a:solidFill>
                  <a:schemeClr val="bg2"/>
                </a:solidFill>
              </a:rPr>
              <a:t>Resource allocation</a:t>
            </a:r>
            <a:endParaRPr lang="en-IN" sz="3200" b="1" dirty="0">
              <a:solidFill>
                <a:schemeClr val="bg2"/>
              </a:solidFill>
            </a:endParaRPr>
          </a:p>
        </p:txBody>
      </p:sp>
      <p:sp>
        <p:nvSpPr>
          <p:cNvPr id="3" name="Content Placeholder 2">
            <a:extLst>
              <a:ext uri="{FF2B5EF4-FFF2-40B4-BE49-F238E27FC236}">
                <a16:creationId xmlns:a16="http://schemas.microsoft.com/office/drawing/2014/main" id="{60479DC1-8C8A-4A4A-9F8D-1C730F1BDF44}"/>
              </a:ext>
            </a:extLst>
          </p:cNvPr>
          <p:cNvSpPr>
            <a:spLocks noGrp="1"/>
          </p:cNvSpPr>
          <p:nvPr>
            <p:ph idx="1"/>
          </p:nvPr>
        </p:nvSpPr>
        <p:spPr/>
        <p:txBody>
          <a:bodyPr/>
          <a:lstStyle/>
          <a:p>
            <a:r>
              <a:rPr lang="en-US" sz="1800" b="0" i="0" u="none" strike="noStrike" dirty="0">
                <a:solidFill>
                  <a:srgbClr val="000000"/>
                </a:solidFill>
                <a:effectLst/>
                <a:latin typeface="Cambria" panose="02040503050406030204" pitchFamily="18" charset="0"/>
              </a:rPr>
              <a:t>In order to enhance the macro system’s throughput, efficient D2D communication is employed, results in increase in the network efficiency. Apart, network efficiency (throughput, energy efficiency, spectrum efficiency and delay) can be significantly improved through D2D communication, where nearby users can directly communicate with each other without referring to BS. The nearby devices reuse the cellular user’s resource block, thus resulting in performance degradation through interference. Therefore, to improve the throughput, a proper and efficient resource allocation scheme is required.</a:t>
            </a:r>
            <a:endParaRPr lang="en-IN" dirty="0"/>
          </a:p>
        </p:txBody>
      </p:sp>
    </p:spTree>
    <p:extLst>
      <p:ext uri="{BB962C8B-B14F-4D97-AF65-F5344CB8AC3E}">
        <p14:creationId xmlns:p14="http://schemas.microsoft.com/office/powerpoint/2010/main" val="4185083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4CF44-72ED-4235-82A0-D5041A19F65F}"/>
              </a:ext>
            </a:extLst>
          </p:cNvPr>
          <p:cNvSpPr>
            <a:spLocks noGrp="1"/>
          </p:cNvSpPr>
          <p:nvPr>
            <p:ph type="title"/>
          </p:nvPr>
        </p:nvSpPr>
        <p:spPr/>
        <p:txBody>
          <a:bodyPr>
            <a:normAutofit/>
          </a:bodyPr>
          <a:lstStyle/>
          <a:p>
            <a:pPr algn="ctr"/>
            <a:r>
              <a:rPr lang="en-IN" sz="3200" b="1" dirty="0">
                <a:solidFill>
                  <a:schemeClr val="bg2"/>
                </a:solidFill>
              </a:rPr>
              <a:t>Resource Allocation using Machine Learning</a:t>
            </a:r>
          </a:p>
        </p:txBody>
      </p:sp>
      <p:sp>
        <p:nvSpPr>
          <p:cNvPr id="3" name="Text Placeholder 2">
            <a:extLst>
              <a:ext uri="{FF2B5EF4-FFF2-40B4-BE49-F238E27FC236}">
                <a16:creationId xmlns:a16="http://schemas.microsoft.com/office/drawing/2014/main" id="{F54E8BEF-047B-4819-BD0A-AD315530E9D2}"/>
              </a:ext>
            </a:extLst>
          </p:cNvPr>
          <p:cNvSpPr>
            <a:spLocks noGrp="1"/>
          </p:cNvSpPr>
          <p:nvPr>
            <p:ph type="body" idx="1"/>
          </p:nvPr>
        </p:nvSpPr>
        <p:spPr/>
        <p:txBody>
          <a:bodyPr>
            <a:normAutofit lnSpcReduction="10000"/>
          </a:bodyPr>
          <a:lstStyle/>
          <a:p>
            <a:pPr>
              <a:lnSpc>
                <a:spcPct val="150000"/>
              </a:lnSpc>
            </a:pPr>
            <a:r>
              <a:rPr lang="en-IN" dirty="0"/>
              <a:t>Artificial Neural Networks –</a:t>
            </a:r>
          </a:p>
          <a:p>
            <a:pPr lvl="1">
              <a:lnSpc>
                <a:spcPct val="150000"/>
              </a:lnSpc>
            </a:pPr>
            <a:r>
              <a:rPr lang="en-IN" dirty="0"/>
              <a:t>Large Number of neurons</a:t>
            </a:r>
          </a:p>
          <a:p>
            <a:pPr lvl="1">
              <a:lnSpc>
                <a:spcPct val="150000"/>
              </a:lnSpc>
            </a:pPr>
            <a:r>
              <a:rPr lang="en-IN" dirty="0"/>
              <a:t>Hidden Layers and activation function</a:t>
            </a:r>
          </a:p>
          <a:p>
            <a:pPr>
              <a:lnSpc>
                <a:spcPct val="150000"/>
              </a:lnSpc>
            </a:pPr>
            <a:r>
              <a:rPr lang="en-IN" dirty="0"/>
              <a:t>Allocating Remote Radio Heads to Users –</a:t>
            </a:r>
          </a:p>
          <a:p>
            <a:pPr lvl="1">
              <a:lnSpc>
                <a:spcPct val="150000"/>
              </a:lnSpc>
            </a:pPr>
            <a:r>
              <a:rPr lang="en-IN" dirty="0"/>
              <a:t>Location</a:t>
            </a:r>
          </a:p>
          <a:p>
            <a:pPr lvl="1">
              <a:lnSpc>
                <a:spcPct val="150000"/>
              </a:lnSpc>
            </a:pPr>
            <a:r>
              <a:rPr lang="en-IN" dirty="0"/>
              <a:t>Use of Resource Blocks </a:t>
            </a:r>
          </a:p>
          <a:p>
            <a:pPr>
              <a:lnSpc>
                <a:spcPct val="150000"/>
              </a:lnSpc>
            </a:pPr>
            <a:r>
              <a:rPr lang="en-IN" dirty="0"/>
              <a:t>Allocating Baseband units to Remote Radio Heads –</a:t>
            </a:r>
          </a:p>
          <a:p>
            <a:pPr lvl="1">
              <a:lnSpc>
                <a:spcPct val="150000"/>
              </a:lnSpc>
            </a:pPr>
            <a:r>
              <a:rPr lang="en-IN" dirty="0"/>
              <a:t>Priority Based</a:t>
            </a:r>
          </a:p>
          <a:p>
            <a:pPr lvl="1">
              <a:lnSpc>
                <a:spcPct val="150000"/>
              </a:lnSpc>
            </a:pPr>
            <a:r>
              <a:rPr lang="en-IN" dirty="0"/>
              <a:t>Lowest Number of Resource Blocks</a:t>
            </a:r>
          </a:p>
        </p:txBody>
      </p:sp>
    </p:spTree>
    <p:extLst>
      <p:ext uri="{BB962C8B-B14F-4D97-AF65-F5344CB8AC3E}">
        <p14:creationId xmlns:p14="http://schemas.microsoft.com/office/powerpoint/2010/main" val="1554939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4CF44-72ED-4235-82A0-D5041A19F65F}"/>
              </a:ext>
            </a:extLst>
          </p:cNvPr>
          <p:cNvSpPr>
            <a:spLocks noGrp="1"/>
          </p:cNvSpPr>
          <p:nvPr>
            <p:ph type="title"/>
          </p:nvPr>
        </p:nvSpPr>
        <p:spPr/>
        <p:txBody>
          <a:bodyPr>
            <a:normAutofit fontScale="90000"/>
          </a:bodyPr>
          <a:lstStyle/>
          <a:p>
            <a:pPr algn="ctr"/>
            <a:r>
              <a:rPr lang="en-IN" b="1" dirty="0">
                <a:solidFill>
                  <a:schemeClr val="bg2"/>
                </a:solidFill>
              </a:rPr>
              <a:t>Resource Allocation using Machine Learning (continued)</a:t>
            </a:r>
          </a:p>
        </p:txBody>
      </p:sp>
      <p:sp>
        <p:nvSpPr>
          <p:cNvPr id="3" name="Text Placeholder 2">
            <a:extLst>
              <a:ext uri="{FF2B5EF4-FFF2-40B4-BE49-F238E27FC236}">
                <a16:creationId xmlns:a16="http://schemas.microsoft.com/office/drawing/2014/main" id="{F54E8BEF-047B-4819-BD0A-AD315530E9D2}"/>
              </a:ext>
            </a:extLst>
          </p:cNvPr>
          <p:cNvSpPr>
            <a:spLocks noGrp="1"/>
          </p:cNvSpPr>
          <p:nvPr>
            <p:ph type="body" idx="1"/>
          </p:nvPr>
        </p:nvSpPr>
        <p:spPr/>
        <p:txBody>
          <a:bodyPr>
            <a:normAutofit fontScale="85000" lnSpcReduction="10000"/>
          </a:bodyPr>
          <a:lstStyle/>
          <a:p>
            <a:pPr>
              <a:lnSpc>
                <a:spcPct val="200000"/>
              </a:lnSpc>
            </a:pPr>
            <a:r>
              <a:rPr lang="en-IN" dirty="0"/>
              <a:t>Generation of Dataset –</a:t>
            </a:r>
          </a:p>
          <a:p>
            <a:pPr lvl="1">
              <a:lnSpc>
                <a:spcPct val="200000"/>
              </a:lnSpc>
            </a:pPr>
            <a:r>
              <a:rPr lang="en-IN" dirty="0"/>
              <a:t>Grid of fixed size</a:t>
            </a:r>
          </a:p>
          <a:p>
            <a:pPr lvl="1">
              <a:lnSpc>
                <a:spcPct val="200000"/>
              </a:lnSpc>
            </a:pPr>
            <a:r>
              <a:rPr lang="en-IN" dirty="0"/>
              <a:t>Putting users at random locations</a:t>
            </a:r>
          </a:p>
          <a:p>
            <a:pPr lvl="1">
              <a:lnSpc>
                <a:spcPct val="200000"/>
              </a:lnSpc>
            </a:pPr>
            <a:r>
              <a:rPr lang="en-IN" dirty="0"/>
              <a:t>Putting Remote Radio Heads in random locations</a:t>
            </a:r>
          </a:p>
          <a:p>
            <a:pPr>
              <a:lnSpc>
                <a:spcPct val="200000"/>
              </a:lnSpc>
            </a:pPr>
            <a:r>
              <a:rPr lang="en-IN" dirty="0"/>
              <a:t>Training –</a:t>
            </a:r>
          </a:p>
          <a:p>
            <a:pPr lvl="1">
              <a:lnSpc>
                <a:spcPct val="200000"/>
              </a:lnSpc>
            </a:pPr>
            <a:r>
              <a:rPr lang="en-IN" dirty="0"/>
              <a:t>Utilising the randomly generated dataset</a:t>
            </a:r>
          </a:p>
          <a:p>
            <a:pPr>
              <a:lnSpc>
                <a:spcPct val="200000"/>
              </a:lnSpc>
            </a:pPr>
            <a:r>
              <a:rPr lang="en-IN" dirty="0"/>
              <a:t>Validation –</a:t>
            </a:r>
          </a:p>
          <a:p>
            <a:pPr lvl="1">
              <a:lnSpc>
                <a:spcPct val="200000"/>
              </a:lnSpc>
            </a:pPr>
            <a:r>
              <a:rPr lang="en-IN" dirty="0"/>
              <a:t>Utilising the system to optimise unseen part of dataset</a:t>
            </a:r>
          </a:p>
        </p:txBody>
      </p:sp>
    </p:spTree>
    <p:extLst>
      <p:ext uri="{BB962C8B-B14F-4D97-AF65-F5344CB8AC3E}">
        <p14:creationId xmlns:p14="http://schemas.microsoft.com/office/powerpoint/2010/main" val="852344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1190249" y="811193"/>
            <a:ext cx="9392025" cy="738623"/>
          </a:xfrm>
          <a:prstGeom prst="rect">
            <a:avLst/>
          </a:prstGeom>
          <a:noFill/>
          <a:ln>
            <a:noFill/>
          </a:ln>
        </p:spPr>
        <p:txBody>
          <a:bodyPr spcFirstLastPara="1" wrap="square" lIns="121900" tIns="121900" rIns="121900" bIns="121900" anchor="t" anchorCtr="0">
            <a:spAutoFit/>
          </a:bodyPr>
          <a:lstStyle/>
          <a:p>
            <a:pPr algn="ctr"/>
            <a:r>
              <a:rPr lang="en" sz="3200" b="1" dirty="0">
                <a:solidFill>
                  <a:srgbClr val="0B5394"/>
                </a:solidFill>
                <a:latin typeface="+mj-lt"/>
              </a:rPr>
              <a:t> RESOURCE ALLOCATION USING OPTIMIZATION</a:t>
            </a:r>
            <a:endParaRPr sz="3200" b="1" dirty="0">
              <a:solidFill>
                <a:srgbClr val="0B5394"/>
              </a:solidFill>
              <a:latin typeface="+mj-lt"/>
            </a:endParaRPr>
          </a:p>
        </p:txBody>
      </p:sp>
      <p:sp>
        <p:nvSpPr>
          <p:cNvPr id="55" name="Google Shape;55;p13"/>
          <p:cNvSpPr txBox="1"/>
          <p:nvPr/>
        </p:nvSpPr>
        <p:spPr>
          <a:xfrm>
            <a:off x="608600" y="1499267"/>
            <a:ext cx="10762000" cy="615513"/>
          </a:xfrm>
          <a:prstGeom prst="rect">
            <a:avLst/>
          </a:prstGeom>
          <a:noFill/>
          <a:ln>
            <a:noFill/>
          </a:ln>
        </p:spPr>
        <p:txBody>
          <a:bodyPr spcFirstLastPara="1" wrap="square" lIns="121900" tIns="121900" rIns="121900" bIns="121900" anchor="t" anchorCtr="0">
            <a:spAutoFit/>
          </a:bodyPr>
          <a:lstStyle/>
          <a:p>
            <a:endParaRPr sz="2400"/>
          </a:p>
        </p:txBody>
      </p:sp>
      <p:sp>
        <p:nvSpPr>
          <p:cNvPr id="56" name="Google Shape;56;p13"/>
          <p:cNvSpPr txBox="1"/>
          <p:nvPr/>
        </p:nvSpPr>
        <p:spPr>
          <a:xfrm>
            <a:off x="608600" y="2476659"/>
            <a:ext cx="10762000" cy="3200836"/>
          </a:xfrm>
          <a:prstGeom prst="rect">
            <a:avLst/>
          </a:prstGeom>
          <a:noFill/>
          <a:ln>
            <a:noFill/>
          </a:ln>
        </p:spPr>
        <p:txBody>
          <a:bodyPr spcFirstLastPara="1" wrap="square" lIns="121900" tIns="121900" rIns="121900" bIns="121900" anchor="t" anchorCtr="0">
            <a:spAutoFit/>
          </a:bodyPr>
          <a:lstStyle/>
          <a:p>
            <a:pPr marL="609585" indent="-423323">
              <a:buSzPts val="1400"/>
              <a:buChar char="●"/>
            </a:pPr>
            <a:r>
              <a:rPr lang="en" sz="2400" dirty="0"/>
              <a:t>Prospective enablers of 5G</a:t>
            </a:r>
            <a:endParaRPr sz="2400" dirty="0"/>
          </a:p>
          <a:p>
            <a:pPr marL="609585" indent="-423323">
              <a:buSzPts val="1400"/>
              <a:buChar char="●"/>
            </a:pPr>
            <a:r>
              <a:rPr lang="en" sz="2400" dirty="0"/>
              <a:t>HCRAN includes macro base station (BS) and femto/pico/small BSs, incorporates cloud computing and supports D2D communication .</a:t>
            </a:r>
            <a:endParaRPr sz="2400" dirty="0"/>
          </a:p>
          <a:p>
            <a:pPr marL="609585" indent="-423323">
              <a:buSzPts val="1400"/>
              <a:buChar char="●"/>
            </a:pPr>
            <a:r>
              <a:rPr lang="en" sz="2400" dirty="0"/>
              <a:t>Seven cell architecture used.</a:t>
            </a:r>
            <a:endParaRPr sz="2400" dirty="0"/>
          </a:p>
          <a:p>
            <a:pPr marL="609585" indent="-423323">
              <a:buSzPts val="1400"/>
              <a:buChar char="●"/>
            </a:pPr>
            <a:r>
              <a:rPr lang="en" sz="2400" dirty="0"/>
              <a:t>D2D communication using Cellular User’s resource block, without referring Base Station</a:t>
            </a:r>
            <a:endParaRPr sz="2400" dirty="0"/>
          </a:p>
          <a:p>
            <a:pPr marL="609585" indent="-423323">
              <a:buSzPts val="1400"/>
              <a:buChar char="●"/>
            </a:pPr>
            <a:r>
              <a:rPr lang="en" sz="2400" dirty="0"/>
              <a:t>To improve the throughput and efficient D2D communication, a proper and efficient resource allocation scheme is required.</a:t>
            </a:r>
            <a:endParaRPr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p:nvPr/>
        </p:nvSpPr>
        <p:spPr>
          <a:xfrm>
            <a:off x="923174" y="4189622"/>
            <a:ext cx="9259049" cy="615513"/>
          </a:xfrm>
          <a:prstGeom prst="rect">
            <a:avLst/>
          </a:prstGeom>
          <a:noFill/>
          <a:ln>
            <a:noFill/>
          </a:ln>
        </p:spPr>
        <p:txBody>
          <a:bodyPr spcFirstLastPara="1" wrap="square" lIns="121900" tIns="121900" rIns="121900" bIns="121900" anchor="t" anchorCtr="0">
            <a:spAutoFit/>
          </a:bodyPr>
          <a:lstStyle/>
          <a:p>
            <a:pPr algn="ctr"/>
            <a:r>
              <a:rPr lang="en" sz="2400" b="1" dirty="0">
                <a:solidFill>
                  <a:schemeClr val="bg2"/>
                </a:solidFill>
              </a:rPr>
              <a:t>MAIN GOALS</a:t>
            </a:r>
            <a:endParaRPr sz="2400" b="1" dirty="0">
              <a:solidFill>
                <a:schemeClr val="bg2"/>
              </a:solidFill>
            </a:endParaRPr>
          </a:p>
        </p:txBody>
      </p:sp>
      <p:sp>
        <p:nvSpPr>
          <p:cNvPr id="63" name="Google Shape;63;p14"/>
          <p:cNvSpPr txBox="1"/>
          <p:nvPr/>
        </p:nvSpPr>
        <p:spPr>
          <a:xfrm>
            <a:off x="923175" y="4805135"/>
            <a:ext cx="10791600" cy="1409576"/>
          </a:xfrm>
          <a:prstGeom prst="rect">
            <a:avLst/>
          </a:prstGeom>
          <a:noFill/>
          <a:ln>
            <a:noFill/>
          </a:ln>
        </p:spPr>
        <p:txBody>
          <a:bodyPr spcFirstLastPara="1" wrap="square" lIns="121900" tIns="121900" rIns="121900" bIns="121900" anchor="t" anchorCtr="0">
            <a:spAutoFit/>
          </a:bodyPr>
          <a:lstStyle/>
          <a:p>
            <a:pPr marL="609585" indent="-423323">
              <a:lnSpc>
                <a:spcPct val="115000"/>
              </a:lnSpc>
              <a:buSzPts val="1400"/>
              <a:buChar char="●"/>
            </a:pPr>
            <a:r>
              <a:rPr lang="en" sz="2400" dirty="0"/>
              <a:t>Assign cellular user’s resource block to D2D user in one to many fashion</a:t>
            </a:r>
            <a:endParaRPr sz="2400" dirty="0"/>
          </a:p>
          <a:p>
            <a:pPr marL="609585" indent="-423323">
              <a:buSzPts val="1400"/>
              <a:buChar char="●"/>
            </a:pPr>
            <a:r>
              <a:rPr lang="en" sz="2400" dirty="0"/>
              <a:t>Optimize the resource allocation scheme using swarm intelligent based TLBO algorithm.</a:t>
            </a:r>
            <a:endParaRPr sz="2400" dirty="0"/>
          </a:p>
        </p:txBody>
      </p:sp>
      <p:pic>
        <p:nvPicPr>
          <p:cNvPr id="6" name="Google Shape;57;p13">
            <a:extLst>
              <a:ext uri="{FF2B5EF4-FFF2-40B4-BE49-F238E27FC236}">
                <a16:creationId xmlns:a16="http://schemas.microsoft.com/office/drawing/2014/main" id="{17DE5541-B780-4C86-BA3B-2A56174F42E9}"/>
              </a:ext>
            </a:extLst>
          </p:cNvPr>
          <p:cNvPicPr preferRelativeResize="0"/>
          <p:nvPr/>
        </p:nvPicPr>
        <p:blipFill>
          <a:blip r:embed="rId3">
            <a:alphaModFix/>
          </a:blip>
          <a:stretch>
            <a:fillRect/>
          </a:stretch>
        </p:blipFill>
        <p:spPr>
          <a:xfrm>
            <a:off x="2991908" y="1023765"/>
            <a:ext cx="4400549" cy="2770615"/>
          </a:xfrm>
          <a:prstGeom prst="rect">
            <a:avLst/>
          </a:prstGeom>
          <a:noFill/>
          <a:ln>
            <a:noFill/>
          </a:ln>
        </p:spPr>
      </p:pic>
      <p:sp>
        <p:nvSpPr>
          <p:cNvPr id="2" name="TextBox 1">
            <a:extLst>
              <a:ext uri="{FF2B5EF4-FFF2-40B4-BE49-F238E27FC236}">
                <a16:creationId xmlns:a16="http://schemas.microsoft.com/office/drawing/2014/main" id="{55E12A4A-457A-49FF-A132-8A6892161A51}"/>
              </a:ext>
            </a:extLst>
          </p:cNvPr>
          <p:cNvSpPr txBox="1"/>
          <p:nvPr/>
        </p:nvSpPr>
        <p:spPr>
          <a:xfrm>
            <a:off x="571499" y="371475"/>
            <a:ext cx="9610725" cy="523220"/>
          </a:xfrm>
          <a:prstGeom prst="rect">
            <a:avLst/>
          </a:prstGeom>
          <a:noFill/>
        </p:spPr>
        <p:txBody>
          <a:bodyPr wrap="square" rtlCol="0">
            <a:spAutoFit/>
          </a:bodyPr>
          <a:lstStyle/>
          <a:p>
            <a:pPr algn="ctr"/>
            <a:r>
              <a:rPr lang="en-US" sz="2800" b="1" dirty="0">
                <a:solidFill>
                  <a:schemeClr val="bg2"/>
                </a:solidFill>
              </a:rPr>
              <a:t>7 CELL ARCHITECHTURE of HCRAN</a:t>
            </a:r>
            <a:endParaRPr lang="en-IN" sz="2800" b="1" dirty="0">
              <a:solidFill>
                <a:schemeClr val="bg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p:nvPr/>
        </p:nvSpPr>
        <p:spPr>
          <a:xfrm>
            <a:off x="667966" y="672093"/>
            <a:ext cx="9737599" cy="677068"/>
          </a:xfrm>
          <a:prstGeom prst="rect">
            <a:avLst/>
          </a:prstGeom>
          <a:noFill/>
          <a:ln>
            <a:noFill/>
          </a:ln>
        </p:spPr>
        <p:txBody>
          <a:bodyPr spcFirstLastPara="1" wrap="square" lIns="121900" tIns="121900" rIns="121900" bIns="121900" anchor="t" anchorCtr="0">
            <a:spAutoFit/>
          </a:bodyPr>
          <a:lstStyle/>
          <a:p>
            <a:pPr algn="ctr"/>
            <a:r>
              <a:rPr lang="en" sz="2800" b="1" dirty="0">
                <a:solidFill>
                  <a:schemeClr val="bg2"/>
                </a:solidFill>
              </a:rPr>
              <a:t>OPTIMISATION TECHNIQUE</a:t>
            </a:r>
            <a:endParaRPr sz="2800" b="1" dirty="0">
              <a:solidFill>
                <a:schemeClr val="bg2"/>
              </a:solidFill>
            </a:endParaRPr>
          </a:p>
        </p:txBody>
      </p:sp>
      <p:sp>
        <p:nvSpPr>
          <p:cNvPr id="71" name="Google Shape;71;p15"/>
          <p:cNvSpPr txBox="1"/>
          <p:nvPr/>
        </p:nvSpPr>
        <p:spPr>
          <a:xfrm>
            <a:off x="754067" y="1287606"/>
            <a:ext cx="10138400" cy="574412"/>
          </a:xfrm>
          <a:prstGeom prst="rect">
            <a:avLst/>
          </a:prstGeom>
          <a:noFill/>
          <a:ln>
            <a:noFill/>
          </a:ln>
        </p:spPr>
        <p:txBody>
          <a:bodyPr spcFirstLastPara="1" wrap="square" lIns="121900" tIns="121900" rIns="121900" bIns="121900" anchor="t" anchorCtr="0">
            <a:spAutoFit/>
          </a:bodyPr>
          <a:lstStyle/>
          <a:p>
            <a:r>
              <a:rPr lang="en" sz="2133" b="1" dirty="0"/>
              <a:t>TLBO (</a:t>
            </a:r>
            <a:r>
              <a:rPr lang="en" sz="2133" b="1" dirty="0">
                <a:solidFill>
                  <a:schemeClr val="dk1"/>
                </a:solidFill>
              </a:rPr>
              <a:t>Teaching Learning Based Optimization) </a:t>
            </a:r>
            <a:r>
              <a:rPr lang="en" sz="2133" b="1" dirty="0"/>
              <a:t>BASED RESOURCE ALLOCATION SCHEME</a:t>
            </a:r>
            <a:endParaRPr sz="2133" b="1" dirty="0"/>
          </a:p>
        </p:txBody>
      </p:sp>
      <p:sp>
        <p:nvSpPr>
          <p:cNvPr id="72" name="Google Shape;72;p15"/>
          <p:cNvSpPr txBox="1"/>
          <p:nvPr/>
        </p:nvSpPr>
        <p:spPr>
          <a:xfrm>
            <a:off x="544892" y="1862018"/>
            <a:ext cx="9737600" cy="5342961"/>
          </a:xfrm>
          <a:prstGeom prst="rect">
            <a:avLst/>
          </a:prstGeom>
          <a:noFill/>
          <a:ln>
            <a:noFill/>
          </a:ln>
        </p:spPr>
        <p:txBody>
          <a:bodyPr spcFirstLastPara="1" wrap="square" lIns="121900" tIns="121900" rIns="121900" bIns="121900" anchor="t" anchorCtr="0">
            <a:spAutoFit/>
          </a:bodyPr>
          <a:lstStyle/>
          <a:p>
            <a:pPr marL="609585" indent="-423323">
              <a:lnSpc>
                <a:spcPct val="115000"/>
              </a:lnSpc>
              <a:buSzPts val="1400"/>
              <a:buChar char="●"/>
            </a:pPr>
            <a:r>
              <a:rPr lang="en" sz="2400" dirty="0"/>
              <a:t>TLBO is also a population-based algorithm aiming to reach the global optimum solution from the set of solutions</a:t>
            </a:r>
            <a:endParaRPr sz="2400" dirty="0"/>
          </a:p>
          <a:p>
            <a:pPr marL="609585" indent="-423323">
              <a:lnSpc>
                <a:spcPct val="115000"/>
              </a:lnSpc>
              <a:buSzPts val="1400"/>
              <a:buChar char="●"/>
            </a:pPr>
            <a:r>
              <a:rPr lang="en" sz="2400" dirty="0"/>
              <a:t>Teacher and Learner</a:t>
            </a:r>
            <a:endParaRPr sz="2400" dirty="0"/>
          </a:p>
          <a:p>
            <a:pPr marL="609585" indent="-423323">
              <a:lnSpc>
                <a:spcPct val="115000"/>
              </a:lnSpc>
              <a:buSzPts val="1400"/>
              <a:buChar char="●"/>
            </a:pPr>
            <a:r>
              <a:rPr lang="en" sz="2400" dirty="0"/>
              <a:t>The teacher influences the learner’s output</a:t>
            </a:r>
            <a:endParaRPr sz="2400" dirty="0"/>
          </a:p>
          <a:p>
            <a:pPr marL="609585" indent="-423323">
              <a:lnSpc>
                <a:spcPct val="115000"/>
              </a:lnSpc>
              <a:buSzPts val="1400"/>
              <a:buChar char="●"/>
            </a:pPr>
            <a:r>
              <a:rPr lang="en" sz="2400" dirty="0"/>
              <a:t>Apart from the teacher, the learners can also interact to obtain a better outcome.</a:t>
            </a:r>
            <a:endParaRPr sz="2400" dirty="0"/>
          </a:p>
          <a:p>
            <a:pPr marL="609585" indent="-423323">
              <a:lnSpc>
                <a:spcPct val="115000"/>
              </a:lnSpc>
              <a:buSzPts val="1400"/>
              <a:buChar char="●"/>
            </a:pPr>
            <a:r>
              <a:rPr lang="en" sz="2400" dirty="0"/>
              <a:t>Two elementary phases</a:t>
            </a:r>
            <a:endParaRPr sz="2400" dirty="0"/>
          </a:p>
          <a:p>
            <a:pPr marL="1219170" lvl="1" indent="-423323">
              <a:lnSpc>
                <a:spcPct val="115000"/>
              </a:lnSpc>
              <a:buSzPts val="1400"/>
              <a:buChar char="○"/>
            </a:pPr>
            <a:r>
              <a:rPr lang="en" sz="2400" dirty="0"/>
              <a:t>Teaching phase</a:t>
            </a:r>
            <a:endParaRPr sz="2400" dirty="0"/>
          </a:p>
          <a:p>
            <a:pPr marL="1219170" lvl="1" indent="-423323">
              <a:lnSpc>
                <a:spcPct val="115000"/>
              </a:lnSpc>
              <a:buSzPts val="1400"/>
              <a:buChar char="○"/>
            </a:pPr>
            <a:r>
              <a:rPr lang="en" sz="2400" dirty="0"/>
              <a:t>Learning phase</a:t>
            </a:r>
          </a:p>
          <a:p>
            <a:pPr marL="1219170" lvl="1" indent="-423323">
              <a:lnSpc>
                <a:spcPct val="115000"/>
              </a:lnSpc>
              <a:buSzPts val="1400"/>
              <a:buChar char="○"/>
            </a:pPr>
            <a:endParaRPr lang="en" sz="2400" dirty="0"/>
          </a:p>
          <a:p>
            <a:pPr marL="1219170" lvl="1" indent="-423323">
              <a:lnSpc>
                <a:spcPct val="115000"/>
              </a:lnSpc>
              <a:buSzPts val="1400"/>
              <a:buChar char="○"/>
            </a:pPr>
            <a:endParaRPr sz="2400" dirty="0"/>
          </a:p>
          <a:p>
            <a:pPr>
              <a:lnSpc>
                <a:spcPct val="115000"/>
              </a:lnSpc>
            </a:pPr>
            <a:endParaRPr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p:nvPr/>
        </p:nvSpPr>
        <p:spPr>
          <a:xfrm>
            <a:off x="533232" y="414734"/>
            <a:ext cx="4076867" cy="615513"/>
          </a:xfrm>
          <a:prstGeom prst="rect">
            <a:avLst/>
          </a:prstGeom>
          <a:noFill/>
          <a:ln>
            <a:noFill/>
          </a:ln>
        </p:spPr>
        <p:txBody>
          <a:bodyPr spcFirstLastPara="1" wrap="square" lIns="121900" tIns="121900" rIns="121900" bIns="121900" anchor="t" anchorCtr="0">
            <a:spAutoFit/>
          </a:bodyPr>
          <a:lstStyle/>
          <a:p>
            <a:pPr algn="ctr"/>
            <a:r>
              <a:rPr lang="en" sz="2400" b="1" dirty="0">
                <a:solidFill>
                  <a:schemeClr val="bg2"/>
                </a:solidFill>
              </a:rPr>
              <a:t>TEACHER’S PHASE</a:t>
            </a:r>
            <a:endParaRPr sz="2400" b="1" dirty="0">
              <a:solidFill>
                <a:schemeClr val="bg2"/>
              </a:solidFill>
            </a:endParaRPr>
          </a:p>
        </p:txBody>
      </p:sp>
      <p:pic>
        <p:nvPicPr>
          <p:cNvPr id="78" name="Google Shape;78;p16"/>
          <p:cNvPicPr preferRelativeResize="0"/>
          <p:nvPr/>
        </p:nvPicPr>
        <p:blipFill>
          <a:blip r:embed="rId3">
            <a:alphaModFix/>
          </a:blip>
          <a:stretch>
            <a:fillRect/>
          </a:stretch>
        </p:blipFill>
        <p:spPr>
          <a:xfrm>
            <a:off x="533234" y="941467"/>
            <a:ext cx="5204615" cy="924746"/>
          </a:xfrm>
          <a:prstGeom prst="rect">
            <a:avLst/>
          </a:prstGeom>
          <a:noFill/>
          <a:ln>
            <a:noFill/>
          </a:ln>
        </p:spPr>
      </p:pic>
      <p:sp>
        <p:nvSpPr>
          <p:cNvPr id="79" name="Google Shape;79;p16"/>
          <p:cNvSpPr txBox="1"/>
          <p:nvPr/>
        </p:nvSpPr>
        <p:spPr>
          <a:xfrm>
            <a:off x="6828333" y="414733"/>
            <a:ext cx="4076866" cy="615513"/>
          </a:xfrm>
          <a:prstGeom prst="rect">
            <a:avLst/>
          </a:prstGeom>
          <a:noFill/>
          <a:ln>
            <a:noFill/>
          </a:ln>
        </p:spPr>
        <p:txBody>
          <a:bodyPr spcFirstLastPara="1" wrap="square" lIns="121900" tIns="121900" rIns="121900" bIns="121900" anchor="t" anchorCtr="0">
            <a:spAutoFit/>
          </a:bodyPr>
          <a:lstStyle/>
          <a:p>
            <a:pPr algn="ctr"/>
            <a:r>
              <a:rPr lang="en" sz="2400" b="1" dirty="0">
                <a:solidFill>
                  <a:schemeClr val="bg2"/>
                </a:solidFill>
              </a:rPr>
              <a:t>LEARNERS’S PHASE</a:t>
            </a:r>
            <a:endParaRPr sz="2400" b="1" dirty="0">
              <a:solidFill>
                <a:schemeClr val="bg2"/>
              </a:solidFill>
            </a:endParaRPr>
          </a:p>
        </p:txBody>
      </p:sp>
      <p:pic>
        <p:nvPicPr>
          <p:cNvPr id="80" name="Google Shape;80;p16"/>
          <p:cNvPicPr preferRelativeResize="0"/>
          <p:nvPr/>
        </p:nvPicPr>
        <p:blipFill rotWithShape="1">
          <a:blip r:embed="rId4">
            <a:alphaModFix/>
          </a:blip>
          <a:srcRect l="2150" r="-2149"/>
          <a:stretch/>
        </p:blipFill>
        <p:spPr>
          <a:xfrm>
            <a:off x="6380584" y="941468"/>
            <a:ext cx="4826315" cy="924746"/>
          </a:xfrm>
          <a:prstGeom prst="rect">
            <a:avLst/>
          </a:prstGeom>
          <a:noFill/>
          <a:ln>
            <a:noFill/>
          </a:ln>
        </p:spPr>
      </p:pic>
      <p:pic>
        <p:nvPicPr>
          <p:cNvPr id="81" name="Google Shape;81;p16"/>
          <p:cNvPicPr preferRelativeResize="0"/>
          <p:nvPr/>
        </p:nvPicPr>
        <p:blipFill>
          <a:blip r:embed="rId5">
            <a:alphaModFix/>
          </a:blip>
          <a:stretch>
            <a:fillRect/>
          </a:stretch>
        </p:blipFill>
        <p:spPr>
          <a:xfrm>
            <a:off x="533233" y="2792966"/>
            <a:ext cx="10673666" cy="3708932"/>
          </a:xfrm>
          <a:prstGeom prst="rect">
            <a:avLst/>
          </a:prstGeom>
          <a:noFill/>
          <a:ln>
            <a:noFill/>
          </a:ln>
        </p:spPr>
      </p:pic>
      <p:sp>
        <p:nvSpPr>
          <p:cNvPr id="82" name="Google Shape;82;p16"/>
          <p:cNvSpPr txBox="1"/>
          <p:nvPr/>
        </p:nvSpPr>
        <p:spPr>
          <a:xfrm>
            <a:off x="533232" y="2021833"/>
            <a:ext cx="9835640" cy="615513"/>
          </a:xfrm>
          <a:prstGeom prst="rect">
            <a:avLst/>
          </a:prstGeom>
          <a:noFill/>
          <a:ln>
            <a:noFill/>
          </a:ln>
        </p:spPr>
        <p:txBody>
          <a:bodyPr spcFirstLastPara="1" wrap="square" lIns="121900" tIns="121900" rIns="121900" bIns="121900" anchor="t" anchorCtr="0">
            <a:spAutoFit/>
          </a:bodyPr>
          <a:lstStyle/>
          <a:p>
            <a:pPr algn="ctr"/>
            <a:r>
              <a:rPr lang="en" sz="2400" b="1" dirty="0">
                <a:solidFill>
                  <a:schemeClr val="bg2"/>
                </a:solidFill>
              </a:rPr>
              <a:t>FLOW CHART</a:t>
            </a:r>
            <a:endParaRPr sz="2400" b="1" dirty="0">
              <a:solidFill>
                <a:schemeClr val="bg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A996F-6A25-47F4-B46F-587D53CB673E}"/>
              </a:ext>
            </a:extLst>
          </p:cNvPr>
          <p:cNvSpPr>
            <a:spLocks noGrp="1"/>
          </p:cNvSpPr>
          <p:nvPr>
            <p:ph type="title"/>
          </p:nvPr>
        </p:nvSpPr>
        <p:spPr>
          <a:xfrm>
            <a:off x="415600" y="562887"/>
            <a:ext cx="11360800" cy="763600"/>
          </a:xfrm>
        </p:spPr>
        <p:txBody>
          <a:bodyPr>
            <a:normAutofit fontScale="90000"/>
          </a:bodyPr>
          <a:lstStyle/>
          <a:p>
            <a:r>
              <a:rPr lang="en-IN" b="1" dirty="0">
                <a:solidFill>
                  <a:schemeClr val="bg2"/>
                </a:solidFill>
              </a:rPr>
              <a:t>Heterogeneous Cloud Radio Access Network (H-CRAN)</a:t>
            </a:r>
          </a:p>
        </p:txBody>
      </p:sp>
      <p:sp>
        <p:nvSpPr>
          <p:cNvPr id="3" name="Text Placeholder 2">
            <a:extLst>
              <a:ext uri="{FF2B5EF4-FFF2-40B4-BE49-F238E27FC236}">
                <a16:creationId xmlns:a16="http://schemas.microsoft.com/office/drawing/2014/main" id="{0425694A-8877-4927-B594-2F8C13BD4CC4}"/>
              </a:ext>
            </a:extLst>
          </p:cNvPr>
          <p:cNvSpPr>
            <a:spLocks noGrp="1"/>
          </p:cNvSpPr>
          <p:nvPr>
            <p:ph type="body" idx="1"/>
          </p:nvPr>
        </p:nvSpPr>
        <p:spPr/>
        <p:txBody>
          <a:bodyPr>
            <a:normAutofit lnSpcReduction="10000"/>
          </a:bodyPr>
          <a:lstStyle/>
          <a:p>
            <a:pPr>
              <a:lnSpc>
                <a:spcPct val="150000"/>
              </a:lnSpc>
            </a:pPr>
            <a:r>
              <a:rPr lang="en-IN" dirty="0"/>
              <a:t>Basic RAN Architecture –</a:t>
            </a:r>
          </a:p>
          <a:p>
            <a:pPr lvl="1">
              <a:lnSpc>
                <a:spcPct val="150000"/>
              </a:lnSpc>
              <a:buFont typeface="Courier New" panose="02070309020205020404" pitchFamily="49" charset="0"/>
              <a:buChar char="o"/>
            </a:pPr>
            <a:r>
              <a:rPr lang="en-IN" sz="2133" dirty="0"/>
              <a:t>Antennas</a:t>
            </a:r>
          </a:p>
          <a:p>
            <a:pPr lvl="1">
              <a:lnSpc>
                <a:spcPct val="150000"/>
              </a:lnSpc>
              <a:buFont typeface="Courier New" panose="02070309020205020404" pitchFamily="49" charset="0"/>
              <a:buChar char="o"/>
            </a:pPr>
            <a:r>
              <a:rPr lang="en-IN" sz="2133" dirty="0"/>
              <a:t>Radios</a:t>
            </a:r>
          </a:p>
          <a:p>
            <a:pPr lvl="1">
              <a:lnSpc>
                <a:spcPct val="150000"/>
              </a:lnSpc>
              <a:buFont typeface="Courier New" panose="02070309020205020404" pitchFamily="49" charset="0"/>
              <a:buChar char="o"/>
            </a:pPr>
            <a:r>
              <a:rPr lang="en-IN" sz="2133" dirty="0"/>
              <a:t>Baseband units (BBUs)</a:t>
            </a:r>
          </a:p>
          <a:p>
            <a:pPr>
              <a:lnSpc>
                <a:spcPct val="150000"/>
              </a:lnSpc>
            </a:pPr>
            <a:r>
              <a:rPr lang="en-IN" dirty="0"/>
              <a:t>Incorporation of Cloud Computing –</a:t>
            </a:r>
          </a:p>
          <a:p>
            <a:pPr lvl="1">
              <a:lnSpc>
                <a:spcPct val="150000"/>
              </a:lnSpc>
              <a:buFont typeface="Courier New" panose="02070309020205020404" pitchFamily="49" charset="0"/>
              <a:buChar char="o"/>
            </a:pPr>
            <a:r>
              <a:rPr lang="en-IN" sz="2133" dirty="0"/>
              <a:t>Baseband Unit Pool</a:t>
            </a:r>
          </a:p>
          <a:p>
            <a:pPr lvl="1">
              <a:lnSpc>
                <a:spcPct val="150000"/>
              </a:lnSpc>
              <a:buFont typeface="Courier New" panose="02070309020205020404" pitchFamily="49" charset="0"/>
              <a:buChar char="o"/>
            </a:pPr>
            <a:r>
              <a:rPr lang="en-IN" sz="2133" dirty="0"/>
              <a:t>Remote Radio Head Network</a:t>
            </a:r>
          </a:p>
          <a:p>
            <a:pPr lvl="1">
              <a:lnSpc>
                <a:spcPct val="150000"/>
              </a:lnSpc>
              <a:buFont typeface="Courier New" panose="02070309020205020404" pitchFamily="49" charset="0"/>
              <a:buChar char="o"/>
            </a:pPr>
            <a:r>
              <a:rPr lang="en-IN" sz="2133" dirty="0"/>
              <a:t>Fronthaul or Transport Network</a:t>
            </a:r>
          </a:p>
          <a:p>
            <a:pPr>
              <a:lnSpc>
                <a:spcPct val="150000"/>
              </a:lnSpc>
            </a:pPr>
            <a:r>
              <a:rPr lang="en-IN" dirty="0"/>
              <a:t>Inclusion of Heterogeneous Networks (</a:t>
            </a:r>
            <a:r>
              <a:rPr lang="en-IN" dirty="0" err="1"/>
              <a:t>HetNets</a:t>
            </a:r>
            <a:r>
              <a:rPr lang="en-IN" dirty="0"/>
              <a:t>)</a:t>
            </a:r>
          </a:p>
        </p:txBody>
      </p:sp>
    </p:spTree>
    <p:extLst>
      <p:ext uri="{BB962C8B-B14F-4D97-AF65-F5344CB8AC3E}">
        <p14:creationId xmlns:p14="http://schemas.microsoft.com/office/powerpoint/2010/main" val="1601420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CC6F7-7276-4330-90CC-32EB82686545}"/>
              </a:ext>
            </a:extLst>
          </p:cNvPr>
          <p:cNvSpPr>
            <a:spLocks noGrp="1"/>
          </p:cNvSpPr>
          <p:nvPr>
            <p:ph type="title"/>
          </p:nvPr>
        </p:nvSpPr>
        <p:spPr>
          <a:xfrm>
            <a:off x="1350963" y="542319"/>
            <a:ext cx="9905998" cy="448281"/>
          </a:xfrm>
        </p:spPr>
        <p:txBody>
          <a:bodyPr>
            <a:normAutofit fontScale="90000"/>
          </a:bodyPr>
          <a:lstStyle/>
          <a:p>
            <a:r>
              <a:rPr lang="en-US" b="1" u="sng" dirty="0">
                <a:solidFill>
                  <a:schemeClr val="bg2"/>
                </a:solidFill>
              </a:rPr>
              <a:t>Evolution of Technology over time</a:t>
            </a:r>
            <a:br>
              <a:rPr lang="en-US" dirty="0"/>
            </a:br>
            <a:endParaRPr lang="en-IN" dirty="0"/>
          </a:p>
        </p:txBody>
      </p:sp>
      <p:sp>
        <p:nvSpPr>
          <p:cNvPr id="3" name="Content Placeholder 2">
            <a:extLst>
              <a:ext uri="{FF2B5EF4-FFF2-40B4-BE49-F238E27FC236}">
                <a16:creationId xmlns:a16="http://schemas.microsoft.com/office/drawing/2014/main" id="{A6DEE65D-7331-424B-BFDA-95A031D98B9F}"/>
              </a:ext>
            </a:extLst>
          </p:cNvPr>
          <p:cNvSpPr>
            <a:spLocks noGrp="1"/>
          </p:cNvSpPr>
          <p:nvPr>
            <p:ph idx="1"/>
          </p:nvPr>
        </p:nvSpPr>
        <p:spPr>
          <a:xfrm>
            <a:off x="1141412" y="990600"/>
            <a:ext cx="9905999" cy="4800601"/>
          </a:xfrm>
        </p:spPr>
        <p:txBody>
          <a:bodyPr/>
          <a:lstStyle/>
          <a:p>
            <a:pPr>
              <a:buFont typeface="Wingdings" panose="05000000000000000000" pitchFamily="2" charset="2"/>
              <a:buChar char="Ø"/>
            </a:pPr>
            <a:r>
              <a:rPr lang="en-US" dirty="0"/>
              <a:t>1G </a:t>
            </a:r>
            <a:r>
              <a:rPr lang="en-US" sz="1800" dirty="0"/>
              <a:t>Developed in 1980 and completed by 1990s</a:t>
            </a:r>
          </a:p>
          <a:p>
            <a:pPr marL="0" indent="0">
              <a:buNone/>
            </a:pPr>
            <a:r>
              <a:rPr lang="en-US" sz="1800" dirty="0"/>
              <a:t>            Based on analog systems, speed </a:t>
            </a:r>
            <a:r>
              <a:rPr lang="en-US" sz="1800" dirty="0" err="1"/>
              <a:t>upto</a:t>
            </a:r>
            <a:r>
              <a:rPr lang="en-US" sz="1800" dirty="0"/>
              <a:t> 2.4 kbps </a:t>
            </a:r>
          </a:p>
          <a:p>
            <a:pPr>
              <a:buFont typeface="Wingdings" panose="05000000000000000000" pitchFamily="2" charset="2"/>
              <a:buChar char="Ø"/>
            </a:pPr>
            <a:r>
              <a:rPr lang="en-US" dirty="0"/>
              <a:t>2G </a:t>
            </a:r>
            <a:r>
              <a:rPr lang="en-US" sz="1800" dirty="0"/>
              <a:t>Developed in 1992 ,Based on digital systems ,</a:t>
            </a:r>
          </a:p>
          <a:p>
            <a:pPr marL="0" indent="0">
              <a:buNone/>
            </a:pPr>
            <a:r>
              <a:rPr lang="en-US" sz="1800" dirty="0"/>
              <a:t>            speed </a:t>
            </a:r>
            <a:r>
              <a:rPr lang="en-US" sz="1800" dirty="0" err="1"/>
              <a:t>upto</a:t>
            </a:r>
            <a:r>
              <a:rPr lang="en-US" sz="1800" dirty="0"/>
              <a:t> 64 kbps.</a:t>
            </a:r>
            <a:endParaRPr lang="en-US" dirty="0"/>
          </a:p>
          <a:p>
            <a:pPr>
              <a:buFont typeface="Wingdings" panose="05000000000000000000" pitchFamily="2" charset="2"/>
              <a:buChar char="Ø"/>
            </a:pPr>
            <a:r>
              <a:rPr lang="en-US" dirty="0"/>
              <a:t>3G </a:t>
            </a:r>
            <a:r>
              <a:rPr lang="en-US" sz="1800" dirty="0"/>
              <a:t>Developed in between late 1990s and 2000s, </a:t>
            </a:r>
          </a:p>
          <a:p>
            <a:pPr marL="0" indent="0">
              <a:buNone/>
            </a:pPr>
            <a:r>
              <a:rPr lang="en-US" sz="1800" dirty="0"/>
              <a:t>            speed </a:t>
            </a:r>
            <a:r>
              <a:rPr lang="en-US" sz="1800" dirty="0" err="1"/>
              <a:t>upto</a:t>
            </a:r>
            <a:r>
              <a:rPr lang="en-US" sz="1800" dirty="0"/>
              <a:t> 125kbps to 2Mbps</a:t>
            </a:r>
          </a:p>
          <a:p>
            <a:pPr>
              <a:buFont typeface="Wingdings" panose="05000000000000000000" pitchFamily="2" charset="2"/>
              <a:buChar char="Ø"/>
            </a:pPr>
            <a:r>
              <a:rPr lang="en-US" dirty="0"/>
              <a:t>4G  </a:t>
            </a:r>
            <a:r>
              <a:rPr lang="en-US" sz="1800" dirty="0"/>
              <a:t>Developed in 2010 , speed </a:t>
            </a:r>
            <a:r>
              <a:rPr lang="en-US" sz="1800" dirty="0" err="1"/>
              <a:t>upto</a:t>
            </a:r>
            <a:r>
              <a:rPr lang="en-US" sz="1800" dirty="0"/>
              <a:t> 100 Mbps</a:t>
            </a:r>
          </a:p>
          <a:p>
            <a:pPr>
              <a:buFont typeface="Wingdings" panose="05000000000000000000" pitchFamily="2" charset="2"/>
              <a:buChar char="Ø"/>
            </a:pPr>
            <a:r>
              <a:rPr lang="en-US" dirty="0"/>
              <a:t>5G  </a:t>
            </a:r>
            <a:r>
              <a:rPr lang="en-US" sz="1800" dirty="0"/>
              <a:t>Major phase of technology currently improving, speed </a:t>
            </a:r>
            <a:r>
              <a:rPr lang="en-US" sz="1800" dirty="0" err="1"/>
              <a:t>upto</a:t>
            </a:r>
            <a:r>
              <a:rPr lang="en-US" sz="1800" dirty="0"/>
              <a:t> 1 Gbps </a:t>
            </a:r>
          </a:p>
          <a:p>
            <a:endParaRPr lang="en-IN" dirty="0"/>
          </a:p>
        </p:txBody>
      </p:sp>
      <p:pic>
        <p:nvPicPr>
          <p:cNvPr id="5" name="Picture 4">
            <a:extLst>
              <a:ext uri="{FF2B5EF4-FFF2-40B4-BE49-F238E27FC236}">
                <a16:creationId xmlns:a16="http://schemas.microsoft.com/office/drawing/2014/main" id="{5DA652AC-5267-4A28-A49F-94C4B7274809}"/>
              </a:ext>
            </a:extLst>
          </p:cNvPr>
          <p:cNvPicPr>
            <a:picLocks noChangeAspect="1"/>
          </p:cNvPicPr>
          <p:nvPr/>
        </p:nvPicPr>
        <p:blipFill>
          <a:blip r:embed="rId2"/>
          <a:stretch>
            <a:fillRect/>
          </a:stretch>
        </p:blipFill>
        <p:spPr>
          <a:xfrm>
            <a:off x="6303962" y="1752600"/>
            <a:ext cx="5638800" cy="2609850"/>
          </a:xfrm>
          <a:prstGeom prst="rect">
            <a:avLst/>
          </a:prstGeom>
        </p:spPr>
      </p:pic>
    </p:spTree>
    <p:extLst>
      <p:ext uri="{BB962C8B-B14F-4D97-AF65-F5344CB8AC3E}">
        <p14:creationId xmlns:p14="http://schemas.microsoft.com/office/powerpoint/2010/main" val="3100910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98CCA-ADAA-4272-B714-FD0759E4ADB0}"/>
              </a:ext>
            </a:extLst>
          </p:cNvPr>
          <p:cNvSpPr>
            <a:spLocks noGrp="1"/>
          </p:cNvSpPr>
          <p:nvPr>
            <p:ph type="title"/>
          </p:nvPr>
        </p:nvSpPr>
        <p:spPr/>
        <p:txBody>
          <a:bodyPr>
            <a:normAutofit/>
          </a:bodyPr>
          <a:lstStyle/>
          <a:p>
            <a:r>
              <a:rPr lang="en-IN" b="1" dirty="0">
                <a:solidFill>
                  <a:schemeClr val="bg2"/>
                </a:solidFill>
              </a:rPr>
              <a:t>                         Need of H-CRAN</a:t>
            </a:r>
          </a:p>
        </p:txBody>
      </p:sp>
      <p:sp>
        <p:nvSpPr>
          <p:cNvPr id="3" name="Text Placeholder 2">
            <a:extLst>
              <a:ext uri="{FF2B5EF4-FFF2-40B4-BE49-F238E27FC236}">
                <a16:creationId xmlns:a16="http://schemas.microsoft.com/office/drawing/2014/main" id="{36AE5C24-0DE8-4A5E-BB40-704B66B70B71}"/>
              </a:ext>
            </a:extLst>
          </p:cNvPr>
          <p:cNvSpPr>
            <a:spLocks noGrp="1"/>
          </p:cNvSpPr>
          <p:nvPr>
            <p:ph type="body" idx="1"/>
          </p:nvPr>
        </p:nvSpPr>
        <p:spPr/>
        <p:txBody>
          <a:bodyPr>
            <a:normAutofit fontScale="92500" lnSpcReduction="10000"/>
          </a:bodyPr>
          <a:lstStyle/>
          <a:p>
            <a:pPr>
              <a:lnSpc>
                <a:spcPct val="150000"/>
              </a:lnSpc>
            </a:pPr>
            <a:r>
              <a:rPr lang="en-IN" dirty="0"/>
              <a:t>Challenges in implementation of modern networks –</a:t>
            </a:r>
          </a:p>
          <a:p>
            <a:pPr lvl="1">
              <a:lnSpc>
                <a:spcPct val="150000"/>
              </a:lnSpc>
            </a:pPr>
            <a:r>
              <a:rPr lang="en-IN" dirty="0"/>
              <a:t>Use of multiple small antennas and base stations</a:t>
            </a:r>
          </a:p>
          <a:p>
            <a:pPr lvl="1">
              <a:lnSpc>
                <a:spcPct val="150000"/>
              </a:lnSpc>
            </a:pPr>
            <a:r>
              <a:rPr lang="en-IN" dirty="0"/>
              <a:t>Frequency band and availability of spectrum</a:t>
            </a:r>
          </a:p>
          <a:p>
            <a:pPr lvl="1">
              <a:lnSpc>
                <a:spcPct val="150000"/>
              </a:lnSpc>
            </a:pPr>
            <a:r>
              <a:rPr lang="en-IN" dirty="0"/>
              <a:t>Convoluted Architecture</a:t>
            </a:r>
          </a:p>
          <a:p>
            <a:pPr>
              <a:lnSpc>
                <a:spcPct val="150000"/>
              </a:lnSpc>
            </a:pPr>
            <a:r>
              <a:rPr lang="en-IN" dirty="0"/>
              <a:t>H-CRAN offers –</a:t>
            </a:r>
          </a:p>
          <a:p>
            <a:pPr lvl="1">
              <a:lnSpc>
                <a:spcPct val="150000"/>
              </a:lnSpc>
            </a:pPr>
            <a:r>
              <a:rPr lang="en-IN" dirty="0"/>
              <a:t>Spectral efficiency</a:t>
            </a:r>
          </a:p>
          <a:p>
            <a:pPr lvl="1">
              <a:lnSpc>
                <a:spcPct val="150000"/>
              </a:lnSpc>
            </a:pPr>
            <a:r>
              <a:rPr lang="en-IN" dirty="0"/>
              <a:t>Energy efficiency</a:t>
            </a:r>
          </a:p>
          <a:p>
            <a:pPr lvl="1">
              <a:lnSpc>
                <a:spcPct val="150000"/>
              </a:lnSpc>
            </a:pPr>
            <a:r>
              <a:rPr lang="en-IN" dirty="0"/>
              <a:t>Handling the convoluted architecture</a:t>
            </a:r>
          </a:p>
          <a:p>
            <a:pPr lvl="1">
              <a:lnSpc>
                <a:spcPct val="150000"/>
              </a:lnSpc>
            </a:pPr>
            <a:r>
              <a:rPr lang="en-IN" dirty="0"/>
              <a:t>More closely resembles a practical implementation</a:t>
            </a:r>
          </a:p>
          <a:p>
            <a:pPr lvl="1">
              <a:lnSpc>
                <a:spcPct val="150000"/>
              </a:lnSpc>
            </a:pPr>
            <a:r>
              <a:rPr lang="en-IN" dirty="0"/>
              <a:t>Offloading workload</a:t>
            </a:r>
          </a:p>
        </p:txBody>
      </p:sp>
    </p:spTree>
    <p:extLst>
      <p:ext uri="{BB962C8B-B14F-4D97-AF65-F5344CB8AC3E}">
        <p14:creationId xmlns:p14="http://schemas.microsoft.com/office/powerpoint/2010/main" val="2129899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89CF6-5680-46D9-8A41-06948DF8F78C}"/>
              </a:ext>
            </a:extLst>
          </p:cNvPr>
          <p:cNvSpPr>
            <a:spLocks noGrp="1"/>
          </p:cNvSpPr>
          <p:nvPr>
            <p:ph type="title"/>
          </p:nvPr>
        </p:nvSpPr>
        <p:spPr/>
        <p:txBody>
          <a:bodyPr>
            <a:normAutofit/>
          </a:bodyPr>
          <a:lstStyle/>
          <a:p>
            <a:r>
              <a:rPr lang="en-IN" dirty="0">
                <a:solidFill>
                  <a:schemeClr val="bg2"/>
                </a:solidFill>
              </a:rPr>
              <a:t>                            </a:t>
            </a:r>
            <a:r>
              <a:rPr lang="en-IN" sz="3200" b="1" dirty="0">
                <a:solidFill>
                  <a:schemeClr val="bg2"/>
                </a:solidFill>
              </a:rPr>
              <a:t>Types of Users</a:t>
            </a:r>
          </a:p>
        </p:txBody>
      </p:sp>
      <p:sp>
        <p:nvSpPr>
          <p:cNvPr id="3" name="Text Placeholder 2">
            <a:extLst>
              <a:ext uri="{FF2B5EF4-FFF2-40B4-BE49-F238E27FC236}">
                <a16:creationId xmlns:a16="http://schemas.microsoft.com/office/drawing/2014/main" id="{F8339098-70FB-4AA8-B1D6-9393A4BBE4C8}"/>
              </a:ext>
            </a:extLst>
          </p:cNvPr>
          <p:cNvSpPr>
            <a:spLocks noGrp="1"/>
          </p:cNvSpPr>
          <p:nvPr>
            <p:ph type="body" idx="1"/>
          </p:nvPr>
        </p:nvSpPr>
        <p:spPr/>
        <p:txBody>
          <a:bodyPr>
            <a:normAutofit fontScale="92500" lnSpcReduction="20000"/>
          </a:bodyPr>
          <a:lstStyle/>
          <a:p>
            <a:pPr>
              <a:lnSpc>
                <a:spcPct val="200000"/>
              </a:lnSpc>
            </a:pPr>
            <a:r>
              <a:rPr lang="en-IN" dirty="0"/>
              <a:t>Device to Device (D2D) –</a:t>
            </a:r>
          </a:p>
          <a:p>
            <a:pPr lvl="1">
              <a:lnSpc>
                <a:spcPct val="200000"/>
              </a:lnSpc>
            </a:pPr>
            <a:r>
              <a:rPr lang="en-IN" dirty="0"/>
              <a:t>Direct Communication between two mobile users</a:t>
            </a:r>
          </a:p>
          <a:p>
            <a:pPr lvl="1">
              <a:lnSpc>
                <a:spcPct val="200000"/>
              </a:lnSpc>
            </a:pPr>
            <a:r>
              <a:rPr lang="en-IN" dirty="0"/>
              <a:t>Without traversing the Base Station (BS)</a:t>
            </a:r>
          </a:p>
          <a:p>
            <a:pPr lvl="1">
              <a:lnSpc>
                <a:spcPct val="200000"/>
              </a:lnSpc>
            </a:pPr>
            <a:r>
              <a:rPr lang="en-IN" dirty="0"/>
              <a:t>Can occur on unlicensed spectrum</a:t>
            </a:r>
          </a:p>
          <a:p>
            <a:pPr>
              <a:lnSpc>
                <a:spcPct val="200000"/>
              </a:lnSpc>
            </a:pPr>
            <a:r>
              <a:rPr lang="en-IN" dirty="0"/>
              <a:t>Cellular User –</a:t>
            </a:r>
          </a:p>
          <a:p>
            <a:pPr lvl="1">
              <a:lnSpc>
                <a:spcPct val="200000"/>
              </a:lnSpc>
            </a:pPr>
            <a:r>
              <a:rPr lang="en-IN" dirty="0"/>
              <a:t>Conventional method</a:t>
            </a:r>
          </a:p>
          <a:p>
            <a:pPr lvl="1">
              <a:lnSpc>
                <a:spcPct val="200000"/>
              </a:lnSpc>
            </a:pPr>
            <a:r>
              <a:rPr lang="en-IN" dirty="0"/>
              <a:t>All communications go though BS</a:t>
            </a:r>
          </a:p>
          <a:p>
            <a:pPr lvl="1">
              <a:lnSpc>
                <a:spcPct val="200000"/>
              </a:lnSpc>
            </a:pPr>
            <a:r>
              <a:rPr lang="en-IN" dirty="0"/>
              <a:t>Centralised and controlled</a:t>
            </a:r>
          </a:p>
        </p:txBody>
      </p:sp>
    </p:spTree>
    <p:extLst>
      <p:ext uri="{BB962C8B-B14F-4D97-AF65-F5344CB8AC3E}">
        <p14:creationId xmlns:p14="http://schemas.microsoft.com/office/powerpoint/2010/main" val="2704206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4" name="Google Shape;64;p14"/>
          <p:cNvSpPr txBox="1"/>
          <p:nvPr/>
        </p:nvSpPr>
        <p:spPr>
          <a:xfrm>
            <a:off x="1085099" y="491366"/>
            <a:ext cx="8468475" cy="738623"/>
          </a:xfrm>
          <a:prstGeom prst="rect">
            <a:avLst/>
          </a:prstGeom>
          <a:noFill/>
          <a:ln>
            <a:noFill/>
          </a:ln>
        </p:spPr>
        <p:txBody>
          <a:bodyPr spcFirstLastPara="1" wrap="square" lIns="121900" tIns="121900" rIns="121900" bIns="121900" anchor="t" anchorCtr="0">
            <a:spAutoFit/>
          </a:bodyPr>
          <a:lstStyle/>
          <a:p>
            <a:pPr algn="ctr"/>
            <a:r>
              <a:rPr lang="en" sz="3200" b="1" dirty="0">
                <a:solidFill>
                  <a:srgbClr val="0B5394"/>
                </a:solidFill>
                <a:latin typeface="+mj-lt"/>
              </a:rPr>
              <a:t>   SYSTEM MODEL</a:t>
            </a:r>
            <a:endParaRPr sz="3200" b="1" dirty="0">
              <a:solidFill>
                <a:srgbClr val="0B5394"/>
              </a:solidFill>
              <a:latin typeface="+mj-lt"/>
            </a:endParaRPr>
          </a:p>
        </p:txBody>
      </p:sp>
      <p:pic>
        <p:nvPicPr>
          <p:cNvPr id="65" name="Google Shape;65;p14"/>
          <p:cNvPicPr preferRelativeResize="0"/>
          <p:nvPr/>
        </p:nvPicPr>
        <p:blipFill>
          <a:blip r:embed="rId3">
            <a:alphaModFix/>
          </a:blip>
          <a:stretch>
            <a:fillRect/>
          </a:stretch>
        </p:blipFill>
        <p:spPr>
          <a:xfrm>
            <a:off x="6615184" y="1229989"/>
            <a:ext cx="5109116" cy="3438525"/>
          </a:xfrm>
          <a:prstGeom prst="rect">
            <a:avLst/>
          </a:prstGeom>
          <a:noFill/>
          <a:ln>
            <a:noFill/>
          </a:ln>
        </p:spPr>
      </p:pic>
      <p:sp>
        <p:nvSpPr>
          <p:cNvPr id="2" name="TextBox 1">
            <a:extLst>
              <a:ext uri="{FF2B5EF4-FFF2-40B4-BE49-F238E27FC236}">
                <a16:creationId xmlns:a16="http://schemas.microsoft.com/office/drawing/2014/main" id="{B75BDB12-11EA-45EB-9410-D746B0097042}"/>
              </a:ext>
            </a:extLst>
          </p:cNvPr>
          <p:cNvSpPr txBox="1"/>
          <p:nvPr/>
        </p:nvSpPr>
        <p:spPr>
          <a:xfrm>
            <a:off x="1152525" y="1537037"/>
            <a:ext cx="5010150"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t>We have considered one BS</a:t>
            </a:r>
          </a:p>
          <a:p>
            <a:pPr marL="285750" indent="-285750">
              <a:buFont typeface="Wingdings" panose="05000000000000000000" pitchFamily="2" charset="2"/>
              <a:buChar char="Ø"/>
            </a:pPr>
            <a:r>
              <a:rPr lang="en-US" dirty="0"/>
              <a:t>all are assumed to be distributed randomly within the coverage of BS (macro cell). </a:t>
            </a:r>
          </a:p>
          <a:p>
            <a:pPr marL="285750" indent="-285750">
              <a:buFont typeface="Wingdings" panose="05000000000000000000" pitchFamily="2" charset="2"/>
              <a:buChar char="Ø"/>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5EBFF-3E03-47DF-8CF5-3BAB932308F4}"/>
              </a:ext>
            </a:extLst>
          </p:cNvPr>
          <p:cNvSpPr>
            <a:spLocks noGrp="1"/>
          </p:cNvSpPr>
          <p:nvPr>
            <p:ph type="title"/>
          </p:nvPr>
        </p:nvSpPr>
        <p:spPr/>
        <p:txBody>
          <a:bodyPr>
            <a:normAutofit/>
          </a:bodyPr>
          <a:lstStyle/>
          <a:p>
            <a:pPr algn="ctr"/>
            <a:r>
              <a:rPr lang="en-US" sz="3200" b="1" dirty="0">
                <a:solidFill>
                  <a:schemeClr val="bg2"/>
                </a:solidFill>
              </a:rPr>
              <a:t>Major challenges</a:t>
            </a:r>
            <a:endParaRPr lang="en-IN" sz="3200" b="1" dirty="0">
              <a:solidFill>
                <a:schemeClr val="bg2"/>
              </a:solidFill>
            </a:endParaRPr>
          </a:p>
        </p:txBody>
      </p:sp>
      <p:sp>
        <p:nvSpPr>
          <p:cNvPr id="3" name="Content Placeholder 2">
            <a:extLst>
              <a:ext uri="{FF2B5EF4-FFF2-40B4-BE49-F238E27FC236}">
                <a16:creationId xmlns:a16="http://schemas.microsoft.com/office/drawing/2014/main" id="{1D79E417-63D3-45AD-A467-7C51288AA973}"/>
              </a:ext>
            </a:extLst>
          </p:cNvPr>
          <p:cNvSpPr>
            <a:spLocks noGrp="1"/>
          </p:cNvSpPr>
          <p:nvPr>
            <p:ph idx="1"/>
          </p:nvPr>
        </p:nvSpPr>
        <p:spPr>
          <a:xfrm>
            <a:off x="1141413" y="2097088"/>
            <a:ext cx="9905999" cy="3541714"/>
          </a:xfrm>
        </p:spPr>
        <p:txBody>
          <a:bodyPr>
            <a:normAutofit fontScale="25000" lnSpcReduction="20000"/>
          </a:bodyPr>
          <a:lstStyle/>
          <a:p>
            <a:r>
              <a:rPr lang="en-US" sz="7200" dirty="0"/>
              <a:t>RRM algorithms for HCRAN are developed with increasing network capacity, improving reliability, minimizing total transmit power, or protecting cellular links from interference </a:t>
            </a:r>
          </a:p>
          <a:p>
            <a:pPr marL="0" indent="0">
              <a:buNone/>
            </a:pPr>
            <a:r>
              <a:rPr lang="en-US" sz="7200" dirty="0"/>
              <a:t>    CHALLENGES ARE ENLISTED :</a:t>
            </a:r>
          </a:p>
          <a:p>
            <a:pPr marL="457200" indent="-457200">
              <a:buAutoNum type="arabicParenR"/>
            </a:pPr>
            <a:r>
              <a:rPr lang="en-US" sz="6200" b="1" dirty="0">
                <a:solidFill>
                  <a:schemeClr val="bg2"/>
                </a:solidFill>
              </a:rPr>
              <a:t>Mode Selection(MS): </a:t>
            </a:r>
            <a:r>
              <a:rPr lang="en-US" sz="6200" dirty="0"/>
              <a:t>Determines whether D2D candidates in the proximity of each other should communicate in direct mode using the D2D link or in cellular mode </a:t>
            </a:r>
          </a:p>
          <a:p>
            <a:pPr marL="457200" indent="-457200">
              <a:buAutoNum type="arabicParenR"/>
            </a:pPr>
            <a:r>
              <a:rPr lang="en-US" sz="6200" b="1" dirty="0">
                <a:solidFill>
                  <a:schemeClr val="bg2"/>
                </a:solidFill>
              </a:rPr>
              <a:t>Power Control (PC): </a:t>
            </a:r>
            <a:r>
              <a:rPr lang="en-US" sz="6200" dirty="0"/>
              <a:t>This is an efficient solution to decrease the interference for D2D underlaid cellular network, so that overall performance of system increases. </a:t>
            </a:r>
          </a:p>
          <a:p>
            <a:pPr marL="457200" indent="-457200">
              <a:buAutoNum type="arabicParenR"/>
            </a:pPr>
            <a:r>
              <a:rPr lang="en-US" sz="6200" b="1" dirty="0">
                <a:solidFill>
                  <a:schemeClr val="bg2"/>
                </a:solidFill>
              </a:rPr>
              <a:t>Pairing: </a:t>
            </a:r>
            <a:r>
              <a:rPr lang="en-US" sz="6200" dirty="0"/>
              <a:t>is a concept which exists only when D2D links are reusing cellular resources </a:t>
            </a:r>
          </a:p>
          <a:p>
            <a:pPr marL="457200" indent="-457200">
              <a:buAutoNum type="arabicParenR"/>
            </a:pPr>
            <a:r>
              <a:rPr lang="en-US" sz="6200" b="1" dirty="0">
                <a:solidFill>
                  <a:schemeClr val="bg2"/>
                </a:solidFill>
              </a:rPr>
              <a:t>Resource Allocation: </a:t>
            </a:r>
            <a:r>
              <a:rPr lang="en-US" sz="6200" dirty="0"/>
              <a:t>is a process of selecting radio resources for each cellular and D2D link, which can be done jointly with MS and pairing </a:t>
            </a:r>
          </a:p>
          <a:p>
            <a:pPr marL="0" indent="0">
              <a:buNone/>
            </a:pPr>
            <a:endParaRPr lang="en-US" sz="6200" dirty="0"/>
          </a:p>
          <a:p>
            <a:pPr marL="0" indent="0">
              <a:buNone/>
            </a:pPr>
            <a:endParaRPr lang="en-IN" dirty="0"/>
          </a:p>
        </p:txBody>
      </p:sp>
    </p:spTree>
    <p:extLst>
      <p:ext uri="{BB962C8B-B14F-4D97-AF65-F5344CB8AC3E}">
        <p14:creationId xmlns:p14="http://schemas.microsoft.com/office/powerpoint/2010/main" val="1962187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61633-9DED-46C1-9670-3A0DF88A50B2}"/>
              </a:ext>
            </a:extLst>
          </p:cNvPr>
          <p:cNvSpPr>
            <a:spLocks noGrp="1"/>
          </p:cNvSpPr>
          <p:nvPr>
            <p:ph type="title"/>
          </p:nvPr>
        </p:nvSpPr>
        <p:spPr/>
        <p:txBody>
          <a:bodyPr>
            <a:normAutofit/>
          </a:bodyPr>
          <a:lstStyle/>
          <a:p>
            <a:pPr algn="ctr"/>
            <a:r>
              <a:rPr lang="en-US" sz="3200" b="1" dirty="0">
                <a:solidFill>
                  <a:schemeClr val="bg2"/>
                </a:solidFill>
              </a:rPr>
              <a:t>Mode Selection Using Machine learning techniques </a:t>
            </a:r>
            <a:endParaRPr lang="en-IN" sz="3200" b="1" dirty="0">
              <a:solidFill>
                <a:schemeClr val="bg2"/>
              </a:solidFill>
            </a:endParaRPr>
          </a:p>
        </p:txBody>
      </p:sp>
      <p:sp>
        <p:nvSpPr>
          <p:cNvPr id="3" name="Content Placeholder 2">
            <a:extLst>
              <a:ext uri="{FF2B5EF4-FFF2-40B4-BE49-F238E27FC236}">
                <a16:creationId xmlns:a16="http://schemas.microsoft.com/office/drawing/2014/main" id="{06C70C31-A362-4E4D-8953-4253A4AB6428}"/>
              </a:ext>
            </a:extLst>
          </p:cNvPr>
          <p:cNvSpPr>
            <a:spLocks noGrp="1"/>
          </p:cNvSpPr>
          <p:nvPr>
            <p:ph idx="1"/>
          </p:nvPr>
        </p:nvSpPr>
        <p:spPr>
          <a:xfrm>
            <a:off x="1141413" y="1847849"/>
            <a:ext cx="10050462" cy="3943351"/>
          </a:xfrm>
        </p:spPr>
        <p:txBody>
          <a:bodyPr>
            <a:normAutofit lnSpcReduction="10000"/>
          </a:bodyPr>
          <a:lstStyle/>
          <a:p>
            <a:pPr marL="0" indent="0">
              <a:buNone/>
            </a:pPr>
            <a:r>
              <a:rPr lang="en-US" dirty="0"/>
              <a:t>Mode Selection : Depending upon the distance in between the transmitter and the receiver , they can either be in the D2D mode or in the cellular mode. In the current work we have used centralized base station which decides the mode. </a:t>
            </a:r>
          </a:p>
          <a:p>
            <a:pPr marL="0" indent="0">
              <a:buNone/>
            </a:pPr>
            <a:r>
              <a:rPr lang="en-US" dirty="0"/>
              <a:t>Advantage of the D2D :</a:t>
            </a:r>
          </a:p>
          <a:p>
            <a:pPr marL="0" indent="0">
              <a:buNone/>
            </a:pPr>
            <a:r>
              <a:rPr lang="en-US" dirty="0"/>
              <a:t>1 D2D can enhance energy efficiency (EE), since the mobile terminals use less transmission power when communicating directly between each other. </a:t>
            </a:r>
          </a:p>
          <a:p>
            <a:pPr marL="0" indent="0">
              <a:buNone/>
            </a:pPr>
            <a:r>
              <a:rPr lang="en-US" dirty="0"/>
              <a:t>2)D2D communication can also reduce communication delay and increase network throughput, due to its short distance communication</a:t>
            </a:r>
            <a:r>
              <a:rPr lang="en-IN" dirty="0"/>
              <a:t>.</a:t>
            </a:r>
          </a:p>
          <a:p>
            <a:pPr marL="0" indent="0">
              <a:buNone/>
            </a:pPr>
            <a:endParaRPr lang="en-US" dirty="0"/>
          </a:p>
        </p:txBody>
      </p:sp>
    </p:spTree>
    <p:extLst>
      <p:ext uri="{BB962C8B-B14F-4D97-AF65-F5344CB8AC3E}">
        <p14:creationId xmlns:p14="http://schemas.microsoft.com/office/powerpoint/2010/main" val="4142562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0D107-6215-48A8-B54E-B100D3A26984}"/>
              </a:ext>
            </a:extLst>
          </p:cNvPr>
          <p:cNvSpPr>
            <a:spLocks noGrp="1"/>
          </p:cNvSpPr>
          <p:nvPr>
            <p:ph type="title"/>
          </p:nvPr>
        </p:nvSpPr>
        <p:spPr/>
        <p:txBody>
          <a:bodyPr>
            <a:normAutofit/>
          </a:bodyPr>
          <a:lstStyle/>
          <a:p>
            <a:pPr algn="ctr"/>
            <a:r>
              <a:rPr lang="en-US" sz="3200" b="1" dirty="0">
                <a:solidFill>
                  <a:schemeClr val="bg2"/>
                </a:solidFill>
              </a:rPr>
              <a:t>Unsupervised learning technique</a:t>
            </a:r>
            <a:endParaRPr lang="en-IN" sz="3200" b="1" dirty="0">
              <a:solidFill>
                <a:schemeClr val="bg2"/>
              </a:solidFill>
            </a:endParaRPr>
          </a:p>
        </p:txBody>
      </p:sp>
      <p:sp>
        <p:nvSpPr>
          <p:cNvPr id="3" name="Content Placeholder 2">
            <a:extLst>
              <a:ext uri="{FF2B5EF4-FFF2-40B4-BE49-F238E27FC236}">
                <a16:creationId xmlns:a16="http://schemas.microsoft.com/office/drawing/2014/main" id="{9250BF52-6E18-4D94-85DB-CB403769880B}"/>
              </a:ext>
            </a:extLst>
          </p:cNvPr>
          <p:cNvSpPr>
            <a:spLocks noGrp="1"/>
          </p:cNvSpPr>
          <p:nvPr>
            <p:ph idx="1"/>
          </p:nvPr>
        </p:nvSpPr>
        <p:spPr>
          <a:xfrm>
            <a:off x="1141413" y="2249486"/>
            <a:ext cx="10069512" cy="4208463"/>
          </a:xfrm>
        </p:spPr>
        <p:txBody>
          <a:bodyPr>
            <a:normAutofit/>
          </a:bodyPr>
          <a:lstStyle/>
          <a:p>
            <a:r>
              <a:rPr lang="en-US" sz="1700" b="0" i="0" u="none" strike="noStrike" dirty="0">
                <a:effectLst/>
                <a:latin typeface="+mj-lt"/>
              </a:rPr>
              <a:t> </a:t>
            </a:r>
            <a:r>
              <a:rPr lang="en-US" sz="1700" b="1" i="0" u="none" strike="noStrike" dirty="0">
                <a:effectLst/>
                <a:latin typeface="+mj-lt"/>
              </a:rPr>
              <a:t>K means</a:t>
            </a:r>
            <a:r>
              <a:rPr lang="en-US" sz="1700" b="0" i="0" u="none" strike="noStrike" dirty="0">
                <a:effectLst/>
                <a:latin typeface="+mj-lt"/>
              </a:rPr>
              <a:t> algorithm is an iterative algorithm that tries to partition the dataset into </a:t>
            </a:r>
            <a:r>
              <a:rPr lang="en-US" sz="1700" b="0" i="1" u="none" strike="noStrike" dirty="0">
                <a:effectLst/>
                <a:latin typeface="+mj-lt"/>
              </a:rPr>
              <a:t>K </a:t>
            </a:r>
            <a:r>
              <a:rPr lang="en-US" sz="1700" b="0" i="0" u="none" strike="noStrike" dirty="0">
                <a:effectLst/>
                <a:latin typeface="+mj-lt"/>
              </a:rPr>
              <a:t>pre-defined distinct non-overlapping subgroups (clusters) where each data point belongs to </a:t>
            </a:r>
            <a:r>
              <a:rPr lang="en-US" sz="1700" b="1" i="0" u="none" strike="noStrike" dirty="0">
                <a:effectLst/>
                <a:latin typeface="+mj-lt"/>
              </a:rPr>
              <a:t>only one group</a:t>
            </a:r>
            <a:r>
              <a:rPr lang="en-US" sz="1700" b="0" i="0" u="none" strike="noStrike" dirty="0">
                <a:effectLst/>
                <a:latin typeface="+mj-lt"/>
              </a:rPr>
              <a:t>.</a:t>
            </a:r>
          </a:p>
          <a:p>
            <a:r>
              <a:rPr lang="en-US" sz="1700" b="0" i="0" u="none" strike="noStrike" dirty="0">
                <a:effectLst/>
                <a:latin typeface="+mj-lt"/>
              </a:rPr>
              <a:t>Fuzzy ART is an unsupervised learning clustering algorithm. It is a type of Adaptive Resonance Theory (ART) network approach, which similarly to K-Means algorithm uses single prototypes to internally represent and dynamically adjust clusters</a:t>
            </a:r>
            <a:endParaRPr lang="en-US" sz="1700" dirty="0">
              <a:latin typeface="+mj-lt"/>
            </a:endParaRPr>
          </a:p>
          <a:p>
            <a:r>
              <a:rPr lang="en-US" sz="1700" b="0" i="0" u="none" strike="noStrike" dirty="0">
                <a:effectLst/>
                <a:latin typeface="+mj-lt"/>
              </a:rPr>
              <a:t>The DBSCAN depends on a density based concept of clusters. The basic ideology applied in DBSCAN is that a point belongs to a cluster if it lies in close proximity to many points from that cluster</a:t>
            </a:r>
          </a:p>
          <a:p>
            <a:r>
              <a:rPr lang="en-US" sz="1700" b="0" i="0" u="none" strike="noStrike" dirty="0">
                <a:effectLst/>
                <a:latin typeface="+mj-lt"/>
              </a:rPr>
              <a:t>Minimum Entropy Clustering (MEC) algorithm, depends on the minimization of the conditional entropy of clusters . MEC is an iterative algorithm starting with an initial partition given by any other clustering methods except the random initialization.</a:t>
            </a:r>
            <a:endParaRPr lang="en-IN" sz="1700" dirty="0">
              <a:latin typeface="+mj-lt"/>
            </a:endParaRPr>
          </a:p>
        </p:txBody>
      </p:sp>
    </p:spTree>
    <p:extLst>
      <p:ext uri="{BB962C8B-B14F-4D97-AF65-F5344CB8AC3E}">
        <p14:creationId xmlns:p14="http://schemas.microsoft.com/office/powerpoint/2010/main" val="24381662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611</TotalTime>
  <Words>1010</Words>
  <Application>Microsoft Office PowerPoint</Application>
  <PresentationFormat>Widescreen</PresentationFormat>
  <Paragraphs>112</Paragraphs>
  <Slides>16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Cambria</vt:lpstr>
      <vt:lpstr>Courier New</vt:lpstr>
      <vt:lpstr>Tw Cen MT</vt:lpstr>
      <vt:lpstr>Wingdings</vt:lpstr>
      <vt:lpstr>Circuit</vt:lpstr>
      <vt:lpstr>National Institute of technology Raipur </vt:lpstr>
      <vt:lpstr>Heterogeneous Cloud Radio Access Network (H-CRAN)</vt:lpstr>
      <vt:lpstr>Evolution of Technology over time </vt:lpstr>
      <vt:lpstr>                         Need of H-CRAN</vt:lpstr>
      <vt:lpstr>                            Types of Users</vt:lpstr>
      <vt:lpstr>PowerPoint Presentation</vt:lpstr>
      <vt:lpstr>Major challenges</vt:lpstr>
      <vt:lpstr>Mode Selection Using Machine learning techniques </vt:lpstr>
      <vt:lpstr>Unsupervised learning technique</vt:lpstr>
      <vt:lpstr>Resource allocation</vt:lpstr>
      <vt:lpstr>Resource Allocation using Machine Learning</vt:lpstr>
      <vt:lpstr>Resource Allocation using Machine Learning (continued)</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Institute of technology Raipur</dc:title>
  <dc:creator>somya srivastava</dc:creator>
  <cp:lastModifiedBy>somya srivastava</cp:lastModifiedBy>
  <cp:revision>17</cp:revision>
  <dcterms:created xsi:type="dcterms:W3CDTF">2021-10-28T09:16:13Z</dcterms:created>
  <dcterms:modified xsi:type="dcterms:W3CDTF">2021-11-25T10:54:45Z</dcterms:modified>
</cp:coreProperties>
</file>