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84e8f0501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84e8f0501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84e8f0501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84e8f050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84e8f0501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84e8f0501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4335e20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4335e20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d61f0254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d61f0254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84e8f05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84e8f05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84e8f050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84e8f05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84e8f050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84e8f050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84e8f050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84e8f050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4335e20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4335e20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4335e20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335e20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4335e20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4335e20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84e8f050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84e8f050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84e8f050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84e8f050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4e8f050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4e8f050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News_WhatsApp Bot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152400" y="152400"/>
            <a:ext cx="8839203" cy="43482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152400" y="1210950"/>
            <a:ext cx="8839199" cy="184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4294967295" type="title"/>
          </p:nvPr>
        </p:nvSpPr>
        <p:spPr>
          <a:xfrm>
            <a:off x="554875" y="257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57" name="Google Shape;157;p25"/>
          <p:cNvPicPr preferRelativeResize="0"/>
          <p:nvPr/>
        </p:nvPicPr>
        <p:blipFill>
          <a:blip r:embed="rId3">
            <a:alphaModFix/>
          </a:blip>
          <a:stretch>
            <a:fillRect/>
          </a:stretch>
        </p:blipFill>
        <p:spPr>
          <a:xfrm>
            <a:off x="554875" y="1154950"/>
            <a:ext cx="7688700" cy="37554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707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3" name="Google Shape;163;p26"/>
          <p:cNvSpPr txBox="1"/>
          <p:nvPr>
            <p:ph idx="1" type="body"/>
          </p:nvPr>
        </p:nvSpPr>
        <p:spPr>
          <a:xfrm>
            <a:off x="729450" y="1441950"/>
            <a:ext cx="7688700" cy="28980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The News WhatsApp Bot developed using Javascript fully meets the objectives of the system which it has been developed.</a:t>
            </a:r>
            <a:endParaRPr sz="1800">
              <a:solidFill>
                <a:srgbClr val="000000"/>
              </a:solidFill>
              <a:latin typeface="Arial"/>
              <a:ea typeface="Arial"/>
              <a:cs typeface="Arial"/>
              <a:sym typeface="Arial"/>
            </a:endParaRPr>
          </a:p>
          <a:p>
            <a:pPr indent="-342900" lvl="0" marL="457200" rtl="0" algn="just">
              <a:lnSpc>
                <a:spcPct val="150000"/>
              </a:lnSpc>
              <a:spcBef>
                <a:spcPts val="0"/>
              </a:spcBef>
              <a:spcAft>
                <a:spcPts val="0"/>
              </a:spcAft>
              <a:buClr>
                <a:srgbClr val="666666"/>
              </a:buClr>
              <a:buSzPts val="1800"/>
              <a:buFont typeface="Arial"/>
              <a:buChar char="●"/>
            </a:pPr>
            <a:r>
              <a:rPr lang="en" sz="1800">
                <a:solidFill>
                  <a:srgbClr val="000000"/>
                </a:solidFill>
                <a:latin typeface="Arial"/>
                <a:ea typeface="Arial"/>
                <a:cs typeface="Arial"/>
                <a:sym typeface="Arial"/>
              </a:rPr>
              <a:t> The system have been designed such that no human intervention is required after the script runs.</a:t>
            </a:r>
            <a:endParaRPr sz="1800">
              <a:solidFill>
                <a:srgbClr val="000000"/>
              </a:solidFill>
              <a:latin typeface="Arial"/>
              <a:ea typeface="Arial"/>
              <a:cs typeface="Arial"/>
              <a:sym typeface="Arial"/>
            </a:endParaRPr>
          </a:p>
          <a:p>
            <a:pPr indent="-342900" lvl="0" marL="457200" rtl="0" algn="just">
              <a:lnSpc>
                <a:spcPct val="15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We have successfully designed an application which can quickly share the important facts and news to all your selected friends where a human could have taken a lot of time. </a:t>
            </a:r>
            <a:endParaRPr sz="18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749800"/>
            <a:ext cx="7688700" cy="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69" name="Google Shape;169;p27"/>
          <p:cNvSpPr txBox="1"/>
          <p:nvPr>
            <p:ph idx="1" type="body"/>
          </p:nvPr>
        </p:nvSpPr>
        <p:spPr>
          <a:xfrm>
            <a:off x="846050" y="1441950"/>
            <a:ext cx="7572000" cy="3298800"/>
          </a:xfrm>
          <a:prstGeom prst="rect">
            <a:avLst/>
          </a:prstGeom>
        </p:spPr>
        <p:txBody>
          <a:bodyPr anchorCtr="0" anchor="t" bIns="91425" lIns="91425" spcFirstLastPara="1" rIns="91425" wrap="square" tIns="91425">
            <a:noAutofit/>
          </a:bodyPr>
          <a:lstStyle/>
          <a:p>
            <a:pPr indent="-304800" lvl="0" marL="457200" marR="988695" rtl="0" algn="just">
              <a:lnSpc>
                <a:spcPct val="150000"/>
              </a:lnSpc>
              <a:spcBef>
                <a:spcPts val="0"/>
              </a:spcBef>
              <a:spcAft>
                <a:spcPts val="0"/>
              </a:spcAft>
              <a:buSzPts val="1200"/>
              <a:buFont typeface="Times New Roman"/>
              <a:buAutoNum type="arabicPeriod"/>
            </a:pPr>
            <a:r>
              <a:rPr lang="en" sz="1200">
                <a:solidFill>
                  <a:srgbClr val="000000"/>
                </a:solidFill>
                <a:latin typeface="Times New Roman"/>
                <a:ea typeface="Times New Roman"/>
                <a:cs typeface="Times New Roman"/>
                <a:sym typeface="Times New Roman"/>
              </a:rPr>
              <a:t>This project can be further extended in uploading and sharing news to other social media platforms.</a:t>
            </a:r>
            <a:endParaRPr sz="1200">
              <a:solidFill>
                <a:srgbClr val="000000"/>
              </a:solidFill>
              <a:latin typeface="Times New Roman"/>
              <a:ea typeface="Times New Roman"/>
              <a:cs typeface="Times New Roman"/>
              <a:sym typeface="Times New Roman"/>
            </a:endParaRPr>
          </a:p>
          <a:p>
            <a:pPr indent="-304800" lvl="0" marL="457200" marR="988695" rtl="0" algn="just">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We can add more features to the application as required by the user. </a:t>
            </a:r>
            <a:endParaRPr sz="1200">
              <a:solidFill>
                <a:srgbClr val="000000"/>
              </a:solidFill>
              <a:latin typeface="Times New Roman"/>
              <a:ea typeface="Times New Roman"/>
              <a:cs typeface="Times New Roman"/>
              <a:sym typeface="Times New Roman"/>
            </a:endParaRPr>
          </a:p>
          <a:p>
            <a:pPr indent="-304800" lvl="0" marL="457200" marR="988695" rtl="0" algn="just">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The news extraction bot can be useful to people like journalists, students preparing for ISA and UPSC exams. </a:t>
            </a:r>
            <a:endParaRPr sz="1200">
              <a:solidFill>
                <a:srgbClr val="000000"/>
              </a:solidFill>
              <a:latin typeface="Times New Roman"/>
              <a:ea typeface="Times New Roman"/>
              <a:cs typeface="Times New Roman"/>
              <a:sym typeface="Times New Roman"/>
            </a:endParaRPr>
          </a:p>
          <a:p>
            <a:pPr indent="-304800" lvl="0" marL="457200" marR="988695" rtl="0" algn="just">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They may need to get all the briefing and important news from different websites and resources to go through in lesser time. So, all they need to do is run the script, which will give them data quickly as it runs parallely through all the links on the websites.</a:t>
            </a:r>
            <a:endParaRPr sz="1200">
              <a:solidFill>
                <a:srgbClr val="000000"/>
              </a:solidFill>
              <a:latin typeface="Times New Roman"/>
              <a:ea typeface="Times New Roman"/>
              <a:cs typeface="Times New Roman"/>
              <a:sym typeface="Times New Roman"/>
            </a:endParaRPr>
          </a:p>
          <a:p>
            <a:pPr indent="-304800" lvl="0" marL="457200" marR="988695" rtl="0" algn="just">
              <a:lnSpc>
                <a:spcPct val="150000"/>
              </a:lnSpc>
              <a:spcBef>
                <a:spcPts val="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We can extract information of the news related to one particular field like sports, crime, jobs vacancies , etc. These features will be very beneficial and can give surprising results.</a:t>
            </a:r>
            <a:endParaRPr sz="1200">
              <a:solidFill>
                <a:srgbClr val="000000"/>
              </a:solidFill>
              <a:latin typeface="Times New Roman"/>
              <a:ea typeface="Times New Roman"/>
              <a:cs typeface="Times New Roman"/>
              <a:sym typeface="Times New Roman"/>
            </a:endParaRPr>
          </a:p>
          <a:p>
            <a:pPr indent="0" lvl="0" marL="0" marR="988695"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254425" y="1725775"/>
            <a:ext cx="7688400" cy="232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0"/>
              </a:spcBef>
              <a:spcAft>
                <a:spcPts val="0"/>
              </a:spcAft>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Problem Statement</a:t>
            </a:r>
            <a:endParaRPr sz="2600"/>
          </a:p>
        </p:txBody>
      </p:sp>
      <p:sp>
        <p:nvSpPr>
          <p:cNvPr id="93" name="Google Shape;93;p14"/>
          <p:cNvSpPr txBox="1"/>
          <p:nvPr>
            <p:ph idx="1" type="subTitle"/>
          </p:nvPr>
        </p:nvSpPr>
        <p:spPr>
          <a:xfrm>
            <a:off x="729625" y="1863650"/>
            <a:ext cx="7688100" cy="2713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We all know that news is very important for every citizen of the country. Getting the right news is more important than that.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So, when a person shares some news, there is a very high possibility of having an error while writing some news, or uploading the news on a social media platform.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The smallest error can create very large problems at some level.</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Moreover, for journalists and news readers, they need to post the news and update the platforms with the latest news. This takes a lot of time. So, in order to make this process automatic, and reduce the errors,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9450" y="1170525"/>
            <a:ext cx="7688100" cy="6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Problem Statement</a:t>
            </a:r>
            <a:endParaRPr/>
          </a:p>
        </p:txBody>
      </p:sp>
      <p:sp>
        <p:nvSpPr>
          <p:cNvPr id="99" name="Google Shape;99;p15"/>
          <p:cNvSpPr txBox="1"/>
          <p:nvPr>
            <p:ph idx="1" type="subTitle"/>
          </p:nvPr>
        </p:nvSpPr>
        <p:spPr>
          <a:xfrm>
            <a:off x="580325" y="1758300"/>
            <a:ext cx="7688100" cy="318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There was a need for such a system which can automatically share some news from a system (resource or website) and share it on a social media platform (like Facebook or share to some friends on WhatsApp/Instagram).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Also, for a normal user like us, many of us do not read the news daily, which is very important to be updated with the headlines of what is going in our country.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So, if we share atleast 5 news to all our important people and friends in life, it will create awareness among citizens and will have a greater tendency that our acquaintances go through the headlines daily and are updated. </a:t>
            </a:r>
            <a:endParaRPr>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a:latin typeface="Times New Roman"/>
                <a:ea typeface="Times New Roman"/>
                <a:cs typeface="Times New Roman"/>
                <a:sym typeface="Times New Roman"/>
              </a:rPr>
              <a:t>Using this application, the script will automatically do this work without putting efforts to find the important news of the day and write to our friends.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Our project aims to scrape all the latest news from “The Economic Times” website and share it to all the friends the user wants to share on WhatsApp.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It also takes the screenshots of the news from the website for a better understanding of the news.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All the news are scrapped parallely which gives an advantage to the project by saving a lot of overall time rather than scrapping each news serially.</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111" name="Google Shape;111;p17"/>
          <p:cNvSpPr txBox="1"/>
          <p:nvPr>
            <p:ph idx="1" type="body"/>
          </p:nvPr>
        </p:nvSpPr>
        <p:spPr>
          <a:xfrm>
            <a:off x="729450" y="2078875"/>
            <a:ext cx="7688700" cy="28095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000000"/>
              </a:buClr>
              <a:buSzPts val="2400"/>
              <a:buFont typeface="Merriweather"/>
              <a:buAutoNum type="arabicPeriod"/>
            </a:pPr>
            <a:r>
              <a:rPr lang="en" sz="2400">
                <a:solidFill>
                  <a:srgbClr val="000000"/>
                </a:solidFill>
                <a:latin typeface="Merriweather"/>
                <a:ea typeface="Merriweather"/>
                <a:cs typeface="Merriweather"/>
                <a:sym typeface="Merriweather"/>
              </a:rPr>
              <a:t>Javascript</a:t>
            </a:r>
            <a:endParaRPr sz="2400">
              <a:solidFill>
                <a:srgbClr val="000000"/>
              </a:solidFill>
              <a:latin typeface="Merriweather"/>
              <a:ea typeface="Merriweather"/>
              <a:cs typeface="Merriweather"/>
              <a:sym typeface="Merriweather"/>
            </a:endParaRPr>
          </a:p>
          <a:p>
            <a:pPr indent="-381000" lvl="0" marL="457200" rtl="0" algn="l">
              <a:lnSpc>
                <a:spcPct val="150000"/>
              </a:lnSpc>
              <a:spcBef>
                <a:spcPts val="0"/>
              </a:spcBef>
              <a:spcAft>
                <a:spcPts val="0"/>
              </a:spcAft>
              <a:buClr>
                <a:srgbClr val="000000"/>
              </a:buClr>
              <a:buSzPts val="2400"/>
              <a:buFont typeface="Merriweather"/>
              <a:buAutoNum type="arabicPeriod"/>
            </a:pPr>
            <a:r>
              <a:rPr lang="en" sz="2400">
                <a:solidFill>
                  <a:srgbClr val="000000"/>
                </a:solidFill>
                <a:latin typeface="Merriweather"/>
                <a:ea typeface="Merriweather"/>
                <a:cs typeface="Merriweather"/>
                <a:sym typeface="Merriweather"/>
              </a:rPr>
              <a:t>NodeJs</a:t>
            </a:r>
            <a:endParaRPr sz="2400">
              <a:solidFill>
                <a:srgbClr val="000000"/>
              </a:solidFill>
              <a:latin typeface="Merriweather"/>
              <a:ea typeface="Merriweather"/>
              <a:cs typeface="Merriweather"/>
              <a:sym typeface="Merriweather"/>
            </a:endParaRPr>
          </a:p>
          <a:p>
            <a:pPr indent="-381000" lvl="0" marL="457200" rtl="0" algn="l">
              <a:lnSpc>
                <a:spcPct val="150000"/>
              </a:lnSpc>
              <a:spcBef>
                <a:spcPts val="0"/>
              </a:spcBef>
              <a:spcAft>
                <a:spcPts val="0"/>
              </a:spcAft>
              <a:buClr>
                <a:srgbClr val="000000"/>
              </a:buClr>
              <a:buSzPts val="2400"/>
              <a:buFont typeface="Merriweather"/>
              <a:buAutoNum type="arabicPeriod"/>
            </a:pPr>
            <a:r>
              <a:rPr lang="en" sz="2400">
                <a:solidFill>
                  <a:srgbClr val="000000"/>
                </a:solidFill>
                <a:latin typeface="Merriweather"/>
                <a:ea typeface="Merriweather"/>
                <a:cs typeface="Merriweather"/>
                <a:sym typeface="Merriweather"/>
              </a:rPr>
              <a:t>Puppeteer</a:t>
            </a:r>
            <a:endParaRPr sz="2400">
              <a:solidFill>
                <a:srgbClr val="000000"/>
              </a:solidFill>
              <a:latin typeface="Merriweather"/>
              <a:ea typeface="Merriweather"/>
              <a:cs typeface="Merriweather"/>
              <a:sym typeface="Merriweather"/>
            </a:endParaRPr>
          </a:p>
          <a:p>
            <a:pPr indent="-381000" lvl="0" marL="457200" rtl="0" algn="l">
              <a:lnSpc>
                <a:spcPct val="150000"/>
              </a:lnSpc>
              <a:spcBef>
                <a:spcPts val="0"/>
              </a:spcBef>
              <a:spcAft>
                <a:spcPts val="0"/>
              </a:spcAft>
              <a:buClr>
                <a:srgbClr val="000000"/>
              </a:buClr>
              <a:buSzPts val="2400"/>
              <a:buFont typeface="Merriweather"/>
              <a:buAutoNum type="arabicPeriod"/>
            </a:pPr>
            <a:r>
              <a:rPr lang="en" sz="2400">
                <a:solidFill>
                  <a:srgbClr val="000000"/>
                </a:solidFill>
                <a:latin typeface="Merriweather"/>
                <a:ea typeface="Merriweather"/>
                <a:cs typeface="Merriweather"/>
                <a:sym typeface="Merriweather"/>
              </a:rPr>
              <a:t>Selenium</a:t>
            </a:r>
            <a:endParaRPr sz="2400">
              <a:solidFill>
                <a:srgbClr val="000000"/>
              </a:solidFill>
              <a:latin typeface="Merriweather"/>
              <a:ea typeface="Merriweather"/>
              <a:cs typeface="Merriweather"/>
              <a:sym typeface="Merriweather"/>
            </a:endParaRPr>
          </a:p>
          <a:p>
            <a:pPr indent="-381000" lvl="0" marL="457200" rtl="0" algn="l">
              <a:lnSpc>
                <a:spcPct val="150000"/>
              </a:lnSpc>
              <a:spcBef>
                <a:spcPts val="0"/>
              </a:spcBef>
              <a:spcAft>
                <a:spcPts val="0"/>
              </a:spcAft>
              <a:buClr>
                <a:srgbClr val="000000"/>
              </a:buClr>
              <a:buSzPts val="2400"/>
              <a:buFont typeface="Merriweather"/>
              <a:buAutoNum type="arabicPeriod"/>
            </a:pPr>
            <a:r>
              <a:rPr lang="en" sz="2400">
                <a:solidFill>
                  <a:srgbClr val="000000"/>
                </a:solidFill>
                <a:latin typeface="Merriweather"/>
                <a:ea typeface="Merriweather"/>
                <a:cs typeface="Merriweather"/>
                <a:sym typeface="Merriweather"/>
              </a:rPr>
              <a:t>Cheerio</a:t>
            </a:r>
            <a:endParaRPr sz="2400">
              <a:solidFill>
                <a:srgbClr val="000000"/>
              </a:solidFill>
              <a:latin typeface="Merriweather"/>
              <a:ea typeface="Merriweather"/>
              <a:cs typeface="Merriweather"/>
              <a:sym typeface="Merriweather"/>
            </a:endParaRPr>
          </a:p>
          <a:p>
            <a:pPr indent="0" lvl="0" marL="0" rtl="0" algn="l">
              <a:lnSpc>
                <a:spcPct val="150000"/>
              </a:lnSpc>
              <a:spcBef>
                <a:spcPts val="1000"/>
              </a:spcBef>
              <a:spcAft>
                <a:spcPts val="1000"/>
              </a:spcAft>
              <a:buNone/>
            </a:pPr>
            <a:r>
              <a:t/>
            </a:r>
            <a:endParaRPr/>
          </a:p>
        </p:txBody>
      </p:sp>
      <p:pic>
        <p:nvPicPr>
          <p:cNvPr id="112" name="Google Shape;112;p17"/>
          <p:cNvPicPr preferRelativeResize="0"/>
          <p:nvPr/>
        </p:nvPicPr>
        <p:blipFill>
          <a:blip r:embed="rId3">
            <a:alphaModFix/>
          </a:blip>
          <a:stretch>
            <a:fillRect/>
          </a:stretch>
        </p:blipFill>
        <p:spPr>
          <a:xfrm>
            <a:off x="5928075" y="3273875"/>
            <a:ext cx="2390924" cy="1464649"/>
          </a:xfrm>
          <a:prstGeom prst="rect">
            <a:avLst/>
          </a:prstGeom>
          <a:noFill/>
          <a:ln>
            <a:noFill/>
          </a:ln>
        </p:spPr>
      </p:pic>
      <p:pic>
        <p:nvPicPr>
          <p:cNvPr id="113" name="Google Shape;113;p17"/>
          <p:cNvPicPr preferRelativeResize="0"/>
          <p:nvPr/>
        </p:nvPicPr>
        <p:blipFill>
          <a:blip r:embed="rId4">
            <a:alphaModFix/>
          </a:blip>
          <a:stretch>
            <a:fillRect/>
          </a:stretch>
        </p:blipFill>
        <p:spPr>
          <a:xfrm>
            <a:off x="6285000" y="1157500"/>
            <a:ext cx="1569625" cy="156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47425" y="257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119" name="Google Shape;119;p18"/>
          <p:cNvSpPr txBox="1"/>
          <p:nvPr>
            <p:ph idx="1" type="body"/>
          </p:nvPr>
        </p:nvSpPr>
        <p:spPr>
          <a:xfrm>
            <a:off x="349150" y="1155500"/>
            <a:ext cx="8608200" cy="3774300"/>
          </a:xfrm>
          <a:prstGeom prst="rect">
            <a:avLst/>
          </a:prstGeom>
        </p:spPr>
        <p:txBody>
          <a:bodyPr anchorCtr="0" anchor="t" bIns="91425" lIns="91425" spcFirstLastPara="1" rIns="91425" wrap="square" tIns="91425">
            <a:noAutofit/>
          </a:bodyPr>
          <a:lstStyle/>
          <a:p>
            <a:pPr indent="0" lvl="0" marL="0" marR="1108075" rtl="0" algn="l">
              <a:lnSpc>
                <a:spcPct val="150000"/>
              </a:lnSpc>
              <a:spcBef>
                <a:spcPts val="450"/>
              </a:spcBef>
              <a:spcAft>
                <a:spcPts val="0"/>
              </a:spcAft>
              <a:buNone/>
            </a:pPr>
            <a:r>
              <a:rPr b="1" lang="en" sz="2100">
                <a:solidFill>
                  <a:srgbClr val="000000"/>
                </a:solidFill>
                <a:latin typeface="Times New Roman"/>
                <a:ea typeface="Times New Roman"/>
                <a:cs typeface="Times New Roman"/>
                <a:sym typeface="Times New Roman"/>
              </a:rPr>
              <a:t> STEP 1: </a:t>
            </a:r>
            <a:r>
              <a:rPr lang="en" sz="2100">
                <a:solidFill>
                  <a:srgbClr val="000000"/>
                </a:solidFill>
                <a:latin typeface="Times New Roman"/>
                <a:ea typeface="Times New Roman"/>
                <a:cs typeface="Times New Roman"/>
                <a:sym typeface="Times New Roman"/>
              </a:rPr>
              <a:t> </a:t>
            </a:r>
            <a:r>
              <a:rPr b="1" lang="en" sz="2200" u="sng">
                <a:solidFill>
                  <a:srgbClr val="000000"/>
                </a:solidFill>
                <a:latin typeface="Times New Roman"/>
                <a:ea typeface="Times New Roman"/>
                <a:cs typeface="Times New Roman"/>
                <a:sym typeface="Times New Roman"/>
              </a:rPr>
              <a:t>News Scrapping</a:t>
            </a:r>
            <a:endParaRPr b="1" sz="2200">
              <a:solidFill>
                <a:srgbClr val="000000"/>
              </a:solidFill>
              <a:latin typeface="Times New Roman"/>
              <a:ea typeface="Times New Roman"/>
              <a:cs typeface="Times New Roman"/>
              <a:sym typeface="Times New Roman"/>
            </a:endParaRPr>
          </a:p>
          <a:p>
            <a:pPr indent="0" lvl="0" marL="0" marR="1108075" rtl="0" algn="l">
              <a:lnSpc>
                <a:spcPct val="150000"/>
              </a:lnSpc>
              <a:spcBef>
                <a:spcPts val="450"/>
              </a:spcBef>
              <a:spcAft>
                <a:spcPts val="0"/>
              </a:spcAft>
              <a:buNone/>
            </a:pPr>
            <a:r>
              <a:rPr lang="en" sz="1900">
                <a:solidFill>
                  <a:srgbClr val="000000"/>
                </a:solidFill>
                <a:latin typeface="Times New Roman"/>
                <a:ea typeface="Times New Roman"/>
                <a:cs typeface="Times New Roman"/>
                <a:sym typeface="Times New Roman"/>
              </a:rPr>
              <a:t>It will scrape the details of the top N trending news from The Economic Times Website like headline &amp; Link of the news and downloads the related image. Data will be stored in output.json file.</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305"/>
              </a:spcBef>
              <a:spcAft>
                <a:spcPts val="0"/>
              </a:spcAft>
              <a:buNone/>
            </a:pPr>
            <a:r>
              <a:rPr b="1" lang="en" sz="2200" u="sng">
                <a:solidFill>
                  <a:srgbClr val="000000"/>
                </a:solidFill>
                <a:latin typeface="Times New Roman"/>
                <a:ea typeface="Times New Roman"/>
                <a:cs typeface="Times New Roman"/>
                <a:sym typeface="Times New Roman"/>
              </a:rPr>
              <a:t>STEP 2:  WhatsApp Automation</a:t>
            </a:r>
            <a:endParaRPr b="1" sz="2200">
              <a:solidFill>
                <a:srgbClr val="000000"/>
              </a:solidFill>
              <a:latin typeface="Times New Roman"/>
              <a:ea typeface="Times New Roman"/>
              <a:cs typeface="Times New Roman"/>
              <a:sym typeface="Times New Roman"/>
            </a:endParaRPr>
          </a:p>
          <a:p>
            <a:pPr indent="0" lvl="0" marL="0" marR="1090930" rtl="0" algn="l">
              <a:lnSpc>
                <a:spcPct val="150000"/>
              </a:lnSpc>
              <a:spcBef>
                <a:spcPts val="450"/>
              </a:spcBef>
              <a:spcAft>
                <a:spcPts val="0"/>
              </a:spcAft>
              <a:buNone/>
            </a:pPr>
            <a:r>
              <a:rPr lang="en" sz="1800">
                <a:solidFill>
                  <a:srgbClr val="000000"/>
                </a:solidFill>
                <a:latin typeface="Times New Roman"/>
                <a:ea typeface="Times New Roman"/>
                <a:cs typeface="Times New Roman"/>
                <a:sym typeface="Times New Roman"/>
              </a:rPr>
              <a:t>Second part of script include successfully login in WhatsApp using userdatadir module &amp; then sharing the news one by one to all the friends which includes headline and briefing of all the news with the images of the news.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61925" y="736250"/>
            <a:ext cx="8820150" cy="337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1"/>
          <p:cNvPicPr preferRelativeResize="0"/>
          <p:nvPr/>
        </p:nvPicPr>
        <p:blipFill>
          <a:blip r:embed="rId3">
            <a:alphaModFix/>
          </a:blip>
          <a:stretch>
            <a:fillRect/>
          </a:stretch>
        </p:blipFill>
        <p:spPr>
          <a:xfrm>
            <a:off x="152400" y="152400"/>
            <a:ext cx="8839199" cy="37697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