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aleway Thin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alewayThin-bold.fntdata"/><Relationship Id="rId27" Type="http://schemas.openxmlformats.org/officeDocument/2006/relationships/font" Target="fonts/RalewayTh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Th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alewayTh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a95379e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5a95379e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9b6d73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59b6d73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59b6d73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59b6d73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c634b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5c634b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46bbda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546bbda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546bbda3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546bbda3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18196c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18196c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18196c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18196c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18196c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18196c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18196c9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18196c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9b6d7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59b6d7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5a95379e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5a95379e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/clickbait-news-detection/over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97700" y="1322450"/>
            <a:ext cx="8392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TOPIC :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500">
                <a:latin typeface="Raleway Thin"/>
                <a:ea typeface="Raleway Thin"/>
                <a:cs typeface="Raleway Thin"/>
                <a:sym typeface="Raleway Thin"/>
              </a:rPr>
              <a:t>SIMILARITY AWARE DEEP ATTENTIVE MODEL FOR CLICKBAIT DETECTION</a:t>
            </a:r>
            <a:endParaRPr b="0" sz="25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500">
                <a:latin typeface="Raleway Thin"/>
                <a:ea typeface="Raleway Thin"/>
                <a:cs typeface="Raleway Thin"/>
                <a:sym typeface="Raleway Thin"/>
              </a:rPr>
              <a:t>(INVOLVES USING BI-DIRECTIONAL LSTM MODEL)</a:t>
            </a:r>
            <a:endParaRPr b="0" sz="25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540100" y="3519925"/>
            <a:ext cx="3291900" cy="14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SUBMITTED BY :</a:t>
            </a:r>
            <a:endParaRPr sz="220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Somya Lalwani (2020201092)</a:t>
            </a:r>
            <a:endParaRPr sz="140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Pullamma Mayakuntla (2018101119)</a:t>
            </a:r>
            <a:endParaRPr sz="140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 Thin"/>
                <a:ea typeface="Raleway Thin"/>
                <a:cs typeface="Raleway Thin"/>
                <a:sym typeface="Raleway Thin"/>
              </a:rPr>
              <a:t>Naman Juneja (2020201072)</a:t>
            </a:r>
            <a:endParaRPr sz="1400">
              <a:solidFill>
                <a:srgbClr val="000000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426175" y="398075"/>
            <a:ext cx="606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SMAI PROJECT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EXPERIMENTATION STEPS</a:t>
            </a:r>
            <a:endParaRPr sz="23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THE PREDICTIONS 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</a:rPr>
              <a:t>The model is now used to predict values for the testing dataset (which was also pre-processed).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Char char="●"/>
            </a:pPr>
            <a:r>
              <a:rPr lang="en"/>
              <a:t>A lower score stands for the lower probability of a the pair (heading and title) of being a clickbait (due to cosine similarity between the two, more the similarity - more they are related and thus not a clickbait).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0"/>
              <a:buChar char="●"/>
            </a:pPr>
            <a:r>
              <a:rPr lang="en"/>
              <a:t>So, we regarded the post with the mean score under 0.5 as news, otherwise as clickbait.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RESULTS</a:t>
            </a:r>
            <a:endParaRPr b="1" sz="23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trained model gave the following results </a:t>
            </a:r>
            <a:r>
              <a:rPr lang="en"/>
              <a:t>on validation data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ACCURACY : 78.81%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PRECISION VALUE : 0.7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RECALL VALUE : 0.79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F1-SCORE :  0.71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Similarly, we predicted values for data(testing dataset from the clickbait challenge).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INDIVIDUAL CONTRIBUTION</a:t>
            </a:r>
            <a:endParaRPr b="1" sz="230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the work(the code and the ppt making) has been together equally by the 3 of us together on a common team’s calls.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646875" y="20737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</a:t>
            </a:r>
            <a:r>
              <a:rPr lang="en"/>
              <a:t>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Model Definition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Experiments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Individual Contribution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determine if a particular web-link is news or clickbait by examining its title and body(content) by determining the similarity between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USED - Bi-Directional Long Short-Term Memory (LSTM)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THEORY</a:t>
            </a:r>
            <a:endParaRPr sz="23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45"/>
              <a:t>Clickbait is a type of web content advertisements designed to entice readers into clicking accompanying links. Usually, such links will lead to articles that are either misleading or non-informative, making the detection of clickbait essential for our daily lives.</a:t>
            </a:r>
            <a:endParaRPr sz="13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45"/>
              <a:t>Little attention has been paid to the relationship between the misleading titles and the target content, which we found to be an important clue for enhancing clickbait detection. </a:t>
            </a:r>
            <a:endParaRPr sz="134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345"/>
              <a:t>In this work, we propose a similarity-</a:t>
            </a:r>
            <a:r>
              <a:rPr lang="en" sz="1345"/>
              <a:t>aware attentive</a:t>
            </a:r>
            <a:r>
              <a:rPr lang="en" sz="1345"/>
              <a:t> model (Bi-Directional LSTM Model) to capture and represent such similarities with better expressiveness.</a:t>
            </a:r>
            <a:endParaRPr sz="134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model represents local similarities as vectors to combine them with other features for the future prediction easily.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introduce the ways of either using only similarity information or combining the similarity with other features to detect clickbait. We further employ an attention-based bidirectional Long Short Term Memory(LSTM) model to obtain robust representations of textual inputs.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evaluate our framework on a dataset of clickbait challenge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experimental results demonstrate its effectiveness in detecting clickbait and its competitive performance against the baselines</a:t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MODEL DEFINITION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DATASET</a:t>
            </a:r>
            <a:endParaRPr sz="23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6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5">
                <a:solidFill>
                  <a:srgbClr val="000000"/>
                </a:solidFill>
              </a:rPr>
              <a:t>Clickbait Challenge</a:t>
            </a:r>
            <a:r>
              <a:rPr lang="en" sz="1305">
                <a:solidFill>
                  <a:srgbClr val="000000"/>
                </a:solidFill>
              </a:rPr>
              <a:t> </a:t>
            </a:r>
            <a:r>
              <a:rPr lang="en" sz="1305"/>
              <a:t>is a benchmark dataset for the clickbait detection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(</a:t>
            </a:r>
            <a:r>
              <a:rPr lang="en" sz="1305" u="sng">
                <a:solidFill>
                  <a:schemeClr val="hlink"/>
                </a:solidFill>
                <a:hlinkClick r:id="rId3"/>
              </a:rPr>
              <a:t>https://www.kaggle.com/c/clickbait-news-detection/overview</a:t>
            </a:r>
            <a:r>
              <a:rPr lang="en" sz="1305"/>
              <a:t>).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The training , validation &amp; testing dataset contains over 25000, 3550 &amp; 5600 labelled pairs of posts respectively.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The 3 columns of </a:t>
            </a:r>
            <a:r>
              <a:rPr lang="en" sz="1305"/>
              <a:t>dataset</a:t>
            </a:r>
            <a:r>
              <a:rPr lang="en" sz="1305"/>
              <a:t> are : id(1,2,3,4...), title(title of the web link), text(content of the web page linked to), label(clickbait or news).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We assigned the label ‘news’ as 1 and ‘clickbait’ as 0.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305"/>
              <a:t>For testing of dataset : a lower score stands for the lower probability of a post being clickbait. Then we regard the post with the mean score under 0.5 as news, else clickbait.</a:t>
            </a:r>
            <a:endParaRPr sz="130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EXPERIMENTATION</a:t>
            </a:r>
            <a:endParaRPr sz="232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paper, we define a piece of information as clickbait when the title does not match the content.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of titles H = {h 1 , h 2 , . . . , h N }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their bodies B = {b 1 , b 2 , . . . , b N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 : Predict a label Y = {y 1 , y 2 , . . . , y N } of these pairs, where y i = 0 if headline i is a clickbait.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framework includes three parts: learning latent representations, learning the similarities, and using the similarity for the further predictions.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EXPERIMENTATION STEPS</a:t>
            </a:r>
            <a:endParaRPr b="1" sz="23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(LEARNING THE LATENT REPRESENTATION)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</a:t>
            </a:r>
            <a:r>
              <a:rPr lang="en"/>
              <a:t> the dataset by removing the rows with empty heading and/or empty body.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</a:t>
            </a:r>
            <a:r>
              <a:rPr lang="en"/>
              <a:t>remove all the punctuation and stop words, make the sentence in a lower form, and did word lemmatization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 these cleaned input (heading, body) to vectors using DOC2VEC.</a:t>
            </a:r>
            <a:endParaRPr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EXPERIMENTATION STEPS</a:t>
            </a:r>
            <a:endParaRPr sz="23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>
                <a:solidFill>
                  <a:srgbClr val="555555"/>
                </a:solidFill>
                <a:highlight>
                  <a:srgbClr val="FFFFFF"/>
                </a:highlight>
              </a:rPr>
              <a:t>THE MODEL (LEARNING THE SIMILARITY)</a:t>
            </a:r>
            <a:endParaRPr sz="1302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>
                <a:solidFill>
                  <a:srgbClr val="555555"/>
                </a:solidFill>
                <a:highlight>
                  <a:srgbClr val="FFFFFF"/>
                </a:highlight>
              </a:rPr>
              <a:t>An architecture with two parallel RNN model (BiDirectional LSTM Model) is created, each taking a different input (one taking heading vector as input, another taking body vector as input), whose output will be used for the future model.</a:t>
            </a:r>
            <a:endParaRPr sz="1302"/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>
                <a:solidFill>
                  <a:srgbClr val="555555"/>
                </a:solidFill>
                <a:highlight>
                  <a:srgbClr val="FFFFFF"/>
                </a:highlight>
              </a:rPr>
              <a:t>The final model is created using a Lambda layer, with the above 2 created architectures and a distance (a keras Tensor Object) computed using the cosine similarity between the 2 corresponding vectors of a web-link (title and body)</a:t>
            </a:r>
            <a:endParaRPr sz="1302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03"/>
              <a:buChar char="●"/>
            </a:pPr>
            <a:r>
              <a:rPr lang="en" sz="1302">
                <a:solidFill>
                  <a:srgbClr val="555555"/>
                </a:solidFill>
                <a:highlight>
                  <a:srgbClr val="FFFFFF"/>
                </a:highlight>
              </a:rPr>
              <a:t>This model is now trained for epochs = 100 , optimizer = Adam, loss = contrastive loss &amp; early stopping algorithm (callbacks).</a:t>
            </a:r>
            <a:endParaRPr sz="1302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